
<file path=[Content_Types].xml><?xml version="1.0" encoding="utf-8"?>
<Types xmlns="http://schemas.openxmlformats.org/package/2006/content-types">
  <Default Extension="xml" ContentType="application/xml"/>
  <Default Extension="bin" ContentType="application/vnd.openxmlformats-officedocument.oleObject"/>
  <Default Extension="vml" ContentType="application/vnd.openxmlformats-officedocument.vmlDrawin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2"/>
  </p:notesMasterIdLst>
  <p:sldIdLst>
    <p:sldId id="285" r:id="rId2"/>
    <p:sldId id="489" r:id="rId3"/>
    <p:sldId id="490" r:id="rId4"/>
    <p:sldId id="458" r:id="rId5"/>
    <p:sldId id="491" r:id="rId6"/>
    <p:sldId id="492" r:id="rId7"/>
    <p:sldId id="493" r:id="rId8"/>
    <p:sldId id="494" r:id="rId9"/>
    <p:sldId id="496" r:id="rId10"/>
    <p:sldId id="495" r:id="rId11"/>
    <p:sldId id="497" r:id="rId12"/>
    <p:sldId id="498" r:id="rId13"/>
    <p:sldId id="499" r:id="rId14"/>
    <p:sldId id="500" r:id="rId15"/>
    <p:sldId id="501" r:id="rId16"/>
    <p:sldId id="503" r:id="rId17"/>
    <p:sldId id="504" r:id="rId18"/>
    <p:sldId id="505" r:id="rId19"/>
    <p:sldId id="506" r:id="rId20"/>
    <p:sldId id="508" r:id="rId21"/>
    <p:sldId id="510" r:id="rId22"/>
    <p:sldId id="511" r:id="rId23"/>
    <p:sldId id="509" r:id="rId24"/>
    <p:sldId id="464" r:id="rId25"/>
    <p:sldId id="512" r:id="rId26"/>
    <p:sldId id="513" r:id="rId27"/>
    <p:sldId id="514" r:id="rId28"/>
    <p:sldId id="515" r:id="rId29"/>
    <p:sldId id="544" r:id="rId30"/>
    <p:sldId id="517" r:id="rId31"/>
    <p:sldId id="518" r:id="rId32"/>
    <p:sldId id="545" r:id="rId33"/>
    <p:sldId id="546" r:id="rId34"/>
    <p:sldId id="547" r:id="rId35"/>
    <p:sldId id="519" r:id="rId36"/>
    <p:sldId id="520" r:id="rId37"/>
    <p:sldId id="521" r:id="rId38"/>
    <p:sldId id="522" r:id="rId39"/>
    <p:sldId id="527" r:id="rId40"/>
    <p:sldId id="528" r:id="rId41"/>
    <p:sldId id="529" r:id="rId42"/>
    <p:sldId id="539" r:id="rId43"/>
    <p:sldId id="531" r:id="rId44"/>
    <p:sldId id="532" r:id="rId45"/>
    <p:sldId id="530" r:id="rId46"/>
    <p:sldId id="533" r:id="rId47"/>
    <p:sldId id="542" r:id="rId48"/>
    <p:sldId id="541" r:id="rId49"/>
    <p:sldId id="535" r:id="rId50"/>
    <p:sldId id="543"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64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58" autoAdjust="0"/>
    <p:restoredTop sz="75000"/>
  </p:normalViewPr>
  <p:slideViewPr>
    <p:cSldViewPr snapToGrid="0" snapToObjects="1">
      <p:cViewPr varScale="1">
        <p:scale>
          <a:sx n="82" d="100"/>
          <a:sy n="82" d="100"/>
        </p:scale>
        <p:origin x="1544"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 Id="rId2"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6C7FD0-7D91-7745-BAE9-8066CB1E09EB}" type="datetimeFigureOut">
              <a:rPr kumimoji="1" lang="zh-CN" altLang="en-US" smtClean="0"/>
              <a:pPr/>
              <a:t>2021/10/24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57679E-18FD-3143-9E32-A85C730F7925}" type="slidenum">
              <a:rPr kumimoji="1" lang="zh-CN" altLang="en-US" smtClean="0"/>
              <a:pPr/>
              <a:t>‹#›</a:t>
            </a:fld>
            <a:endParaRPr kumimoji="1" lang="zh-CN" altLang="en-US"/>
          </a:p>
        </p:txBody>
      </p:sp>
    </p:spTree>
    <p:extLst>
      <p:ext uri="{BB962C8B-B14F-4D97-AF65-F5344CB8AC3E}">
        <p14:creationId xmlns:p14="http://schemas.microsoft.com/office/powerpoint/2010/main" val="402856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122"/>
              </a:defRPr>
            </a:lvl1pPr>
            <a:lvl2pPr marL="742950" indent="-285750" eaLnBrk="0" hangingPunct="0">
              <a:defRPr kumimoji="1" sz="2400">
                <a:solidFill>
                  <a:schemeClr val="tx1"/>
                </a:solidFill>
                <a:latin typeface="Tahoma" charset="0"/>
                <a:ea typeface="宋体" charset="-122"/>
              </a:defRPr>
            </a:lvl2pPr>
            <a:lvl3pPr marL="1143000" indent="-228600" eaLnBrk="0" hangingPunct="0">
              <a:defRPr kumimoji="1" sz="2400">
                <a:solidFill>
                  <a:schemeClr val="tx1"/>
                </a:solidFill>
                <a:latin typeface="Tahoma" charset="0"/>
                <a:ea typeface="宋体" charset="-122"/>
              </a:defRPr>
            </a:lvl3pPr>
            <a:lvl4pPr marL="1600200" indent="-228600" eaLnBrk="0" hangingPunct="0">
              <a:defRPr kumimoji="1" sz="2400">
                <a:solidFill>
                  <a:schemeClr val="tx1"/>
                </a:solidFill>
                <a:latin typeface="Tahoma" charset="0"/>
                <a:ea typeface="宋体" charset="-122"/>
              </a:defRPr>
            </a:lvl4pPr>
            <a:lvl5pPr marL="2057400" indent="-228600" eaLnBrk="0" hangingPunct="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fld id="{6BF1990F-B1C0-784D-88ED-91FDC981F628}" type="slidenum">
              <a:rPr lang="en-US" altLang="zh-CN" sz="1200">
                <a:solidFill>
                  <a:srgbClr val="000000"/>
                </a:solidFill>
                <a:latin typeface="Times New Roman" charset="0"/>
              </a:rPr>
              <a:pPr eaLnBrk="1" hangingPunct="1"/>
              <a:t>1</a:t>
            </a:fld>
            <a:endParaRPr lang="en-US" altLang="zh-CN" sz="1200">
              <a:solidFill>
                <a:srgbClr val="000000"/>
              </a:solidFill>
              <a:latin typeface="Times New Roman"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US" altLang="zh-CN" sz="900" dirty="0">
              <a:latin typeface="Times New Roman" charset="0"/>
              <a:ea typeface="宋体" charset="-122"/>
            </a:endParaRPr>
          </a:p>
        </p:txBody>
      </p:sp>
    </p:spTree>
    <p:extLst>
      <p:ext uri="{BB962C8B-B14F-4D97-AF65-F5344CB8AC3E}">
        <p14:creationId xmlns:p14="http://schemas.microsoft.com/office/powerpoint/2010/main" val="367439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fld id="{CBEAC936-8476-4596-A3AE-742FC19C2E52}" type="slidenum">
              <a:rPr lang="zh-CN" altLang="en-US" sz="1200" smtClean="0"/>
              <a:pPr eaLnBrk="1" hangingPunct="1"/>
              <a:t>14</a:t>
            </a:fld>
            <a:endParaRPr lang="en-US" altLang="zh-CN" sz="120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000" dirty="0">
                <a:ea typeface="宋体" charset="-122"/>
              </a:rPr>
              <a:t>由于对称矩阵关于主对角线对称，故我们只需存放主对角线及主对角线以下的元素。我们可以按行优先的次序将这些元素存放在一个向量</a:t>
            </a:r>
            <a:r>
              <a:rPr lang="en-US" altLang="zh-CN" sz="1000" dirty="0" err="1">
                <a:ea typeface="宋体" charset="-122"/>
              </a:rPr>
              <a:t>sa</a:t>
            </a:r>
            <a:r>
              <a:rPr lang="en-US" altLang="zh-CN" sz="1000" dirty="0">
                <a:ea typeface="宋体" charset="-122"/>
              </a:rPr>
              <a:t>[0..n(n+1)/2]</a:t>
            </a:r>
            <a:r>
              <a:rPr lang="zh-CN" altLang="en-US" sz="1000" dirty="0">
                <a:ea typeface="宋体" charset="-122"/>
              </a:rPr>
              <a:t>中。为了便于访问对称矩阵</a:t>
            </a:r>
            <a:r>
              <a:rPr lang="en-US" altLang="zh-CN" sz="1000" dirty="0">
                <a:ea typeface="宋体" charset="-122"/>
              </a:rPr>
              <a:t>A</a:t>
            </a:r>
            <a:r>
              <a:rPr lang="zh-CN" altLang="en-US" sz="1000" dirty="0">
                <a:ea typeface="宋体" charset="-122"/>
              </a:rPr>
              <a:t>中的元素，我们必须在</a:t>
            </a:r>
            <a:r>
              <a:rPr lang="en-US" altLang="zh-CN" sz="1000" dirty="0" err="1">
                <a:ea typeface="宋体" charset="-122"/>
              </a:rPr>
              <a:t>a</a:t>
            </a:r>
            <a:r>
              <a:rPr lang="en-US" altLang="zh-CN" sz="1000" baseline="-25000" dirty="0" err="1">
                <a:ea typeface="宋体" charset="-122"/>
              </a:rPr>
              <a:t>ij</a:t>
            </a:r>
            <a:r>
              <a:rPr lang="zh-CN" altLang="en-US" sz="1000" dirty="0">
                <a:ea typeface="宋体" charset="-122"/>
              </a:rPr>
              <a:t>和</a:t>
            </a:r>
            <a:r>
              <a:rPr lang="en-US" altLang="zh-CN" sz="1000" dirty="0" err="1">
                <a:ea typeface="宋体" charset="-122"/>
              </a:rPr>
              <a:t>sa</a:t>
            </a:r>
            <a:r>
              <a:rPr lang="en-US" altLang="zh-CN" sz="1000" dirty="0">
                <a:ea typeface="宋体" charset="-122"/>
              </a:rPr>
              <a:t>[k]</a:t>
            </a:r>
            <a:r>
              <a:rPr lang="zh-CN" altLang="en-US" sz="1000" dirty="0">
                <a:ea typeface="宋体" charset="-122"/>
              </a:rPr>
              <a:t>之间找一个对应关系</a:t>
            </a:r>
            <a:r>
              <a:rPr lang="zh-CN" altLang="en-US" dirty="0">
                <a:ea typeface="宋体" charset="-122"/>
              </a:rPr>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第</a:t>
            </a:r>
            <a:r>
              <a:rPr kumimoji="1" lang="en-US" altLang="zh-CN" dirty="0" smtClean="0"/>
              <a:t>1</a:t>
            </a:r>
            <a:r>
              <a:rPr kumimoji="1" lang="zh-CN" altLang="en-US" dirty="0" smtClean="0"/>
              <a:t>列</a:t>
            </a:r>
            <a:r>
              <a:rPr kumimoji="1" lang="en-US" altLang="zh-CN" dirty="0" smtClean="0"/>
              <a:t>n</a:t>
            </a:r>
            <a:r>
              <a:rPr kumimoji="1" lang="zh-CN" altLang="en-US" dirty="0" smtClean="0"/>
              <a:t>个，第</a:t>
            </a:r>
            <a:r>
              <a:rPr kumimoji="1" lang="en-US" altLang="zh-CN" dirty="0" smtClean="0"/>
              <a:t>2</a:t>
            </a:r>
            <a:r>
              <a:rPr kumimoji="1" lang="zh-CN" altLang="en-US" dirty="0" smtClean="0"/>
              <a:t>列</a:t>
            </a:r>
            <a:r>
              <a:rPr kumimoji="1" lang="en-US" altLang="zh-CN" dirty="0" smtClean="0"/>
              <a:t>n-1</a:t>
            </a:r>
            <a:r>
              <a:rPr kumimoji="1" lang="zh-CN" altLang="en-US" dirty="0" smtClean="0"/>
              <a:t>个，第</a:t>
            </a:r>
            <a:r>
              <a:rPr kumimoji="1" lang="en-US" altLang="zh-CN" dirty="0" smtClean="0"/>
              <a:t>3</a:t>
            </a:r>
            <a:r>
              <a:rPr kumimoji="1" lang="zh-CN" altLang="en-US" dirty="0" smtClean="0"/>
              <a:t>列</a:t>
            </a:r>
            <a:r>
              <a:rPr kumimoji="1" lang="en-US" altLang="zh-CN" dirty="0" smtClean="0"/>
              <a:t>n-2</a:t>
            </a:r>
            <a:r>
              <a:rPr kumimoji="1" lang="zh-CN" altLang="en-US" dirty="0" smtClean="0"/>
              <a:t>个，第</a:t>
            </a:r>
            <a:r>
              <a:rPr kumimoji="1" lang="en-US" altLang="zh-CN" dirty="0" smtClean="0"/>
              <a:t>j-1</a:t>
            </a:r>
            <a:r>
              <a:rPr kumimoji="1" lang="zh-CN" altLang="en-US" dirty="0" smtClean="0"/>
              <a:t>列</a:t>
            </a:r>
            <a:r>
              <a:rPr kumimoji="1" lang="en-US" altLang="zh-CN" dirty="0" smtClean="0"/>
              <a:t>n-(j-1-1),</a:t>
            </a:r>
            <a:r>
              <a:rPr kumimoji="1" lang="zh-CN" altLang="en-US" dirty="0" smtClean="0"/>
              <a:t>即</a:t>
            </a:r>
            <a:r>
              <a:rPr kumimoji="1" lang="en-US" altLang="zh-CN" dirty="0" smtClean="0"/>
              <a:t>n-j+2</a:t>
            </a:r>
            <a:r>
              <a:rPr kumimoji="1" lang="zh-CN" altLang="en-US" dirty="0" smtClean="0"/>
              <a:t>个。在地</a:t>
            </a:r>
            <a:r>
              <a:rPr kumimoji="1" lang="en-US" altLang="zh-CN" dirty="0" smtClean="0"/>
              <a:t>j</a:t>
            </a:r>
            <a:r>
              <a:rPr kumimoji="1" lang="zh-CN" altLang="en-US" dirty="0" smtClean="0"/>
              <a:t>列</a:t>
            </a:r>
            <a:r>
              <a:rPr kumimoji="1" lang="en-US" altLang="zh-CN" dirty="0" err="1" smtClean="0"/>
              <a:t>aij</a:t>
            </a:r>
            <a:r>
              <a:rPr kumimoji="1" lang="zh-CN" altLang="en-US" dirty="0" smtClean="0"/>
              <a:t>的前面有</a:t>
            </a:r>
            <a:r>
              <a:rPr kumimoji="1" lang="en-US" altLang="zh-CN" dirty="0" smtClean="0"/>
              <a:t>i-j+1</a:t>
            </a:r>
            <a:r>
              <a:rPr kumimoji="1" lang="zh-CN" altLang="en-US" dirty="0" smtClean="0"/>
              <a:t>个，加起来就是</a:t>
            </a:r>
            <a:r>
              <a:rPr kumimoji="1" lang="en-US" altLang="zh-CN" dirty="0" smtClean="0"/>
              <a:t>n+n-1+n-2+</a:t>
            </a:r>
            <a:r>
              <a:rPr kumimoji="1" lang="mr-IN" altLang="zh-CN" dirty="0" smtClean="0"/>
              <a:t>…</a:t>
            </a:r>
            <a:r>
              <a:rPr kumimoji="1" lang="en-US" altLang="zh-CN" dirty="0" smtClean="0"/>
              <a:t>..+(n-j+2)+(i-j+1),</a:t>
            </a:r>
            <a:r>
              <a:rPr kumimoji="1" lang="zh-CN" altLang="en-US" dirty="0" smtClean="0"/>
              <a:t>利用等差数列前</a:t>
            </a:r>
            <a:r>
              <a:rPr kumimoji="1" lang="en-US" altLang="zh-CN" dirty="0" smtClean="0"/>
              <a:t>n</a:t>
            </a:r>
            <a:r>
              <a:rPr kumimoji="1" lang="zh-CN" altLang="en-US" dirty="0" smtClean="0"/>
              <a:t>项求和公式，则有</a:t>
            </a:r>
            <a:r>
              <a:rPr kumimoji="1" lang="en-US" altLang="zh-CN" dirty="0" err="1" smtClean="0"/>
              <a:t>sn</a:t>
            </a:r>
            <a:r>
              <a:rPr kumimoji="1" lang="en-US" altLang="zh-CN" dirty="0" smtClean="0"/>
              <a:t>=n(a1+an)/2=(j-1)(n+n-j+2)/2=(j-1)(2n-j+2)/2,</a:t>
            </a:r>
            <a:r>
              <a:rPr kumimoji="1" lang="zh-CN" altLang="en-US" dirty="0" smtClean="0"/>
              <a:t>最后就是</a:t>
            </a:r>
            <a:r>
              <a:rPr kumimoji="1" lang="en-US" altLang="zh-CN" dirty="0" smtClean="0"/>
              <a:t>=(j-1)(2n-j+2)/2+</a:t>
            </a:r>
            <a:r>
              <a:rPr kumimoji="1" lang="zh-CN" altLang="en-US" dirty="0" smtClean="0"/>
              <a:t>（</a:t>
            </a:r>
            <a:r>
              <a:rPr kumimoji="1" lang="en-US" altLang="zh-CN" dirty="0" smtClean="0"/>
              <a:t>i-j+1</a:t>
            </a:r>
            <a:r>
              <a:rPr kumimoji="1" lang="zh-CN" altLang="en-US" dirty="0" smtClean="0"/>
              <a:t>）</a:t>
            </a:r>
            <a:endParaRPr kumimoji="1" lang="en-US" altLang="zh-CN" dirty="0" smtClean="0"/>
          </a:p>
          <a:p>
            <a:endParaRPr kumimoji="1"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(i-1)(2n-i+2)/2+</a:t>
            </a:r>
            <a:r>
              <a:rPr kumimoji="1" lang="zh-CN" altLang="en-US" dirty="0" smtClean="0"/>
              <a:t>（</a:t>
            </a:r>
            <a:r>
              <a:rPr kumimoji="1" lang="en-US" altLang="zh-CN" dirty="0" smtClean="0"/>
              <a:t>j-i+1</a:t>
            </a:r>
            <a:r>
              <a:rPr kumimoji="1" lang="zh-CN" altLang="en-US" dirty="0" smtClean="0"/>
              <a:t>）</a:t>
            </a:r>
            <a:r>
              <a:rPr kumimoji="1" lang="en-US" altLang="zh-CN" dirty="0" smtClean="0"/>
              <a:t>,</a:t>
            </a:r>
            <a:r>
              <a:rPr lang="zh-CN" altLang="en-US" dirty="0" smtClean="0">
                <a:ea typeface="宋体" charset="-122"/>
              </a:rPr>
              <a:t>每两个对称的元素共享一个存储空间</a:t>
            </a:r>
            <a:r>
              <a:rPr lang="en-US" altLang="zh-CN" dirty="0" smtClean="0">
                <a:ea typeface="宋体" charset="-122"/>
              </a:rPr>
              <a:t>,</a:t>
            </a:r>
            <a:r>
              <a:rPr lang="zh-CN" altLang="en-US" dirty="0" smtClean="0">
                <a:ea typeface="宋体" charset="-122"/>
              </a:rPr>
              <a:t>所以</a:t>
            </a:r>
            <a:r>
              <a:rPr lang="en-US" altLang="zh-CN" dirty="0" err="1" smtClean="0">
                <a:ea typeface="宋体" charset="-122"/>
              </a:rPr>
              <a:t>i</a:t>
            </a:r>
            <a:r>
              <a:rPr lang="en-US" altLang="zh-CN" dirty="0" smtClean="0">
                <a:ea typeface="宋体" charset="-122"/>
              </a:rPr>
              <a:t>&lt;j</a:t>
            </a:r>
            <a:r>
              <a:rPr lang="zh-CN" altLang="en-US" dirty="0" smtClean="0">
                <a:ea typeface="宋体" charset="-122"/>
              </a:rPr>
              <a:t>时有</a:t>
            </a:r>
            <a:r>
              <a:rPr kumimoji="1" lang="en-US" altLang="zh-CN" dirty="0" smtClean="0"/>
              <a:t>(i-1)(2n-i+2)/2+</a:t>
            </a:r>
            <a:r>
              <a:rPr kumimoji="1" lang="zh-CN" altLang="en-US" dirty="0" smtClean="0"/>
              <a:t>（</a:t>
            </a:r>
            <a:r>
              <a:rPr kumimoji="1" lang="en-US" altLang="zh-CN" dirty="0" smtClean="0"/>
              <a:t>j-i+1</a:t>
            </a:r>
          </a:p>
          <a:p>
            <a:endParaRPr kumimoji="1" lang="zh-CN" altLang="en-US" dirty="0"/>
          </a:p>
        </p:txBody>
      </p:sp>
      <p:sp>
        <p:nvSpPr>
          <p:cNvPr id="4" name="幻灯片编号占位符 3"/>
          <p:cNvSpPr>
            <a:spLocks noGrp="1"/>
          </p:cNvSpPr>
          <p:nvPr>
            <p:ph type="sldNum" sz="quarter" idx="10"/>
          </p:nvPr>
        </p:nvSpPr>
        <p:spPr/>
        <p:txBody>
          <a:bodyPr/>
          <a:lstStyle/>
          <a:p>
            <a:fld id="{7557679E-18FD-3143-9E32-A85C730F7925}" type="slidenum">
              <a:rPr kumimoji="1" lang="zh-CN" altLang="en-US" smtClean="0"/>
              <a:pPr/>
              <a:t>15</a:t>
            </a:fld>
            <a:endParaRPr kumimoji="1" lang="zh-CN" altLang="en-US"/>
          </a:p>
        </p:txBody>
      </p:sp>
    </p:spTree>
    <p:extLst>
      <p:ext uri="{BB962C8B-B14F-4D97-AF65-F5344CB8AC3E}">
        <p14:creationId xmlns:p14="http://schemas.microsoft.com/office/powerpoint/2010/main" val="1190175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fld id="{215C6133-1E2D-4251-8E53-BEEA8EE16AE2}" type="slidenum">
              <a:rPr lang="zh-CN" altLang="en-US" sz="1200" smtClean="0"/>
              <a:pPr eaLnBrk="1" hangingPunct="1"/>
              <a:t>16</a:t>
            </a:fld>
            <a:endParaRPr lang="en-US" altLang="zh-CN" sz="1200"/>
          </a:p>
        </p:txBody>
      </p:sp>
      <p:sp>
        <p:nvSpPr>
          <p:cNvPr id="106499" name="Rectangle 2"/>
          <p:cNvSpPr>
            <a:spLocks noGrp="1" noRot="1" noChangeAspect="1" noChangeArrowheads="1" noTextEdit="1"/>
          </p:cNvSpPr>
          <p:nvPr>
            <p:ph type="sldImg"/>
          </p:nvPr>
        </p:nvSpPr>
        <p:spPr>
          <a:solidFill>
            <a:srgbClr val="FFFFFF"/>
          </a:solidFill>
          <a:ln/>
        </p:spPr>
      </p:sp>
      <p:sp>
        <p:nvSpPr>
          <p:cNvPr id="106500"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z="2400" b="1">
                <a:latin typeface="Times New Roman" pitchFamily="18" charset="0"/>
                <a:ea typeface="宋体" charset="-122"/>
              </a:rPr>
              <a:t>所谓</a:t>
            </a:r>
            <a:r>
              <a:rPr lang="en-US" altLang="zh-CN" sz="2400" b="1">
                <a:latin typeface="Times New Roman" pitchFamily="18" charset="0"/>
                <a:ea typeface="宋体" charset="-122"/>
              </a:rPr>
              <a:t>n</a:t>
            </a:r>
            <a:r>
              <a:rPr lang="zh-CN" altLang="en-US" sz="2400" b="1">
                <a:latin typeface="Times New Roman" pitchFamily="18" charset="0"/>
                <a:ea typeface="宋体" charset="-122"/>
              </a:rPr>
              <a:t>阶上（或下）三角矩阵是指矩阵的下（或上）三角（不含对角线）中的数据元素均为常数</a:t>
            </a:r>
            <a:r>
              <a:rPr lang="en-US" altLang="zh-CN" sz="2400" b="1">
                <a:latin typeface="Times New Roman" pitchFamily="18" charset="0"/>
                <a:ea typeface="宋体" charset="-122"/>
              </a:rPr>
              <a:t>c</a:t>
            </a:r>
            <a:r>
              <a:rPr lang="zh-CN" altLang="en-US" sz="2400" b="1">
                <a:latin typeface="Times New Roman" pitchFamily="18" charset="0"/>
                <a:ea typeface="宋体" charset="-122"/>
              </a:rPr>
              <a:t>或0的</a:t>
            </a:r>
            <a:r>
              <a:rPr lang="en-US" altLang="zh-CN" sz="2400" b="1">
                <a:latin typeface="Times New Roman" pitchFamily="18" charset="0"/>
                <a:ea typeface="宋体" charset="-122"/>
              </a:rPr>
              <a:t>n</a:t>
            </a:r>
            <a:r>
              <a:rPr lang="zh-CN" altLang="en-US" sz="2400" b="1">
                <a:latin typeface="Times New Roman" pitchFamily="18" charset="0"/>
                <a:ea typeface="宋体" charset="-122"/>
              </a:rPr>
              <a:t>阶矩阵。</a:t>
            </a:r>
          </a:p>
          <a:p>
            <a:pPr eaLnBrk="1" hangingPunct="1"/>
            <a:r>
              <a:rPr lang="zh-CN" altLang="en-US">
                <a:ea typeface="宋体" charset="-122"/>
              </a:rPr>
              <a:t>下三角矩阵的压缩存放与对称矩阵用下三角形式存放类似，但必须多一个存储单元存放上三角部分元素，使用的存储单元数目为</a:t>
            </a:r>
            <a:r>
              <a:rPr lang="en-US" altLang="zh-CN">
                <a:ea typeface="宋体" charset="-122"/>
              </a:rPr>
              <a:t>n(n+1)/2+1。</a:t>
            </a:r>
            <a:r>
              <a:rPr lang="zh-CN" altLang="en-US">
                <a:ea typeface="宋体" charset="-122"/>
              </a:rPr>
              <a:t>故可以将</a:t>
            </a:r>
            <a:r>
              <a:rPr lang="en-US" altLang="zh-CN">
                <a:ea typeface="宋体" charset="-122"/>
              </a:rPr>
              <a:t>n</a:t>
            </a:r>
            <a:r>
              <a:rPr lang="en-US" altLang="zh-CN">
                <a:ea typeface="宋体" charset="-122"/>
                <a:sym typeface="Symbol" pitchFamily="18" charset="2"/>
              </a:rPr>
              <a:t></a:t>
            </a:r>
            <a:r>
              <a:rPr lang="en-US" altLang="zh-CN">
                <a:ea typeface="宋体" charset="-122"/>
              </a:rPr>
              <a:t>n</a:t>
            </a:r>
            <a:r>
              <a:rPr lang="zh-CN" altLang="en-US">
                <a:ea typeface="宋体" charset="-122"/>
              </a:rPr>
              <a:t>的下三角矩阵压缩存放到只有</a:t>
            </a:r>
            <a:r>
              <a:rPr lang="en-US" altLang="zh-CN">
                <a:ea typeface="宋体" charset="-122"/>
              </a:rPr>
              <a:t>n(n+1)/2+1</a:t>
            </a:r>
            <a:r>
              <a:rPr lang="zh-CN" altLang="en-US">
                <a:ea typeface="宋体" charset="-122"/>
              </a:rPr>
              <a:t>个存储单元的向量中，假设仍按行优先存放，这时</a:t>
            </a:r>
            <a:r>
              <a:rPr lang="en-US" altLang="zh-CN">
                <a:ea typeface="宋体" charset="-122"/>
              </a:rPr>
              <a:t>sa[k]</a:t>
            </a:r>
            <a:r>
              <a:rPr lang="zh-CN" altLang="en-US">
                <a:ea typeface="宋体" charset="-122"/>
              </a:rPr>
              <a:t>与</a:t>
            </a:r>
            <a:r>
              <a:rPr lang="en-US" altLang="zh-CN">
                <a:ea typeface="宋体" charset="-122"/>
              </a:rPr>
              <a:t>a</a:t>
            </a:r>
            <a:r>
              <a:rPr lang="en-US" altLang="zh-CN" baseline="-25000">
                <a:ea typeface="宋体" charset="-122"/>
              </a:rPr>
              <a:t>ij</a:t>
            </a:r>
            <a:r>
              <a:rPr lang="zh-CN" altLang="en-US">
                <a:ea typeface="宋体" charset="-122"/>
              </a:rPr>
              <a:t>的对应关系为：</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fld id="{084A1B81-B8D7-42F1-A81F-A38A3E00F630}" type="slidenum">
              <a:rPr lang="zh-CN" altLang="en-US" sz="1200" smtClean="0"/>
              <a:pPr eaLnBrk="1" hangingPunct="1"/>
              <a:t>17</a:t>
            </a:fld>
            <a:endParaRPr lang="en-US" altLang="zh-CN" sz="120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400" b="1">
                <a:latin typeface="Times New Roman" pitchFamily="18" charset="0"/>
                <a:ea typeface="宋体" charset="-122"/>
              </a:rPr>
              <a:t>所谓</a:t>
            </a:r>
            <a:r>
              <a:rPr lang="en-US" altLang="zh-CN" sz="2400" b="1">
                <a:latin typeface="Times New Roman" pitchFamily="18" charset="0"/>
                <a:ea typeface="宋体" charset="-122"/>
              </a:rPr>
              <a:t>n</a:t>
            </a:r>
            <a:r>
              <a:rPr lang="zh-CN" altLang="en-US" sz="2400" b="1">
                <a:latin typeface="Times New Roman" pitchFamily="18" charset="0"/>
                <a:ea typeface="宋体" charset="-122"/>
              </a:rPr>
              <a:t>阶上（或下）三角矩阵是指矩阵的下（或上）三角（不含对角线）中的数据元素均为常数</a:t>
            </a:r>
            <a:r>
              <a:rPr lang="en-US" altLang="zh-CN" sz="2400" b="1">
                <a:latin typeface="Times New Roman" pitchFamily="18" charset="0"/>
                <a:ea typeface="宋体" charset="-122"/>
              </a:rPr>
              <a:t>c</a:t>
            </a:r>
            <a:r>
              <a:rPr lang="zh-CN" altLang="en-US" sz="2400" b="1">
                <a:latin typeface="Times New Roman" pitchFamily="18" charset="0"/>
                <a:ea typeface="宋体" charset="-122"/>
              </a:rPr>
              <a:t>或0的</a:t>
            </a:r>
            <a:r>
              <a:rPr lang="en-US" altLang="zh-CN" sz="2400" b="1">
                <a:latin typeface="Times New Roman" pitchFamily="18" charset="0"/>
                <a:ea typeface="宋体" charset="-122"/>
              </a:rPr>
              <a:t>n</a:t>
            </a:r>
            <a:r>
              <a:rPr lang="zh-CN" altLang="en-US" sz="2400" b="1">
                <a:latin typeface="Times New Roman" pitchFamily="18" charset="0"/>
                <a:ea typeface="宋体" charset="-122"/>
              </a:rPr>
              <a:t>阶矩阵。</a:t>
            </a:r>
          </a:p>
          <a:p>
            <a:pPr eaLnBrk="1" hangingPunct="1"/>
            <a:r>
              <a:rPr lang="zh-CN" altLang="en-US">
                <a:ea typeface="宋体" charset="-122"/>
              </a:rPr>
              <a:t>上三角矩阵的压缩存放与对称矩阵用上三角形式存放类似，但必须多一个存储单元存放上三角部分元素，使用的存储单元数目为</a:t>
            </a:r>
            <a:r>
              <a:rPr lang="en-US" altLang="zh-CN">
                <a:ea typeface="宋体" charset="-122"/>
              </a:rPr>
              <a:t>n(n+1)/2+1。</a:t>
            </a:r>
            <a:r>
              <a:rPr lang="zh-CN" altLang="en-US">
                <a:ea typeface="宋体" charset="-122"/>
              </a:rPr>
              <a:t>故可以将</a:t>
            </a:r>
            <a:r>
              <a:rPr lang="en-US" altLang="zh-CN">
                <a:ea typeface="宋体" charset="-122"/>
              </a:rPr>
              <a:t>n</a:t>
            </a:r>
            <a:r>
              <a:rPr lang="en-US" altLang="zh-CN">
                <a:ea typeface="宋体" charset="-122"/>
                <a:sym typeface="Symbol" pitchFamily="18" charset="2"/>
              </a:rPr>
              <a:t></a:t>
            </a:r>
            <a:r>
              <a:rPr lang="en-US" altLang="zh-CN">
                <a:ea typeface="宋体" charset="-122"/>
              </a:rPr>
              <a:t>n</a:t>
            </a:r>
            <a:r>
              <a:rPr lang="zh-CN" altLang="en-US">
                <a:ea typeface="宋体" charset="-122"/>
              </a:rPr>
              <a:t>的下三角矩阵压缩存放到只有</a:t>
            </a:r>
            <a:r>
              <a:rPr lang="en-US" altLang="zh-CN">
                <a:ea typeface="宋体" charset="-122"/>
              </a:rPr>
              <a:t>n(n+1)/2+1</a:t>
            </a:r>
            <a:r>
              <a:rPr lang="zh-CN" altLang="en-US">
                <a:ea typeface="宋体" charset="-122"/>
              </a:rPr>
              <a:t>个存储单元的向量中，假设仍按行优先存放，这时</a:t>
            </a:r>
            <a:r>
              <a:rPr lang="en-US" altLang="zh-CN">
                <a:ea typeface="宋体" charset="-122"/>
              </a:rPr>
              <a:t>sa[k]</a:t>
            </a:r>
            <a:r>
              <a:rPr lang="zh-CN" altLang="en-US">
                <a:ea typeface="宋体" charset="-122"/>
              </a:rPr>
              <a:t>与</a:t>
            </a:r>
            <a:r>
              <a:rPr lang="en-US" altLang="zh-CN">
                <a:ea typeface="宋体" charset="-122"/>
              </a:rPr>
              <a:t>a</a:t>
            </a:r>
            <a:r>
              <a:rPr lang="en-US" altLang="zh-CN" baseline="-25000">
                <a:ea typeface="宋体" charset="-122"/>
              </a:rPr>
              <a:t>ij</a:t>
            </a:r>
            <a:r>
              <a:rPr lang="zh-CN" altLang="en-US">
                <a:ea typeface="宋体" charset="-122"/>
              </a:rPr>
              <a:t>的对应关系为：</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a:t>
            </a:r>
            <a:r>
              <a:rPr lang="en-US" altLang="zh-CN" dirty="0" smtClean="0"/>
              <a:t>1</a:t>
            </a:r>
            <a:r>
              <a:rPr lang="zh-CN" altLang="en-US" dirty="0" smtClean="0"/>
              <a:t>行有</a:t>
            </a:r>
            <a:r>
              <a:rPr lang="en-US" altLang="zh-CN" dirty="0" smtClean="0"/>
              <a:t>2</a:t>
            </a:r>
            <a:r>
              <a:rPr lang="zh-CN" altLang="en-US" dirty="0" smtClean="0"/>
              <a:t>个，第</a:t>
            </a:r>
            <a:r>
              <a:rPr lang="en-US" altLang="zh-CN" dirty="0" smtClean="0"/>
              <a:t>2</a:t>
            </a:r>
            <a:r>
              <a:rPr lang="zh-CN" altLang="en-US" dirty="0" smtClean="0"/>
              <a:t>行有</a:t>
            </a:r>
            <a:r>
              <a:rPr lang="en-US" altLang="zh-CN" dirty="0" smtClean="0"/>
              <a:t>2+3</a:t>
            </a:r>
            <a:r>
              <a:rPr lang="zh-CN" altLang="en-US" dirty="0" smtClean="0"/>
              <a:t>个，第</a:t>
            </a:r>
            <a:r>
              <a:rPr lang="en-US" altLang="zh-CN" dirty="0" smtClean="0"/>
              <a:t>3</a:t>
            </a:r>
            <a:r>
              <a:rPr lang="zh-CN" altLang="en-US" dirty="0" smtClean="0"/>
              <a:t>行有</a:t>
            </a:r>
            <a:r>
              <a:rPr lang="en-US" altLang="zh-CN" dirty="0" smtClean="0"/>
              <a:t>2+3+3</a:t>
            </a:r>
            <a:r>
              <a:rPr lang="zh-CN" altLang="en-US" dirty="0" smtClean="0"/>
              <a:t>个，第</a:t>
            </a:r>
            <a:r>
              <a:rPr lang="en-US" altLang="zh-CN" dirty="0" err="1" smtClean="0"/>
              <a:t>i</a:t>
            </a:r>
            <a:r>
              <a:rPr lang="zh-CN" altLang="en-US" dirty="0" smtClean="0"/>
              <a:t>行前面共有</a:t>
            </a:r>
            <a:r>
              <a:rPr lang="en-US" altLang="zh-CN" dirty="0" smtClean="0"/>
              <a:t>2+3</a:t>
            </a:r>
            <a:r>
              <a:rPr lang="zh-CN" altLang="en-US" dirty="0" smtClean="0"/>
              <a:t>（</a:t>
            </a:r>
            <a:r>
              <a:rPr lang="en-US" altLang="zh-CN" dirty="0" smtClean="0"/>
              <a:t>i-2</a:t>
            </a:r>
            <a:r>
              <a:rPr lang="zh-CN" altLang="en-US" dirty="0" smtClean="0"/>
              <a:t>）个。然后第</a:t>
            </a:r>
            <a:r>
              <a:rPr lang="en-US" altLang="zh-CN" dirty="0" err="1" smtClean="0"/>
              <a:t>i</a:t>
            </a:r>
            <a:r>
              <a:rPr lang="zh-CN" altLang="en-US" dirty="0" smtClean="0"/>
              <a:t>行前面空了</a:t>
            </a:r>
            <a:r>
              <a:rPr lang="en-US" altLang="zh-CN" dirty="0" smtClean="0"/>
              <a:t>i-2</a:t>
            </a:r>
            <a:r>
              <a:rPr lang="zh-CN" altLang="en-US" dirty="0" smtClean="0"/>
              <a:t>个空，所有</a:t>
            </a:r>
            <a:r>
              <a:rPr lang="en-US" altLang="zh-CN" dirty="0" err="1" smtClean="0"/>
              <a:t>aij</a:t>
            </a:r>
            <a:r>
              <a:rPr lang="zh-CN" altLang="en-US" dirty="0" smtClean="0"/>
              <a:t>那一行前面共有</a:t>
            </a:r>
            <a:r>
              <a:rPr lang="en-US" altLang="zh-CN" dirty="0" smtClean="0"/>
              <a:t>2+3</a:t>
            </a:r>
            <a:r>
              <a:rPr lang="zh-CN" altLang="en-US" dirty="0" smtClean="0"/>
              <a:t>（</a:t>
            </a:r>
            <a:r>
              <a:rPr lang="en-US" altLang="zh-CN" dirty="0" smtClean="0"/>
              <a:t>i-2</a:t>
            </a:r>
            <a:r>
              <a:rPr lang="zh-CN" altLang="en-US" dirty="0" smtClean="0"/>
              <a:t>）</a:t>
            </a:r>
            <a:r>
              <a:rPr lang="en-US" altLang="zh-CN" dirty="0" smtClean="0"/>
              <a:t>+</a:t>
            </a:r>
            <a:r>
              <a:rPr lang="zh-CN" altLang="en-US" dirty="0" smtClean="0"/>
              <a:t>（</a:t>
            </a:r>
            <a:r>
              <a:rPr lang="en-US" altLang="zh-CN" dirty="0" smtClean="0"/>
              <a:t>j-(i-2)</a:t>
            </a:r>
            <a:r>
              <a:rPr lang="zh-CN" altLang="en-US" smtClean="0"/>
              <a:t>）</a:t>
            </a:r>
            <a:endParaRPr lang="zh-CN" altLang="en-US" dirty="0"/>
          </a:p>
        </p:txBody>
      </p:sp>
      <p:sp>
        <p:nvSpPr>
          <p:cNvPr id="4" name="灯片编号占位符 3"/>
          <p:cNvSpPr>
            <a:spLocks noGrp="1"/>
          </p:cNvSpPr>
          <p:nvPr>
            <p:ph type="sldNum" sz="quarter" idx="10"/>
          </p:nvPr>
        </p:nvSpPr>
        <p:spPr/>
        <p:txBody>
          <a:bodyPr/>
          <a:lstStyle/>
          <a:p>
            <a:pPr>
              <a:defRPr/>
            </a:pPr>
            <a:fld id="{060CB9A2-A23C-481B-88FE-D9FB06B98194}" type="slidenum">
              <a:rPr lang="zh-CN" altLang="en-US" smtClean="0"/>
              <a:pPr>
                <a:defRPr/>
              </a:pPr>
              <a:t>19</a:t>
            </a:fld>
            <a:endParaRPr lang="en-US" altLang="zh-CN"/>
          </a:p>
        </p:txBody>
      </p:sp>
    </p:spTree>
    <p:extLst>
      <p:ext uri="{BB962C8B-B14F-4D97-AF65-F5344CB8AC3E}">
        <p14:creationId xmlns:p14="http://schemas.microsoft.com/office/powerpoint/2010/main" val="2608409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fld id="{71E6AC74-163F-4D1A-B555-0199A9FD6DBC}" type="slidenum">
              <a:rPr lang="zh-CN" altLang="en-US" sz="1200" smtClean="0"/>
              <a:pPr eaLnBrk="1" hangingPunct="1"/>
              <a:t>27</a:t>
            </a:fld>
            <a:endParaRPr lang="en-US" altLang="zh-CN" sz="120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zh-CN" altLang="en-US" dirty="0">
                <a:ea typeface="宋体" charset="-122"/>
              </a:rPr>
              <a:t>对于一个</a:t>
            </a:r>
            <a:r>
              <a:rPr lang="en-US" altLang="zh-CN" dirty="0" err="1">
                <a:ea typeface="宋体" charset="-122"/>
              </a:rPr>
              <a:t>m</a:t>
            </a:r>
            <a:r>
              <a:rPr lang="en-US" altLang="zh-CN" dirty="0" err="1">
                <a:ea typeface="宋体" charset="-122"/>
                <a:sym typeface="Symbol" pitchFamily="18" charset="2"/>
              </a:rPr>
              <a:t></a:t>
            </a:r>
            <a:r>
              <a:rPr lang="en-US" altLang="zh-CN" dirty="0" err="1">
                <a:ea typeface="宋体" charset="-122"/>
              </a:rPr>
              <a:t>n</a:t>
            </a:r>
            <a:r>
              <a:rPr lang="zh-CN" altLang="en-US" dirty="0">
                <a:ea typeface="宋体" charset="-122"/>
              </a:rPr>
              <a:t>的矩阵</a:t>
            </a:r>
            <a:r>
              <a:rPr lang="en-US" altLang="zh-CN" dirty="0">
                <a:ea typeface="宋体" charset="-122"/>
              </a:rPr>
              <a:t>M，</a:t>
            </a:r>
            <a:r>
              <a:rPr lang="zh-CN" altLang="en-US" dirty="0">
                <a:ea typeface="宋体" charset="-122"/>
              </a:rPr>
              <a:t>它的转置</a:t>
            </a:r>
            <a:r>
              <a:rPr lang="en-US" altLang="zh-CN" dirty="0">
                <a:ea typeface="宋体" charset="-122"/>
              </a:rPr>
              <a:t>T</a:t>
            </a:r>
            <a:r>
              <a:rPr lang="zh-CN" altLang="en-US" dirty="0">
                <a:ea typeface="宋体" charset="-122"/>
              </a:rPr>
              <a:t>是一个</a:t>
            </a:r>
            <a:r>
              <a:rPr lang="en-US" altLang="zh-CN" dirty="0" err="1">
                <a:ea typeface="宋体" charset="-122"/>
              </a:rPr>
              <a:t>n</a:t>
            </a:r>
            <a:r>
              <a:rPr lang="en-US" altLang="zh-CN" dirty="0" err="1">
                <a:ea typeface="宋体" charset="-122"/>
                <a:sym typeface="Symbol" pitchFamily="18" charset="2"/>
              </a:rPr>
              <a:t></a:t>
            </a:r>
            <a:r>
              <a:rPr lang="en-US" altLang="zh-CN" dirty="0" err="1">
                <a:ea typeface="宋体" charset="-122"/>
              </a:rPr>
              <a:t>m</a:t>
            </a:r>
            <a:r>
              <a:rPr lang="zh-CN" altLang="en-US" dirty="0">
                <a:ea typeface="宋体" charset="-122"/>
              </a:rPr>
              <a:t>的矩阵</a:t>
            </a:r>
            <a:r>
              <a:rPr lang="en-US" altLang="zh-CN" dirty="0">
                <a:ea typeface="宋体" charset="-122"/>
              </a:rPr>
              <a:t>，</a:t>
            </a:r>
            <a:r>
              <a:rPr lang="zh-CN" altLang="en-US" dirty="0">
                <a:ea typeface="宋体" charset="-122"/>
              </a:rPr>
              <a:t>且</a:t>
            </a:r>
            <a:r>
              <a:rPr lang="en-US" altLang="zh-CN" dirty="0" err="1">
                <a:ea typeface="宋体" charset="-122"/>
              </a:rPr>
              <a:t>T</a:t>
            </a:r>
            <a:r>
              <a:rPr lang="en-US" altLang="zh-CN" baseline="-25000" dirty="0" err="1">
                <a:ea typeface="宋体" charset="-122"/>
              </a:rPr>
              <a:t>ij</a:t>
            </a:r>
            <a:r>
              <a:rPr lang="en-US" altLang="zh-CN" dirty="0">
                <a:ea typeface="宋体" charset="-122"/>
              </a:rPr>
              <a:t>=M</a:t>
            </a:r>
            <a:r>
              <a:rPr lang="en-US" altLang="zh-CN" baseline="-25000" dirty="0">
                <a:ea typeface="宋体" charset="-122"/>
              </a:rPr>
              <a:t>ji</a:t>
            </a:r>
            <a:r>
              <a:rPr lang="en-US" altLang="zh-CN" dirty="0">
                <a:ea typeface="宋体" charset="-122"/>
              </a:rPr>
              <a:t>，1≤i≤n,1≤j≤m。</a:t>
            </a:r>
          </a:p>
          <a:p>
            <a:pPr eaLnBrk="1" hangingPunct="1"/>
            <a:endParaRPr lang="zh-CN" altLang="en-US" dirty="0">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557679E-18FD-3143-9E32-A85C730F7925}" type="slidenum">
              <a:rPr kumimoji="1" lang="zh-CN" altLang="en-US" smtClean="0"/>
              <a:pPr/>
              <a:t>29</a:t>
            </a:fld>
            <a:endParaRPr kumimoji="1" lang="zh-CN" altLang="en-US"/>
          </a:p>
        </p:txBody>
      </p:sp>
    </p:spTree>
    <p:extLst>
      <p:ext uri="{BB962C8B-B14F-4D97-AF65-F5344CB8AC3E}">
        <p14:creationId xmlns:p14="http://schemas.microsoft.com/office/powerpoint/2010/main" val="483288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fld id="{1BF07D31-F75C-4240-A4F0-D41320691318}" type="slidenum">
              <a:rPr lang="zh-CN" altLang="en-US" sz="1200" smtClean="0"/>
              <a:pPr eaLnBrk="1" hangingPunct="1"/>
              <a:t>41</a:t>
            </a:fld>
            <a:endParaRPr lang="en-US" altLang="zh-CN" sz="12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1000">
              <a:latin typeface="楷体_GB2312" pitchFamily="49" charset="-122"/>
              <a:ea typeface="楷体_GB2312" pitchFamily="49" charset="-122"/>
            </a:endParaRPr>
          </a:p>
          <a:p>
            <a:pPr eaLnBrk="1" hangingPunct="1"/>
            <a:r>
              <a:rPr lang="zh-CN" altLang="en-US" sz="1000">
                <a:latin typeface="楷体_GB2312" pitchFamily="49" charset="-122"/>
                <a:ea typeface="楷体_GB2312" pitchFamily="49" charset="-122"/>
              </a:rPr>
              <a:t>     </a:t>
            </a:r>
            <a:endParaRPr lang="zh-CN" altLang="en-US" sz="1000">
              <a:solidFill>
                <a:schemeClr val="hlink"/>
              </a:solidFill>
              <a:latin typeface="楷体_GB2312" pitchFamily="49" charset="-122"/>
              <a:ea typeface="楷体_GB2312" pitchFamily="49" charset="-122"/>
            </a:endParaRPr>
          </a:p>
          <a:p>
            <a:pPr eaLnBrk="1" hangingPunct="1"/>
            <a:endParaRPr lang="zh-CN" altLang="en-US">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fld id="{24F18704-89A5-4BD3-A035-7B19F5BAC22C}" type="slidenum">
              <a:rPr lang="zh-CN" altLang="en-US" sz="1200" smtClean="0"/>
              <a:pPr eaLnBrk="1" hangingPunct="1"/>
              <a:t>43</a:t>
            </a:fld>
            <a:endParaRPr lang="en-US" altLang="zh-CN" sz="120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endParaRPr lang="zh-CN" altLang="en-US" sz="100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97EBFBDC-BB29-4A0C-B960-277E0E9D07ED}" type="slidenum">
              <a:rPr lang="zh-CN" altLang="en-US" smtClean="0">
                <a:ea typeface="宋体" charset="-122"/>
              </a:rPr>
              <a:pPr/>
              <a:t>2</a:t>
            </a:fld>
            <a:endParaRPr lang="en-US" altLang="zh-CN">
              <a:ea typeface="宋体" charset="-122"/>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r>
              <a:rPr lang="zh-CN" altLang="en-US" sz="1000">
                <a:ea typeface="楷体_GB2312" pitchFamily="49" charset="-122"/>
              </a:rPr>
              <a:t>数组是我们最熟悉的数据类型，在早期的高级语言中，数组是唯一可供使用的数据类型。由于数组中各元素具有统一的类型，并且数组元素的下标一般具有固定的上界和下界，因此，数组的处理比其它复杂的结构更为简单。多维数组是向量的推广。</a:t>
            </a:r>
          </a:p>
          <a:p>
            <a:pPr eaLnBrk="1" hangingPunct="1"/>
            <a:r>
              <a:rPr lang="zh-CN" altLang="en-US">
                <a:ea typeface="宋体" charset="-122"/>
              </a:rPr>
              <a:t>数组是由一些单元组成的，每个单元对应着一组下标值和一个数据元素。</a:t>
            </a:r>
            <a:endParaRPr lang="zh-CN" altLang="en-US" sz="1000">
              <a:ea typeface="楷体_GB2312" pitchFamily="49" charset="-122"/>
            </a:endParaRPr>
          </a:p>
          <a:p>
            <a:pPr eaLnBrk="1" hangingPunct="1"/>
            <a:endParaRPr lang="zh-CN" altLang="en-US" sz="1000">
              <a:ea typeface="楷体_GB2312" pitchFamily="49"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fld id="{DAA3887D-7CE9-490C-8DBF-5E847A704B99}" type="slidenum">
              <a:rPr lang="zh-CN" altLang="en-US" sz="1200" smtClean="0"/>
              <a:pPr eaLnBrk="1" hangingPunct="1"/>
              <a:t>3</a:t>
            </a:fld>
            <a:endParaRPr lang="en-US" altLang="zh-CN" sz="120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8EB252-6A8B-FA4E-9555-714444815D56}" type="slidenum">
              <a:rPr lang="zh-CN" altLang="en-US"/>
              <a:pPr/>
              <a:t>4</a:t>
            </a:fld>
            <a:endParaRPr lang="en-US" altLang="zh-CN"/>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718184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fld id="{B98E20B3-AFD5-4E7F-87FB-FF1193101EFC}" type="slidenum">
              <a:rPr lang="zh-CN" altLang="en-US" sz="1200" smtClean="0"/>
              <a:pPr eaLnBrk="1" hangingPunct="1"/>
              <a:t>6</a:t>
            </a:fld>
            <a:endParaRPr lang="en-US" altLang="zh-CN" sz="120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ea typeface="宋体" charset="-122"/>
              </a:rPr>
              <a:t>本章中，仅重点讨论二维数组的存储，三维及三维以上的数组可以作类似分析。</a:t>
            </a:r>
          </a:p>
          <a:p>
            <a:pPr eaLnBrk="1" hangingPunct="1"/>
            <a:r>
              <a:rPr lang="zh-CN" altLang="en-US">
                <a:ea typeface="宋体" charset="-122"/>
              </a:rPr>
              <a:t>数组的特点</a:t>
            </a:r>
          </a:p>
          <a:p>
            <a:pPr lvl="1" eaLnBrk="1" hangingPunct="1"/>
            <a:r>
              <a:rPr lang="zh-CN" altLang="en-US">
                <a:ea typeface="宋体" charset="-122"/>
              </a:rPr>
              <a:t>数组中的数据元素具有相同的数据类型；</a:t>
            </a:r>
          </a:p>
          <a:p>
            <a:pPr lvl="1" eaLnBrk="1" hangingPunct="1"/>
            <a:r>
              <a:rPr lang="zh-CN" altLang="en-US">
                <a:ea typeface="宋体" charset="-122"/>
              </a:rPr>
              <a:t>数组中的数据元素个数是固定的。</a:t>
            </a:r>
          </a:p>
          <a:p>
            <a:pPr lvl="1" eaLnBrk="1" hangingPunct="1"/>
            <a:r>
              <a:rPr lang="zh-CN" altLang="en-US">
                <a:ea typeface="宋体" charset="-122"/>
              </a:rPr>
              <a:t>数组一旦被定义，它的维数和维界就不再改变。因此，除了结构的初始化和销毁之外，数组只有存取元素和修改元素值的操作。</a:t>
            </a:r>
          </a:p>
          <a:p>
            <a:pPr eaLnBrk="1" hangingPunct="1"/>
            <a:endParaRPr lang="zh-CN" altLang="en-US">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fld id="{A4158F89-9CC3-46C5-B667-79A5E551E3CE}" type="slidenum">
              <a:rPr lang="zh-CN" altLang="en-US" sz="1200" smtClean="0"/>
              <a:pPr eaLnBrk="1" hangingPunct="1"/>
              <a:t>8</a:t>
            </a:fld>
            <a:endParaRPr lang="en-US" altLang="zh-CN" sz="120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eaLnBrk="1" hangingPunct="1"/>
            <a:r>
              <a:rPr lang="zh-CN" altLang="en-US">
                <a:ea typeface="宋体" charset="-122"/>
              </a:rPr>
              <a:t>在</a:t>
            </a:r>
            <a:r>
              <a:rPr lang="en-US" altLang="zh-CN">
                <a:ea typeface="宋体" charset="-122"/>
              </a:rPr>
              <a:t>BASIC</a:t>
            </a:r>
            <a:r>
              <a:rPr lang="zh-CN" altLang="en-US">
                <a:ea typeface="宋体" charset="-122"/>
              </a:rPr>
              <a:t>语言、 </a:t>
            </a:r>
            <a:r>
              <a:rPr lang="en-US" altLang="zh-CN">
                <a:ea typeface="宋体" charset="-122"/>
              </a:rPr>
              <a:t>PASCAL</a:t>
            </a:r>
            <a:r>
              <a:rPr lang="zh-CN" altLang="en-US">
                <a:ea typeface="宋体" charset="-122"/>
              </a:rPr>
              <a:t>语言、 </a:t>
            </a:r>
            <a:r>
              <a:rPr lang="en-US" altLang="zh-CN">
                <a:ea typeface="宋体" charset="-122"/>
              </a:rPr>
              <a:t>C/C++</a:t>
            </a:r>
            <a:r>
              <a:rPr lang="zh-CN" altLang="en-US">
                <a:ea typeface="宋体" charset="-122"/>
              </a:rPr>
              <a:t>语言等高级语言程序设计中，都是按行优先顺序存放的。</a:t>
            </a:r>
          </a:p>
          <a:p>
            <a:pPr lvl="2" eaLnBrk="1" hangingPunct="1"/>
            <a:r>
              <a:rPr lang="zh-CN" altLang="en-US">
                <a:ea typeface="宋体" charset="-122"/>
              </a:rPr>
              <a:t>例如：对刚才的</a:t>
            </a:r>
            <a:r>
              <a:rPr lang="en-US" altLang="zh-CN">
                <a:ea typeface="宋体" charset="-122"/>
              </a:rPr>
              <a:t>A</a:t>
            </a:r>
            <a:r>
              <a:rPr lang="en-US" altLang="zh-CN" baseline="-25000">
                <a:ea typeface="宋体" charset="-122"/>
              </a:rPr>
              <a:t>m×n</a:t>
            </a:r>
            <a:r>
              <a:rPr lang="zh-CN" altLang="en-US">
                <a:ea typeface="宋体" charset="-122"/>
              </a:rPr>
              <a:t>二维数组，可用如下形式存放到内存：</a:t>
            </a:r>
            <a:r>
              <a:rPr lang="en-US" altLang="zh-CN">
                <a:ea typeface="宋体" charset="-122"/>
              </a:rPr>
              <a:t>a</a:t>
            </a:r>
            <a:r>
              <a:rPr lang="en-US" altLang="zh-CN" baseline="-25000">
                <a:ea typeface="宋体" charset="-122"/>
              </a:rPr>
              <a:t>00</a:t>
            </a:r>
            <a:r>
              <a:rPr lang="en-US" altLang="zh-CN">
                <a:ea typeface="宋体" charset="-122"/>
              </a:rPr>
              <a:t>， a</a:t>
            </a:r>
            <a:r>
              <a:rPr lang="en-US" altLang="zh-CN" baseline="-25000">
                <a:ea typeface="宋体" charset="-122"/>
              </a:rPr>
              <a:t>01</a:t>
            </a:r>
            <a:r>
              <a:rPr lang="en-US" altLang="zh-CN">
                <a:ea typeface="宋体" charset="-122"/>
              </a:rPr>
              <a:t>, </a:t>
            </a:r>
            <a:r>
              <a:rPr lang="en-US" altLang="zh-CN">
                <a:latin typeface="Times New Roman" pitchFamily="18" charset="0"/>
                <a:ea typeface="宋体" charset="-122"/>
              </a:rPr>
              <a:t>…</a:t>
            </a:r>
            <a:r>
              <a:rPr lang="en-US" altLang="zh-CN">
                <a:ea typeface="宋体" charset="-122"/>
              </a:rPr>
              <a:t> a</a:t>
            </a:r>
            <a:r>
              <a:rPr lang="en-US" altLang="zh-CN" baseline="-25000">
                <a:ea typeface="宋体" charset="-122"/>
              </a:rPr>
              <a:t>0n-1</a:t>
            </a:r>
            <a:r>
              <a:rPr lang="en-US" altLang="zh-CN">
                <a:ea typeface="宋体" charset="-122"/>
              </a:rPr>
              <a:t>，a</a:t>
            </a:r>
            <a:r>
              <a:rPr lang="en-US" altLang="zh-CN" baseline="-25000">
                <a:ea typeface="宋体" charset="-122"/>
              </a:rPr>
              <a:t>10</a:t>
            </a:r>
            <a:r>
              <a:rPr lang="en-US" altLang="zh-CN">
                <a:ea typeface="宋体" charset="-122"/>
              </a:rPr>
              <a:t>，a</a:t>
            </a:r>
            <a:r>
              <a:rPr lang="en-US" altLang="zh-CN" baseline="-25000">
                <a:ea typeface="宋体" charset="-122"/>
              </a:rPr>
              <a:t>11</a:t>
            </a:r>
            <a:r>
              <a:rPr lang="en-US" altLang="zh-CN">
                <a:ea typeface="宋体" charset="-122"/>
              </a:rPr>
              <a:t>，...， a</a:t>
            </a:r>
            <a:r>
              <a:rPr lang="en-US" altLang="zh-CN" baseline="-25000">
                <a:ea typeface="宋体" charset="-122"/>
              </a:rPr>
              <a:t>1</a:t>
            </a:r>
            <a:r>
              <a:rPr lang="en-US" altLang="zh-CN">
                <a:ea typeface="宋体" charset="-122"/>
              </a:rPr>
              <a:t> </a:t>
            </a:r>
            <a:r>
              <a:rPr lang="en-US" altLang="zh-CN" baseline="-25000">
                <a:ea typeface="宋体" charset="-122"/>
              </a:rPr>
              <a:t>n-1</a:t>
            </a:r>
            <a:r>
              <a:rPr lang="en-US" altLang="zh-CN">
                <a:ea typeface="宋体" charset="-122"/>
              </a:rPr>
              <a:t>，</a:t>
            </a:r>
            <a:r>
              <a:rPr lang="en-US" altLang="zh-CN">
                <a:latin typeface="Times New Roman" pitchFamily="18" charset="0"/>
                <a:ea typeface="宋体" charset="-122"/>
              </a:rPr>
              <a:t>…</a:t>
            </a:r>
            <a:r>
              <a:rPr lang="en-US" altLang="zh-CN">
                <a:ea typeface="宋体" charset="-122"/>
              </a:rPr>
              <a:t>，a</a:t>
            </a:r>
            <a:r>
              <a:rPr lang="en-US" altLang="zh-CN" baseline="-25000">
                <a:ea typeface="宋体" charset="-122"/>
              </a:rPr>
              <a:t>m-1</a:t>
            </a:r>
            <a:r>
              <a:rPr lang="en-US" altLang="zh-CN">
                <a:ea typeface="宋体" charset="-122"/>
              </a:rPr>
              <a:t> </a:t>
            </a:r>
            <a:r>
              <a:rPr lang="en-US" altLang="zh-CN" baseline="-25000">
                <a:ea typeface="宋体" charset="-122"/>
              </a:rPr>
              <a:t>0</a:t>
            </a:r>
            <a:r>
              <a:rPr lang="en-US" altLang="zh-CN">
                <a:ea typeface="宋体" charset="-122"/>
              </a:rPr>
              <a:t> ， a</a:t>
            </a:r>
            <a:r>
              <a:rPr lang="en-US" altLang="zh-CN" baseline="-25000">
                <a:ea typeface="宋体" charset="-122"/>
              </a:rPr>
              <a:t>m-1</a:t>
            </a:r>
            <a:r>
              <a:rPr lang="en-US" altLang="zh-CN">
                <a:ea typeface="宋体" charset="-122"/>
              </a:rPr>
              <a:t> </a:t>
            </a:r>
            <a:r>
              <a:rPr lang="en-US" altLang="zh-CN" baseline="-25000">
                <a:ea typeface="宋体" charset="-122"/>
              </a:rPr>
              <a:t>1</a:t>
            </a:r>
            <a:r>
              <a:rPr lang="en-US" altLang="zh-CN">
                <a:ea typeface="宋体" charset="-122"/>
              </a:rPr>
              <a:t>，</a:t>
            </a:r>
            <a:r>
              <a:rPr lang="en-US" altLang="zh-CN">
                <a:latin typeface="Times New Roman" pitchFamily="18" charset="0"/>
                <a:ea typeface="宋体" charset="-122"/>
              </a:rPr>
              <a:t>…</a:t>
            </a:r>
            <a:r>
              <a:rPr lang="en-US" altLang="zh-CN">
                <a:ea typeface="宋体" charset="-122"/>
              </a:rPr>
              <a:t>，a</a:t>
            </a:r>
            <a:r>
              <a:rPr lang="en-US" altLang="zh-CN" baseline="-25000">
                <a:ea typeface="宋体" charset="-122"/>
              </a:rPr>
              <a:t>m-1</a:t>
            </a:r>
            <a:r>
              <a:rPr lang="en-US" altLang="zh-CN">
                <a:ea typeface="宋体" charset="-122"/>
              </a:rPr>
              <a:t> </a:t>
            </a:r>
            <a:r>
              <a:rPr lang="en-US" altLang="zh-CN" baseline="-25000">
                <a:ea typeface="宋体" charset="-122"/>
              </a:rPr>
              <a:t>n-1</a:t>
            </a:r>
            <a:r>
              <a:rPr lang="en-US" altLang="zh-CN">
                <a:ea typeface="宋体" charset="-122"/>
              </a:rPr>
              <a:t>。</a:t>
            </a:r>
            <a:r>
              <a:rPr lang="zh-CN" altLang="en-US">
                <a:ea typeface="宋体" charset="-122"/>
              </a:rPr>
              <a:t>即二维数组按行优先存放到内存后，变成了一个线性序列（线性表），如下图所示。</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fld id="{8BECD0DF-1649-4F96-BE28-04E735973509}" type="slidenum">
              <a:rPr lang="zh-CN" altLang="en-US" sz="1200" smtClean="0"/>
              <a:pPr eaLnBrk="1" hangingPunct="1"/>
              <a:t>10</a:t>
            </a:fld>
            <a:endParaRPr lang="en-US" altLang="zh-CN" sz="120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ea typeface="宋体" charset="-122"/>
              </a:rPr>
              <a:t>1－</a:t>
            </a:r>
            <a:r>
              <a:rPr lang="en-US" altLang="zh-CN" sz="900" b="1" dirty="0">
                <a:latin typeface="宋体" charset="-122"/>
                <a:ea typeface="宋体" charset="-122"/>
              </a:rPr>
              <a:t>Volume=m*n*L=(6-1</a:t>
            </a:r>
            <a:r>
              <a:rPr lang="en-US" altLang="zh-CN" sz="900" b="1" dirty="0">
                <a:solidFill>
                  <a:schemeClr val="accent1"/>
                </a:solidFill>
                <a:latin typeface="宋体" charset="-122"/>
                <a:ea typeface="宋体" charset="-122"/>
              </a:rPr>
              <a:t>+1</a:t>
            </a:r>
            <a:r>
              <a:rPr lang="en-US" altLang="zh-CN" sz="900" b="1" dirty="0">
                <a:latin typeface="宋体" charset="-122"/>
                <a:ea typeface="宋体" charset="-122"/>
              </a:rPr>
              <a:t>)*(7- 0 </a:t>
            </a:r>
            <a:r>
              <a:rPr lang="en-US" altLang="zh-CN" sz="900" b="1" dirty="0">
                <a:solidFill>
                  <a:schemeClr val="accent1"/>
                </a:solidFill>
                <a:latin typeface="宋体" charset="-122"/>
                <a:ea typeface="宋体" charset="-122"/>
              </a:rPr>
              <a:t>+1</a:t>
            </a:r>
            <a:r>
              <a:rPr lang="en-US" altLang="zh-CN" sz="900" b="1" dirty="0">
                <a:latin typeface="宋体" charset="-122"/>
                <a:ea typeface="宋体" charset="-122"/>
              </a:rPr>
              <a:t>)*6=48*6=288</a:t>
            </a:r>
          </a:p>
          <a:p>
            <a:pPr eaLnBrk="1" hangingPunct="1"/>
            <a:r>
              <a:rPr lang="en-US" altLang="zh-CN">
                <a:ea typeface="宋体" charset="-122"/>
              </a:rPr>
              <a:t>2－2000＋（31×70＋30）×2＝6400</a:t>
            </a:r>
            <a:endParaRPr lang="zh-CN" altLang="en-US" dirty="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fld id="{8388ED09-456A-4185-A7A4-F9B69994216E}" type="slidenum">
              <a:rPr lang="zh-CN" altLang="en-US" sz="1200" smtClean="0"/>
              <a:pPr eaLnBrk="1" hangingPunct="1"/>
              <a:t>11</a:t>
            </a:fld>
            <a:endParaRPr lang="en-US" altLang="zh-CN" sz="120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zh-CN" altLang="en-US">
                <a:ea typeface="宋体" charset="-122"/>
              </a:rPr>
              <a:t>但是在矩阵中非零元素呈某种规律分布或者矩阵中出现大量的零元素的情况下，看起来存储密度仍为1，但实际上占用了许多单元去存储重复的非零元素或零元素，这对高阶矩阵会造成极大的浪费，为了节省存储空间， 我们可以对这类矩阵进行压缩存储：即为多个相同的非零元素只分配一个存储空间；对零元素不分配空间。</a:t>
            </a:r>
          </a:p>
          <a:p>
            <a:pPr eaLnBrk="1" hangingPunct="1"/>
            <a:endParaRPr lang="zh-CN" altLang="en-US">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fld id="{B223389F-8C37-4174-B84C-EE1ED66B3ADC}" type="slidenum">
              <a:rPr lang="zh-CN" altLang="en-US" sz="1200" smtClean="0"/>
              <a:pPr eaLnBrk="1" hangingPunct="1"/>
              <a:t>13</a:t>
            </a:fld>
            <a:endParaRPr lang="en-US" altLang="zh-CN" sz="120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ea typeface="华文楷体" pitchFamily="2" charset="-122"/>
              </a:rPr>
              <a:t>所谓特殊矩阵是指非零元素或零元素的分布有一定规律的矩阵。下面我们讨论几种特殊矩阵的压缩存储</a:t>
            </a:r>
            <a:r>
              <a:rPr lang="zh-CN" altLang="en-US" dirty="0">
                <a:ea typeface="宋体" charset="-122"/>
              </a:rPr>
              <a:t>。</a:t>
            </a:r>
            <a:r>
              <a:rPr lang="zh-CN" altLang="en-US" sz="2400" dirty="0">
                <a:latin typeface="Times New Roman" pitchFamily="18" charset="0"/>
                <a:ea typeface="宋体" charset="-122"/>
              </a:rPr>
              <a:t>对称的两个元素可以共用一个存储单元，这样，原来</a:t>
            </a:r>
            <a:r>
              <a:rPr lang="en-US" altLang="zh-CN" sz="2400" dirty="0">
                <a:latin typeface="Times New Roman" pitchFamily="18" charset="0"/>
                <a:ea typeface="宋体" charset="-122"/>
              </a:rPr>
              <a:t>n </a:t>
            </a:r>
            <a:r>
              <a:rPr lang="zh-CN" altLang="en-US" sz="2400" dirty="0">
                <a:latin typeface="Times New Roman" pitchFamily="18" charset="0"/>
                <a:ea typeface="宋体" charset="-122"/>
              </a:rPr>
              <a:t>阶方阵需 </a:t>
            </a:r>
            <a:r>
              <a:rPr lang="en-US" altLang="zh-CN" sz="2400" dirty="0">
                <a:latin typeface="Times New Roman" pitchFamily="18" charset="0"/>
                <a:ea typeface="宋体" charset="-122"/>
              </a:rPr>
              <a:t>n</a:t>
            </a:r>
            <a:r>
              <a:rPr lang="en-US" altLang="zh-CN" sz="2400" baseline="30000" dirty="0">
                <a:latin typeface="Times New Roman" pitchFamily="18" charset="0"/>
                <a:ea typeface="宋体" charset="-122"/>
              </a:rPr>
              <a:t>2</a:t>
            </a:r>
            <a:r>
              <a:rPr lang="zh-CN" altLang="en-US" sz="2400" dirty="0">
                <a:latin typeface="Times New Roman" pitchFamily="18" charset="0"/>
                <a:ea typeface="宋体" charset="-122"/>
              </a:rPr>
              <a:t>个存储单元，若采用压缩存储，仅需 </a:t>
            </a:r>
            <a:r>
              <a:rPr lang="en-US" altLang="zh-CN" sz="2400" dirty="0">
                <a:latin typeface="Times New Roman" pitchFamily="18" charset="0"/>
                <a:ea typeface="宋体" charset="-122"/>
              </a:rPr>
              <a:t>n(n+1)/2</a:t>
            </a:r>
            <a:r>
              <a:rPr lang="zh-CN" altLang="en-US" sz="2400" dirty="0">
                <a:latin typeface="Times New Roman" pitchFamily="18" charset="0"/>
                <a:ea typeface="宋体" charset="-122"/>
              </a:rPr>
              <a:t>个存贮单元，将近节约一半存贮单元，这就是实现压缩的好处。</a:t>
            </a:r>
          </a:p>
          <a:p>
            <a:pPr lvl="1" eaLnBrk="1" hangingPunct="1"/>
            <a:r>
              <a:rPr lang="zh-CN" altLang="en-US" dirty="0">
                <a:ea typeface="宋体" charset="-122"/>
              </a:rPr>
              <a:t>对称矩阵中的元素关于主对角线对称，故只要存储矩阵中上三角或下三角中的元素，让每两个对称的元素共享一个存储空间，这样，能节约近一半的存储空间。（不失一般性：我们仅以行优先存放分两种方式讨论如下）</a:t>
            </a:r>
          </a:p>
          <a:p>
            <a:pPr eaLnBrk="1" hangingPunct="1"/>
            <a:endParaRPr lang="zh-CN" altLang="en-US" sz="2400" dirty="0">
              <a:latin typeface="Times New Roman" pitchFamily="18" charset="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grpSp>
        <p:nvGrpSpPr>
          <p:cNvPr id="4" name="Group 1026"/>
          <p:cNvGrpSpPr>
            <a:grpSpLocks/>
          </p:cNvGrpSpPr>
          <p:nvPr/>
        </p:nvGrpSpPr>
        <p:grpSpPr bwMode="auto">
          <a:xfrm>
            <a:off x="281517" y="1981201"/>
            <a:ext cx="12012083" cy="1052513"/>
            <a:chOff x="0" y="1536"/>
            <a:chExt cx="5675" cy="663"/>
          </a:xfrm>
        </p:grpSpPr>
        <p:grpSp>
          <p:nvGrpSpPr>
            <p:cNvPr id="5" name="Group 1027"/>
            <p:cNvGrpSpPr>
              <a:grpSpLocks/>
            </p:cNvGrpSpPr>
            <p:nvPr/>
          </p:nvGrpSpPr>
          <p:grpSpPr bwMode="auto">
            <a:xfrm>
              <a:off x="185" y="1604"/>
              <a:ext cx="449" cy="299"/>
              <a:chOff x="720" y="336"/>
              <a:chExt cx="624" cy="432"/>
            </a:xfrm>
          </p:grpSpPr>
          <p:sp>
            <p:nvSpPr>
              <p:cNvPr id="12" name="Rectangle 1028"/>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fontAlgn="base">
                  <a:spcBef>
                    <a:spcPct val="0"/>
                  </a:spcBef>
                  <a:spcAft>
                    <a:spcPct val="0"/>
                  </a:spcAft>
                  <a:defRPr/>
                </a:pPr>
                <a:endParaRPr kumimoji="1" lang="zh-CN" altLang="en-US" sz="2400">
                  <a:solidFill>
                    <a:srgbClr val="000000"/>
                  </a:solidFill>
                  <a:latin typeface="Tahoma" pitchFamily="34" charset="0"/>
                  <a:ea typeface="宋体" pitchFamily="2" charset="-122"/>
                </a:endParaRPr>
              </a:p>
            </p:txBody>
          </p:sp>
          <p:sp>
            <p:nvSpPr>
              <p:cNvPr id="13" name="Rectangle 1029"/>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fontAlgn="base">
                  <a:spcBef>
                    <a:spcPct val="0"/>
                  </a:spcBef>
                  <a:spcAft>
                    <a:spcPct val="0"/>
                  </a:spcAft>
                  <a:defRPr/>
                </a:pPr>
                <a:endParaRPr kumimoji="1" lang="zh-CN" altLang="en-US" sz="2400">
                  <a:solidFill>
                    <a:srgbClr val="000000"/>
                  </a:solidFill>
                  <a:latin typeface="Tahoma" pitchFamily="34" charset="0"/>
                  <a:ea typeface="宋体" pitchFamily="2" charset="-122"/>
                </a:endParaRPr>
              </a:p>
            </p:txBody>
          </p:sp>
        </p:grpSp>
        <p:grpSp>
          <p:nvGrpSpPr>
            <p:cNvPr id="6" name="Group 1030"/>
            <p:cNvGrpSpPr>
              <a:grpSpLocks/>
            </p:cNvGrpSpPr>
            <p:nvPr/>
          </p:nvGrpSpPr>
          <p:grpSpPr bwMode="auto">
            <a:xfrm>
              <a:off x="263" y="1870"/>
              <a:ext cx="466" cy="299"/>
              <a:chOff x="912" y="2640"/>
              <a:chExt cx="672" cy="432"/>
            </a:xfrm>
          </p:grpSpPr>
          <p:sp>
            <p:nvSpPr>
              <p:cNvPr id="10" name="Rectangle 1031"/>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defRPr/>
                </a:pPr>
                <a:endParaRPr kumimoji="1" lang="zh-CN" altLang="en-US" sz="2400">
                  <a:solidFill>
                    <a:srgbClr val="000000"/>
                  </a:solidFill>
                  <a:latin typeface="Tahoma" pitchFamily="34" charset="0"/>
                  <a:ea typeface="宋体" pitchFamily="2" charset="-122"/>
                </a:endParaRPr>
              </a:p>
            </p:txBody>
          </p:sp>
          <p:sp>
            <p:nvSpPr>
              <p:cNvPr id="11" name="Rectangle 1032"/>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fontAlgn="base">
                  <a:spcBef>
                    <a:spcPct val="0"/>
                  </a:spcBef>
                  <a:spcAft>
                    <a:spcPct val="0"/>
                  </a:spcAft>
                  <a:defRPr/>
                </a:pPr>
                <a:endParaRPr kumimoji="1" lang="zh-CN" altLang="en-US" sz="2400">
                  <a:solidFill>
                    <a:srgbClr val="000000"/>
                  </a:solidFill>
                  <a:latin typeface="Tahoma" pitchFamily="34" charset="0"/>
                  <a:ea typeface="宋体" pitchFamily="2" charset="-122"/>
                </a:endParaRPr>
              </a:p>
            </p:txBody>
          </p:sp>
        </p:grpSp>
        <p:sp>
          <p:nvSpPr>
            <p:cNvPr id="7" name="Rectangle 1033"/>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fontAlgn="base">
                <a:spcBef>
                  <a:spcPct val="0"/>
                </a:spcBef>
                <a:spcAft>
                  <a:spcPct val="0"/>
                </a:spcAft>
                <a:defRPr/>
              </a:pPr>
              <a:endParaRPr kumimoji="1" lang="zh-CN" altLang="en-US" sz="2400">
                <a:solidFill>
                  <a:srgbClr val="000000"/>
                </a:solidFill>
                <a:latin typeface="Tahoma" pitchFamily="34" charset="0"/>
                <a:ea typeface="宋体" pitchFamily="2" charset="-122"/>
              </a:endParaRPr>
            </a:p>
          </p:txBody>
        </p:sp>
        <p:sp>
          <p:nvSpPr>
            <p:cNvPr id="8" name="Rectangle 1034"/>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fontAlgn="base">
                <a:spcBef>
                  <a:spcPct val="0"/>
                </a:spcBef>
                <a:spcAft>
                  <a:spcPct val="0"/>
                </a:spcAft>
                <a:defRPr/>
              </a:pPr>
              <a:endParaRPr kumimoji="1" lang="zh-CN" altLang="en-US" sz="2400">
                <a:solidFill>
                  <a:srgbClr val="000000"/>
                </a:solidFill>
                <a:latin typeface="Tahoma" pitchFamily="34" charset="0"/>
                <a:ea typeface="宋体" pitchFamily="2" charset="-122"/>
              </a:endParaRPr>
            </a:p>
          </p:txBody>
        </p:sp>
        <p:sp>
          <p:nvSpPr>
            <p:cNvPr id="9" name="Rectangle 1035"/>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fontAlgn="base">
                <a:spcBef>
                  <a:spcPct val="0"/>
                </a:spcBef>
                <a:spcAft>
                  <a:spcPct val="0"/>
                </a:spcAft>
                <a:defRPr/>
              </a:pPr>
              <a:endParaRPr kumimoji="1" lang="zh-CN" altLang="en-US" sz="2400">
                <a:solidFill>
                  <a:srgbClr val="000000"/>
                </a:solidFill>
                <a:latin typeface="Tahoma" pitchFamily="34" charset="0"/>
                <a:ea typeface="宋体" pitchFamily="2" charset="-122"/>
              </a:endParaRPr>
            </a:p>
          </p:txBody>
        </p:sp>
      </p:grpSp>
      <p:sp>
        <p:nvSpPr>
          <p:cNvPr id="104460" name="Rectangle 1036"/>
          <p:cNvSpPr>
            <a:spLocks noGrp="1" noChangeArrowheads="1"/>
          </p:cNvSpPr>
          <p:nvPr>
            <p:ph type="ctrTitle"/>
          </p:nvPr>
        </p:nvSpPr>
        <p:spPr>
          <a:xfrm>
            <a:off x="1703917" y="1447800"/>
            <a:ext cx="10363200" cy="1143000"/>
          </a:xfrm>
        </p:spPr>
        <p:txBody>
          <a:bodyPr/>
          <a:lstStyle>
            <a:lvl1pPr>
              <a:defRPr/>
            </a:lvl1pPr>
          </a:lstStyle>
          <a:p>
            <a:r>
              <a:rPr lang="zh-CN" altLang="en-US"/>
              <a:t>单击此处编辑母版标题样式</a:t>
            </a:r>
          </a:p>
        </p:txBody>
      </p:sp>
      <p:sp>
        <p:nvSpPr>
          <p:cNvPr id="104461" name="Rectangle 1037"/>
          <p:cNvSpPr>
            <a:spLocks noGrp="1" noChangeArrowheads="1"/>
          </p:cNvSpPr>
          <p:nvPr>
            <p:ph type="subTitle" idx="1"/>
          </p:nvPr>
        </p:nvSpPr>
        <p:spPr>
          <a:xfrm>
            <a:off x="2110317" y="3048000"/>
            <a:ext cx="8534400" cy="2133600"/>
          </a:xfrm>
        </p:spPr>
        <p:txBody>
          <a:bodyPr/>
          <a:lstStyle>
            <a:lvl1pPr marL="0" indent="0">
              <a:lnSpc>
                <a:spcPct val="120000"/>
              </a:lnSpc>
              <a:buClr>
                <a:srgbClr val="006600"/>
              </a:buClr>
              <a:buSzTx/>
              <a:buFont typeface="Wingdings" pitchFamily="2" charset="2"/>
              <a:buChar char="q"/>
              <a:defRPr sz="2800"/>
            </a:lvl1pPr>
          </a:lstStyle>
          <a:p>
            <a:r>
              <a:rPr lang="zh-CN" altLang="en-US"/>
              <a:t>单击此处编辑母版副标题样式</a:t>
            </a:r>
          </a:p>
        </p:txBody>
      </p:sp>
      <p:sp>
        <p:nvSpPr>
          <p:cNvPr id="14" name="Rectangle 1038"/>
          <p:cNvSpPr>
            <a:spLocks noGrp="1" noChangeArrowheads="1"/>
          </p:cNvSpPr>
          <p:nvPr>
            <p:ph type="dt" sz="half" idx="10"/>
          </p:nvPr>
        </p:nvSpPr>
        <p:spPr bwMode="auto">
          <a:xfrm>
            <a:off x="1320800" y="6248400"/>
            <a:ext cx="2540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kumimoji="0" sz="1400">
                <a:solidFill>
                  <a:schemeClr val="bg2"/>
                </a:solidFill>
                <a:latin typeface="Tahoma" pitchFamily="34" charset="0"/>
                <a:ea typeface="宋体" pitchFamily="2" charset="-122"/>
              </a:defRPr>
            </a:lvl1pPr>
          </a:lstStyle>
          <a:p>
            <a:pPr fontAlgn="base">
              <a:spcBef>
                <a:spcPct val="0"/>
              </a:spcBef>
              <a:spcAft>
                <a:spcPct val="0"/>
              </a:spcAft>
              <a:defRPr/>
            </a:pPr>
            <a:endParaRPr lang="en-US" altLang="zh-CN">
              <a:solidFill>
                <a:srgbClr val="1C1C1C"/>
              </a:solidFill>
            </a:endParaRPr>
          </a:p>
        </p:txBody>
      </p:sp>
      <p:sp>
        <p:nvSpPr>
          <p:cNvPr id="15" name="Rectangle 1039"/>
          <p:cNvSpPr>
            <a:spLocks noGrp="1" noChangeArrowheads="1"/>
          </p:cNvSpPr>
          <p:nvPr>
            <p:ph type="ftr" sz="quarter" idx="11"/>
          </p:nvPr>
        </p:nvSpPr>
        <p:spPr bwMode="auto">
          <a:xfrm>
            <a:off x="4572000" y="6248400"/>
            <a:ext cx="3860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kumimoji="0" sz="1400">
                <a:solidFill>
                  <a:schemeClr val="bg2"/>
                </a:solidFill>
                <a:latin typeface="Tahoma" pitchFamily="34" charset="0"/>
                <a:ea typeface="宋体" pitchFamily="2" charset="-122"/>
              </a:defRPr>
            </a:lvl1pPr>
          </a:lstStyle>
          <a:p>
            <a:pPr fontAlgn="base">
              <a:spcBef>
                <a:spcPct val="0"/>
              </a:spcBef>
              <a:spcAft>
                <a:spcPct val="0"/>
              </a:spcAft>
              <a:defRPr/>
            </a:pPr>
            <a:endParaRPr lang="en-US" altLang="zh-CN">
              <a:solidFill>
                <a:srgbClr val="1C1C1C"/>
              </a:solidFill>
            </a:endParaRPr>
          </a:p>
        </p:txBody>
      </p:sp>
      <p:sp>
        <p:nvSpPr>
          <p:cNvPr id="16" name="Rectangle 1040"/>
          <p:cNvSpPr>
            <a:spLocks noGrp="1" noChangeArrowheads="1"/>
          </p:cNvSpPr>
          <p:nvPr>
            <p:ph type="sldNum" sz="quarter" idx="12"/>
          </p:nvPr>
        </p:nvSpPr>
        <p:spPr bwMode="auto">
          <a:xfrm>
            <a:off x="9144000" y="6248400"/>
            <a:ext cx="2540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kumimoji="0" sz="1400">
                <a:solidFill>
                  <a:schemeClr val="bg2"/>
                </a:solidFill>
              </a:defRPr>
            </a:lvl1pPr>
          </a:lstStyle>
          <a:p>
            <a:pPr fontAlgn="base">
              <a:spcBef>
                <a:spcPct val="0"/>
              </a:spcBef>
              <a:spcAft>
                <a:spcPct val="0"/>
              </a:spcAft>
            </a:pPr>
            <a:fld id="{9B947894-87DE-2B45-966B-5F8E171B0221}" type="slidenum">
              <a:rPr lang="en-US" altLang="zh-CN" smtClean="0">
                <a:solidFill>
                  <a:srgbClr val="1C1C1C"/>
                </a:solidFill>
                <a:latin typeface="Tahoma" charset="0"/>
                <a:ea typeface="宋体" charset="-122"/>
              </a:rPr>
              <a:pPr fontAlgn="base">
                <a:spcBef>
                  <a:spcPct val="0"/>
                </a:spcBef>
                <a:spcAft>
                  <a:spcPct val="0"/>
                </a:spcAft>
              </a:pPr>
              <a:t>‹#›</a:t>
            </a:fld>
            <a:endParaRPr lang="en-US" altLang="zh-CN">
              <a:solidFill>
                <a:srgbClr val="1C1C1C"/>
              </a:solidFill>
              <a:latin typeface="Tahoma" charset="0"/>
              <a:ea typeface="宋体" charset="-122"/>
            </a:endParaRPr>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39767" y="228600"/>
            <a:ext cx="2876551" cy="6400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08001" y="228600"/>
            <a:ext cx="8428567" cy="6400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17600" y="381000"/>
            <a:ext cx="10363200" cy="533400"/>
          </a:xfrm>
        </p:spPr>
        <p:txBody>
          <a:bodyPr/>
          <a:lstStyle/>
          <a:p>
            <a:r>
              <a:rPr lang="zh-CN" altLang="en-US"/>
              <a:t>单击此处编辑母版标题样式</a:t>
            </a:r>
          </a:p>
        </p:txBody>
      </p:sp>
      <p:sp>
        <p:nvSpPr>
          <p:cNvPr id="3" name="表格占位符 2"/>
          <p:cNvSpPr>
            <a:spLocks noGrp="1"/>
          </p:cNvSpPr>
          <p:nvPr>
            <p:ph type="tbl" idx="1"/>
          </p:nvPr>
        </p:nvSpPr>
        <p:spPr>
          <a:xfrm>
            <a:off x="508000" y="1143000"/>
            <a:ext cx="11379200" cy="5022850"/>
          </a:xfrm>
        </p:spPr>
        <p:txBody>
          <a:bodyPr/>
          <a:lstStyle/>
          <a:p>
            <a:pPr lvl="0"/>
            <a:endParaRPr lang="zh-CN" altLang="en-US" noProof="0"/>
          </a:p>
        </p:txBody>
      </p:sp>
      <p:sp>
        <p:nvSpPr>
          <p:cNvPr id="4" name="Rectangle 36"/>
          <p:cNvSpPr>
            <a:spLocks noGrp="1" noChangeArrowheads="1"/>
          </p:cNvSpPr>
          <p:nvPr>
            <p:ph type="dt" sz="half" idx="10"/>
          </p:nvPr>
        </p:nvSpPr>
        <p:spPr>
          <a:xfrm>
            <a:off x="1320800" y="6400800"/>
            <a:ext cx="2540000" cy="457200"/>
          </a:xfrm>
          <a:prstGeom prst="rect">
            <a:avLst/>
          </a:prstGeom>
          <a:ln/>
        </p:spPr>
        <p:txBody>
          <a:bodyPr/>
          <a:lstStyle>
            <a:lvl1pPr>
              <a:defRPr/>
            </a:lvl1pPr>
          </a:lstStyle>
          <a:p>
            <a:pPr>
              <a:defRPr/>
            </a:pPr>
            <a:endParaRPr lang="en-US" altLang="zh-CN"/>
          </a:p>
        </p:txBody>
      </p:sp>
      <p:sp>
        <p:nvSpPr>
          <p:cNvPr id="5" name="Rectangle 37"/>
          <p:cNvSpPr>
            <a:spLocks noGrp="1" noChangeArrowheads="1"/>
          </p:cNvSpPr>
          <p:nvPr>
            <p:ph type="ftr" sz="quarter" idx="11"/>
          </p:nvPr>
        </p:nvSpPr>
        <p:spPr>
          <a:xfrm>
            <a:off x="9311218" y="6400800"/>
            <a:ext cx="2880783" cy="457200"/>
          </a:xfrm>
          <a:prstGeom prst="rect">
            <a:avLst/>
          </a:prstGeom>
          <a:ln/>
        </p:spPr>
        <p:txBody>
          <a:bodyPr/>
          <a:lstStyle>
            <a:lvl1pPr>
              <a:defRPr/>
            </a:lvl1pPr>
          </a:lstStyle>
          <a:p>
            <a:pPr>
              <a:defRPr/>
            </a:pPr>
            <a:fld id="{E3F782A2-6652-4B41-856D-B6484987275C}" type="slidenum">
              <a:rPr lang="zh-CN" altLang="en-US"/>
              <a:pPr>
                <a:defRPr/>
              </a:pPr>
              <a:t>‹#›</a:t>
            </a:fld>
            <a:endParaRPr lang="en-US" altLang="zh-CN"/>
          </a:p>
        </p:txBody>
      </p:sp>
      <p:sp>
        <p:nvSpPr>
          <p:cNvPr id="6" name="Rectangle 38"/>
          <p:cNvSpPr>
            <a:spLocks noGrp="1" noChangeArrowheads="1"/>
          </p:cNvSpPr>
          <p:nvPr>
            <p:ph type="sldNum" sz="quarter" idx="12"/>
          </p:nvPr>
        </p:nvSpPr>
        <p:spPr>
          <a:xfrm>
            <a:off x="9347200" y="6324600"/>
            <a:ext cx="2540000" cy="457200"/>
          </a:xfrm>
          <a:prstGeom prst="rect">
            <a:avLst/>
          </a:prstGeom>
          <a:ln/>
        </p:spPr>
        <p:txBody>
          <a:bodyPr/>
          <a:lstStyle>
            <a:lvl1pPr>
              <a:defRPr/>
            </a:lvl1pPr>
          </a:lstStyle>
          <a:p>
            <a:pPr>
              <a:defRPr/>
            </a:pPr>
            <a:fld id="{F76F6163-DD4E-4E13-B5D6-D51401070B20}" type="slidenum">
              <a:rPr lang="zh-CN" altLang="en-US"/>
              <a:pPr>
                <a:defRPr/>
              </a:pPr>
              <a:t>‹#›</a:t>
            </a:fld>
            <a:endParaRPr lang="en-US" altLang="zh-CN"/>
          </a:p>
        </p:txBody>
      </p:sp>
    </p:spTree>
    <p:extLst>
      <p:ext uri="{BB962C8B-B14F-4D97-AF65-F5344CB8AC3E}">
        <p14:creationId xmlns:p14="http://schemas.microsoft.com/office/powerpoint/2010/main" val="2702427713"/>
      </p:ext>
    </p:extLst>
  </p:cSld>
  <p:clrMapOvr>
    <a:masterClrMapping/>
  </p:clrMapOvr>
  <p:transition>
    <p:checke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矩形 3"/>
          <p:cNvSpPr/>
          <p:nvPr userDrawn="1"/>
        </p:nvSpPr>
        <p:spPr bwMode="auto">
          <a:xfrm>
            <a:off x="0" y="1876926"/>
            <a:ext cx="353173" cy="2731169"/>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08000" y="1255714"/>
            <a:ext cx="5579533" cy="5373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90733" y="1255714"/>
            <a:ext cx="5581651" cy="5373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ChangeArrowheads="1"/>
          </p:cNvSpPr>
          <p:nvPr/>
        </p:nvSpPr>
        <p:spPr bwMode="ltGray">
          <a:xfrm>
            <a:off x="488951" y="336551"/>
            <a:ext cx="584200" cy="474663"/>
          </a:xfrm>
          <a:prstGeom prst="rect">
            <a:avLst/>
          </a:prstGeom>
          <a:solidFill>
            <a:schemeClr val="accent2"/>
          </a:solidFill>
          <a:ln w="9525">
            <a:noFill/>
            <a:miter lim="800000"/>
            <a:headEnd/>
            <a:tailEnd/>
          </a:ln>
          <a:effectLst/>
        </p:spPr>
        <p:txBody>
          <a:bodyPr wrap="none" anchor="ctr"/>
          <a:lstStyle/>
          <a:p>
            <a:pPr algn="ctr" fontAlgn="base">
              <a:spcBef>
                <a:spcPct val="0"/>
              </a:spcBef>
              <a:spcAft>
                <a:spcPct val="0"/>
              </a:spcAft>
              <a:defRPr/>
            </a:pPr>
            <a:endParaRPr kumimoji="1" lang="zh-CN" altLang="zh-CN" sz="2400">
              <a:solidFill>
                <a:srgbClr val="000000"/>
              </a:solidFill>
              <a:latin typeface="Tahoma" pitchFamily="34" charset="0"/>
              <a:ea typeface="宋体" pitchFamily="2" charset="-122"/>
            </a:endParaRPr>
          </a:p>
        </p:txBody>
      </p:sp>
      <p:sp>
        <p:nvSpPr>
          <p:cNvPr id="103427" name="Rectangle 3"/>
          <p:cNvSpPr>
            <a:spLocks noChangeArrowheads="1"/>
          </p:cNvSpPr>
          <p:nvPr/>
        </p:nvSpPr>
        <p:spPr bwMode="ltGray">
          <a:xfrm>
            <a:off x="679451" y="58738"/>
            <a:ext cx="438149"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fontAlgn="base">
              <a:spcBef>
                <a:spcPct val="0"/>
              </a:spcBef>
              <a:spcAft>
                <a:spcPct val="0"/>
              </a:spcAft>
              <a:defRPr/>
            </a:pPr>
            <a:endParaRPr kumimoji="1" lang="zh-CN" altLang="zh-CN" sz="2400">
              <a:solidFill>
                <a:srgbClr val="000000"/>
              </a:solidFill>
              <a:latin typeface="Tahoma" pitchFamily="34" charset="0"/>
              <a:ea typeface="宋体" pitchFamily="2" charset="-122"/>
            </a:endParaRPr>
          </a:p>
        </p:txBody>
      </p:sp>
      <p:sp>
        <p:nvSpPr>
          <p:cNvPr id="103428" name="Rectangle 4"/>
          <p:cNvSpPr>
            <a:spLocks noChangeArrowheads="1"/>
          </p:cNvSpPr>
          <p:nvPr/>
        </p:nvSpPr>
        <p:spPr bwMode="ltGray">
          <a:xfrm>
            <a:off x="249768" y="363538"/>
            <a:ext cx="563033" cy="474662"/>
          </a:xfrm>
          <a:prstGeom prst="rect">
            <a:avLst/>
          </a:prstGeom>
          <a:solidFill>
            <a:schemeClr val="folHlink"/>
          </a:solidFill>
          <a:ln w="9525">
            <a:noFill/>
            <a:miter lim="800000"/>
            <a:headEnd/>
            <a:tailEnd/>
          </a:ln>
          <a:effectLst/>
        </p:spPr>
        <p:txBody>
          <a:bodyPr wrap="none" anchor="ctr"/>
          <a:lstStyle/>
          <a:p>
            <a:pPr algn="ctr" fontAlgn="base">
              <a:spcBef>
                <a:spcPct val="0"/>
              </a:spcBef>
              <a:spcAft>
                <a:spcPct val="0"/>
              </a:spcAft>
              <a:defRPr/>
            </a:pPr>
            <a:endParaRPr kumimoji="1" lang="zh-CN" altLang="zh-CN" sz="2400">
              <a:solidFill>
                <a:srgbClr val="000000"/>
              </a:solidFill>
              <a:latin typeface="Tahoma" pitchFamily="34" charset="0"/>
              <a:ea typeface="宋体" pitchFamily="2" charset="-122"/>
            </a:endParaRPr>
          </a:p>
        </p:txBody>
      </p:sp>
      <p:sp>
        <p:nvSpPr>
          <p:cNvPr id="103429" name="Rectangle 5"/>
          <p:cNvSpPr>
            <a:spLocks noChangeArrowheads="1"/>
          </p:cNvSpPr>
          <p:nvPr/>
        </p:nvSpPr>
        <p:spPr bwMode="ltGray">
          <a:xfrm>
            <a:off x="812800" y="685801"/>
            <a:ext cx="491067" cy="474663"/>
          </a:xfrm>
          <a:prstGeom prst="rect">
            <a:avLst/>
          </a:prstGeom>
          <a:gradFill rotWithShape="0">
            <a:gsLst>
              <a:gs pos="0">
                <a:srgbClr val="00FF00"/>
              </a:gs>
              <a:gs pos="100000">
                <a:srgbClr val="00FF00">
                  <a:gamma/>
                  <a:shade val="46275"/>
                  <a:invGamma/>
                </a:srgbClr>
              </a:gs>
            </a:gsLst>
            <a:lin ang="0" scaled="1"/>
          </a:gradFill>
          <a:ln w="9525">
            <a:noFill/>
            <a:miter lim="800000"/>
            <a:headEnd/>
            <a:tailEnd/>
          </a:ln>
          <a:effectLst/>
        </p:spPr>
        <p:txBody>
          <a:bodyPr wrap="none" anchor="ctr"/>
          <a:lstStyle/>
          <a:p>
            <a:pPr algn="ctr" fontAlgn="base">
              <a:spcBef>
                <a:spcPct val="0"/>
              </a:spcBef>
              <a:spcAft>
                <a:spcPct val="0"/>
              </a:spcAft>
              <a:defRPr/>
            </a:pPr>
            <a:endParaRPr kumimoji="1" lang="zh-CN" altLang="zh-CN" sz="2400">
              <a:solidFill>
                <a:srgbClr val="000000"/>
              </a:solidFill>
              <a:latin typeface="Tahoma" pitchFamily="34" charset="0"/>
              <a:ea typeface="宋体" pitchFamily="2" charset="-122"/>
            </a:endParaRPr>
          </a:p>
        </p:txBody>
      </p:sp>
      <p:sp>
        <p:nvSpPr>
          <p:cNvPr id="103430" name="Rectangle 6"/>
          <p:cNvSpPr>
            <a:spLocks noChangeArrowheads="1"/>
          </p:cNvSpPr>
          <p:nvPr/>
        </p:nvSpPr>
        <p:spPr bwMode="ltGray">
          <a:xfrm>
            <a:off x="406400" y="457201"/>
            <a:ext cx="747184"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fontAlgn="base">
              <a:spcBef>
                <a:spcPct val="0"/>
              </a:spcBef>
              <a:spcAft>
                <a:spcPct val="0"/>
              </a:spcAft>
              <a:defRPr/>
            </a:pPr>
            <a:endParaRPr kumimoji="1" lang="zh-CN" altLang="zh-CN" sz="2400">
              <a:solidFill>
                <a:srgbClr val="000000"/>
              </a:solidFill>
              <a:latin typeface="Tahoma" pitchFamily="34" charset="0"/>
              <a:ea typeface="宋体" pitchFamily="2" charset="-122"/>
            </a:endParaRPr>
          </a:p>
        </p:txBody>
      </p:sp>
      <p:sp>
        <p:nvSpPr>
          <p:cNvPr id="103431" name="Rectangle 7"/>
          <p:cNvSpPr>
            <a:spLocks noChangeArrowheads="1"/>
          </p:cNvSpPr>
          <p:nvPr/>
        </p:nvSpPr>
        <p:spPr bwMode="gray">
          <a:xfrm>
            <a:off x="948267" y="228601"/>
            <a:ext cx="42333" cy="1052513"/>
          </a:xfrm>
          <a:prstGeom prst="rect">
            <a:avLst/>
          </a:prstGeom>
          <a:solidFill>
            <a:schemeClr val="bg2"/>
          </a:solidFill>
          <a:ln w="9525">
            <a:noFill/>
            <a:miter lim="800000"/>
            <a:headEnd/>
            <a:tailEnd/>
          </a:ln>
          <a:effectLst/>
        </p:spPr>
        <p:txBody>
          <a:bodyPr wrap="none" anchor="ctr"/>
          <a:lstStyle/>
          <a:p>
            <a:pPr algn="ctr" fontAlgn="base">
              <a:spcBef>
                <a:spcPct val="0"/>
              </a:spcBef>
              <a:spcAft>
                <a:spcPct val="0"/>
              </a:spcAft>
              <a:defRPr/>
            </a:pPr>
            <a:endParaRPr kumimoji="1" lang="zh-CN" altLang="zh-CN" sz="2400">
              <a:solidFill>
                <a:srgbClr val="000000"/>
              </a:solidFill>
              <a:latin typeface="Tahoma" pitchFamily="34" charset="0"/>
              <a:ea typeface="宋体" pitchFamily="2" charset="-122"/>
            </a:endParaRPr>
          </a:p>
        </p:txBody>
      </p:sp>
      <p:sp>
        <p:nvSpPr>
          <p:cNvPr id="103432" name="Rectangle 8"/>
          <p:cNvSpPr>
            <a:spLocks noChangeArrowheads="1"/>
          </p:cNvSpPr>
          <p:nvPr/>
        </p:nvSpPr>
        <p:spPr bwMode="gray">
          <a:xfrm>
            <a:off x="522818" y="1019175"/>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fontAlgn="base">
              <a:spcBef>
                <a:spcPct val="0"/>
              </a:spcBef>
              <a:spcAft>
                <a:spcPct val="0"/>
              </a:spcAft>
              <a:defRPr/>
            </a:pPr>
            <a:endParaRPr kumimoji="1" lang="zh-CN" altLang="zh-CN" sz="2400">
              <a:solidFill>
                <a:srgbClr val="000000"/>
              </a:solidFill>
              <a:latin typeface="Tahoma" pitchFamily="34" charset="0"/>
              <a:ea typeface="宋体" pitchFamily="2" charset="-122"/>
            </a:endParaRPr>
          </a:p>
        </p:txBody>
      </p:sp>
      <p:sp>
        <p:nvSpPr>
          <p:cNvPr id="103433" name="Rectangle 9"/>
          <p:cNvSpPr>
            <a:spLocks noGrp="1" noChangeArrowheads="1"/>
          </p:cNvSpPr>
          <p:nvPr>
            <p:ph type="title"/>
          </p:nvPr>
        </p:nvSpPr>
        <p:spPr bwMode="auto">
          <a:xfrm>
            <a:off x="1625600" y="228600"/>
            <a:ext cx="1039071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34" name="Rectangle 10"/>
          <p:cNvSpPr>
            <a:spLocks noGrp="1" noChangeArrowheads="1"/>
          </p:cNvSpPr>
          <p:nvPr>
            <p:ph type="body" idx="1"/>
          </p:nvPr>
        </p:nvSpPr>
        <p:spPr bwMode="auto">
          <a:xfrm>
            <a:off x="508000" y="1255714"/>
            <a:ext cx="11364384" cy="537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445" name="WordArt 21"/>
          <p:cNvSpPr>
            <a:spLocks noChangeArrowheads="1" noChangeShapeType="1" noTextEdit="1"/>
          </p:cNvSpPr>
          <p:nvPr userDrawn="1"/>
        </p:nvSpPr>
        <p:spPr bwMode="auto">
          <a:xfrm rot="5400000">
            <a:off x="-1003300" y="3128434"/>
            <a:ext cx="2362200" cy="220133"/>
          </a:xfrm>
          <a:prstGeom prst="rect">
            <a:avLst/>
          </a:prstGeom>
        </p:spPr>
        <p:txBody>
          <a:bodyPr vert="eaVert" wrap="none" fromWordArt="1">
            <a:prstTxWarp prst="textPlain">
              <a:avLst>
                <a:gd name="adj" fmla="val 50000"/>
              </a:avLst>
            </a:prstTxWarp>
          </a:bodyPr>
          <a:lstStyle/>
          <a:p>
            <a:pPr algn="ctr">
              <a:spcBef>
                <a:spcPct val="0"/>
              </a:spcBef>
              <a:spcAft>
                <a:spcPct val="0"/>
              </a:spcAft>
              <a:defRPr/>
            </a:pPr>
            <a:r>
              <a:rPr kumimoji="1" lang="zh-CN" altLang="en-US" sz="3600" kern="10">
                <a:ln w="9525">
                  <a:solidFill>
                    <a:srgbClr val="000000"/>
                  </a:solidFill>
                  <a:miter lim="800000"/>
                  <a:headEnd/>
                  <a:tailEnd/>
                </a:ln>
                <a:solidFill>
                  <a:srgbClr val="000000"/>
                </a:solidFill>
                <a:latin typeface="宋体"/>
                <a:ea typeface="宋体"/>
              </a:rPr>
              <a:t>数据结构</a:t>
            </a:r>
            <a:r>
              <a:rPr kumimoji="1" lang="en-US" altLang="zh-CN" sz="3600" kern="10">
                <a:ln w="9525">
                  <a:solidFill>
                    <a:srgbClr val="000000"/>
                  </a:solidFill>
                  <a:miter lim="800000"/>
                  <a:headEnd/>
                  <a:tailEnd/>
                </a:ln>
                <a:solidFill>
                  <a:srgbClr val="000000"/>
                </a:solidFill>
                <a:latin typeface="宋体"/>
                <a:ea typeface="宋体"/>
              </a:rPr>
              <a:t>—</a:t>
            </a:r>
            <a:r>
              <a:rPr kumimoji="1" lang="zh-CN" altLang="en-US" sz="3600" kern="10">
                <a:ln w="9525">
                  <a:solidFill>
                    <a:srgbClr val="000000"/>
                  </a:solidFill>
                  <a:miter lim="800000"/>
                  <a:headEnd/>
                  <a:tailEnd/>
                </a:ln>
                <a:solidFill>
                  <a:srgbClr val="000000"/>
                </a:solidFill>
                <a:latin typeface="宋体"/>
                <a:ea typeface="宋体"/>
              </a:rPr>
              <a:t>绪论</a:t>
            </a:r>
          </a:p>
        </p:txBody>
      </p:sp>
      <p:sp>
        <p:nvSpPr>
          <p:cNvPr id="12" name="矩形 11"/>
          <p:cNvSpPr/>
          <p:nvPr userDrawn="1"/>
        </p:nvSpPr>
        <p:spPr bwMode="auto">
          <a:xfrm>
            <a:off x="0" y="1876926"/>
            <a:ext cx="353173" cy="2731169"/>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4650553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ransition>
    <p:random/>
  </p:transition>
  <p:txStyles>
    <p:title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rgbClr val="006600"/>
        </a:buClr>
        <a:buSzPct val="55000"/>
        <a:buFont typeface="Wingdings" charset="2"/>
        <a:buChar char="n"/>
        <a:defRPr kumimoji="1" sz="22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slide" Target="slide22.xml"/><Relationship Id="rId4" Type="http://schemas.openxmlformats.org/officeDocument/2006/relationships/slide" Target="slide36.xm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2.bin"/><Relationship Id="rId5" Type="http://schemas.openxmlformats.org/officeDocument/2006/relationships/image" Target="../media/image2.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3.bin"/><Relationship Id="rId5" Type="http://schemas.openxmlformats.org/officeDocument/2006/relationships/image" Target="../media/image3.wmf"/><Relationship Id="rId6" Type="http://schemas.openxmlformats.org/officeDocument/2006/relationships/oleObject" Target="../embeddings/oleObject4.bin"/><Relationship Id="rId7" Type="http://schemas.openxmlformats.org/officeDocument/2006/relationships/image" Target="../media/image4.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5.bin"/><Relationship Id="rId5" Type="http://schemas.openxmlformats.org/officeDocument/2006/relationships/image" Target="../media/image5.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6.bin"/><Relationship Id="rId5" Type="http://schemas.openxmlformats.org/officeDocument/2006/relationships/image" Target="../media/image3.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7.bin"/><Relationship Id="rId5" Type="http://schemas.openxmlformats.org/officeDocument/2006/relationships/image" Target="../media/image6.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8.bin"/><Relationship Id="rId5" Type="http://schemas.openxmlformats.org/officeDocument/2006/relationships/image" Target="../media/image8.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9.wmf"/><Relationship Id="rId1" Type="http://schemas.openxmlformats.org/officeDocument/2006/relationships/vmlDrawing" Target="../drawings/vmlDrawing8.vml"/><Relationship Id="rId2"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1.bin"/><Relationship Id="rId5"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1498600" y="1371600"/>
            <a:ext cx="7772400" cy="1143000"/>
          </a:xfrm>
        </p:spPr>
        <p:txBody>
          <a:bodyPr/>
          <a:lstStyle/>
          <a:p>
            <a:pPr algn="ctr" eaLnBrk="1" hangingPunct="1"/>
            <a:r>
              <a:rPr lang="zh-CN" altLang="en-US" sz="4800" dirty="0">
                <a:solidFill>
                  <a:srgbClr val="7030A0"/>
                </a:solidFill>
              </a:rPr>
              <a:t>第</a:t>
            </a:r>
            <a:r>
              <a:rPr lang="en-US" altLang="zh-CN" sz="4800" dirty="0">
                <a:solidFill>
                  <a:srgbClr val="7030A0"/>
                </a:solidFill>
                <a:latin typeface="Times New Roman" charset="0"/>
                <a:ea typeface="Times New Roman" charset="0"/>
                <a:cs typeface="Times New Roman" charset="0"/>
              </a:rPr>
              <a:t>5</a:t>
            </a:r>
            <a:r>
              <a:rPr lang="zh-CN" altLang="en-US" sz="4800" dirty="0">
                <a:solidFill>
                  <a:srgbClr val="7030A0"/>
                </a:solidFill>
              </a:rPr>
              <a:t>章 数组和广义表</a:t>
            </a:r>
          </a:p>
        </p:txBody>
      </p:sp>
      <p:sp>
        <p:nvSpPr>
          <p:cNvPr id="9219" name="Rectangle 3"/>
          <p:cNvSpPr>
            <a:spLocks noGrp="1" noChangeArrowheads="1"/>
          </p:cNvSpPr>
          <p:nvPr>
            <p:ph type="subTitle" idx="1"/>
          </p:nvPr>
        </p:nvSpPr>
        <p:spPr>
          <a:xfrm>
            <a:off x="2110317" y="3048000"/>
            <a:ext cx="8534400" cy="3112168"/>
          </a:xfrm>
        </p:spPr>
        <p:txBody>
          <a:bodyPr/>
          <a:lstStyle/>
          <a:p>
            <a:pPr eaLnBrk="1" hangingPunct="1">
              <a:buFont typeface="Wingdings" charset="2"/>
              <a:buChar char="q"/>
            </a:pPr>
            <a:r>
              <a:rPr lang="en-US" altLang="zh-CN" sz="3200" dirty="0"/>
              <a:t>5.1</a:t>
            </a:r>
            <a:r>
              <a:rPr lang="zh-CN" altLang="en-US" sz="3200" dirty="0"/>
              <a:t> 数组的定义</a:t>
            </a:r>
            <a:endParaRPr lang="en-US" altLang="zh-CN" sz="3200" dirty="0"/>
          </a:p>
          <a:p>
            <a:pPr eaLnBrk="1" hangingPunct="1">
              <a:buFont typeface="Wingdings" charset="2"/>
              <a:buChar char="q"/>
            </a:pPr>
            <a:r>
              <a:rPr lang="en-US" altLang="zh-CN" sz="3200" dirty="0"/>
              <a:t>5.2</a:t>
            </a:r>
            <a:r>
              <a:rPr lang="zh-CN" altLang="en-US" sz="3200" dirty="0"/>
              <a:t> 数组的顺序表示和实现</a:t>
            </a:r>
            <a:endParaRPr lang="en-US" altLang="zh-CN" sz="3200" dirty="0"/>
          </a:p>
          <a:p>
            <a:pPr eaLnBrk="1" hangingPunct="1">
              <a:buFont typeface="Wingdings" charset="2"/>
              <a:buChar char="q"/>
            </a:pPr>
            <a:r>
              <a:rPr lang="en-US" altLang="zh-CN" sz="3200" dirty="0"/>
              <a:t>5.3</a:t>
            </a:r>
            <a:r>
              <a:rPr lang="zh-CN" altLang="en-US" sz="3200" dirty="0"/>
              <a:t> 矩阵的压缩存储</a:t>
            </a:r>
            <a:endParaRPr lang="en-US" altLang="zh-CN" sz="3200" dirty="0"/>
          </a:p>
          <a:p>
            <a:pPr eaLnBrk="1" hangingPunct="1">
              <a:buFont typeface="Wingdings" charset="2"/>
              <a:buChar char="q"/>
            </a:pPr>
            <a:r>
              <a:rPr lang="en-US" altLang="zh-CN" sz="3200" dirty="0"/>
              <a:t>5.4</a:t>
            </a:r>
            <a:r>
              <a:rPr lang="zh-CN" altLang="en-US" sz="3200" dirty="0"/>
              <a:t> 广义表的定义</a:t>
            </a:r>
            <a:endParaRPr lang="en-US" altLang="zh-CN" sz="3200" dirty="0"/>
          </a:p>
          <a:p>
            <a:pPr eaLnBrk="1" hangingPunct="1">
              <a:buFont typeface="Wingdings" charset="2"/>
              <a:buChar char="q"/>
            </a:pPr>
            <a:r>
              <a:rPr lang="en-US" altLang="zh-CN" sz="3200" dirty="0"/>
              <a:t>5.5 </a:t>
            </a:r>
            <a:r>
              <a:rPr lang="zh-CN" altLang="en-US" sz="3200" dirty="0"/>
              <a:t>广义表的存储结构</a:t>
            </a:r>
            <a:endParaRPr lang="en-US" altLang="zh-CN" sz="3200" dirty="0"/>
          </a:p>
        </p:txBody>
      </p:sp>
      <p:sp>
        <p:nvSpPr>
          <p:cNvPr id="5" name="矩形 4"/>
          <p:cNvSpPr/>
          <p:nvPr/>
        </p:nvSpPr>
        <p:spPr>
          <a:xfrm>
            <a:off x="0" y="6533147"/>
            <a:ext cx="12192000" cy="324853"/>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088032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6"/>
          <p:cNvSpPr>
            <a:spLocks noGrp="1" noChangeArrowheads="1"/>
          </p:cNvSpPr>
          <p:nvPr>
            <p:ph type="title"/>
          </p:nvPr>
        </p:nvSpPr>
        <p:spPr/>
        <p:txBody>
          <a:bodyPr/>
          <a:lstStyle/>
          <a:p>
            <a:pPr eaLnBrk="1" hangingPunct="1"/>
            <a:r>
              <a:rPr lang="zh-CN" altLang="en-US" dirty="0"/>
              <a:t>练习</a:t>
            </a:r>
          </a:p>
        </p:txBody>
      </p:sp>
      <p:sp>
        <p:nvSpPr>
          <p:cNvPr id="28676" name="Rectangle 7"/>
          <p:cNvSpPr>
            <a:spLocks noGrp="1" noChangeArrowheads="1"/>
          </p:cNvSpPr>
          <p:nvPr>
            <p:ph type="body" idx="1"/>
          </p:nvPr>
        </p:nvSpPr>
        <p:spPr/>
        <p:txBody>
          <a:bodyPr/>
          <a:lstStyle/>
          <a:p>
            <a:pPr eaLnBrk="1" hangingPunct="1"/>
            <a:r>
              <a:rPr lang="zh-CN" altLang="en-US" dirty="0"/>
              <a:t>例1：</a:t>
            </a:r>
          </a:p>
          <a:p>
            <a:pPr lvl="1" eaLnBrk="1" hangingPunct="1"/>
            <a:r>
              <a:rPr lang="zh-CN" altLang="en-US" dirty="0"/>
              <a:t>一个二维数组</a:t>
            </a:r>
            <a:r>
              <a:rPr lang="en-US" altLang="zh-CN" i="1" dirty="0"/>
              <a:t>A</a:t>
            </a:r>
            <a:r>
              <a:rPr lang="en-US" altLang="zh-CN" dirty="0"/>
              <a:t>，</a:t>
            </a:r>
            <a:r>
              <a:rPr lang="zh-CN" altLang="en-US" dirty="0"/>
              <a:t>行下标的范围是1到6，列下标的范围是0到7，每个数组元素用相邻的6个字节存储，存储器按字节编址。那么，这个数组的体积是(              )个字节。</a:t>
            </a:r>
            <a:endParaRPr lang="en-US" altLang="zh-CN" dirty="0"/>
          </a:p>
          <a:p>
            <a:pPr marL="457200" lvl="1" indent="0" eaLnBrk="1" hangingPunct="1">
              <a:buNone/>
            </a:pPr>
            <a:r>
              <a:rPr lang="en-US" altLang="zh-CN" dirty="0"/>
              <a:t>     6</a:t>
            </a:r>
            <a:r>
              <a:rPr lang="zh-CN" altLang="en-US" dirty="0"/>
              <a:t>*</a:t>
            </a:r>
            <a:r>
              <a:rPr lang="en-US" altLang="zh-CN" dirty="0"/>
              <a:t>8</a:t>
            </a:r>
            <a:r>
              <a:rPr lang="zh-CN" altLang="en-US" dirty="0"/>
              <a:t>*</a:t>
            </a:r>
            <a:r>
              <a:rPr lang="en-US" altLang="zh-CN" dirty="0"/>
              <a:t>6</a:t>
            </a:r>
            <a:endParaRPr lang="zh-CN" altLang="en-US" dirty="0"/>
          </a:p>
          <a:p>
            <a:pPr eaLnBrk="1" hangingPunct="1"/>
            <a:r>
              <a:rPr lang="zh-CN" altLang="en-US" dirty="0"/>
              <a:t>例2 :</a:t>
            </a:r>
          </a:p>
          <a:p>
            <a:pPr lvl="1" eaLnBrk="1" hangingPunct="1"/>
            <a:r>
              <a:rPr lang="zh-CN" altLang="en-US" dirty="0"/>
              <a:t>设数组</a:t>
            </a:r>
            <a:r>
              <a:rPr lang="en-US" altLang="zh-CN" i="1" dirty="0"/>
              <a:t>a</a:t>
            </a:r>
            <a:r>
              <a:rPr lang="en-US" altLang="zh-CN" dirty="0"/>
              <a:t>[1…60, 1…70]</a:t>
            </a:r>
            <a:r>
              <a:rPr lang="zh-CN" altLang="en-US" dirty="0"/>
              <a:t>的基地址为2000，每个元素占2个存储单元，若以行序为主序顺序存储，则元素</a:t>
            </a:r>
            <a:r>
              <a:rPr lang="en-US" altLang="zh-CN" dirty="0"/>
              <a:t>a[32,31]</a:t>
            </a:r>
            <a:r>
              <a:rPr lang="zh-CN" altLang="en-US" dirty="0"/>
              <a:t>的存储地址为 (              ) 。</a:t>
            </a:r>
            <a:endParaRPr lang="en-US" altLang="zh-CN" dirty="0"/>
          </a:p>
          <a:p>
            <a:pPr marL="457200" lvl="1" indent="0" eaLnBrk="1" hangingPunct="1">
              <a:buNone/>
            </a:pPr>
            <a:r>
              <a:rPr lang="zh-CN" altLang="en-US" dirty="0"/>
              <a:t>      </a:t>
            </a:r>
            <a:r>
              <a:rPr lang="en-US" altLang="zh-CN" dirty="0"/>
              <a:t>2000+</a:t>
            </a:r>
            <a:r>
              <a:rPr lang="zh-CN" altLang="en-US" dirty="0"/>
              <a:t>（</a:t>
            </a:r>
            <a:r>
              <a:rPr lang="en-US" altLang="zh-CN" dirty="0"/>
              <a:t>31</a:t>
            </a:r>
            <a:r>
              <a:rPr lang="zh-CN" altLang="en-US" dirty="0"/>
              <a:t>*</a:t>
            </a:r>
            <a:r>
              <a:rPr lang="en-US" altLang="zh-CN" dirty="0"/>
              <a:t>70+30</a:t>
            </a:r>
            <a:r>
              <a:rPr lang="zh-CN" altLang="en-US" dirty="0"/>
              <a:t>）*</a:t>
            </a:r>
            <a:r>
              <a:rPr lang="en-US" altLang="zh-CN" dirty="0"/>
              <a:t>2</a:t>
            </a:r>
            <a:endParaRPr lang="zh-CN" altLang="en-US" dirty="0"/>
          </a:p>
        </p:txBody>
      </p:sp>
      <p:sp>
        <p:nvSpPr>
          <p:cNvPr id="208904" name="Text Box 8"/>
          <p:cNvSpPr txBox="1">
            <a:spLocks noChangeArrowheads="1"/>
          </p:cNvSpPr>
          <p:nvPr/>
        </p:nvSpPr>
        <p:spPr bwMode="auto">
          <a:xfrm>
            <a:off x="4083140" y="2789238"/>
            <a:ext cx="111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zh-CN" altLang="en-US">
                <a:solidFill>
                  <a:srgbClr val="FF0000"/>
                </a:solidFill>
              </a:rPr>
              <a:t>288</a:t>
            </a:r>
          </a:p>
        </p:txBody>
      </p:sp>
      <p:sp>
        <p:nvSpPr>
          <p:cNvPr id="208906" name="Text Box 10"/>
          <p:cNvSpPr txBox="1">
            <a:spLocks noChangeArrowheads="1"/>
          </p:cNvSpPr>
          <p:nvPr/>
        </p:nvSpPr>
        <p:spPr bwMode="auto">
          <a:xfrm>
            <a:off x="9810840" y="4769975"/>
            <a:ext cx="111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zh-CN" altLang="en-US" dirty="0">
                <a:solidFill>
                  <a:srgbClr val="FF0000"/>
                </a:solidFill>
              </a:rPr>
              <a:t>6400</a:t>
            </a:r>
          </a:p>
        </p:txBody>
      </p:sp>
    </p:spTree>
    <p:extLst>
      <p:ext uri="{BB962C8B-B14F-4D97-AF65-F5344CB8AC3E}">
        <p14:creationId xmlns:p14="http://schemas.microsoft.com/office/powerpoint/2010/main" val="317345381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08904"/>
                                        </p:tgtEl>
                                        <p:attrNameLst>
                                          <p:attrName>style.visibility</p:attrName>
                                        </p:attrNameLst>
                                      </p:cBhvr>
                                      <p:to>
                                        <p:strVal val="visible"/>
                                      </p:to>
                                    </p:set>
                                    <p:animEffect transition="in" filter="randombar(horizontal)">
                                      <p:cBhvr>
                                        <p:cTn id="7" dur="500"/>
                                        <p:tgtEl>
                                          <p:spTgt spid="20890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8676">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1" nodeType="clickEffect">
                                  <p:stCondLst>
                                    <p:cond delay="0"/>
                                  </p:stCondLst>
                                  <p:childTnLst>
                                    <p:set>
                                      <p:cBhvr>
                                        <p:cTn id="15" dur="1" fill="hold">
                                          <p:stCondLst>
                                            <p:cond delay="0"/>
                                          </p:stCondLst>
                                        </p:cTn>
                                        <p:tgtEl>
                                          <p:spTgt spid="20890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867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4" grpId="0" autoUpdateAnimBg="0"/>
      <p:bldP spid="208906"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7"/>
          <p:cNvSpPr>
            <a:spLocks noGrp="1" noChangeArrowheads="1"/>
          </p:cNvSpPr>
          <p:nvPr>
            <p:ph type="title"/>
          </p:nvPr>
        </p:nvSpPr>
        <p:spPr/>
        <p:txBody>
          <a:bodyPr/>
          <a:lstStyle/>
          <a:p>
            <a:pPr eaLnBrk="1" hangingPunct="1"/>
            <a:r>
              <a:rPr lang="zh-CN" altLang="en-US"/>
              <a:t>5.3 矩阵的压缩存储</a:t>
            </a:r>
            <a:endParaRPr lang="en-US" altLang="zh-CN"/>
          </a:p>
        </p:txBody>
      </p:sp>
      <p:sp>
        <p:nvSpPr>
          <p:cNvPr id="34820" name="Rectangle 8"/>
          <p:cNvSpPr>
            <a:spLocks noGrp="1" noChangeArrowheads="1"/>
          </p:cNvSpPr>
          <p:nvPr>
            <p:ph type="body" idx="1"/>
          </p:nvPr>
        </p:nvSpPr>
        <p:spPr/>
        <p:txBody>
          <a:bodyPr/>
          <a:lstStyle/>
          <a:p>
            <a:pPr eaLnBrk="1" hangingPunct="1"/>
            <a:r>
              <a:rPr lang="zh-CN" altLang="en-US" dirty="0">
                <a:latin typeface="SimSun" charset="-122"/>
                <a:ea typeface="SimSun" charset="-122"/>
                <a:cs typeface="SimSun" charset="-122"/>
              </a:rPr>
              <a:t>问题提出：</a:t>
            </a:r>
          </a:p>
          <a:p>
            <a:pPr lvl="1" eaLnBrk="1" hangingPunct="1"/>
            <a:r>
              <a:rPr lang="zh-CN" altLang="en-US" dirty="0">
                <a:latin typeface="SimSun" charset="-122"/>
                <a:ea typeface="SimSun" charset="-122"/>
                <a:cs typeface="SimSun" charset="-122"/>
              </a:rPr>
              <a:t>在科学与工程计算问题中，矩阵是一种常用的数学对象，在高级语言编制程序时，简单而又自然的方法，就是将一个矩阵描述为一个二维数组。</a:t>
            </a:r>
          </a:p>
          <a:p>
            <a:pPr eaLnBrk="1" hangingPunct="1"/>
            <a:r>
              <a:rPr lang="zh-CN" altLang="en-US" dirty="0">
                <a:latin typeface="SimSun" charset="-122"/>
                <a:ea typeface="SimSun" charset="-122"/>
                <a:cs typeface="SimSun" charset="-122"/>
              </a:rPr>
              <a:t>两类矩阵的压缩存储</a:t>
            </a:r>
          </a:p>
          <a:p>
            <a:pPr lvl="1" eaLnBrk="1" hangingPunct="1"/>
            <a:r>
              <a:rPr lang="zh-CN" altLang="en-US" dirty="0">
                <a:latin typeface="SimSun" charset="-122"/>
                <a:ea typeface="SimSun" charset="-122"/>
                <a:cs typeface="SimSun" charset="-122"/>
                <a:hlinkClick r:id="rId3" action="ppaction://hlinksldjump"/>
              </a:rPr>
              <a:t>特殊矩阵</a:t>
            </a:r>
            <a:r>
              <a:rPr lang="zh-CN" altLang="en-US" dirty="0">
                <a:latin typeface="SimSun" charset="-122"/>
                <a:ea typeface="SimSun" charset="-122"/>
                <a:cs typeface="SimSun" charset="-122"/>
              </a:rPr>
              <a:t>   </a:t>
            </a:r>
            <a:endParaRPr lang="en-US" altLang="zh-CN" dirty="0">
              <a:latin typeface="SimSun" charset="-122"/>
              <a:ea typeface="SimSun" charset="-122"/>
              <a:cs typeface="SimSun" charset="-122"/>
            </a:endParaRPr>
          </a:p>
          <a:p>
            <a:pPr lvl="1" eaLnBrk="1" hangingPunct="1"/>
            <a:r>
              <a:rPr lang="zh-CN" altLang="en-US" dirty="0">
                <a:latin typeface="SimSun" charset="-122"/>
                <a:ea typeface="SimSun" charset="-122"/>
                <a:cs typeface="SimSun" charset="-122"/>
                <a:hlinkClick r:id="rId4" action="ppaction://hlinksldjump"/>
              </a:rPr>
              <a:t>稀疏矩阵</a:t>
            </a:r>
            <a:endParaRPr lang="zh-CN" altLang="en-US" dirty="0">
              <a:latin typeface="SimSun" charset="-122"/>
              <a:ea typeface="SimSun" charset="-122"/>
              <a:cs typeface="SimSun" charset="-122"/>
            </a:endParaRPr>
          </a:p>
          <a:p>
            <a:pPr eaLnBrk="1" hangingPunct="1"/>
            <a:r>
              <a:rPr lang="zh-CN" altLang="en-US" dirty="0">
                <a:latin typeface="SimSun" charset="-122"/>
                <a:ea typeface="SimSun" charset="-122"/>
                <a:cs typeface="SimSun" charset="-122"/>
              </a:rPr>
              <a:t>压缩存储</a:t>
            </a:r>
            <a:r>
              <a:rPr lang="en-US" altLang="zh-CN" dirty="0">
                <a:latin typeface="SimSun" charset="-122"/>
                <a:ea typeface="SimSun" charset="-122"/>
                <a:cs typeface="SimSun" charset="-122"/>
              </a:rPr>
              <a:t>: </a:t>
            </a:r>
            <a:r>
              <a:rPr lang="zh-CN" altLang="en-US" dirty="0">
                <a:latin typeface="SimSun" charset="-122"/>
                <a:ea typeface="SimSun" charset="-122"/>
                <a:cs typeface="SimSun" charset="-122"/>
              </a:rPr>
              <a:t>为了节省空间，重复元素只分配一个存储空间</a:t>
            </a:r>
            <a:r>
              <a:rPr lang="en-US" altLang="zh-CN" dirty="0">
                <a:latin typeface="SimSun" charset="-122"/>
                <a:ea typeface="SimSun" charset="-122"/>
                <a:cs typeface="SimSun" charset="-122"/>
              </a:rPr>
              <a:t>,</a:t>
            </a:r>
            <a:r>
              <a:rPr lang="zh-CN" altLang="en-US" dirty="0">
                <a:latin typeface="SimSun" charset="-122"/>
                <a:ea typeface="SimSun" charset="-122"/>
                <a:cs typeface="SimSun" charset="-122"/>
              </a:rPr>
              <a:t>零元素不分配存储空间</a:t>
            </a:r>
          </a:p>
        </p:txBody>
      </p:sp>
    </p:spTree>
    <p:extLst>
      <p:ext uri="{BB962C8B-B14F-4D97-AF65-F5344CB8AC3E}">
        <p14:creationId xmlns:p14="http://schemas.microsoft.com/office/powerpoint/2010/main" val="1832924068"/>
      </p:ext>
    </p:extLst>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5"/>
          <p:cNvSpPr>
            <a:spLocks noGrp="1" noChangeArrowheads="1"/>
          </p:cNvSpPr>
          <p:nvPr>
            <p:ph type="title"/>
          </p:nvPr>
        </p:nvSpPr>
        <p:spPr/>
        <p:txBody>
          <a:bodyPr/>
          <a:lstStyle/>
          <a:p>
            <a:pPr eaLnBrk="1" hangingPunct="1"/>
            <a:r>
              <a:rPr lang="zh-CN" altLang="en-US" sz="3200"/>
              <a:t>5.3.1  特殊矩阵</a:t>
            </a:r>
          </a:p>
        </p:txBody>
      </p:sp>
      <p:sp>
        <p:nvSpPr>
          <p:cNvPr id="35844" name="Rectangle 6"/>
          <p:cNvSpPr>
            <a:spLocks noGrp="1" noChangeArrowheads="1"/>
          </p:cNvSpPr>
          <p:nvPr>
            <p:ph type="body" idx="1"/>
          </p:nvPr>
        </p:nvSpPr>
        <p:spPr/>
        <p:txBody>
          <a:bodyPr/>
          <a:lstStyle/>
          <a:p>
            <a:pPr eaLnBrk="1" hangingPunct="1"/>
            <a:r>
              <a:rPr lang="zh-CN" altLang="en-US" dirty="0"/>
              <a:t>特殊矩阵</a:t>
            </a:r>
          </a:p>
          <a:p>
            <a:pPr lvl="1" eaLnBrk="1" hangingPunct="1"/>
            <a:r>
              <a:rPr lang="zh-CN" altLang="en-US" dirty="0"/>
              <a:t>元素值的排列具有一定规律的矩阵</a:t>
            </a:r>
          </a:p>
          <a:p>
            <a:pPr lvl="1" eaLnBrk="1" hangingPunct="1"/>
            <a:r>
              <a:rPr lang="zh-CN" altLang="en-US" dirty="0"/>
              <a:t>常见的这类矩阵有：</a:t>
            </a:r>
          </a:p>
          <a:p>
            <a:pPr lvl="2" eaLnBrk="1" hangingPunct="1"/>
            <a:r>
              <a:rPr lang="zh-CN" altLang="en-US" dirty="0"/>
              <a:t>对称矩阵</a:t>
            </a:r>
          </a:p>
          <a:p>
            <a:pPr lvl="2" eaLnBrk="1" hangingPunct="1"/>
            <a:r>
              <a:rPr lang="zh-CN" altLang="en-US" dirty="0"/>
              <a:t>下（上）三角矩阵</a:t>
            </a:r>
          </a:p>
          <a:p>
            <a:pPr lvl="2" eaLnBrk="1" hangingPunct="1"/>
            <a:r>
              <a:rPr lang="zh-CN" altLang="en-US" dirty="0"/>
              <a:t>对角线矩阵</a:t>
            </a:r>
          </a:p>
          <a:p>
            <a:pPr lvl="2" eaLnBrk="1" hangingPunct="1"/>
            <a:r>
              <a:rPr lang="en-US" altLang="zh-CN" dirty="0"/>
              <a:t>……</a:t>
            </a:r>
          </a:p>
        </p:txBody>
      </p:sp>
    </p:spTree>
    <p:extLst>
      <p:ext uri="{BB962C8B-B14F-4D97-AF65-F5344CB8AC3E}">
        <p14:creationId xmlns:p14="http://schemas.microsoft.com/office/powerpoint/2010/main" val="1318266453"/>
      </p:ext>
    </p:extLst>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2" name="Rectangle 52"/>
          <p:cNvSpPr>
            <a:spLocks noGrp="1" noChangeArrowheads="1"/>
          </p:cNvSpPr>
          <p:nvPr>
            <p:ph type="title"/>
          </p:nvPr>
        </p:nvSpPr>
        <p:spPr/>
        <p:txBody>
          <a:bodyPr/>
          <a:lstStyle/>
          <a:p>
            <a:pPr eaLnBrk="1" hangingPunct="1"/>
            <a:r>
              <a:rPr lang="zh-CN" altLang="en-US" dirty="0"/>
              <a:t>5.3.1  特殊矩阵</a:t>
            </a:r>
          </a:p>
        </p:txBody>
      </p:sp>
      <p:sp>
        <p:nvSpPr>
          <p:cNvPr id="74805" name="Rectangle 53"/>
          <p:cNvSpPr>
            <a:spLocks noGrp="1" noChangeArrowheads="1"/>
          </p:cNvSpPr>
          <p:nvPr>
            <p:ph type="body" idx="1"/>
          </p:nvPr>
        </p:nvSpPr>
        <p:spPr>
          <a:xfrm>
            <a:off x="508000" y="1281113"/>
            <a:ext cx="7416800" cy="4746625"/>
          </a:xfrm>
        </p:spPr>
        <p:txBody>
          <a:bodyPr/>
          <a:lstStyle/>
          <a:p>
            <a:pPr eaLnBrk="1" hangingPunct="1">
              <a:lnSpc>
                <a:spcPct val="120000"/>
              </a:lnSpc>
            </a:pPr>
            <a:r>
              <a:rPr lang="zh-CN" altLang="en-US" sz="2400" dirty="0">
                <a:latin typeface="SimSun" charset="-122"/>
                <a:ea typeface="SimSun" charset="-122"/>
                <a:cs typeface="SimSun" charset="-122"/>
              </a:rPr>
              <a:t>对称矩阵</a:t>
            </a:r>
          </a:p>
          <a:p>
            <a:pPr lvl="1" eaLnBrk="1" hangingPunct="1">
              <a:lnSpc>
                <a:spcPct val="120000"/>
              </a:lnSpc>
            </a:pPr>
            <a:r>
              <a:rPr lang="zh-CN" altLang="en-US" dirty="0">
                <a:latin typeface="SimSun" charset="-122"/>
                <a:ea typeface="SimSun" charset="-122"/>
                <a:cs typeface="SimSun" charset="-122"/>
              </a:rPr>
              <a:t>定义</a:t>
            </a:r>
          </a:p>
          <a:p>
            <a:pPr lvl="2" eaLnBrk="1" hangingPunct="1">
              <a:lnSpc>
                <a:spcPct val="120000"/>
              </a:lnSpc>
            </a:pPr>
            <a:r>
              <a:rPr lang="zh-CN" altLang="en-US" dirty="0">
                <a:latin typeface="SimSun" charset="-122"/>
                <a:ea typeface="SimSun" charset="-122"/>
                <a:cs typeface="SimSun" charset="-122"/>
              </a:rPr>
              <a:t>若一个</a:t>
            </a:r>
            <a:r>
              <a:rPr lang="en-US" altLang="zh-CN" i="1" dirty="0">
                <a:latin typeface="SimSun" charset="-122"/>
                <a:ea typeface="SimSun" charset="-122"/>
                <a:cs typeface="SimSun" charset="-122"/>
              </a:rPr>
              <a:t>n</a:t>
            </a:r>
            <a:r>
              <a:rPr lang="zh-CN" altLang="en-US" dirty="0">
                <a:latin typeface="SimSun" charset="-122"/>
                <a:ea typeface="SimSun" charset="-122"/>
                <a:cs typeface="SimSun" charset="-122"/>
              </a:rPr>
              <a:t>阶方阵</a:t>
            </a:r>
            <a:r>
              <a:rPr lang="en-US" altLang="zh-CN" i="1" dirty="0">
                <a:latin typeface="SimSun" charset="-122"/>
                <a:ea typeface="SimSun" charset="-122"/>
                <a:cs typeface="SimSun" charset="-122"/>
              </a:rPr>
              <a:t>A</a:t>
            </a:r>
            <a:r>
              <a:rPr lang="zh-CN" altLang="en-US" dirty="0">
                <a:latin typeface="SimSun" charset="-122"/>
                <a:ea typeface="SimSun" charset="-122"/>
                <a:cs typeface="SimSun" charset="-122"/>
              </a:rPr>
              <a:t>中元素满足下列条件：      </a:t>
            </a:r>
          </a:p>
          <a:p>
            <a:pPr lvl="2" eaLnBrk="1" hangingPunct="1">
              <a:lnSpc>
                <a:spcPct val="120000"/>
              </a:lnSpc>
              <a:buFont typeface="Wingdings" pitchFamily="2" charset="2"/>
              <a:buNone/>
            </a:pPr>
            <a:r>
              <a:rPr lang="en-US" altLang="zh-CN" dirty="0">
                <a:latin typeface="SimSun" charset="-122"/>
                <a:ea typeface="SimSun" charset="-122"/>
                <a:cs typeface="SimSun" charset="-122"/>
              </a:rPr>
              <a:t>   </a:t>
            </a:r>
            <a:r>
              <a:rPr lang="en-US" altLang="zh-CN" dirty="0" smtClean="0">
                <a:latin typeface="SimSun" charset="-122"/>
                <a:ea typeface="SimSun" charset="-122"/>
                <a:cs typeface="SimSun" charset="-122"/>
              </a:rPr>
              <a:t> </a:t>
            </a:r>
            <a:r>
              <a:rPr lang="en-US" altLang="zh-CN" i="1" dirty="0" err="1">
                <a:latin typeface="SimSun" charset="-122"/>
                <a:ea typeface="SimSun" charset="-122"/>
                <a:cs typeface="SimSun" charset="-122"/>
              </a:rPr>
              <a:t>a</a:t>
            </a:r>
            <a:r>
              <a:rPr lang="en-US" altLang="zh-CN" i="1" baseline="-25000" dirty="0" err="1">
                <a:latin typeface="SimSun" charset="-122"/>
                <a:ea typeface="SimSun" charset="-122"/>
                <a:cs typeface="SimSun" charset="-122"/>
              </a:rPr>
              <a:t>ij</a:t>
            </a:r>
            <a:r>
              <a:rPr lang="en-US" altLang="zh-CN" i="1" dirty="0" err="1">
                <a:latin typeface="SimSun" charset="-122"/>
                <a:ea typeface="SimSun" charset="-122"/>
                <a:cs typeface="SimSun" charset="-122"/>
              </a:rPr>
              <a:t>＝a</a:t>
            </a:r>
            <a:r>
              <a:rPr lang="en-US" altLang="zh-CN" i="1" baseline="-25000" dirty="0" err="1">
                <a:latin typeface="SimSun" charset="-122"/>
                <a:ea typeface="SimSun" charset="-122"/>
                <a:cs typeface="SimSun" charset="-122"/>
              </a:rPr>
              <a:t>ji</a:t>
            </a:r>
            <a:r>
              <a:rPr lang="en-US" altLang="zh-CN" dirty="0">
                <a:latin typeface="SimSun" charset="-122"/>
                <a:ea typeface="SimSun" charset="-122"/>
                <a:cs typeface="SimSun" charset="-122"/>
              </a:rPr>
              <a:t> （</a:t>
            </a:r>
            <a:r>
              <a:rPr lang="zh-CN" altLang="en-US" sz="2000" dirty="0">
                <a:latin typeface="SimSun" charset="-122"/>
                <a:ea typeface="SimSun" charset="-122"/>
                <a:cs typeface="SimSun" charset="-122"/>
              </a:rPr>
              <a:t>其中  1 ≤</a:t>
            </a:r>
            <a:r>
              <a:rPr lang="en-US" altLang="zh-CN" sz="2000" i="1" dirty="0">
                <a:latin typeface="SimSun" charset="-122"/>
                <a:ea typeface="SimSun" charset="-122"/>
                <a:cs typeface="SimSun" charset="-122"/>
              </a:rPr>
              <a:t>i</a:t>
            </a:r>
            <a:r>
              <a:rPr lang="en-US" altLang="zh-CN" sz="2000" dirty="0">
                <a:latin typeface="SimSun" charset="-122"/>
                <a:ea typeface="SimSun" charset="-122"/>
                <a:cs typeface="SimSun" charset="-122"/>
              </a:rPr>
              <a:t>, </a:t>
            </a:r>
            <a:r>
              <a:rPr lang="en-US" altLang="zh-CN" sz="2000" i="1" dirty="0" err="1">
                <a:latin typeface="SimSun" charset="-122"/>
                <a:ea typeface="SimSun" charset="-122"/>
                <a:cs typeface="SimSun" charset="-122"/>
              </a:rPr>
              <a:t>j</a:t>
            </a:r>
            <a:r>
              <a:rPr lang="en-US" altLang="zh-CN" sz="2000" dirty="0" err="1">
                <a:latin typeface="SimSun" charset="-122"/>
                <a:ea typeface="SimSun" charset="-122"/>
                <a:cs typeface="SimSun" charset="-122"/>
              </a:rPr>
              <a:t>≤</a:t>
            </a:r>
            <a:r>
              <a:rPr lang="en-US" altLang="zh-CN" sz="2000" i="1" dirty="0" err="1">
                <a:latin typeface="SimSun" charset="-122"/>
                <a:ea typeface="SimSun" charset="-122"/>
                <a:cs typeface="SimSun" charset="-122"/>
              </a:rPr>
              <a:t>n</a:t>
            </a:r>
            <a:r>
              <a:rPr lang="en-US" altLang="zh-CN" sz="2000" dirty="0">
                <a:latin typeface="SimSun" charset="-122"/>
                <a:ea typeface="SimSun" charset="-122"/>
                <a:cs typeface="SimSun" charset="-122"/>
              </a:rPr>
              <a:t>）</a:t>
            </a:r>
            <a:r>
              <a:rPr lang="en-US" altLang="zh-CN" dirty="0">
                <a:latin typeface="SimSun" charset="-122"/>
                <a:ea typeface="SimSun" charset="-122"/>
                <a:cs typeface="SimSun" charset="-122"/>
              </a:rPr>
              <a:t> </a:t>
            </a:r>
          </a:p>
          <a:p>
            <a:pPr lvl="2" eaLnBrk="1" hangingPunct="1">
              <a:lnSpc>
                <a:spcPct val="120000"/>
              </a:lnSpc>
              <a:buFont typeface="Wingdings" pitchFamily="2" charset="2"/>
              <a:buNone/>
            </a:pPr>
            <a:r>
              <a:rPr lang="zh-CN" altLang="en-US" dirty="0">
                <a:latin typeface="SimSun" charset="-122"/>
                <a:ea typeface="SimSun" charset="-122"/>
                <a:cs typeface="SimSun" charset="-122"/>
              </a:rPr>
              <a:t>则称</a:t>
            </a:r>
            <a:r>
              <a:rPr lang="en-US" altLang="zh-CN" i="1" dirty="0">
                <a:latin typeface="SimSun" charset="-122"/>
                <a:ea typeface="SimSun" charset="-122"/>
                <a:cs typeface="SimSun" charset="-122"/>
              </a:rPr>
              <a:t>A</a:t>
            </a:r>
            <a:r>
              <a:rPr lang="zh-CN" altLang="en-US" dirty="0">
                <a:latin typeface="SimSun" charset="-122"/>
                <a:ea typeface="SimSun" charset="-122"/>
                <a:cs typeface="SimSun" charset="-122"/>
              </a:rPr>
              <a:t>为对称矩阵</a:t>
            </a:r>
          </a:p>
          <a:p>
            <a:pPr lvl="1" eaLnBrk="1" hangingPunct="1">
              <a:lnSpc>
                <a:spcPct val="120000"/>
              </a:lnSpc>
            </a:pPr>
            <a:r>
              <a:rPr lang="zh-CN" altLang="en-US" dirty="0">
                <a:latin typeface="SimSun" charset="-122"/>
                <a:ea typeface="SimSun" charset="-122"/>
                <a:cs typeface="SimSun" charset="-122"/>
              </a:rPr>
              <a:t>压缩存储方案</a:t>
            </a:r>
          </a:p>
          <a:p>
            <a:pPr lvl="2" eaLnBrk="1" hangingPunct="1">
              <a:lnSpc>
                <a:spcPct val="120000"/>
              </a:lnSpc>
            </a:pPr>
            <a:r>
              <a:rPr lang="zh-CN" altLang="en-US" dirty="0">
                <a:latin typeface="SimSun" charset="-122"/>
                <a:ea typeface="SimSun" charset="-122"/>
                <a:cs typeface="SimSun" charset="-122"/>
              </a:rPr>
              <a:t>只存下三角</a:t>
            </a:r>
          </a:p>
          <a:p>
            <a:pPr lvl="2" eaLnBrk="1" hangingPunct="1">
              <a:lnSpc>
                <a:spcPct val="120000"/>
              </a:lnSpc>
            </a:pPr>
            <a:r>
              <a:rPr lang="zh-CN" altLang="en-US" dirty="0">
                <a:latin typeface="SimSun" charset="-122"/>
                <a:ea typeface="SimSun" charset="-122"/>
                <a:cs typeface="SimSun" charset="-122"/>
              </a:rPr>
              <a:t>只存上三角</a:t>
            </a:r>
          </a:p>
          <a:p>
            <a:pPr lvl="1" eaLnBrk="1" hangingPunct="1">
              <a:lnSpc>
                <a:spcPct val="120000"/>
              </a:lnSpc>
              <a:buFont typeface="Wingdings" pitchFamily="2" charset="2"/>
              <a:buNone/>
            </a:pPr>
            <a:r>
              <a:rPr lang="zh-CN" altLang="en-US" sz="2000" dirty="0"/>
              <a:t>     </a:t>
            </a:r>
            <a:endParaRPr lang="zh-CN" altLang="en-US" sz="1800" dirty="0"/>
          </a:p>
        </p:txBody>
      </p:sp>
      <p:graphicFrame>
        <p:nvGraphicFramePr>
          <p:cNvPr id="74786" name="Object 34"/>
          <p:cNvGraphicFramePr>
            <a:graphicFrameLocks noChangeAspect="1"/>
          </p:cNvGraphicFramePr>
          <p:nvPr/>
        </p:nvGraphicFramePr>
        <p:xfrm>
          <a:off x="7924800" y="2133600"/>
          <a:ext cx="3657600" cy="2514600"/>
        </p:xfrm>
        <a:graphic>
          <a:graphicData uri="http://schemas.openxmlformats.org/presentationml/2006/ole">
            <mc:AlternateContent xmlns:mc="http://schemas.openxmlformats.org/markup-compatibility/2006">
              <mc:Choice xmlns:v="urn:schemas-microsoft-com:vml" Requires="v">
                <p:oleObj spid="_x0000_s2127" name="Equation" r:id="rId4" imgW="1511280" imgH="1117440" progId="Equation.3">
                  <p:embed/>
                </p:oleObj>
              </mc:Choice>
              <mc:Fallback>
                <p:oleObj name="Equation" r:id="rId4" imgW="1511280" imgH="11174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4800" y="2133600"/>
                        <a:ext cx="3657600" cy="2514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806" name="Line 54"/>
          <p:cNvSpPr>
            <a:spLocks noChangeShapeType="1"/>
          </p:cNvSpPr>
          <p:nvPr/>
        </p:nvSpPr>
        <p:spPr bwMode="auto">
          <a:xfrm>
            <a:off x="8026400" y="2286000"/>
            <a:ext cx="3352800" cy="228600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24365543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4805">
                                            <p:txEl>
                                              <p:pRg st="0" end="0"/>
                                            </p:txEl>
                                          </p:spTgt>
                                        </p:tgtEl>
                                        <p:attrNameLst>
                                          <p:attrName>style.visibility</p:attrName>
                                        </p:attrNameLst>
                                      </p:cBhvr>
                                      <p:to>
                                        <p:strVal val="visible"/>
                                      </p:to>
                                    </p:set>
                                    <p:animEffect transition="in" filter="dissolve">
                                      <p:cBhvr>
                                        <p:cTn id="7" dur="500"/>
                                        <p:tgtEl>
                                          <p:spTgt spid="7480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4805">
                                            <p:txEl>
                                              <p:pRg st="1" end="1"/>
                                            </p:txEl>
                                          </p:spTgt>
                                        </p:tgtEl>
                                        <p:attrNameLst>
                                          <p:attrName>style.visibility</p:attrName>
                                        </p:attrNameLst>
                                      </p:cBhvr>
                                      <p:to>
                                        <p:strVal val="visible"/>
                                      </p:to>
                                    </p:set>
                                    <p:animEffect transition="in" filter="dissolve">
                                      <p:cBhvr>
                                        <p:cTn id="12" dur="500"/>
                                        <p:tgtEl>
                                          <p:spTgt spid="7480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4805">
                                            <p:txEl>
                                              <p:pRg st="2" end="2"/>
                                            </p:txEl>
                                          </p:spTgt>
                                        </p:tgtEl>
                                        <p:attrNameLst>
                                          <p:attrName>style.visibility</p:attrName>
                                        </p:attrNameLst>
                                      </p:cBhvr>
                                      <p:to>
                                        <p:strVal val="visible"/>
                                      </p:to>
                                    </p:set>
                                    <p:animEffect transition="in" filter="dissolve">
                                      <p:cBhvr>
                                        <p:cTn id="17" dur="500"/>
                                        <p:tgtEl>
                                          <p:spTgt spid="7480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4805">
                                            <p:txEl>
                                              <p:pRg st="3" end="3"/>
                                            </p:txEl>
                                          </p:spTgt>
                                        </p:tgtEl>
                                        <p:attrNameLst>
                                          <p:attrName>style.visibility</p:attrName>
                                        </p:attrNameLst>
                                      </p:cBhvr>
                                      <p:to>
                                        <p:strVal val="visible"/>
                                      </p:to>
                                    </p:set>
                                    <p:animEffect transition="in" filter="dissolve">
                                      <p:cBhvr>
                                        <p:cTn id="22" dur="500"/>
                                        <p:tgtEl>
                                          <p:spTgt spid="7480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4805">
                                            <p:txEl>
                                              <p:pRg st="4" end="4"/>
                                            </p:txEl>
                                          </p:spTgt>
                                        </p:tgtEl>
                                        <p:attrNameLst>
                                          <p:attrName>style.visibility</p:attrName>
                                        </p:attrNameLst>
                                      </p:cBhvr>
                                      <p:to>
                                        <p:strVal val="visible"/>
                                      </p:to>
                                    </p:set>
                                    <p:animEffect transition="in" filter="dissolve">
                                      <p:cBhvr>
                                        <p:cTn id="27" dur="500"/>
                                        <p:tgtEl>
                                          <p:spTgt spid="7480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4805">
                                            <p:txEl>
                                              <p:pRg st="5" end="5"/>
                                            </p:txEl>
                                          </p:spTgt>
                                        </p:tgtEl>
                                        <p:attrNameLst>
                                          <p:attrName>style.visibility</p:attrName>
                                        </p:attrNameLst>
                                      </p:cBhvr>
                                      <p:to>
                                        <p:strVal val="visible"/>
                                      </p:to>
                                    </p:set>
                                    <p:animEffect transition="in" filter="dissolve">
                                      <p:cBhvr>
                                        <p:cTn id="32" dur="500"/>
                                        <p:tgtEl>
                                          <p:spTgt spid="7480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74805">
                                            <p:txEl>
                                              <p:pRg st="6" end="6"/>
                                            </p:txEl>
                                          </p:spTgt>
                                        </p:tgtEl>
                                        <p:attrNameLst>
                                          <p:attrName>style.visibility</p:attrName>
                                        </p:attrNameLst>
                                      </p:cBhvr>
                                      <p:to>
                                        <p:strVal val="visible"/>
                                      </p:to>
                                    </p:set>
                                    <p:animEffect transition="in" filter="dissolve">
                                      <p:cBhvr>
                                        <p:cTn id="37" dur="500"/>
                                        <p:tgtEl>
                                          <p:spTgt spid="7480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74805">
                                            <p:txEl>
                                              <p:pRg st="7" end="7"/>
                                            </p:txEl>
                                          </p:spTgt>
                                        </p:tgtEl>
                                        <p:attrNameLst>
                                          <p:attrName>style.visibility</p:attrName>
                                        </p:attrNameLst>
                                      </p:cBhvr>
                                      <p:to>
                                        <p:strVal val="visible"/>
                                      </p:to>
                                    </p:set>
                                    <p:animEffect transition="in" filter="dissolve">
                                      <p:cBhvr>
                                        <p:cTn id="42" dur="500"/>
                                        <p:tgtEl>
                                          <p:spTgt spid="7480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74805">
                                            <p:txEl>
                                              <p:pRg st="8" end="8"/>
                                            </p:txEl>
                                          </p:spTgt>
                                        </p:tgtEl>
                                        <p:attrNameLst>
                                          <p:attrName>style.visibility</p:attrName>
                                        </p:attrNameLst>
                                      </p:cBhvr>
                                      <p:to>
                                        <p:strVal val="visible"/>
                                      </p:to>
                                    </p:set>
                                    <p:animEffect transition="in" filter="dissolve">
                                      <p:cBhvr>
                                        <p:cTn id="47" dur="500"/>
                                        <p:tgtEl>
                                          <p:spTgt spid="74805">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nodeType="clickEffect">
                                  <p:stCondLst>
                                    <p:cond delay="0"/>
                                  </p:stCondLst>
                                  <p:childTnLst>
                                    <p:set>
                                      <p:cBhvr>
                                        <p:cTn id="51" dur="1" fill="hold">
                                          <p:stCondLst>
                                            <p:cond delay="0"/>
                                          </p:stCondLst>
                                        </p:cTn>
                                        <p:tgtEl>
                                          <p:spTgt spid="74786"/>
                                        </p:tgtEl>
                                        <p:attrNameLst>
                                          <p:attrName>style.visibility</p:attrName>
                                        </p:attrNameLst>
                                      </p:cBhvr>
                                      <p:to>
                                        <p:strVal val="visible"/>
                                      </p:to>
                                    </p:set>
                                    <p:animEffect transition="in" filter="blinds(vertical)">
                                      <p:cBhvr>
                                        <p:cTn id="52" dur="500"/>
                                        <p:tgtEl>
                                          <p:spTgt spid="7478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74806"/>
                                        </p:tgtEl>
                                        <p:attrNameLst>
                                          <p:attrName>style.visibility</p:attrName>
                                        </p:attrNameLst>
                                      </p:cBhvr>
                                      <p:to>
                                        <p:strVal val="visible"/>
                                      </p:to>
                                    </p:set>
                                    <p:animEffect transition="in" filter="checkerboard(across)">
                                      <p:cBhvr>
                                        <p:cTn id="57" dur="500"/>
                                        <p:tgtEl>
                                          <p:spTgt spid="74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05" grpId="0" build="p" bldLvl="5" autoUpdateAnimBg="0"/>
      <p:bldP spid="7480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123"/>
          <p:cNvSpPr>
            <a:spLocks noGrp="1" noChangeArrowheads="1"/>
          </p:cNvSpPr>
          <p:nvPr>
            <p:ph type="body" idx="1"/>
          </p:nvPr>
        </p:nvSpPr>
        <p:spPr>
          <a:xfrm>
            <a:off x="375138" y="1093991"/>
            <a:ext cx="11379200" cy="5410200"/>
          </a:xfrm>
        </p:spPr>
        <p:txBody>
          <a:bodyPr/>
          <a:lstStyle/>
          <a:p>
            <a:pPr marL="0" indent="0" eaLnBrk="1" hangingPunct="1">
              <a:buNone/>
            </a:pPr>
            <a:r>
              <a:rPr lang="zh-CN" altLang="en-US" dirty="0"/>
              <a:t>只存放下三角部分（行优先）</a:t>
            </a:r>
            <a:endParaRPr lang="en-US" altLang="zh-CN" dirty="0"/>
          </a:p>
          <a:p>
            <a:pPr lvl="1" eaLnBrk="1" hangingPunct="1"/>
            <a:endParaRPr lang="en-US" altLang="zh-CN" dirty="0"/>
          </a:p>
          <a:p>
            <a:pPr eaLnBrk="1" hangingPunct="1"/>
            <a:endParaRPr lang="zh-CN" altLang="en-US" dirty="0"/>
          </a:p>
        </p:txBody>
      </p:sp>
      <p:grpSp>
        <p:nvGrpSpPr>
          <p:cNvPr id="2" name="Group 110"/>
          <p:cNvGrpSpPr>
            <a:grpSpLocks/>
          </p:cNvGrpSpPr>
          <p:nvPr/>
        </p:nvGrpSpPr>
        <p:grpSpPr bwMode="auto">
          <a:xfrm>
            <a:off x="5994400" y="2019300"/>
            <a:ext cx="7518400" cy="2376861"/>
            <a:chOff x="2592" y="1728"/>
            <a:chExt cx="2736" cy="720"/>
          </a:xfrm>
        </p:grpSpPr>
        <p:sp>
          <p:nvSpPr>
            <p:cNvPr id="3155" name="Text Box 4"/>
            <p:cNvSpPr txBox="1">
              <a:spLocks noChangeArrowheads="1"/>
            </p:cNvSpPr>
            <p:nvPr/>
          </p:nvSpPr>
          <p:spPr bwMode="auto">
            <a:xfrm>
              <a:off x="2592" y="1957"/>
              <a:ext cx="33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en-US" altLang="zh-CN" i="1">
                  <a:solidFill>
                    <a:schemeClr val="tx2"/>
                  </a:solidFill>
                </a:rPr>
                <a:t>k=</a:t>
              </a:r>
              <a:endParaRPr lang="en-US" altLang="zh-CN">
                <a:solidFill>
                  <a:schemeClr val="tx2"/>
                </a:solidFill>
                <a:latin typeface="Arial Narrow" pitchFamily="34" charset="0"/>
              </a:endParaRPr>
            </a:p>
          </p:txBody>
        </p:sp>
        <p:sp>
          <p:nvSpPr>
            <p:cNvPr id="3156" name="AutoShape 5"/>
            <p:cNvSpPr>
              <a:spLocks/>
            </p:cNvSpPr>
            <p:nvPr/>
          </p:nvSpPr>
          <p:spPr bwMode="auto">
            <a:xfrm>
              <a:off x="2880" y="1761"/>
              <a:ext cx="240" cy="622"/>
            </a:xfrm>
            <a:prstGeom prst="leftBrace">
              <a:avLst>
                <a:gd name="adj1" fmla="val 21597"/>
                <a:gd name="adj2" fmla="val 50000"/>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3074" name="Object 6"/>
            <p:cNvGraphicFramePr>
              <a:graphicFrameLocks noChangeAspect="1"/>
            </p:cNvGraphicFramePr>
            <p:nvPr/>
          </p:nvGraphicFramePr>
          <p:xfrm>
            <a:off x="3072" y="1728"/>
            <a:ext cx="1008" cy="360"/>
          </p:xfrm>
          <a:graphic>
            <a:graphicData uri="http://schemas.openxmlformats.org/presentationml/2006/ole">
              <mc:AlternateContent xmlns:mc="http://schemas.openxmlformats.org/markup-compatibility/2006">
                <mc:Choice xmlns:v="urn:schemas-microsoft-com:vml" Requires="v">
                  <p:oleObj spid="_x0000_s3217" name="Equation" r:id="rId4" imgW="660240" imgH="393480" progId="Equation.3">
                    <p:embed/>
                  </p:oleObj>
                </mc:Choice>
                <mc:Fallback>
                  <p:oleObj name="Equation" r:id="rId4" imgW="66024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2" y="1728"/>
                          <a:ext cx="1008" cy="36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7"/>
            <p:cNvGraphicFramePr>
              <a:graphicFrameLocks noChangeAspect="1"/>
            </p:cNvGraphicFramePr>
            <p:nvPr/>
          </p:nvGraphicFramePr>
          <p:xfrm>
            <a:off x="3088" y="2121"/>
            <a:ext cx="992" cy="327"/>
          </p:xfrm>
          <a:graphic>
            <a:graphicData uri="http://schemas.openxmlformats.org/presentationml/2006/ole">
              <mc:AlternateContent xmlns:mc="http://schemas.openxmlformats.org/markup-compatibility/2006">
                <mc:Choice xmlns:v="urn:schemas-microsoft-com:vml" Requires="v">
                  <p:oleObj spid="_x0000_s3218" name="Equation" r:id="rId6" imgW="698400" imgH="393480" progId="Equation.3">
                    <p:embed/>
                  </p:oleObj>
                </mc:Choice>
                <mc:Fallback>
                  <p:oleObj name="Equation" r:id="rId6" imgW="69840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88" y="2121"/>
                          <a:ext cx="992" cy="327"/>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57" name="Text Box 8"/>
            <p:cNvSpPr txBox="1">
              <a:spLocks noChangeArrowheads="1"/>
            </p:cNvSpPr>
            <p:nvPr/>
          </p:nvSpPr>
          <p:spPr bwMode="auto">
            <a:xfrm>
              <a:off x="4320" y="1761"/>
              <a:ext cx="100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zh-CN" altLang="en-US" i="1">
                  <a:latin typeface="Arial Narrow" pitchFamily="34" charset="0"/>
                </a:rPr>
                <a:t>     </a:t>
              </a:r>
              <a:r>
                <a:rPr lang="en-US" altLang="zh-CN" i="1">
                  <a:solidFill>
                    <a:schemeClr val="tx2"/>
                  </a:solidFill>
                  <a:latin typeface="Arial Narrow" pitchFamily="34" charset="0"/>
                </a:rPr>
                <a:t>i≥j</a:t>
              </a:r>
            </a:p>
          </p:txBody>
        </p:sp>
        <p:sp>
          <p:nvSpPr>
            <p:cNvPr id="3158" name="Text Box 9"/>
            <p:cNvSpPr txBox="1">
              <a:spLocks noChangeArrowheads="1"/>
            </p:cNvSpPr>
            <p:nvPr/>
          </p:nvSpPr>
          <p:spPr bwMode="auto">
            <a:xfrm>
              <a:off x="4320" y="2186"/>
              <a:ext cx="1008"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zh-CN" altLang="en-US" i="1">
                  <a:latin typeface="Arial Narrow" pitchFamily="34" charset="0"/>
                </a:rPr>
                <a:t>     </a:t>
              </a:r>
              <a:r>
                <a:rPr lang="en-US" altLang="zh-CN" i="1">
                  <a:solidFill>
                    <a:schemeClr val="tx2"/>
                  </a:solidFill>
                  <a:latin typeface="Arial Narrow" pitchFamily="34" charset="0"/>
                </a:rPr>
                <a:t>i＜j</a:t>
              </a:r>
            </a:p>
          </p:txBody>
        </p:sp>
      </p:grpSp>
      <p:graphicFrame>
        <p:nvGraphicFramePr>
          <p:cNvPr id="138377" name="Group 137"/>
          <p:cNvGraphicFramePr>
            <a:graphicFrameLocks noGrp="1"/>
          </p:cNvGraphicFramePr>
          <p:nvPr>
            <p:extLst>
              <p:ext uri="{D42A27DB-BD31-4B8C-83A1-F6EECF244321}">
                <p14:modId xmlns:p14="http://schemas.microsoft.com/office/powerpoint/2010/main" val="537804009"/>
              </p:ext>
            </p:extLst>
          </p:nvPr>
        </p:nvGraphicFramePr>
        <p:xfrm>
          <a:off x="1117600" y="1700586"/>
          <a:ext cx="4571999" cy="2695575"/>
        </p:xfrm>
        <a:graphic>
          <a:graphicData uri="http://schemas.openxmlformats.org/drawingml/2006/table">
            <a:tbl>
              <a:tblPr/>
              <a:tblGrid>
                <a:gridCol w="916517">
                  <a:extLst>
                    <a:ext uri="{9D8B030D-6E8A-4147-A177-3AD203B41FA5}">
                      <a16:colId xmlns:a16="http://schemas.microsoft.com/office/drawing/2014/main" xmlns="" val="20000"/>
                    </a:ext>
                  </a:extLst>
                </a:gridCol>
                <a:gridCol w="1018116">
                  <a:extLst>
                    <a:ext uri="{9D8B030D-6E8A-4147-A177-3AD203B41FA5}">
                      <a16:colId xmlns:a16="http://schemas.microsoft.com/office/drawing/2014/main" xmlns="" val="20001"/>
                    </a:ext>
                  </a:extLst>
                </a:gridCol>
                <a:gridCol w="952500">
                  <a:extLst>
                    <a:ext uri="{9D8B030D-6E8A-4147-A177-3AD203B41FA5}">
                      <a16:colId xmlns:a16="http://schemas.microsoft.com/office/drawing/2014/main" xmlns="" val="20002"/>
                    </a:ext>
                  </a:extLst>
                </a:gridCol>
                <a:gridCol w="982133">
                  <a:extLst>
                    <a:ext uri="{9D8B030D-6E8A-4147-A177-3AD203B41FA5}">
                      <a16:colId xmlns:a16="http://schemas.microsoft.com/office/drawing/2014/main" xmlns="" val="20003"/>
                    </a:ext>
                  </a:extLst>
                </a:gridCol>
                <a:gridCol w="702733">
                  <a:extLst>
                    <a:ext uri="{9D8B030D-6E8A-4147-A177-3AD203B41FA5}">
                      <a16:colId xmlns:a16="http://schemas.microsoft.com/office/drawing/2014/main" xmlns="" val="20004"/>
                    </a:ext>
                  </a:extLst>
                </a:gridCol>
              </a:tblGrid>
              <a:tr h="442064">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dirty="0">
                          <a:ln>
                            <a:noFill/>
                          </a:ln>
                          <a:solidFill>
                            <a:schemeClr val="tx1"/>
                          </a:solidFill>
                          <a:effectLst/>
                          <a:latin typeface="Times New Roman" pitchFamily="18" charset="0"/>
                          <a:ea typeface="宋体" pitchFamily="2" charset="-122"/>
                        </a:rPr>
                        <a:t>a</a:t>
                      </a:r>
                      <a:r>
                        <a:rPr kumimoji="1" lang="en-US" altLang="zh-CN" sz="2000" b="1" i="1" u="none" strike="noStrike" cap="none" normalizeH="0" baseline="-25000" dirty="0">
                          <a:ln>
                            <a:noFill/>
                          </a:ln>
                          <a:solidFill>
                            <a:schemeClr val="tx1"/>
                          </a:solidFill>
                          <a:effectLst/>
                          <a:latin typeface="Times New Roman" pitchFamily="18" charset="0"/>
                          <a:ea typeface="宋体" pitchFamily="2" charset="-122"/>
                        </a:rPr>
                        <a:t>11</a:t>
                      </a:r>
                    </a:p>
                  </a:txBody>
                  <a:tcPr marL="121920" marR="121920" marT="45731" marB="45731"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25000">
                        <a:ln>
                          <a:noFill/>
                        </a:ln>
                        <a:solidFill>
                          <a:schemeClr val="tx1"/>
                        </a:solidFill>
                        <a:effectLst/>
                        <a:latin typeface="Times New Roman" pitchFamily="18" charset="0"/>
                        <a:ea typeface="宋体" pitchFamily="2" charset="-122"/>
                      </a:endParaRPr>
                    </a:p>
                  </a:txBody>
                  <a:tcPr marL="121920" marR="121920" marT="45731" marB="4573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25000">
                        <a:ln>
                          <a:noFill/>
                        </a:ln>
                        <a:solidFill>
                          <a:schemeClr val="tx1"/>
                        </a:solidFill>
                        <a:effectLst/>
                        <a:latin typeface="Times New Roman" pitchFamily="18" charset="0"/>
                        <a:ea typeface="宋体" pitchFamily="2" charset="-122"/>
                      </a:endParaRPr>
                    </a:p>
                  </a:txBody>
                  <a:tcPr marL="121920" marR="121920" marT="45731" marB="4573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a:ln>
                          <a:noFill/>
                        </a:ln>
                        <a:solidFill>
                          <a:schemeClr val="tx1"/>
                        </a:solidFill>
                        <a:effectLst/>
                        <a:latin typeface="Times New Roman" pitchFamily="18" charset="0"/>
                        <a:ea typeface="宋体" pitchFamily="2" charset="-122"/>
                      </a:endParaRPr>
                    </a:p>
                  </a:txBody>
                  <a:tcPr marL="121920" marR="121920" marT="45731" marB="4573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25000">
                        <a:ln>
                          <a:noFill/>
                        </a:ln>
                        <a:solidFill>
                          <a:schemeClr val="tx1"/>
                        </a:solidFill>
                        <a:effectLst/>
                        <a:latin typeface="Times New Roman" pitchFamily="18" charset="0"/>
                        <a:ea typeface="宋体" pitchFamily="2" charset="-122"/>
                      </a:endParaRPr>
                    </a:p>
                  </a:txBody>
                  <a:tcPr marL="121920" marR="121920" marT="45731" marB="45731"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extLst>
                  <a:ext uri="{0D108BD9-81ED-4DB2-BD59-A6C34878D82A}">
                    <a16:rowId xmlns:a16="http://schemas.microsoft.com/office/drawing/2014/main" xmlns="" val="10000"/>
                  </a:ext>
                </a:extLst>
              </a:tr>
              <a:tr h="455720">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1"/>
                          </a:solidFill>
                          <a:effectLst/>
                          <a:latin typeface="Times New Roman" pitchFamily="18" charset="0"/>
                          <a:ea typeface="宋体" pitchFamily="2" charset="-122"/>
                        </a:rPr>
                        <a:t>a</a:t>
                      </a:r>
                      <a:r>
                        <a:rPr kumimoji="1" lang="en-US" altLang="zh-CN" sz="2000" b="1" i="1" u="none" strike="noStrike" cap="none" normalizeH="0" baseline="-25000">
                          <a:ln>
                            <a:noFill/>
                          </a:ln>
                          <a:solidFill>
                            <a:schemeClr val="tx1"/>
                          </a:solidFill>
                          <a:effectLst/>
                          <a:latin typeface="Times New Roman" pitchFamily="18" charset="0"/>
                          <a:ea typeface="宋体" pitchFamily="2" charset="-122"/>
                        </a:rPr>
                        <a:t>21</a:t>
                      </a:r>
                      <a:endParaRPr kumimoji="1" lang="zh-CN" altLang="en-US" sz="2000" b="1" i="1" u="none" strike="noStrike" cap="none" normalizeH="0" baseline="-25000">
                        <a:ln>
                          <a:noFill/>
                        </a:ln>
                        <a:solidFill>
                          <a:schemeClr val="tx1"/>
                        </a:solidFill>
                        <a:effectLst/>
                        <a:latin typeface="Times New Roman" pitchFamily="18" charset="0"/>
                        <a:ea typeface="宋体" pitchFamily="2" charset="-122"/>
                      </a:endParaRPr>
                    </a:p>
                  </a:txBody>
                  <a:tcPr marL="121920" marR="121920" marT="45731" marB="45731"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1"/>
                          </a:solidFill>
                          <a:effectLst/>
                          <a:latin typeface="Times New Roman" pitchFamily="18" charset="0"/>
                          <a:ea typeface="宋体" pitchFamily="2" charset="-122"/>
                        </a:rPr>
                        <a:t>a</a:t>
                      </a:r>
                      <a:r>
                        <a:rPr kumimoji="1" lang="en-US" altLang="zh-CN" sz="2000" b="1" i="1" u="none" strike="noStrike" cap="none" normalizeH="0" baseline="-25000">
                          <a:ln>
                            <a:noFill/>
                          </a:ln>
                          <a:solidFill>
                            <a:schemeClr val="tx1"/>
                          </a:solidFill>
                          <a:effectLst/>
                          <a:latin typeface="Times New Roman" pitchFamily="18" charset="0"/>
                          <a:ea typeface="宋体" pitchFamily="2" charset="-122"/>
                        </a:rPr>
                        <a:t>22</a:t>
                      </a:r>
                      <a:endParaRPr kumimoji="1" lang="zh-CN" altLang="en-US" sz="2000" b="1" i="1" u="none" strike="noStrike" cap="none" normalizeH="0" baseline="-25000">
                        <a:ln>
                          <a:noFill/>
                        </a:ln>
                        <a:solidFill>
                          <a:schemeClr val="tx1"/>
                        </a:solidFill>
                        <a:effectLst/>
                        <a:latin typeface="Times New Roman" pitchFamily="18" charset="0"/>
                        <a:ea typeface="宋体" pitchFamily="2" charset="-122"/>
                      </a:endParaRPr>
                    </a:p>
                  </a:txBody>
                  <a:tcPr marL="121920" marR="121920" marT="45731" marB="4573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a:ln>
                          <a:noFill/>
                        </a:ln>
                        <a:solidFill>
                          <a:schemeClr val="tx1"/>
                        </a:solidFill>
                        <a:effectLst/>
                        <a:latin typeface="Times New Roman" pitchFamily="18" charset="0"/>
                        <a:ea typeface="宋体" pitchFamily="2" charset="-122"/>
                      </a:endParaRPr>
                    </a:p>
                  </a:txBody>
                  <a:tcPr marL="121920" marR="121920" marT="45731" marB="4573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a:ln>
                          <a:noFill/>
                        </a:ln>
                        <a:solidFill>
                          <a:schemeClr val="tx1"/>
                        </a:solidFill>
                        <a:effectLst/>
                        <a:latin typeface="Times New Roman" pitchFamily="18" charset="0"/>
                        <a:ea typeface="宋体" pitchFamily="2" charset="-122"/>
                      </a:endParaRPr>
                    </a:p>
                  </a:txBody>
                  <a:tcPr marL="121920" marR="121920" marT="45731" marB="4573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dirty="0">
                        <a:ln>
                          <a:noFill/>
                        </a:ln>
                        <a:solidFill>
                          <a:schemeClr val="tx1"/>
                        </a:solidFill>
                        <a:effectLst/>
                        <a:latin typeface="Times New Roman" pitchFamily="18" charset="0"/>
                        <a:ea typeface="宋体" pitchFamily="2" charset="-122"/>
                      </a:endParaRPr>
                    </a:p>
                  </a:txBody>
                  <a:tcPr marL="121920" marR="121920" marT="45731" marB="45731"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extLst>
                  <a:ext uri="{0D108BD9-81ED-4DB2-BD59-A6C34878D82A}">
                    <a16:rowId xmlns:a16="http://schemas.microsoft.com/office/drawing/2014/main" xmlns="" val="10001"/>
                  </a:ext>
                </a:extLst>
              </a:tr>
              <a:tr h="442064">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pitchFamily="2" charset="-122"/>
                        </a:rPr>
                        <a:t>…</a:t>
                      </a:r>
                    </a:p>
                  </a:txBody>
                  <a:tcPr marL="121920" marR="121920" marT="45731" marB="45731"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dirty="0">
                          <a:ln>
                            <a:noFill/>
                          </a:ln>
                          <a:solidFill>
                            <a:schemeClr val="tx1"/>
                          </a:solidFill>
                          <a:effectLst/>
                          <a:latin typeface="Times New Roman" pitchFamily="18" charset="0"/>
                          <a:ea typeface="宋体" pitchFamily="2" charset="-122"/>
                        </a:rPr>
                        <a:t>…</a:t>
                      </a:r>
                    </a:p>
                  </a:txBody>
                  <a:tcPr marL="121920" marR="121920" marT="45731" marB="4573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pitchFamily="2" charset="-122"/>
                        </a:rPr>
                        <a:t>…</a:t>
                      </a:r>
                    </a:p>
                  </a:txBody>
                  <a:tcPr marL="121920" marR="121920" marT="45731" marB="4573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a:ln>
                          <a:noFill/>
                        </a:ln>
                        <a:solidFill>
                          <a:schemeClr val="tx1"/>
                        </a:solidFill>
                        <a:effectLst/>
                        <a:latin typeface="Times New Roman" pitchFamily="18" charset="0"/>
                        <a:ea typeface="宋体" pitchFamily="2" charset="-122"/>
                      </a:endParaRPr>
                    </a:p>
                  </a:txBody>
                  <a:tcPr marL="121920" marR="121920" marT="45731" marB="4573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a:ln>
                          <a:noFill/>
                        </a:ln>
                        <a:solidFill>
                          <a:schemeClr val="tx1"/>
                        </a:solidFill>
                        <a:effectLst/>
                        <a:latin typeface="Times New Roman" pitchFamily="18" charset="0"/>
                        <a:ea typeface="宋体" pitchFamily="2" charset="-122"/>
                      </a:endParaRPr>
                    </a:p>
                  </a:txBody>
                  <a:tcPr marL="121920" marR="121920" marT="45731" marB="45731"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extLst>
                  <a:ext uri="{0D108BD9-81ED-4DB2-BD59-A6C34878D82A}">
                    <a16:rowId xmlns:a16="http://schemas.microsoft.com/office/drawing/2014/main" xmlns="" val="10002"/>
                  </a:ext>
                </a:extLst>
              </a:tr>
              <a:tr h="471599">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1"/>
                          </a:solidFill>
                          <a:effectLst/>
                          <a:latin typeface="Times New Roman" pitchFamily="18" charset="0"/>
                          <a:ea typeface="宋体" pitchFamily="2" charset="-122"/>
                        </a:rPr>
                        <a:t>a</a:t>
                      </a:r>
                      <a:r>
                        <a:rPr kumimoji="1" lang="en-US" altLang="zh-CN" sz="2000" b="1" i="1" u="none" strike="noStrike" cap="none" normalizeH="0" baseline="-25000">
                          <a:ln>
                            <a:noFill/>
                          </a:ln>
                          <a:solidFill>
                            <a:schemeClr val="tx1"/>
                          </a:solidFill>
                          <a:effectLst/>
                          <a:latin typeface="Times New Roman" pitchFamily="18" charset="0"/>
                          <a:ea typeface="宋体" pitchFamily="2" charset="-122"/>
                        </a:rPr>
                        <a:t>i1</a:t>
                      </a:r>
                      <a:endParaRPr kumimoji="1" lang="zh-CN" altLang="en-US" sz="2000" b="1" i="1" u="none" strike="noStrike" cap="none" normalizeH="0" baseline="-25000">
                        <a:ln>
                          <a:noFill/>
                        </a:ln>
                        <a:solidFill>
                          <a:schemeClr val="tx1"/>
                        </a:solidFill>
                        <a:effectLst/>
                        <a:latin typeface="Times New Roman" pitchFamily="18" charset="0"/>
                        <a:ea typeface="宋体" pitchFamily="2" charset="-122"/>
                      </a:endParaRPr>
                    </a:p>
                  </a:txBody>
                  <a:tcPr marL="121920" marR="121920" marT="45731" marB="45731"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1"/>
                          </a:solidFill>
                          <a:effectLst/>
                          <a:latin typeface="Times New Roman" pitchFamily="18" charset="0"/>
                          <a:ea typeface="宋体" pitchFamily="2" charset="-122"/>
                        </a:rPr>
                        <a:t>a</a:t>
                      </a:r>
                      <a:r>
                        <a:rPr kumimoji="1" lang="en-US" altLang="zh-CN" sz="2000" b="1" i="1" u="none" strike="noStrike" cap="none" normalizeH="0" baseline="-25000">
                          <a:ln>
                            <a:noFill/>
                          </a:ln>
                          <a:solidFill>
                            <a:schemeClr val="tx1"/>
                          </a:solidFill>
                          <a:effectLst/>
                          <a:latin typeface="Times New Roman" pitchFamily="18" charset="0"/>
                          <a:ea typeface="宋体" pitchFamily="2" charset="-122"/>
                        </a:rPr>
                        <a:t>i2</a:t>
                      </a:r>
                      <a:endParaRPr kumimoji="1" lang="zh-CN" altLang="en-US" sz="2000" b="1" i="1" u="none" strike="noStrike" cap="none" normalizeH="0" baseline="-25000">
                        <a:ln>
                          <a:noFill/>
                        </a:ln>
                        <a:solidFill>
                          <a:schemeClr val="tx1"/>
                        </a:solidFill>
                        <a:effectLst/>
                        <a:latin typeface="Times New Roman" pitchFamily="18" charset="0"/>
                        <a:ea typeface="宋体" pitchFamily="2" charset="-122"/>
                      </a:endParaRPr>
                    </a:p>
                  </a:txBody>
                  <a:tcPr marL="121920" marR="121920" marT="45731" marB="4573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pitchFamily="2" charset="-122"/>
                        </a:rPr>
                        <a:t>…</a:t>
                      </a:r>
                      <a:endParaRPr kumimoji="1" lang="zh-CN" altLang="en-US" sz="2000" b="1" i="1" u="none" strike="noStrike" cap="none" normalizeH="0" baseline="-25000">
                        <a:ln>
                          <a:noFill/>
                        </a:ln>
                        <a:solidFill>
                          <a:schemeClr val="tx1"/>
                        </a:solidFill>
                        <a:effectLst/>
                        <a:latin typeface="Times New Roman" pitchFamily="18" charset="0"/>
                        <a:ea typeface="宋体" pitchFamily="2" charset="-122"/>
                      </a:endParaRPr>
                    </a:p>
                  </a:txBody>
                  <a:tcPr marL="121920" marR="121920" marT="45731" marB="4573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dirty="0" err="1">
                          <a:ln>
                            <a:noFill/>
                          </a:ln>
                          <a:solidFill>
                            <a:schemeClr val="tx1"/>
                          </a:solidFill>
                          <a:effectLst/>
                          <a:latin typeface="Times New Roman" pitchFamily="18" charset="0"/>
                          <a:ea typeface="宋体" pitchFamily="2" charset="-122"/>
                        </a:rPr>
                        <a:t>a</a:t>
                      </a:r>
                      <a:r>
                        <a:rPr kumimoji="1" lang="en-US" altLang="zh-CN" sz="2000" b="1" i="1" u="none" strike="noStrike" cap="none" normalizeH="0" baseline="-25000" dirty="0" err="1">
                          <a:ln>
                            <a:noFill/>
                          </a:ln>
                          <a:solidFill>
                            <a:schemeClr val="tx1"/>
                          </a:solidFill>
                          <a:effectLst/>
                          <a:latin typeface="Times New Roman" pitchFamily="18" charset="0"/>
                          <a:ea typeface="宋体" pitchFamily="2" charset="-122"/>
                        </a:rPr>
                        <a:t>ij</a:t>
                      </a:r>
                      <a:endParaRPr kumimoji="1" lang="zh-CN" altLang="en-US" sz="2000" b="1" i="1" u="none" strike="noStrike" cap="none" normalizeH="0" baseline="-25000" dirty="0">
                        <a:ln>
                          <a:noFill/>
                        </a:ln>
                        <a:solidFill>
                          <a:schemeClr val="tx1"/>
                        </a:solidFill>
                        <a:effectLst/>
                        <a:latin typeface="Times New Roman" pitchFamily="18" charset="0"/>
                        <a:ea typeface="宋体" pitchFamily="2" charset="-122"/>
                      </a:endParaRPr>
                    </a:p>
                  </a:txBody>
                  <a:tcPr marL="121920" marR="121920" marT="45731" marB="4573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a:ln>
                          <a:noFill/>
                        </a:ln>
                        <a:solidFill>
                          <a:schemeClr val="tx1"/>
                        </a:solidFill>
                        <a:effectLst/>
                        <a:latin typeface="Times New Roman" pitchFamily="18" charset="0"/>
                        <a:ea typeface="宋体" pitchFamily="2" charset="-122"/>
                      </a:endParaRPr>
                    </a:p>
                  </a:txBody>
                  <a:tcPr marL="121920" marR="121920" marT="45731" marB="45731"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extLst>
                  <a:ext uri="{0D108BD9-81ED-4DB2-BD59-A6C34878D82A}">
                    <a16:rowId xmlns:a16="http://schemas.microsoft.com/office/drawing/2014/main" xmlns="" val="10003"/>
                  </a:ext>
                </a:extLst>
              </a:tr>
              <a:tr h="442064">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pitchFamily="2" charset="-122"/>
                        </a:rPr>
                        <a:t>…</a:t>
                      </a:r>
                    </a:p>
                  </a:txBody>
                  <a:tcPr marL="121920" marR="121920" marT="45731" marB="45731"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pitchFamily="2" charset="-122"/>
                        </a:rPr>
                        <a:t>…</a:t>
                      </a:r>
                    </a:p>
                  </a:txBody>
                  <a:tcPr marL="121920" marR="121920" marT="45731" marB="4573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pitchFamily="2" charset="-122"/>
                        </a:rPr>
                        <a:t>…</a:t>
                      </a:r>
                    </a:p>
                  </a:txBody>
                  <a:tcPr marL="121920" marR="121920" marT="45731" marB="4573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pitchFamily="2" charset="-122"/>
                        </a:rPr>
                        <a:t>…</a:t>
                      </a:r>
                    </a:p>
                  </a:txBody>
                  <a:tcPr marL="121920" marR="121920" marT="45731" marB="4573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a:ln>
                          <a:noFill/>
                        </a:ln>
                        <a:solidFill>
                          <a:schemeClr val="tx1"/>
                        </a:solidFill>
                        <a:effectLst/>
                        <a:latin typeface="Times New Roman" pitchFamily="18" charset="0"/>
                        <a:ea typeface="宋体" pitchFamily="2" charset="-122"/>
                      </a:endParaRPr>
                    </a:p>
                  </a:txBody>
                  <a:tcPr marL="121920" marR="121920" marT="45731" marB="45731"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extLst>
                  <a:ext uri="{0D108BD9-81ED-4DB2-BD59-A6C34878D82A}">
                    <a16:rowId xmlns:a16="http://schemas.microsoft.com/office/drawing/2014/main" xmlns="" val="10004"/>
                  </a:ext>
                </a:extLst>
              </a:tr>
              <a:tr h="442064">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dirty="0">
                          <a:ln>
                            <a:noFill/>
                          </a:ln>
                          <a:solidFill>
                            <a:schemeClr val="tx1"/>
                          </a:solidFill>
                          <a:effectLst/>
                          <a:latin typeface="Times New Roman" pitchFamily="18" charset="0"/>
                          <a:ea typeface="宋体" pitchFamily="2" charset="-122"/>
                        </a:rPr>
                        <a:t>a</a:t>
                      </a:r>
                      <a:r>
                        <a:rPr kumimoji="1" lang="en-US" altLang="zh-CN" sz="2000" b="1" i="1" u="none" strike="noStrike" cap="none" normalizeH="0" baseline="-25000" dirty="0">
                          <a:ln>
                            <a:noFill/>
                          </a:ln>
                          <a:solidFill>
                            <a:schemeClr val="tx1"/>
                          </a:solidFill>
                          <a:effectLst/>
                          <a:latin typeface="Times New Roman" pitchFamily="18" charset="0"/>
                          <a:ea typeface="宋体" pitchFamily="2" charset="-122"/>
                        </a:rPr>
                        <a:t>n1</a:t>
                      </a:r>
                      <a:endParaRPr kumimoji="1" lang="zh-CN" altLang="en-US" sz="2000" b="1" i="1" u="none" strike="noStrike" cap="none" normalizeH="0" baseline="-25000" dirty="0">
                        <a:ln>
                          <a:noFill/>
                        </a:ln>
                        <a:solidFill>
                          <a:schemeClr val="tx1"/>
                        </a:solidFill>
                        <a:effectLst/>
                        <a:latin typeface="Times New Roman" pitchFamily="18" charset="0"/>
                        <a:ea typeface="宋体" pitchFamily="2" charset="-122"/>
                      </a:endParaRPr>
                    </a:p>
                  </a:txBody>
                  <a:tcPr marL="121920" marR="121920" marT="45731" marB="45731"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1"/>
                          </a:solidFill>
                          <a:effectLst/>
                          <a:latin typeface="Times New Roman" pitchFamily="18" charset="0"/>
                          <a:ea typeface="宋体" pitchFamily="2" charset="-122"/>
                        </a:rPr>
                        <a:t>a</a:t>
                      </a:r>
                      <a:r>
                        <a:rPr kumimoji="1" lang="en-US" altLang="zh-CN" sz="2000" b="1" i="1" u="none" strike="noStrike" cap="none" normalizeH="0" baseline="-25000">
                          <a:ln>
                            <a:noFill/>
                          </a:ln>
                          <a:solidFill>
                            <a:schemeClr val="tx1"/>
                          </a:solidFill>
                          <a:effectLst/>
                          <a:latin typeface="Times New Roman" pitchFamily="18" charset="0"/>
                          <a:ea typeface="宋体" pitchFamily="2" charset="-122"/>
                        </a:rPr>
                        <a:t>n2</a:t>
                      </a:r>
                      <a:endParaRPr kumimoji="1" lang="zh-CN" altLang="en-US" sz="2000" b="1" i="1" u="none" strike="noStrike" cap="none" normalizeH="0" baseline="-25000">
                        <a:ln>
                          <a:noFill/>
                        </a:ln>
                        <a:solidFill>
                          <a:schemeClr val="tx1"/>
                        </a:solidFill>
                        <a:effectLst/>
                        <a:latin typeface="Times New Roman" pitchFamily="18" charset="0"/>
                        <a:ea typeface="宋体" pitchFamily="2" charset="-122"/>
                      </a:endParaRPr>
                    </a:p>
                  </a:txBody>
                  <a:tcPr marL="121920" marR="121920" marT="45731" marB="4573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1"/>
                          </a:solidFill>
                          <a:effectLst/>
                          <a:latin typeface="Times New Roman" pitchFamily="18" charset="0"/>
                          <a:ea typeface="宋体" pitchFamily="2" charset="-122"/>
                        </a:rPr>
                        <a:t>a</a:t>
                      </a:r>
                      <a:r>
                        <a:rPr kumimoji="1" lang="en-US" altLang="zh-CN" sz="2000" b="1" i="1" u="none" strike="noStrike" cap="none" normalizeH="0" baseline="-25000">
                          <a:ln>
                            <a:noFill/>
                          </a:ln>
                          <a:solidFill>
                            <a:schemeClr val="tx1"/>
                          </a:solidFill>
                          <a:effectLst/>
                          <a:latin typeface="Times New Roman" pitchFamily="18" charset="0"/>
                          <a:ea typeface="宋体" pitchFamily="2" charset="-122"/>
                        </a:rPr>
                        <a:t>n3</a:t>
                      </a:r>
                      <a:endParaRPr kumimoji="1" lang="zh-CN" altLang="en-US" sz="2000" b="1" i="1" u="none" strike="noStrike" cap="none" normalizeH="0" baseline="-25000">
                        <a:ln>
                          <a:noFill/>
                        </a:ln>
                        <a:solidFill>
                          <a:schemeClr val="tx1"/>
                        </a:solidFill>
                        <a:effectLst/>
                        <a:latin typeface="Times New Roman" pitchFamily="18" charset="0"/>
                        <a:ea typeface="宋体" pitchFamily="2" charset="-122"/>
                      </a:endParaRPr>
                    </a:p>
                  </a:txBody>
                  <a:tcPr marL="121920" marR="121920" marT="45731" marB="4573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25000">
                        <a:ln>
                          <a:noFill/>
                        </a:ln>
                        <a:solidFill>
                          <a:schemeClr val="tx1"/>
                        </a:solidFill>
                        <a:effectLst/>
                        <a:latin typeface="Times New Roman" pitchFamily="18" charset="0"/>
                        <a:ea typeface="宋体" pitchFamily="2" charset="-122"/>
                      </a:endParaRPr>
                    </a:p>
                  </a:txBody>
                  <a:tcPr marL="121920" marR="121920" marT="45731" marB="4573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dirty="0" err="1">
                          <a:ln>
                            <a:noFill/>
                          </a:ln>
                          <a:solidFill>
                            <a:schemeClr val="tx1"/>
                          </a:solidFill>
                          <a:effectLst/>
                          <a:latin typeface="Times New Roman" pitchFamily="18" charset="0"/>
                          <a:ea typeface="宋体" pitchFamily="2" charset="-122"/>
                        </a:rPr>
                        <a:t>a</a:t>
                      </a:r>
                      <a:r>
                        <a:rPr kumimoji="1" lang="en-US" altLang="zh-CN" sz="2000" b="1" i="1" u="none" strike="noStrike" cap="none" normalizeH="0" baseline="-25000" dirty="0" err="1">
                          <a:ln>
                            <a:noFill/>
                          </a:ln>
                          <a:solidFill>
                            <a:schemeClr val="tx1"/>
                          </a:solidFill>
                          <a:effectLst/>
                          <a:latin typeface="Times New Roman" pitchFamily="18" charset="0"/>
                          <a:ea typeface="宋体" pitchFamily="2" charset="-122"/>
                        </a:rPr>
                        <a:t>nn</a:t>
                      </a:r>
                      <a:endParaRPr kumimoji="1" lang="zh-CN" altLang="en-US" sz="2000" b="1" i="1" u="none" strike="noStrike" cap="none" normalizeH="0" baseline="-25000" dirty="0">
                        <a:ln>
                          <a:noFill/>
                        </a:ln>
                        <a:solidFill>
                          <a:schemeClr val="tx1"/>
                        </a:solidFill>
                        <a:effectLst/>
                        <a:latin typeface="Times New Roman" pitchFamily="18" charset="0"/>
                        <a:ea typeface="宋体" pitchFamily="2" charset="-122"/>
                      </a:endParaRPr>
                    </a:p>
                  </a:txBody>
                  <a:tcPr marL="121920" marR="121920" marT="45731" marB="45731"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extLst>
                  <a:ext uri="{0D108BD9-81ED-4DB2-BD59-A6C34878D82A}">
                    <a16:rowId xmlns:a16="http://schemas.microsoft.com/office/drawing/2014/main" xmlns="" val="10005"/>
                  </a:ext>
                </a:extLst>
              </a:tr>
            </a:tbl>
          </a:graphicData>
        </a:graphic>
      </p:graphicFrame>
      <p:graphicFrame>
        <p:nvGraphicFramePr>
          <p:cNvPr id="138370" name="Group 130"/>
          <p:cNvGraphicFramePr>
            <a:graphicFrameLocks noGrp="1"/>
          </p:cNvGraphicFramePr>
          <p:nvPr>
            <p:extLst>
              <p:ext uri="{D42A27DB-BD31-4B8C-83A1-F6EECF244321}">
                <p14:modId xmlns:p14="http://schemas.microsoft.com/office/powerpoint/2010/main" val="511920556"/>
              </p:ext>
            </p:extLst>
          </p:nvPr>
        </p:nvGraphicFramePr>
        <p:xfrm>
          <a:off x="406401" y="5140325"/>
          <a:ext cx="11565205" cy="1051560"/>
        </p:xfrm>
        <a:graphic>
          <a:graphicData uri="http://schemas.openxmlformats.org/drawingml/2006/table">
            <a:tbl>
              <a:tblPr/>
              <a:tblGrid>
                <a:gridCol w="630156">
                  <a:extLst>
                    <a:ext uri="{9D8B030D-6E8A-4147-A177-3AD203B41FA5}">
                      <a16:colId xmlns:a16="http://schemas.microsoft.com/office/drawing/2014/main" xmlns="" val="20000"/>
                    </a:ext>
                  </a:extLst>
                </a:gridCol>
                <a:gridCol w="753715">
                  <a:extLst>
                    <a:ext uri="{9D8B030D-6E8A-4147-A177-3AD203B41FA5}">
                      <a16:colId xmlns:a16="http://schemas.microsoft.com/office/drawing/2014/main" xmlns="" val="20001"/>
                    </a:ext>
                  </a:extLst>
                </a:gridCol>
                <a:gridCol w="681639">
                  <a:extLst>
                    <a:ext uri="{9D8B030D-6E8A-4147-A177-3AD203B41FA5}">
                      <a16:colId xmlns:a16="http://schemas.microsoft.com/office/drawing/2014/main" xmlns="" val="20002"/>
                    </a:ext>
                  </a:extLst>
                </a:gridCol>
                <a:gridCol w="722824">
                  <a:extLst>
                    <a:ext uri="{9D8B030D-6E8A-4147-A177-3AD203B41FA5}">
                      <a16:colId xmlns:a16="http://schemas.microsoft.com/office/drawing/2014/main" xmlns="" val="20003"/>
                    </a:ext>
                  </a:extLst>
                </a:gridCol>
                <a:gridCol w="619859">
                  <a:extLst>
                    <a:ext uri="{9D8B030D-6E8A-4147-A177-3AD203B41FA5}">
                      <a16:colId xmlns:a16="http://schemas.microsoft.com/office/drawing/2014/main" xmlns="" val="20004"/>
                    </a:ext>
                  </a:extLst>
                </a:gridCol>
                <a:gridCol w="1548617">
                  <a:extLst>
                    <a:ext uri="{9D8B030D-6E8A-4147-A177-3AD203B41FA5}">
                      <a16:colId xmlns:a16="http://schemas.microsoft.com/office/drawing/2014/main" xmlns="" val="20005"/>
                    </a:ext>
                  </a:extLst>
                </a:gridCol>
                <a:gridCol w="619858">
                  <a:extLst>
                    <a:ext uri="{9D8B030D-6E8A-4147-A177-3AD203B41FA5}">
                      <a16:colId xmlns:a16="http://schemas.microsoft.com/office/drawing/2014/main" xmlns="" val="20006"/>
                    </a:ext>
                  </a:extLst>
                </a:gridCol>
                <a:gridCol w="1342685">
                  <a:extLst>
                    <a:ext uri="{9D8B030D-6E8A-4147-A177-3AD203B41FA5}">
                      <a16:colId xmlns:a16="http://schemas.microsoft.com/office/drawing/2014/main" xmlns="" val="20007"/>
                    </a:ext>
                  </a:extLst>
                </a:gridCol>
                <a:gridCol w="617800">
                  <a:extLst>
                    <a:ext uri="{9D8B030D-6E8A-4147-A177-3AD203B41FA5}">
                      <a16:colId xmlns:a16="http://schemas.microsoft.com/office/drawing/2014/main" xmlns="" val="20008"/>
                    </a:ext>
                  </a:extLst>
                </a:gridCol>
                <a:gridCol w="1653644">
                  <a:extLst>
                    <a:ext uri="{9D8B030D-6E8A-4147-A177-3AD203B41FA5}">
                      <a16:colId xmlns:a16="http://schemas.microsoft.com/office/drawing/2014/main" xmlns="" val="20009"/>
                    </a:ext>
                  </a:extLst>
                </a:gridCol>
                <a:gridCol w="722824">
                  <a:extLst>
                    <a:ext uri="{9D8B030D-6E8A-4147-A177-3AD203B41FA5}">
                      <a16:colId xmlns:a16="http://schemas.microsoft.com/office/drawing/2014/main" xmlns="" val="20010"/>
                    </a:ext>
                  </a:extLst>
                </a:gridCol>
                <a:gridCol w="1651584">
                  <a:extLst>
                    <a:ext uri="{9D8B030D-6E8A-4147-A177-3AD203B41FA5}">
                      <a16:colId xmlns:a16="http://schemas.microsoft.com/office/drawing/2014/main" xmlns="" val="20011"/>
                    </a:ext>
                  </a:extLst>
                </a:gridCol>
              </a:tblGrid>
              <a:tr h="609600">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2"/>
                          </a:solidFill>
                          <a:effectLst/>
                          <a:latin typeface="Times New Roman" pitchFamily="18" charset="0"/>
                          <a:ea typeface="宋体" charset="-122"/>
                        </a:rPr>
                        <a:t>a</a:t>
                      </a:r>
                      <a:r>
                        <a:rPr kumimoji="1" lang="en-US" altLang="zh-CN" sz="2000" b="1" i="1" u="none" strike="noStrike" cap="none" normalizeH="0" baseline="-18000">
                          <a:ln>
                            <a:noFill/>
                          </a:ln>
                          <a:solidFill>
                            <a:schemeClr val="tx2"/>
                          </a:solidFill>
                          <a:effectLst/>
                          <a:latin typeface="Times New Roman" pitchFamily="18" charset="0"/>
                          <a:ea typeface="宋体" charset="-122"/>
                        </a:rPr>
                        <a:t>11</a:t>
                      </a:r>
                    </a:p>
                  </a:txBody>
                  <a:tcPr marL="121920" marR="12192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2"/>
                          </a:solidFill>
                          <a:effectLst/>
                          <a:latin typeface="Times New Roman" pitchFamily="18" charset="0"/>
                          <a:ea typeface="宋体" charset="-122"/>
                        </a:rPr>
                        <a:t>a</a:t>
                      </a:r>
                      <a:r>
                        <a:rPr kumimoji="1" lang="en-US" altLang="zh-CN" sz="2000" b="1" i="1" u="none" strike="noStrike" cap="none" normalizeH="0" baseline="-18000">
                          <a:ln>
                            <a:noFill/>
                          </a:ln>
                          <a:solidFill>
                            <a:schemeClr val="tx2"/>
                          </a:solidFill>
                          <a:effectLst/>
                          <a:latin typeface="Times New Roman" pitchFamily="18" charset="0"/>
                          <a:ea typeface="宋体" charset="-122"/>
                        </a:rPr>
                        <a:t>21</a:t>
                      </a:r>
                    </a:p>
                  </a:txBody>
                  <a:tcPr marL="121920" marR="12192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2"/>
                          </a:solidFill>
                          <a:effectLst/>
                          <a:latin typeface="Times New Roman" pitchFamily="18" charset="0"/>
                          <a:ea typeface="宋体" charset="-122"/>
                        </a:rPr>
                        <a:t>a</a:t>
                      </a:r>
                      <a:r>
                        <a:rPr kumimoji="1" lang="en-US" altLang="zh-CN" sz="2000" b="1" i="1" u="none" strike="noStrike" cap="none" normalizeH="0" baseline="-20000">
                          <a:ln>
                            <a:noFill/>
                          </a:ln>
                          <a:solidFill>
                            <a:schemeClr val="tx2"/>
                          </a:solidFill>
                          <a:effectLst/>
                          <a:latin typeface="Times New Roman" pitchFamily="18" charset="0"/>
                          <a:ea typeface="宋体" charset="-122"/>
                        </a:rPr>
                        <a:t>22</a:t>
                      </a:r>
                    </a:p>
                  </a:txBody>
                  <a:tcPr marL="121920" marR="12192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2"/>
                          </a:solidFill>
                          <a:effectLst/>
                          <a:latin typeface="Times New Roman" pitchFamily="18" charset="0"/>
                          <a:ea typeface="宋体" charset="-122"/>
                        </a:rPr>
                        <a:t>a</a:t>
                      </a:r>
                      <a:r>
                        <a:rPr kumimoji="1" lang="en-US" altLang="zh-CN" sz="2000" b="1" i="1" u="none" strike="noStrike" cap="none" normalizeH="0" baseline="-20000">
                          <a:ln>
                            <a:noFill/>
                          </a:ln>
                          <a:solidFill>
                            <a:schemeClr val="tx2"/>
                          </a:solidFill>
                          <a:effectLst/>
                          <a:latin typeface="Times New Roman" pitchFamily="18" charset="0"/>
                          <a:ea typeface="宋体" charset="-122"/>
                        </a:rPr>
                        <a:t>31</a:t>
                      </a:r>
                    </a:p>
                  </a:txBody>
                  <a:tcPr marL="121920" marR="12192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2"/>
                          </a:solidFill>
                          <a:effectLst/>
                          <a:latin typeface="Times New Roman" pitchFamily="18" charset="0"/>
                          <a:ea typeface="宋体" charset="-122"/>
                        </a:rPr>
                        <a:t>…</a:t>
                      </a:r>
                    </a:p>
                  </a:txBody>
                  <a:tcPr marL="121920" marR="12192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2"/>
                          </a:solidFill>
                          <a:effectLst/>
                          <a:latin typeface="Times New Roman" pitchFamily="18" charset="0"/>
                          <a:ea typeface="宋体" charset="-122"/>
                        </a:rPr>
                        <a:t>a</a:t>
                      </a:r>
                      <a:r>
                        <a:rPr kumimoji="1" lang="en-US" altLang="zh-CN" sz="2000" b="1" i="1" u="none" strike="noStrike" cap="none" normalizeH="0" baseline="-20000">
                          <a:ln>
                            <a:noFill/>
                          </a:ln>
                          <a:solidFill>
                            <a:schemeClr val="tx2"/>
                          </a:solidFill>
                          <a:effectLst/>
                          <a:latin typeface="Times New Roman" pitchFamily="18" charset="0"/>
                          <a:ea typeface="宋体" charset="-122"/>
                        </a:rPr>
                        <a:t>i1</a:t>
                      </a:r>
                    </a:p>
                  </a:txBody>
                  <a:tcPr marL="121920" marR="12192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2"/>
                          </a:solidFill>
                          <a:effectLst/>
                          <a:latin typeface="Times New Roman" pitchFamily="18" charset="0"/>
                          <a:ea typeface="宋体" charset="-122"/>
                        </a:rPr>
                        <a:t>…</a:t>
                      </a:r>
                    </a:p>
                  </a:txBody>
                  <a:tcPr marL="121920" marR="121920" anchor="ctr" horzOverflow="overflow">
                    <a:lnL w="12700" cap="flat" cmpd="sng" algn="ctr">
                      <a:solidFill>
                        <a:schemeClr val="tx1"/>
                      </a:solidFill>
                      <a:prstDash val="solid"/>
                      <a:miter lim="800000"/>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dirty="0" err="1">
                          <a:ln>
                            <a:noFill/>
                          </a:ln>
                          <a:solidFill>
                            <a:schemeClr val="tx2"/>
                          </a:solidFill>
                          <a:effectLst/>
                          <a:latin typeface="Times New Roman" pitchFamily="18" charset="0"/>
                          <a:ea typeface="宋体" charset="-122"/>
                        </a:rPr>
                        <a:t>a</a:t>
                      </a:r>
                      <a:r>
                        <a:rPr kumimoji="1" lang="en-US" altLang="zh-CN" sz="2000" b="1" i="1" u="none" strike="noStrike" cap="none" normalizeH="0" baseline="-20000" dirty="0" err="1">
                          <a:ln>
                            <a:noFill/>
                          </a:ln>
                          <a:solidFill>
                            <a:schemeClr val="tx2"/>
                          </a:solidFill>
                          <a:effectLst/>
                          <a:latin typeface="Times New Roman" pitchFamily="18" charset="0"/>
                          <a:ea typeface="宋体" charset="-122"/>
                        </a:rPr>
                        <a:t>ij</a:t>
                      </a:r>
                      <a:endParaRPr kumimoji="1" lang="zh-CN" altLang="en-US" sz="2000" b="1" i="1" u="none" strike="noStrike" cap="none" normalizeH="0" baseline="-20000" dirty="0">
                        <a:ln>
                          <a:noFill/>
                        </a:ln>
                        <a:solidFill>
                          <a:schemeClr val="tx2"/>
                        </a:solidFill>
                        <a:effectLst/>
                        <a:latin typeface="Times New Roman" pitchFamily="18" charset="0"/>
                        <a:ea typeface="宋体" charset="-122"/>
                      </a:endParaRPr>
                    </a:p>
                  </a:txBody>
                  <a:tcPr marL="121920" marR="12192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2"/>
                          </a:solidFill>
                          <a:effectLst/>
                          <a:latin typeface="Times New Roman" pitchFamily="18" charset="0"/>
                          <a:ea typeface="宋体" charset="-122"/>
                        </a:rPr>
                        <a:t>…</a:t>
                      </a:r>
                    </a:p>
                  </a:txBody>
                  <a:tcPr marL="121920" marR="12192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2"/>
                          </a:solidFill>
                          <a:effectLst/>
                          <a:latin typeface="Times New Roman" pitchFamily="18" charset="0"/>
                          <a:ea typeface="宋体" charset="-122"/>
                        </a:rPr>
                        <a:t>a</a:t>
                      </a:r>
                      <a:r>
                        <a:rPr kumimoji="1" lang="en-US" altLang="zh-CN" sz="2000" b="1" i="1" u="none" strike="noStrike" cap="none" normalizeH="0" baseline="-20000">
                          <a:ln>
                            <a:noFill/>
                          </a:ln>
                          <a:solidFill>
                            <a:schemeClr val="tx2"/>
                          </a:solidFill>
                          <a:effectLst/>
                          <a:latin typeface="Times New Roman" pitchFamily="18" charset="0"/>
                          <a:ea typeface="宋体" charset="-122"/>
                        </a:rPr>
                        <a:t>n1</a:t>
                      </a:r>
                      <a:endParaRPr kumimoji="1" lang="zh-CN" altLang="en-US" sz="2000" b="1" i="1" u="none" strike="noStrike" cap="none" normalizeH="0" baseline="-20000">
                        <a:ln>
                          <a:noFill/>
                        </a:ln>
                        <a:solidFill>
                          <a:schemeClr val="tx2"/>
                        </a:solidFill>
                        <a:effectLst/>
                        <a:latin typeface="Times New Roman" pitchFamily="18" charset="0"/>
                        <a:ea typeface="宋体" charset="-122"/>
                      </a:endParaRPr>
                    </a:p>
                  </a:txBody>
                  <a:tcPr marL="121920" marR="12192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2"/>
                          </a:solidFill>
                          <a:effectLst/>
                          <a:latin typeface="Times New Roman" pitchFamily="18" charset="0"/>
                          <a:ea typeface="宋体" charset="-122"/>
                        </a:rPr>
                        <a:t>… </a:t>
                      </a:r>
                      <a:endParaRPr kumimoji="1" lang="en-US" altLang="zh-CN" sz="2000" b="1" i="1" u="none" strike="noStrike" cap="none" normalizeH="0" baseline="-20000">
                        <a:ln>
                          <a:noFill/>
                        </a:ln>
                        <a:solidFill>
                          <a:schemeClr val="tx2"/>
                        </a:solidFill>
                        <a:effectLst/>
                        <a:latin typeface="Times New Roman" pitchFamily="18" charset="0"/>
                        <a:ea typeface="宋体" charset="-122"/>
                      </a:endParaRPr>
                    </a:p>
                  </a:txBody>
                  <a:tcPr marL="121920" marR="121920" anchor="ctr" horzOverflow="overflow">
                    <a:lnL w="12700" cap="flat" cmpd="sng" algn="ctr">
                      <a:solidFill>
                        <a:schemeClr val="tx1"/>
                      </a:solidFill>
                      <a:prstDash val="solid"/>
                      <a:miter lim="800000"/>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2"/>
                          </a:solidFill>
                          <a:effectLst/>
                          <a:latin typeface="Times New Roman" pitchFamily="18" charset="0"/>
                          <a:ea typeface="宋体" charset="-122"/>
                        </a:rPr>
                        <a:t>a</a:t>
                      </a:r>
                      <a:r>
                        <a:rPr kumimoji="1" lang="en-US" altLang="zh-CN" sz="2000" b="1" i="1" u="none" strike="noStrike" cap="none" normalizeH="0" baseline="-20000">
                          <a:ln>
                            <a:noFill/>
                          </a:ln>
                          <a:solidFill>
                            <a:schemeClr val="tx2"/>
                          </a:solidFill>
                          <a:effectLst/>
                          <a:latin typeface="Times New Roman" pitchFamily="18" charset="0"/>
                          <a:ea typeface="宋体" charset="-122"/>
                        </a:rPr>
                        <a:t>n,n</a:t>
                      </a:r>
                    </a:p>
                  </a:txBody>
                  <a:tcPr marL="121920" marR="121920" anchor="ctr"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0">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1"/>
                          </a:solidFill>
                          <a:effectLst/>
                          <a:latin typeface="Times New Roman" pitchFamily="18" charset="0"/>
                          <a:ea typeface="宋体" charset="-122"/>
                        </a:rPr>
                        <a:t>1</a:t>
                      </a: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dirty="0">
                          <a:ln>
                            <a:noFill/>
                          </a:ln>
                          <a:solidFill>
                            <a:schemeClr val="tx1"/>
                          </a:solidFill>
                          <a:effectLst/>
                          <a:latin typeface="Times New Roman" pitchFamily="18" charset="0"/>
                          <a:ea typeface="宋体" charset="-122"/>
                        </a:rPr>
                        <a:t>2</a:t>
                      </a: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dirty="0">
                          <a:ln>
                            <a:noFill/>
                          </a:ln>
                          <a:solidFill>
                            <a:schemeClr val="tx1"/>
                          </a:solidFill>
                          <a:effectLst/>
                          <a:latin typeface="Times New Roman" pitchFamily="18" charset="0"/>
                          <a:ea typeface="宋体" charset="-122"/>
                        </a:rPr>
                        <a:t>3</a:t>
                      </a:r>
                      <a:endParaRPr kumimoji="1" lang="en-US" altLang="zh-CN" sz="2000" b="1" i="1" u="none" strike="noStrike" cap="none" normalizeH="0" baseline="-20000" dirty="0">
                        <a:ln>
                          <a:noFill/>
                        </a:ln>
                        <a:solidFill>
                          <a:schemeClr val="tx1"/>
                        </a:solidFill>
                        <a:effectLst/>
                        <a:latin typeface="Times New Roman" pitchFamily="18" charset="0"/>
                        <a:ea typeface="宋体" charset="-122"/>
                      </a:endParaRP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1"/>
                          </a:solidFill>
                          <a:effectLst/>
                          <a:latin typeface="Times New Roman" pitchFamily="18" charset="0"/>
                          <a:ea typeface="宋体" charset="-122"/>
                        </a:rPr>
                        <a:t>4</a:t>
                      </a: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a:t>
                      </a: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dirty="0" err="1">
                          <a:ln>
                            <a:noFill/>
                          </a:ln>
                          <a:solidFill>
                            <a:schemeClr val="tx1"/>
                          </a:solidFill>
                          <a:effectLst/>
                          <a:latin typeface="Times New Roman" pitchFamily="18" charset="0"/>
                          <a:ea typeface="宋体" charset="-122"/>
                        </a:rPr>
                        <a:t>i</a:t>
                      </a:r>
                      <a:r>
                        <a:rPr kumimoji="1" lang="en-US" altLang="zh-CN" sz="2000" b="1" i="1" u="none" strike="noStrike" cap="none" normalizeH="0" baseline="0" dirty="0">
                          <a:ln>
                            <a:noFill/>
                          </a:ln>
                          <a:solidFill>
                            <a:schemeClr val="tx1"/>
                          </a:solidFill>
                          <a:effectLst/>
                          <a:latin typeface="Times New Roman" pitchFamily="18" charset="0"/>
                          <a:ea typeface="宋体" charset="-122"/>
                        </a:rPr>
                        <a:t>(i-1)/2+1</a:t>
                      </a: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a:ln>
                          <a:noFill/>
                        </a:ln>
                        <a:solidFill>
                          <a:schemeClr val="tx1"/>
                        </a:solidFill>
                        <a:effectLst/>
                        <a:latin typeface="Times New Roman" pitchFamily="18" charset="0"/>
                        <a:ea typeface="宋体" charset="-122"/>
                      </a:endParaRP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1800" b="1" i="1" u="none" strike="noStrike" cap="none" normalizeH="0" baseline="0" dirty="0" err="1">
                          <a:ln>
                            <a:noFill/>
                          </a:ln>
                          <a:solidFill>
                            <a:schemeClr val="tx1"/>
                          </a:solidFill>
                          <a:effectLst/>
                          <a:latin typeface="Times New Roman" pitchFamily="18" charset="0"/>
                          <a:ea typeface="宋体" charset="-122"/>
                        </a:rPr>
                        <a:t>i</a:t>
                      </a:r>
                      <a:r>
                        <a:rPr kumimoji="1" lang="en-US" altLang="zh-CN" sz="1800" b="1" i="1" u="none" strike="noStrike" cap="none" normalizeH="0" baseline="0" dirty="0">
                          <a:ln>
                            <a:noFill/>
                          </a:ln>
                          <a:solidFill>
                            <a:schemeClr val="tx1"/>
                          </a:solidFill>
                          <a:effectLst/>
                          <a:latin typeface="Times New Roman" pitchFamily="18" charset="0"/>
                          <a:ea typeface="宋体" charset="-122"/>
                        </a:rPr>
                        <a:t>(i-1)/2+j</a:t>
                      </a:r>
                      <a:endParaRPr kumimoji="1" lang="zh-CN" altLang="en-US" sz="1800" b="1" i="1" u="none" strike="noStrike" cap="none" normalizeH="0" baseline="0" dirty="0">
                        <a:ln>
                          <a:noFill/>
                        </a:ln>
                        <a:solidFill>
                          <a:schemeClr val="tx1"/>
                        </a:solidFill>
                        <a:effectLst/>
                        <a:latin typeface="Times New Roman" pitchFamily="18" charset="0"/>
                        <a:ea typeface="宋体" charset="-122"/>
                      </a:endParaRP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a:ln>
                          <a:noFill/>
                        </a:ln>
                        <a:solidFill>
                          <a:schemeClr val="tx1"/>
                        </a:solidFill>
                        <a:effectLst/>
                        <a:latin typeface="Times New Roman" pitchFamily="18" charset="0"/>
                        <a:ea typeface="宋体" charset="-122"/>
                      </a:endParaRP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1800" b="1" i="1" u="none" strike="noStrike" cap="none" normalizeH="0" baseline="0">
                          <a:ln>
                            <a:noFill/>
                          </a:ln>
                          <a:solidFill>
                            <a:schemeClr val="tx1"/>
                          </a:solidFill>
                          <a:effectLst/>
                          <a:latin typeface="Times New Roman" pitchFamily="18" charset="0"/>
                          <a:ea typeface="宋体" charset="-122"/>
                        </a:rPr>
                        <a:t>n(n-1)/2+1</a:t>
                      </a:r>
                      <a:endParaRPr kumimoji="1" lang="zh-CN" altLang="en-US" sz="1800" b="1" i="1" u="none" strike="noStrike" cap="none" normalizeH="0" baseline="0">
                        <a:ln>
                          <a:noFill/>
                        </a:ln>
                        <a:solidFill>
                          <a:schemeClr val="tx1"/>
                        </a:solidFill>
                        <a:effectLst/>
                        <a:latin typeface="Times New Roman" pitchFamily="18" charset="0"/>
                        <a:ea typeface="宋体" charset="-122"/>
                      </a:endParaRP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en-US" altLang="zh-CN" sz="2000" b="1" i="1" u="none" strike="noStrike" cap="none" normalizeH="0" baseline="-20000">
                        <a:ln>
                          <a:noFill/>
                        </a:ln>
                        <a:solidFill>
                          <a:schemeClr val="tx1"/>
                        </a:solidFill>
                        <a:effectLst/>
                        <a:latin typeface="Times New Roman" pitchFamily="18" charset="0"/>
                        <a:ea typeface="宋体" charset="-122"/>
                      </a:endParaRP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1800" b="1" i="1" u="none" strike="noStrike" cap="none" normalizeH="0" baseline="0" dirty="0">
                          <a:ln>
                            <a:noFill/>
                          </a:ln>
                          <a:solidFill>
                            <a:schemeClr val="tx1"/>
                          </a:solidFill>
                          <a:effectLst/>
                          <a:latin typeface="Times New Roman" pitchFamily="18" charset="0"/>
                          <a:ea typeface="宋体" charset="-122"/>
                        </a:rPr>
                        <a:t>n(n+1)/2</a:t>
                      </a: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138349" name="Text Box 109"/>
          <p:cNvSpPr txBox="1">
            <a:spLocks noChangeArrowheads="1"/>
          </p:cNvSpPr>
          <p:nvPr/>
        </p:nvSpPr>
        <p:spPr bwMode="auto">
          <a:xfrm>
            <a:off x="56272" y="5732096"/>
            <a:ext cx="101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en-US" altLang="zh-CN" i="1" dirty="0">
                <a:solidFill>
                  <a:srgbClr val="FF3300"/>
                </a:solidFill>
              </a:rPr>
              <a:t>k</a:t>
            </a:r>
            <a:r>
              <a:rPr lang="en-US" altLang="zh-CN" dirty="0">
                <a:solidFill>
                  <a:srgbClr val="FF3300"/>
                </a:solidFill>
                <a:latin typeface="Arial Narrow" pitchFamily="34" charset="0"/>
              </a:rPr>
              <a:t>＝</a:t>
            </a:r>
          </a:p>
        </p:txBody>
      </p:sp>
      <p:sp>
        <p:nvSpPr>
          <p:cNvPr id="138357" name="Line 117"/>
          <p:cNvSpPr>
            <a:spLocks noChangeShapeType="1"/>
          </p:cNvSpPr>
          <p:nvPr/>
        </p:nvSpPr>
        <p:spPr bwMode="auto">
          <a:xfrm>
            <a:off x="1491175" y="1856935"/>
            <a:ext cx="4198423" cy="2539226"/>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 name="Rectangle 52"/>
          <p:cNvSpPr>
            <a:spLocks noGrp="1" noChangeArrowheads="1"/>
          </p:cNvSpPr>
          <p:nvPr>
            <p:ph type="title"/>
          </p:nvPr>
        </p:nvSpPr>
        <p:spPr>
          <a:xfrm>
            <a:off x="1320800" y="232117"/>
            <a:ext cx="10390717" cy="762000"/>
          </a:xfrm>
        </p:spPr>
        <p:txBody>
          <a:bodyPr/>
          <a:lstStyle/>
          <a:p>
            <a:pPr eaLnBrk="1" hangingPunct="1"/>
            <a:r>
              <a:rPr lang="zh-CN" altLang="en-US" dirty="0"/>
              <a:t>5.3.1  特殊矩阵</a:t>
            </a:r>
          </a:p>
        </p:txBody>
      </p:sp>
    </p:spTree>
    <p:extLst>
      <p:ext uri="{BB962C8B-B14F-4D97-AF65-F5344CB8AC3E}">
        <p14:creationId xmlns:p14="http://schemas.microsoft.com/office/powerpoint/2010/main" val="273018263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38377"/>
                                        </p:tgtEl>
                                        <p:attrNameLst>
                                          <p:attrName>style.visibility</p:attrName>
                                        </p:attrNameLst>
                                      </p:cBhvr>
                                      <p:to>
                                        <p:strVal val="visible"/>
                                      </p:to>
                                    </p:set>
                                    <p:animEffect transition="in" filter="checkerboard(across)">
                                      <p:cBhvr>
                                        <p:cTn id="7" dur="500"/>
                                        <p:tgtEl>
                                          <p:spTgt spid="1383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38357"/>
                                        </p:tgtEl>
                                        <p:attrNameLst>
                                          <p:attrName>style.visibility</p:attrName>
                                        </p:attrNameLst>
                                      </p:cBhvr>
                                      <p:to>
                                        <p:strVal val="visible"/>
                                      </p:to>
                                    </p:set>
                                    <p:animEffect transition="in" filter="checkerboard(across)">
                                      <p:cBhvr>
                                        <p:cTn id="12" dur="500"/>
                                        <p:tgtEl>
                                          <p:spTgt spid="1383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38370"/>
                                        </p:tgtEl>
                                        <p:attrNameLst>
                                          <p:attrName>style.visibility</p:attrName>
                                        </p:attrNameLst>
                                      </p:cBhvr>
                                      <p:to>
                                        <p:strVal val="visible"/>
                                      </p:to>
                                    </p:set>
                                    <p:animEffect transition="in" filter="dissolve">
                                      <p:cBhvr>
                                        <p:cTn id="17" dur="500"/>
                                        <p:tgtEl>
                                          <p:spTgt spid="1383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38349"/>
                                        </p:tgtEl>
                                        <p:attrNameLst>
                                          <p:attrName>style.visibility</p:attrName>
                                        </p:attrNameLst>
                                      </p:cBhvr>
                                      <p:to>
                                        <p:strVal val="visible"/>
                                      </p:to>
                                    </p:set>
                                    <p:anim calcmode="lin" valueType="num">
                                      <p:cBhvr additive="base">
                                        <p:cTn id="22" dur="500" fill="hold"/>
                                        <p:tgtEl>
                                          <p:spTgt spid="138349"/>
                                        </p:tgtEl>
                                        <p:attrNameLst>
                                          <p:attrName>ppt_x</p:attrName>
                                        </p:attrNameLst>
                                      </p:cBhvr>
                                      <p:tavLst>
                                        <p:tav tm="0">
                                          <p:val>
                                            <p:strVal val="0-#ppt_w/2"/>
                                          </p:val>
                                        </p:tav>
                                        <p:tav tm="100000">
                                          <p:val>
                                            <p:strVal val="#ppt_x"/>
                                          </p:val>
                                        </p:tav>
                                      </p:tavLst>
                                    </p:anim>
                                    <p:anim calcmode="lin" valueType="num">
                                      <p:cBhvr additive="base">
                                        <p:cTn id="23" dur="500" fill="hold"/>
                                        <p:tgtEl>
                                          <p:spTgt spid="138349"/>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checkerboard(across)">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349" grpId="0" autoUpdateAnimBg="0"/>
      <p:bldP spid="13835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3"/>
          <p:cNvSpPr>
            <a:spLocks noGrp="1" noChangeArrowheads="1"/>
          </p:cNvSpPr>
          <p:nvPr>
            <p:ph type="body" idx="1"/>
          </p:nvPr>
        </p:nvSpPr>
        <p:spPr/>
        <p:txBody>
          <a:bodyPr/>
          <a:lstStyle/>
          <a:p>
            <a:pPr marL="0" indent="0" eaLnBrk="1" hangingPunct="1">
              <a:buNone/>
            </a:pPr>
            <a:r>
              <a:rPr lang="zh-CN" altLang="en-US" dirty="0"/>
              <a:t>若按</a:t>
            </a:r>
            <a:r>
              <a:rPr lang="zh-CN" altLang="en-US" dirty="0">
                <a:solidFill>
                  <a:srgbClr val="FF0000"/>
                </a:solidFill>
              </a:rPr>
              <a:t>列优先</a:t>
            </a:r>
            <a:r>
              <a:rPr lang="zh-CN" altLang="en-US" dirty="0"/>
              <a:t>存储下三角的元素</a:t>
            </a:r>
          </a:p>
        </p:txBody>
      </p:sp>
      <p:graphicFrame>
        <p:nvGraphicFramePr>
          <p:cNvPr id="212999" name="Object 7"/>
          <p:cNvGraphicFramePr>
            <a:graphicFrameLocks noChangeAspect="1"/>
          </p:cNvGraphicFramePr>
          <p:nvPr>
            <p:extLst>
              <p:ext uri="{D42A27DB-BD31-4B8C-83A1-F6EECF244321}">
                <p14:modId xmlns:p14="http://schemas.microsoft.com/office/powerpoint/2010/main" val="1588976718"/>
              </p:ext>
            </p:extLst>
          </p:nvPr>
        </p:nvGraphicFramePr>
        <p:xfrm>
          <a:off x="808567" y="2565400"/>
          <a:ext cx="10763249" cy="3290889"/>
        </p:xfrm>
        <a:graphic>
          <a:graphicData uri="http://schemas.openxmlformats.org/presentationml/2006/ole">
            <mc:AlternateContent xmlns:mc="http://schemas.openxmlformats.org/markup-compatibility/2006">
              <mc:Choice xmlns:v="urn:schemas-microsoft-com:vml" Requires="v">
                <p:oleObj spid="_x0000_s4173" name="Equation" r:id="rId4" imgW="2679480" imgH="1015920" progId="Equation.DSMT4">
                  <p:embed/>
                </p:oleObj>
              </mc:Choice>
              <mc:Fallback>
                <p:oleObj name="Equation" r:id="rId4" imgW="2679480" imgH="101592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567" y="2565400"/>
                        <a:ext cx="10763249" cy="3290889"/>
                      </a:xfrm>
                      <a:prstGeom prst="rect">
                        <a:avLst/>
                      </a:prstGeom>
                      <a:noFill/>
                      <a:ln>
                        <a:noFill/>
                      </a:ln>
                      <a:effectLst/>
                    </p:spPr>
                  </p:pic>
                </p:oleObj>
              </mc:Fallback>
            </mc:AlternateContent>
          </a:graphicData>
        </a:graphic>
      </p:graphicFrame>
      <p:sp>
        <p:nvSpPr>
          <p:cNvPr id="6" name="Rectangle 52"/>
          <p:cNvSpPr>
            <a:spLocks noGrp="1" noChangeArrowheads="1"/>
          </p:cNvSpPr>
          <p:nvPr>
            <p:ph type="title"/>
          </p:nvPr>
        </p:nvSpPr>
        <p:spPr>
          <a:xfrm>
            <a:off x="1320800" y="232117"/>
            <a:ext cx="10390717" cy="762000"/>
          </a:xfrm>
        </p:spPr>
        <p:txBody>
          <a:bodyPr/>
          <a:lstStyle/>
          <a:p>
            <a:pPr eaLnBrk="1" hangingPunct="1"/>
            <a:r>
              <a:rPr lang="zh-CN" altLang="en-US" dirty="0"/>
              <a:t>5.3.1  特殊矩阵</a:t>
            </a:r>
          </a:p>
        </p:txBody>
      </p:sp>
    </p:spTree>
    <p:extLst>
      <p:ext uri="{BB962C8B-B14F-4D97-AF65-F5344CB8AC3E}">
        <p14:creationId xmlns:p14="http://schemas.microsoft.com/office/powerpoint/2010/main" val="145964220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2999"/>
                                        </p:tgtEl>
                                        <p:attrNameLst>
                                          <p:attrName>style.visibility</p:attrName>
                                        </p:attrNameLst>
                                      </p:cBhvr>
                                      <p:to>
                                        <p:strVal val="visible"/>
                                      </p:to>
                                    </p:set>
                                    <p:animEffect transition="in" filter="checkerboard(across)">
                                      <p:cBhvr>
                                        <p:cTn id="7" dur="500"/>
                                        <p:tgtEl>
                                          <p:spTgt spid="212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017684" y="1752600"/>
            <a:ext cx="5791200" cy="2133600"/>
            <a:chOff x="2592" y="2352"/>
            <a:chExt cx="2736" cy="701"/>
          </a:xfrm>
        </p:grpSpPr>
        <p:sp>
          <p:nvSpPr>
            <p:cNvPr id="7249" name="Text Box 3"/>
            <p:cNvSpPr txBox="1">
              <a:spLocks noChangeArrowheads="1"/>
            </p:cNvSpPr>
            <p:nvPr/>
          </p:nvSpPr>
          <p:spPr bwMode="auto">
            <a:xfrm>
              <a:off x="2592" y="2581"/>
              <a:ext cx="33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en-US" altLang="zh-CN" sz="2000" i="1"/>
                <a:t>k</a:t>
              </a:r>
              <a:r>
                <a:rPr lang="en-US" altLang="zh-CN">
                  <a:solidFill>
                    <a:schemeClr val="tx2"/>
                  </a:solidFill>
                  <a:latin typeface="Arial Narrow" pitchFamily="34" charset="0"/>
                </a:rPr>
                <a:t>=</a:t>
              </a:r>
            </a:p>
          </p:txBody>
        </p:sp>
        <p:sp>
          <p:nvSpPr>
            <p:cNvPr id="7250" name="AutoShape 4"/>
            <p:cNvSpPr>
              <a:spLocks/>
            </p:cNvSpPr>
            <p:nvPr/>
          </p:nvSpPr>
          <p:spPr bwMode="auto">
            <a:xfrm>
              <a:off x="2880" y="2385"/>
              <a:ext cx="240" cy="622"/>
            </a:xfrm>
            <a:prstGeom prst="leftBrace">
              <a:avLst>
                <a:gd name="adj1" fmla="val 21597"/>
                <a:gd name="adj2" fmla="val 50000"/>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7170" name="Object 5"/>
            <p:cNvGraphicFramePr>
              <a:graphicFrameLocks noChangeAspect="1"/>
            </p:cNvGraphicFramePr>
            <p:nvPr/>
          </p:nvGraphicFramePr>
          <p:xfrm>
            <a:off x="3072" y="2352"/>
            <a:ext cx="1008" cy="360"/>
          </p:xfrm>
          <a:graphic>
            <a:graphicData uri="http://schemas.openxmlformats.org/presentationml/2006/ole">
              <mc:AlternateContent xmlns:mc="http://schemas.openxmlformats.org/markup-compatibility/2006">
                <mc:Choice xmlns:v="urn:schemas-microsoft-com:vml" Requires="v">
                  <p:oleObj spid="_x0000_s6219" name="Equation" r:id="rId4" imgW="660240" imgH="393480" progId="Equation.3">
                    <p:embed/>
                  </p:oleObj>
                </mc:Choice>
                <mc:Fallback>
                  <p:oleObj name="Equation" r:id="rId4" imgW="66024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2" y="2352"/>
                          <a:ext cx="1008" cy="36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51" name="Text Box 6"/>
            <p:cNvSpPr txBox="1">
              <a:spLocks noChangeArrowheads="1"/>
            </p:cNvSpPr>
            <p:nvPr/>
          </p:nvSpPr>
          <p:spPr bwMode="auto">
            <a:xfrm>
              <a:off x="4320" y="2385"/>
              <a:ext cx="100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zh-CN" altLang="en-US" i="1">
                  <a:latin typeface="Arial Narrow" pitchFamily="34" charset="0"/>
                </a:rPr>
                <a:t>     </a:t>
              </a:r>
              <a:r>
                <a:rPr lang="en-US" altLang="zh-CN" i="1">
                  <a:solidFill>
                    <a:schemeClr val="tx2"/>
                  </a:solidFill>
                  <a:latin typeface="Arial Narrow" pitchFamily="34" charset="0"/>
                </a:rPr>
                <a:t>i≥j</a:t>
              </a:r>
            </a:p>
          </p:txBody>
        </p:sp>
        <p:sp>
          <p:nvSpPr>
            <p:cNvPr id="7252" name="Text Box 7"/>
            <p:cNvSpPr txBox="1">
              <a:spLocks noChangeArrowheads="1"/>
            </p:cNvSpPr>
            <p:nvPr/>
          </p:nvSpPr>
          <p:spPr bwMode="auto">
            <a:xfrm>
              <a:off x="2976" y="2832"/>
              <a:ext cx="220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zh-CN" altLang="en-US" i="1" dirty="0">
                  <a:latin typeface="Arial Narrow" pitchFamily="34" charset="0"/>
                </a:rPr>
                <a:t>     </a:t>
              </a:r>
              <a:r>
                <a:rPr lang="en-US" altLang="zh-CN" i="1" dirty="0">
                  <a:latin typeface="Arial Narrow" pitchFamily="34" charset="0"/>
                </a:rPr>
                <a:t>0		         </a:t>
              </a:r>
              <a:r>
                <a:rPr lang="en-US" altLang="zh-CN" i="1" dirty="0" err="1">
                  <a:solidFill>
                    <a:schemeClr val="tx2"/>
                  </a:solidFill>
                  <a:latin typeface="Arial Narrow" pitchFamily="34" charset="0"/>
                </a:rPr>
                <a:t>i＜j</a:t>
              </a:r>
              <a:endParaRPr lang="en-US" altLang="zh-CN" i="1" dirty="0">
                <a:solidFill>
                  <a:schemeClr val="tx2"/>
                </a:solidFill>
                <a:latin typeface="Arial Narrow" pitchFamily="34" charset="0"/>
              </a:endParaRPr>
            </a:p>
          </p:txBody>
        </p:sp>
      </p:grpSp>
      <p:graphicFrame>
        <p:nvGraphicFramePr>
          <p:cNvPr id="142450" name="Group 114"/>
          <p:cNvGraphicFramePr>
            <a:graphicFrameLocks noGrp="1"/>
          </p:cNvGraphicFramePr>
          <p:nvPr>
            <p:extLst>
              <p:ext uri="{D42A27DB-BD31-4B8C-83A1-F6EECF244321}">
                <p14:modId xmlns:p14="http://schemas.microsoft.com/office/powerpoint/2010/main" val="1035691454"/>
              </p:ext>
            </p:extLst>
          </p:nvPr>
        </p:nvGraphicFramePr>
        <p:xfrm>
          <a:off x="812800" y="1592263"/>
          <a:ext cx="4876800" cy="3346768"/>
        </p:xfrm>
        <a:graphic>
          <a:graphicData uri="http://schemas.openxmlformats.org/drawingml/2006/table">
            <a:tbl>
              <a:tblPr/>
              <a:tblGrid>
                <a:gridCol w="975784">
                  <a:extLst>
                    <a:ext uri="{9D8B030D-6E8A-4147-A177-3AD203B41FA5}">
                      <a16:colId xmlns:a16="http://schemas.microsoft.com/office/drawing/2014/main" xmlns="" val="20000"/>
                    </a:ext>
                  </a:extLst>
                </a:gridCol>
                <a:gridCol w="1090083">
                  <a:extLst>
                    <a:ext uri="{9D8B030D-6E8A-4147-A177-3AD203B41FA5}">
                      <a16:colId xmlns:a16="http://schemas.microsoft.com/office/drawing/2014/main" xmlns="" val="20001"/>
                    </a:ext>
                  </a:extLst>
                </a:gridCol>
                <a:gridCol w="982133">
                  <a:extLst>
                    <a:ext uri="{9D8B030D-6E8A-4147-A177-3AD203B41FA5}">
                      <a16:colId xmlns:a16="http://schemas.microsoft.com/office/drawing/2014/main" xmlns="" val="20002"/>
                    </a:ext>
                  </a:extLst>
                </a:gridCol>
                <a:gridCol w="292100">
                  <a:extLst>
                    <a:ext uri="{9D8B030D-6E8A-4147-A177-3AD203B41FA5}">
                      <a16:colId xmlns:a16="http://schemas.microsoft.com/office/drawing/2014/main" xmlns="" val="20003"/>
                    </a:ext>
                  </a:extLst>
                </a:gridCol>
                <a:gridCol w="785284">
                  <a:extLst>
                    <a:ext uri="{9D8B030D-6E8A-4147-A177-3AD203B41FA5}">
                      <a16:colId xmlns:a16="http://schemas.microsoft.com/office/drawing/2014/main" xmlns="" val="20004"/>
                    </a:ext>
                  </a:extLst>
                </a:gridCol>
                <a:gridCol w="751416">
                  <a:extLst>
                    <a:ext uri="{9D8B030D-6E8A-4147-A177-3AD203B41FA5}">
                      <a16:colId xmlns:a16="http://schemas.microsoft.com/office/drawing/2014/main" xmlns="" val="20005"/>
                    </a:ext>
                  </a:extLst>
                </a:gridCol>
              </a:tblGrid>
              <a:tr h="511175">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dirty="0">
                          <a:ln>
                            <a:noFill/>
                          </a:ln>
                          <a:solidFill>
                            <a:schemeClr val="tx1"/>
                          </a:solidFill>
                          <a:effectLst/>
                          <a:latin typeface="Times New Roman" pitchFamily="18" charset="0"/>
                          <a:ea typeface="宋体" charset="-122"/>
                        </a:rPr>
                        <a:t>a</a:t>
                      </a:r>
                      <a:r>
                        <a:rPr kumimoji="1" lang="en-US" altLang="zh-CN" sz="2000" b="1" i="1" u="none" strike="noStrike" cap="none" normalizeH="0" baseline="-25000" dirty="0">
                          <a:ln>
                            <a:noFill/>
                          </a:ln>
                          <a:solidFill>
                            <a:schemeClr val="tx1"/>
                          </a:solidFill>
                          <a:effectLst/>
                          <a:latin typeface="Times New Roman" pitchFamily="18" charset="0"/>
                          <a:ea typeface="宋体" charset="-122"/>
                        </a:rPr>
                        <a:t>11</a:t>
                      </a:r>
                    </a:p>
                  </a:txBody>
                  <a:tcPr marL="121920" marR="121920"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25000">
                        <a:ln>
                          <a:noFill/>
                        </a:ln>
                        <a:solidFill>
                          <a:schemeClr val="tx1"/>
                        </a:solidFill>
                        <a:effectLst/>
                        <a:latin typeface="Times New Roman" pitchFamily="18" charset="0"/>
                        <a:ea typeface="宋体" charset="-122"/>
                      </a:endParaRPr>
                    </a:p>
                  </a:txBody>
                  <a:tcPr marL="121920" marR="121920" anchor="ctr" horzOverflow="overflow">
                    <a:lnL>
                      <a:noFill/>
                    </a:lnL>
                    <a:lnR>
                      <a:noFill/>
                    </a:lnR>
                    <a:lnT>
                      <a:noFill/>
                    </a:lnT>
                    <a:lnB>
                      <a:noFill/>
                    </a:lnB>
                    <a:lnTlToBr>
                      <a:noFill/>
                    </a:lnTlToBr>
                    <a:lnBlToTr>
                      <a:noFill/>
                    </a:lnBlToTr>
                    <a:noFill/>
                  </a:tcPr>
                </a:tc>
                <a:tc gridSpan="2">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25000">
                        <a:ln>
                          <a:noFill/>
                        </a:ln>
                        <a:solidFill>
                          <a:schemeClr val="tx1"/>
                        </a:solidFill>
                        <a:effectLst/>
                        <a:latin typeface="Times New Roman" pitchFamily="18" charset="0"/>
                        <a:ea typeface="宋体" charset="-122"/>
                      </a:endParaRPr>
                    </a:p>
                  </a:txBody>
                  <a:tcPr marL="121920" marR="121920" anchor="ctr" horzOverflow="overflow">
                    <a:lnL>
                      <a:noFill/>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a:ln>
                          <a:noFill/>
                        </a:ln>
                        <a:solidFill>
                          <a:schemeClr val="tx1"/>
                        </a:solidFill>
                        <a:effectLst/>
                        <a:latin typeface="Times New Roman" pitchFamily="18" charset="0"/>
                        <a:ea typeface="宋体" charset="-122"/>
                      </a:endParaRP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25000">
                        <a:ln>
                          <a:noFill/>
                        </a:ln>
                        <a:solidFill>
                          <a:schemeClr val="tx1"/>
                        </a:solidFill>
                        <a:effectLst/>
                        <a:latin typeface="Times New Roman" pitchFamily="18" charset="0"/>
                        <a:ea typeface="宋体" charset="-122"/>
                      </a:endParaRPr>
                    </a:p>
                  </a:txBody>
                  <a:tcPr marL="121920" marR="12192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xmlns="" val="10000"/>
                  </a:ext>
                </a:extLst>
              </a:tr>
              <a:tr h="758825">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1"/>
                          </a:solidFill>
                          <a:effectLst/>
                          <a:latin typeface="Times New Roman" pitchFamily="18" charset="0"/>
                          <a:ea typeface="宋体" charset="-122"/>
                        </a:rPr>
                        <a:t>a</a:t>
                      </a:r>
                      <a:r>
                        <a:rPr kumimoji="1" lang="en-US" altLang="zh-CN" sz="2000" b="1" i="1" u="none" strike="noStrike" cap="none" normalizeH="0" baseline="-25000">
                          <a:ln>
                            <a:noFill/>
                          </a:ln>
                          <a:solidFill>
                            <a:schemeClr val="tx1"/>
                          </a:solidFill>
                          <a:effectLst/>
                          <a:latin typeface="Times New Roman" pitchFamily="18" charset="0"/>
                          <a:ea typeface="宋体" charset="-122"/>
                        </a:rPr>
                        <a:t>21</a:t>
                      </a:r>
                      <a:endParaRPr kumimoji="1" lang="zh-CN" altLang="en-US" sz="2000" b="1" i="1" u="none" strike="noStrike" cap="none" normalizeH="0" baseline="-25000">
                        <a:ln>
                          <a:noFill/>
                        </a:ln>
                        <a:solidFill>
                          <a:schemeClr val="tx1"/>
                        </a:solidFill>
                        <a:effectLst/>
                        <a:latin typeface="Times New Roman" pitchFamily="18" charset="0"/>
                        <a:ea typeface="宋体" charset="-122"/>
                      </a:endParaRPr>
                    </a:p>
                  </a:txBody>
                  <a:tcPr marL="121920" marR="121920"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1"/>
                          </a:solidFill>
                          <a:effectLst/>
                          <a:latin typeface="Times New Roman" pitchFamily="18" charset="0"/>
                          <a:ea typeface="宋体" charset="-122"/>
                        </a:rPr>
                        <a:t>a</a:t>
                      </a:r>
                      <a:r>
                        <a:rPr kumimoji="1" lang="en-US" altLang="zh-CN" sz="2000" b="1" i="1" u="none" strike="noStrike" cap="none" normalizeH="0" baseline="-25000">
                          <a:ln>
                            <a:noFill/>
                          </a:ln>
                          <a:solidFill>
                            <a:schemeClr val="tx1"/>
                          </a:solidFill>
                          <a:effectLst/>
                          <a:latin typeface="Times New Roman" pitchFamily="18" charset="0"/>
                          <a:ea typeface="宋体" charset="-122"/>
                        </a:rPr>
                        <a:t>22</a:t>
                      </a:r>
                      <a:endParaRPr kumimoji="1" lang="zh-CN" altLang="en-US" sz="2000" b="1" i="1" u="none" strike="noStrike" cap="none" normalizeH="0" baseline="-25000">
                        <a:ln>
                          <a:noFill/>
                        </a:ln>
                        <a:solidFill>
                          <a:schemeClr val="tx1"/>
                        </a:solidFill>
                        <a:effectLst/>
                        <a:latin typeface="Times New Roman" pitchFamily="18" charset="0"/>
                        <a:ea typeface="宋体" charset="-122"/>
                      </a:endParaRPr>
                    </a:p>
                  </a:txBody>
                  <a:tcPr marL="121920" marR="121920" anchor="ctr" horzOverflow="overflow">
                    <a:lnL>
                      <a:noFill/>
                    </a:lnL>
                    <a:lnR>
                      <a:noFill/>
                    </a:lnR>
                    <a:lnT>
                      <a:noFill/>
                    </a:lnT>
                    <a:lnB>
                      <a:noFill/>
                    </a:lnB>
                    <a:lnTlToBr>
                      <a:noFill/>
                    </a:lnTlToBr>
                    <a:lnBlToTr>
                      <a:noFill/>
                    </a:lnBlToTr>
                    <a:noFill/>
                  </a:tcPr>
                </a:tc>
                <a:tc gridSpan="4">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4000" b="1" i="1" u="none" strike="noStrike" cap="none" normalizeH="0" baseline="0">
                          <a:ln>
                            <a:noFill/>
                          </a:ln>
                          <a:solidFill>
                            <a:srgbClr val="FF3300"/>
                          </a:solidFill>
                          <a:effectLst/>
                          <a:latin typeface="方正舒体" pitchFamily="2" charset="-122"/>
                          <a:ea typeface="方正舒体" pitchFamily="2" charset="-122"/>
                        </a:rPr>
                        <a:t>c</a:t>
                      </a:r>
                    </a:p>
                  </a:txBody>
                  <a:tcPr marL="121920" marR="12192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1"/>
                  </a:ext>
                </a:extLst>
              </a:tr>
              <a:tr h="511175">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a:t>
                      </a:r>
                    </a:p>
                  </a:txBody>
                  <a:tcPr marL="121920" marR="121920"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dirty="0">
                          <a:ln>
                            <a:noFill/>
                          </a:ln>
                          <a:solidFill>
                            <a:schemeClr val="tx1"/>
                          </a:solidFill>
                          <a:effectLst/>
                          <a:latin typeface="Times New Roman" pitchFamily="18" charset="0"/>
                          <a:ea typeface="宋体" charset="-122"/>
                        </a:rPr>
                        <a:t>…</a:t>
                      </a:r>
                    </a:p>
                  </a:txBody>
                  <a:tcPr marL="121920" marR="121920" anchor="ctr" horzOverflow="overflow">
                    <a:lnL>
                      <a:noFill/>
                    </a:lnL>
                    <a:lnR>
                      <a:noFill/>
                    </a:lnR>
                    <a:lnT>
                      <a:noFill/>
                    </a:lnT>
                    <a:lnB>
                      <a:noFill/>
                    </a:lnB>
                    <a:lnTlToBr>
                      <a:noFill/>
                    </a:lnTlToBr>
                    <a:lnBlToTr>
                      <a:noFill/>
                    </a:lnBlToTr>
                    <a:noFill/>
                  </a:tcPr>
                </a:tc>
                <a:tc gridSpan="3">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a:ln>
                          <a:noFill/>
                        </a:ln>
                        <a:solidFill>
                          <a:schemeClr val="tx1"/>
                        </a:solidFill>
                        <a:effectLst/>
                        <a:latin typeface="Times New Roman" pitchFamily="18" charset="0"/>
                        <a:ea typeface="宋体" charset="-122"/>
                      </a:endParaRPr>
                    </a:p>
                  </a:txBody>
                  <a:tcPr marL="121920" marR="12192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2"/>
                  </a:ext>
                </a:extLst>
              </a:tr>
              <a:tr h="509588">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1"/>
                          </a:solidFill>
                          <a:effectLst/>
                          <a:latin typeface="Times New Roman" pitchFamily="18" charset="0"/>
                          <a:ea typeface="宋体" charset="-122"/>
                        </a:rPr>
                        <a:t>a</a:t>
                      </a:r>
                      <a:r>
                        <a:rPr kumimoji="1" lang="en-US" altLang="zh-CN" sz="2000" b="1" i="1" u="none" strike="noStrike" cap="none" normalizeH="0" baseline="-25000">
                          <a:ln>
                            <a:noFill/>
                          </a:ln>
                          <a:solidFill>
                            <a:schemeClr val="tx1"/>
                          </a:solidFill>
                          <a:effectLst/>
                          <a:latin typeface="Times New Roman" pitchFamily="18" charset="0"/>
                          <a:ea typeface="宋体" charset="-122"/>
                        </a:rPr>
                        <a:t>i1</a:t>
                      </a:r>
                      <a:endParaRPr kumimoji="1" lang="zh-CN" altLang="en-US" sz="2000" b="1" i="1" u="none" strike="noStrike" cap="none" normalizeH="0" baseline="-25000">
                        <a:ln>
                          <a:noFill/>
                        </a:ln>
                        <a:solidFill>
                          <a:schemeClr val="tx1"/>
                        </a:solidFill>
                        <a:effectLst/>
                        <a:latin typeface="Times New Roman" pitchFamily="18" charset="0"/>
                        <a:ea typeface="宋体" charset="-122"/>
                      </a:endParaRPr>
                    </a:p>
                  </a:txBody>
                  <a:tcPr marL="121920" marR="121920"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1"/>
                          </a:solidFill>
                          <a:effectLst/>
                          <a:latin typeface="Times New Roman" pitchFamily="18" charset="0"/>
                          <a:ea typeface="宋体" charset="-122"/>
                        </a:rPr>
                        <a:t>a</a:t>
                      </a:r>
                      <a:r>
                        <a:rPr kumimoji="1" lang="en-US" altLang="zh-CN" sz="2000" b="1" i="1" u="none" strike="noStrike" cap="none" normalizeH="0" baseline="-25000">
                          <a:ln>
                            <a:noFill/>
                          </a:ln>
                          <a:solidFill>
                            <a:schemeClr val="tx1"/>
                          </a:solidFill>
                          <a:effectLst/>
                          <a:latin typeface="Times New Roman" pitchFamily="18" charset="0"/>
                          <a:ea typeface="宋体" charset="-122"/>
                        </a:rPr>
                        <a:t>i2</a:t>
                      </a:r>
                      <a:endParaRPr kumimoji="1" lang="zh-CN" altLang="en-US" sz="2000" b="1" i="1" u="none" strike="noStrike" cap="none" normalizeH="0" baseline="-25000">
                        <a:ln>
                          <a:noFill/>
                        </a:ln>
                        <a:solidFill>
                          <a:schemeClr val="tx1"/>
                        </a:solidFill>
                        <a:effectLst/>
                        <a:latin typeface="Times New Roman" pitchFamily="18" charset="0"/>
                        <a:ea typeface="宋体" charset="-122"/>
                      </a:endParaRP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a:t>
                      </a:r>
                      <a:endParaRPr kumimoji="1" lang="zh-CN" altLang="en-US" sz="2000" b="1" i="1" u="none" strike="noStrike" cap="none" normalizeH="0" baseline="-25000">
                        <a:ln>
                          <a:noFill/>
                        </a:ln>
                        <a:solidFill>
                          <a:schemeClr val="tx1"/>
                        </a:solidFill>
                        <a:effectLst/>
                        <a:latin typeface="Times New Roman" pitchFamily="18" charset="0"/>
                        <a:ea typeface="宋体" charset="-122"/>
                      </a:endParaRPr>
                    </a:p>
                  </a:txBody>
                  <a:tcPr marL="121920" marR="121920" anchor="ctr"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dirty="0" err="1">
                          <a:ln>
                            <a:noFill/>
                          </a:ln>
                          <a:solidFill>
                            <a:schemeClr val="tx1"/>
                          </a:solidFill>
                          <a:effectLst/>
                          <a:latin typeface="Times New Roman" pitchFamily="18" charset="0"/>
                          <a:ea typeface="宋体" charset="-122"/>
                        </a:rPr>
                        <a:t>a</a:t>
                      </a:r>
                      <a:r>
                        <a:rPr kumimoji="1" lang="en-US" altLang="zh-CN" sz="2000" b="1" i="1" u="none" strike="noStrike" cap="none" normalizeH="0" baseline="-25000" dirty="0" err="1">
                          <a:ln>
                            <a:noFill/>
                          </a:ln>
                          <a:solidFill>
                            <a:schemeClr val="tx1"/>
                          </a:solidFill>
                          <a:effectLst/>
                          <a:latin typeface="Times New Roman" pitchFamily="18" charset="0"/>
                          <a:ea typeface="宋体" charset="-122"/>
                        </a:rPr>
                        <a:t>ij</a:t>
                      </a:r>
                      <a:endParaRPr kumimoji="1" lang="zh-CN" altLang="en-US" sz="2000" b="1" i="1" u="none" strike="noStrike" cap="none" normalizeH="0" baseline="-25000" dirty="0">
                        <a:ln>
                          <a:noFill/>
                        </a:ln>
                        <a:solidFill>
                          <a:schemeClr val="tx1"/>
                        </a:solidFill>
                        <a:effectLst/>
                        <a:latin typeface="Times New Roman" pitchFamily="18" charset="0"/>
                        <a:ea typeface="宋体" charset="-122"/>
                      </a:endParaRPr>
                    </a:p>
                  </a:txBody>
                  <a:tcPr marL="121920" marR="121920" anchor="ctr" horzOverflow="overflow">
                    <a:lnL>
                      <a:noFill/>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a:ln>
                          <a:noFill/>
                        </a:ln>
                        <a:solidFill>
                          <a:schemeClr val="tx1"/>
                        </a:solidFill>
                        <a:effectLst/>
                        <a:latin typeface="Times New Roman" pitchFamily="18" charset="0"/>
                        <a:ea typeface="宋体" charset="-122"/>
                      </a:endParaRPr>
                    </a:p>
                  </a:txBody>
                  <a:tcPr marL="121920" marR="12192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xmlns="" val="10003"/>
                  </a:ext>
                </a:extLst>
              </a:tr>
              <a:tr h="511175">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a:t>
                      </a:r>
                    </a:p>
                  </a:txBody>
                  <a:tcPr marL="121920" marR="121920"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a:t>
                      </a:r>
                    </a:p>
                  </a:txBody>
                  <a:tcPr marL="121920" marR="121920" anchor="ctr" horzOverflow="overflow">
                    <a:lnL>
                      <a:noFill/>
                    </a:lnL>
                    <a:lnR>
                      <a:noFill/>
                    </a:lnR>
                    <a:lnT>
                      <a:noFill/>
                    </a:lnT>
                    <a:lnB>
                      <a:noFill/>
                    </a:lnB>
                    <a:lnTlToBr>
                      <a:noFill/>
                    </a:lnTlToBr>
                    <a:lnBlToTr>
                      <a:noFill/>
                    </a:lnBlToTr>
                    <a:noFill/>
                  </a:tcPr>
                </a:tc>
                <a:tc gridSpan="2">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a:t>
                      </a:r>
                    </a:p>
                  </a:txBody>
                  <a:tcPr marL="121920" marR="121920" anchor="ctr" horzOverflow="overflow">
                    <a:lnL>
                      <a:noFill/>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a:ln>
                          <a:noFill/>
                        </a:ln>
                        <a:solidFill>
                          <a:schemeClr val="tx1"/>
                        </a:solidFill>
                        <a:effectLst/>
                        <a:latin typeface="Times New Roman" pitchFamily="18" charset="0"/>
                        <a:ea typeface="宋体" charset="-122"/>
                      </a:endParaRPr>
                    </a:p>
                  </a:txBody>
                  <a:tcPr marL="121920" marR="12192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xmlns="" val="10004"/>
                  </a:ext>
                </a:extLst>
              </a:tr>
              <a:tr h="511175">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1"/>
                          </a:solidFill>
                          <a:effectLst/>
                          <a:latin typeface="Times New Roman" pitchFamily="18" charset="0"/>
                          <a:ea typeface="宋体" charset="-122"/>
                        </a:rPr>
                        <a:t>a</a:t>
                      </a:r>
                      <a:r>
                        <a:rPr kumimoji="1" lang="en-US" altLang="zh-CN" sz="2000" b="1" i="1" u="none" strike="noStrike" cap="none" normalizeH="0" baseline="-25000">
                          <a:ln>
                            <a:noFill/>
                          </a:ln>
                          <a:solidFill>
                            <a:schemeClr val="tx1"/>
                          </a:solidFill>
                          <a:effectLst/>
                          <a:latin typeface="Times New Roman" pitchFamily="18" charset="0"/>
                          <a:ea typeface="宋体" charset="-122"/>
                        </a:rPr>
                        <a:t>n1</a:t>
                      </a:r>
                      <a:endParaRPr kumimoji="1" lang="zh-CN" altLang="en-US" sz="2000" b="1" i="1" u="none" strike="noStrike" cap="none" normalizeH="0" baseline="-25000">
                        <a:ln>
                          <a:noFill/>
                        </a:ln>
                        <a:solidFill>
                          <a:schemeClr val="tx1"/>
                        </a:solidFill>
                        <a:effectLst/>
                        <a:latin typeface="Times New Roman" pitchFamily="18" charset="0"/>
                        <a:ea typeface="宋体" charset="-122"/>
                      </a:endParaRPr>
                    </a:p>
                  </a:txBody>
                  <a:tcPr marL="121920" marR="121920"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1"/>
                          </a:solidFill>
                          <a:effectLst/>
                          <a:latin typeface="Times New Roman" pitchFamily="18" charset="0"/>
                          <a:ea typeface="宋体" charset="-122"/>
                        </a:rPr>
                        <a:t>a</a:t>
                      </a:r>
                      <a:r>
                        <a:rPr kumimoji="1" lang="en-US" altLang="zh-CN" sz="2000" b="1" i="1" u="none" strike="noStrike" cap="none" normalizeH="0" baseline="-25000">
                          <a:ln>
                            <a:noFill/>
                          </a:ln>
                          <a:solidFill>
                            <a:schemeClr val="tx1"/>
                          </a:solidFill>
                          <a:effectLst/>
                          <a:latin typeface="Times New Roman" pitchFamily="18" charset="0"/>
                          <a:ea typeface="宋体" charset="-122"/>
                        </a:rPr>
                        <a:t>n2</a:t>
                      </a:r>
                      <a:endParaRPr kumimoji="1" lang="zh-CN" altLang="en-US" sz="2000" b="1" i="1" u="none" strike="noStrike" cap="none" normalizeH="0" baseline="-25000">
                        <a:ln>
                          <a:noFill/>
                        </a:ln>
                        <a:solidFill>
                          <a:schemeClr val="tx1"/>
                        </a:solidFill>
                        <a:effectLst/>
                        <a:latin typeface="Times New Roman" pitchFamily="18" charset="0"/>
                        <a:ea typeface="宋体" charset="-122"/>
                      </a:endParaRP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1"/>
                          </a:solidFill>
                          <a:effectLst/>
                          <a:latin typeface="Times New Roman" pitchFamily="18" charset="0"/>
                          <a:ea typeface="宋体" charset="-122"/>
                        </a:rPr>
                        <a:t>a</a:t>
                      </a:r>
                      <a:r>
                        <a:rPr kumimoji="1" lang="en-US" altLang="zh-CN" sz="2000" b="1" i="1" u="none" strike="noStrike" cap="none" normalizeH="0" baseline="-25000">
                          <a:ln>
                            <a:noFill/>
                          </a:ln>
                          <a:solidFill>
                            <a:schemeClr val="tx1"/>
                          </a:solidFill>
                          <a:effectLst/>
                          <a:latin typeface="Times New Roman" pitchFamily="18" charset="0"/>
                          <a:ea typeface="宋体" charset="-122"/>
                        </a:rPr>
                        <a:t>n3</a:t>
                      </a:r>
                      <a:endParaRPr kumimoji="1" lang="zh-CN" altLang="en-US" sz="2000" b="1" i="1" u="none" strike="noStrike" cap="none" normalizeH="0" baseline="-25000">
                        <a:ln>
                          <a:noFill/>
                        </a:ln>
                        <a:solidFill>
                          <a:schemeClr val="tx1"/>
                        </a:solidFill>
                        <a:effectLst/>
                        <a:latin typeface="Times New Roman" pitchFamily="18" charset="0"/>
                        <a:ea typeface="宋体" charset="-122"/>
                      </a:endParaRPr>
                    </a:p>
                  </a:txBody>
                  <a:tcPr marL="121920" marR="121920" anchor="ctr" horzOverflow="overflow">
                    <a:lnL>
                      <a:noFill/>
                    </a:lnL>
                    <a:lnR>
                      <a:noFill/>
                    </a:lnR>
                    <a:lnT>
                      <a:noFill/>
                    </a:lnT>
                    <a:lnB>
                      <a:noFill/>
                    </a:lnB>
                    <a:lnTlToBr>
                      <a:noFill/>
                    </a:lnTlToBr>
                    <a:lnBlToTr>
                      <a:noFill/>
                    </a:lnBlToTr>
                    <a:noFill/>
                  </a:tcPr>
                </a:tc>
                <a:tc gridSpan="2">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25000">
                        <a:ln>
                          <a:noFill/>
                        </a:ln>
                        <a:solidFill>
                          <a:schemeClr val="tx1"/>
                        </a:solidFill>
                        <a:effectLst/>
                        <a:latin typeface="Times New Roman" pitchFamily="18" charset="0"/>
                        <a:ea typeface="宋体" charset="-122"/>
                      </a:endParaRPr>
                    </a:p>
                  </a:txBody>
                  <a:tcPr marL="121920" marR="121920" anchor="ctr" horzOverflow="overflow">
                    <a:lnL>
                      <a:noFill/>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dirty="0" err="1">
                          <a:ln>
                            <a:noFill/>
                          </a:ln>
                          <a:solidFill>
                            <a:schemeClr val="tx1"/>
                          </a:solidFill>
                          <a:effectLst/>
                          <a:latin typeface="Times New Roman" pitchFamily="18" charset="0"/>
                          <a:ea typeface="宋体" charset="-122"/>
                        </a:rPr>
                        <a:t>a</a:t>
                      </a:r>
                      <a:r>
                        <a:rPr kumimoji="1" lang="en-US" altLang="zh-CN" sz="2000" b="1" i="1" u="none" strike="noStrike" cap="none" normalizeH="0" baseline="-25000" dirty="0" err="1">
                          <a:ln>
                            <a:noFill/>
                          </a:ln>
                          <a:solidFill>
                            <a:schemeClr val="tx1"/>
                          </a:solidFill>
                          <a:effectLst/>
                          <a:latin typeface="Times New Roman" pitchFamily="18" charset="0"/>
                          <a:ea typeface="宋体" charset="-122"/>
                        </a:rPr>
                        <a:t>nn</a:t>
                      </a:r>
                      <a:endParaRPr kumimoji="1" lang="zh-CN" altLang="en-US" sz="2000" b="1" i="1" u="none" strike="noStrike" cap="none" normalizeH="0" baseline="-25000" dirty="0">
                        <a:ln>
                          <a:noFill/>
                        </a:ln>
                        <a:solidFill>
                          <a:schemeClr val="tx1"/>
                        </a:solidFill>
                        <a:effectLst/>
                        <a:latin typeface="Times New Roman" pitchFamily="18" charset="0"/>
                        <a:ea typeface="宋体" charset="-122"/>
                      </a:endParaRPr>
                    </a:p>
                  </a:txBody>
                  <a:tcPr marL="121920" marR="12192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7204" name="Rectangle 57"/>
          <p:cNvSpPr>
            <a:spLocks noGrp="1" noChangeArrowheads="1"/>
          </p:cNvSpPr>
          <p:nvPr>
            <p:ph type="body" idx="1"/>
          </p:nvPr>
        </p:nvSpPr>
        <p:spPr>
          <a:xfrm>
            <a:off x="304800" y="990600"/>
            <a:ext cx="11379200" cy="609600"/>
          </a:xfrm>
        </p:spPr>
        <p:txBody>
          <a:bodyPr/>
          <a:lstStyle/>
          <a:p>
            <a:pPr eaLnBrk="1" hangingPunct="1">
              <a:lnSpc>
                <a:spcPct val="120000"/>
              </a:lnSpc>
            </a:pPr>
            <a:r>
              <a:rPr lang="zh-CN" altLang="en-US" dirty="0"/>
              <a:t>三角矩阵（下三角）</a:t>
            </a:r>
          </a:p>
          <a:p>
            <a:pPr eaLnBrk="1" hangingPunct="1">
              <a:lnSpc>
                <a:spcPct val="120000"/>
              </a:lnSpc>
              <a:buFont typeface="Wingdings" pitchFamily="2" charset="2"/>
              <a:buNone/>
            </a:pPr>
            <a:endParaRPr lang="zh-CN" altLang="en-US" dirty="0"/>
          </a:p>
          <a:p>
            <a:pPr eaLnBrk="1" hangingPunct="1">
              <a:lnSpc>
                <a:spcPct val="120000"/>
              </a:lnSpc>
            </a:pPr>
            <a:endParaRPr lang="zh-CN" altLang="en-US" dirty="0"/>
          </a:p>
        </p:txBody>
      </p:sp>
      <p:graphicFrame>
        <p:nvGraphicFramePr>
          <p:cNvPr id="142458" name="Group 122"/>
          <p:cNvGraphicFramePr>
            <a:graphicFrameLocks noGrp="1"/>
          </p:cNvGraphicFramePr>
          <p:nvPr>
            <p:extLst>
              <p:ext uri="{D42A27DB-BD31-4B8C-83A1-F6EECF244321}">
                <p14:modId xmlns:p14="http://schemas.microsoft.com/office/powerpoint/2010/main" val="1405350213"/>
              </p:ext>
            </p:extLst>
          </p:nvPr>
        </p:nvGraphicFramePr>
        <p:xfrm>
          <a:off x="479864" y="5653952"/>
          <a:ext cx="11480799" cy="990601"/>
        </p:xfrm>
        <a:graphic>
          <a:graphicData uri="http://schemas.openxmlformats.org/drawingml/2006/table">
            <a:tbl>
              <a:tblPr/>
              <a:tblGrid>
                <a:gridCol w="626533">
                  <a:extLst>
                    <a:ext uri="{9D8B030D-6E8A-4147-A177-3AD203B41FA5}">
                      <a16:colId xmlns:a16="http://schemas.microsoft.com/office/drawing/2014/main" xmlns="" val="20000"/>
                    </a:ext>
                  </a:extLst>
                </a:gridCol>
                <a:gridCol w="694267">
                  <a:extLst>
                    <a:ext uri="{9D8B030D-6E8A-4147-A177-3AD203B41FA5}">
                      <a16:colId xmlns:a16="http://schemas.microsoft.com/office/drawing/2014/main" xmlns="" val="20001"/>
                    </a:ext>
                  </a:extLst>
                </a:gridCol>
                <a:gridCol w="730251">
                  <a:extLst>
                    <a:ext uri="{9D8B030D-6E8A-4147-A177-3AD203B41FA5}">
                      <a16:colId xmlns:a16="http://schemas.microsoft.com/office/drawing/2014/main" xmlns="" val="20002"/>
                    </a:ext>
                  </a:extLst>
                </a:gridCol>
                <a:gridCol w="717549">
                  <a:extLst>
                    <a:ext uri="{9D8B030D-6E8A-4147-A177-3AD203B41FA5}">
                      <a16:colId xmlns:a16="http://schemas.microsoft.com/office/drawing/2014/main" xmlns="" val="20003"/>
                    </a:ext>
                  </a:extLst>
                </a:gridCol>
                <a:gridCol w="613833">
                  <a:extLst>
                    <a:ext uri="{9D8B030D-6E8A-4147-A177-3AD203B41FA5}">
                      <a16:colId xmlns:a16="http://schemas.microsoft.com/office/drawing/2014/main" xmlns="" val="20004"/>
                    </a:ext>
                  </a:extLst>
                </a:gridCol>
                <a:gridCol w="1538817">
                  <a:extLst>
                    <a:ext uri="{9D8B030D-6E8A-4147-A177-3AD203B41FA5}">
                      <a16:colId xmlns:a16="http://schemas.microsoft.com/office/drawing/2014/main" xmlns="" val="20005"/>
                    </a:ext>
                  </a:extLst>
                </a:gridCol>
                <a:gridCol w="613833">
                  <a:extLst>
                    <a:ext uri="{9D8B030D-6E8A-4147-A177-3AD203B41FA5}">
                      <a16:colId xmlns:a16="http://schemas.microsoft.com/office/drawing/2014/main" xmlns="" val="20006"/>
                    </a:ext>
                  </a:extLst>
                </a:gridCol>
                <a:gridCol w="1333500">
                  <a:extLst>
                    <a:ext uri="{9D8B030D-6E8A-4147-A177-3AD203B41FA5}">
                      <a16:colId xmlns:a16="http://schemas.microsoft.com/office/drawing/2014/main" xmlns="" val="20007"/>
                    </a:ext>
                  </a:extLst>
                </a:gridCol>
                <a:gridCol w="613833">
                  <a:extLst>
                    <a:ext uri="{9D8B030D-6E8A-4147-A177-3AD203B41FA5}">
                      <a16:colId xmlns:a16="http://schemas.microsoft.com/office/drawing/2014/main" xmlns="" val="20008"/>
                    </a:ext>
                  </a:extLst>
                </a:gridCol>
                <a:gridCol w="1640416">
                  <a:extLst>
                    <a:ext uri="{9D8B030D-6E8A-4147-A177-3AD203B41FA5}">
                      <a16:colId xmlns:a16="http://schemas.microsoft.com/office/drawing/2014/main" xmlns="" val="20009"/>
                    </a:ext>
                  </a:extLst>
                </a:gridCol>
                <a:gridCol w="717551">
                  <a:extLst>
                    <a:ext uri="{9D8B030D-6E8A-4147-A177-3AD203B41FA5}">
                      <a16:colId xmlns:a16="http://schemas.microsoft.com/office/drawing/2014/main" xmlns="" val="20010"/>
                    </a:ext>
                  </a:extLst>
                </a:gridCol>
                <a:gridCol w="1640416">
                  <a:extLst>
                    <a:ext uri="{9D8B030D-6E8A-4147-A177-3AD203B41FA5}">
                      <a16:colId xmlns:a16="http://schemas.microsoft.com/office/drawing/2014/main" xmlns="" val="20011"/>
                    </a:ext>
                  </a:extLst>
                </a:gridCol>
              </a:tblGrid>
              <a:tr h="481013">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3200" b="1" i="1" u="none" strike="noStrike" cap="none" normalizeH="0" baseline="-18000" dirty="0">
                          <a:ln>
                            <a:noFill/>
                          </a:ln>
                          <a:solidFill>
                            <a:srgbClr val="FF0000"/>
                          </a:solidFill>
                          <a:effectLst/>
                          <a:latin typeface="Times New Roman" pitchFamily="18" charset="0"/>
                          <a:ea typeface="宋体" charset="-122"/>
                        </a:rPr>
                        <a:t>C</a:t>
                      </a:r>
                    </a:p>
                  </a:txBody>
                  <a:tcPr marL="121920" marR="12192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2"/>
                          </a:solidFill>
                          <a:effectLst/>
                          <a:latin typeface="Times New Roman" pitchFamily="18" charset="0"/>
                          <a:ea typeface="宋体" charset="-122"/>
                        </a:rPr>
                        <a:t>a</a:t>
                      </a:r>
                      <a:r>
                        <a:rPr kumimoji="1" lang="en-US" altLang="zh-CN" sz="2000" b="1" i="1" u="none" strike="noStrike" cap="none" normalizeH="0" baseline="-18000">
                          <a:ln>
                            <a:noFill/>
                          </a:ln>
                          <a:solidFill>
                            <a:schemeClr val="tx2"/>
                          </a:solidFill>
                          <a:effectLst/>
                          <a:latin typeface="Times New Roman" pitchFamily="18" charset="0"/>
                          <a:ea typeface="宋体" charset="-122"/>
                        </a:rPr>
                        <a:t>11</a:t>
                      </a:r>
                    </a:p>
                  </a:txBody>
                  <a:tcPr marL="121920" marR="12192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2"/>
                          </a:solidFill>
                          <a:effectLst/>
                          <a:latin typeface="Times New Roman" pitchFamily="18" charset="0"/>
                          <a:ea typeface="宋体" charset="-122"/>
                        </a:rPr>
                        <a:t>a</a:t>
                      </a:r>
                      <a:r>
                        <a:rPr kumimoji="1" lang="en-US" altLang="zh-CN" sz="2000" b="1" i="1" u="none" strike="noStrike" cap="none" normalizeH="0" baseline="-20000">
                          <a:ln>
                            <a:noFill/>
                          </a:ln>
                          <a:solidFill>
                            <a:schemeClr val="tx2"/>
                          </a:solidFill>
                          <a:effectLst/>
                          <a:latin typeface="Times New Roman" pitchFamily="18" charset="0"/>
                          <a:ea typeface="宋体" charset="-122"/>
                        </a:rPr>
                        <a:t>21</a:t>
                      </a:r>
                    </a:p>
                  </a:txBody>
                  <a:tcPr marL="121920" marR="12192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2"/>
                          </a:solidFill>
                          <a:effectLst/>
                          <a:latin typeface="Times New Roman" pitchFamily="18" charset="0"/>
                          <a:ea typeface="宋体" charset="-122"/>
                        </a:rPr>
                        <a:t>a</a:t>
                      </a:r>
                      <a:r>
                        <a:rPr kumimoji="1" lang="en-US" altLang="zh-CN" sz="2000" b="1" i="1" u="none" strike="noStrike" cap="none" normalizeH="0" baseline="-20000">
                          <a:ln>
                            <a:noFill/>
                          </a:ln>
                          <a:solidFill>
                            <a:schemeClr val="tx2"/>
                          </a:solidFill>
                          <a:effectLst/>
                          <a:latin typeface="Times New Roman" pitchFamily="18" charset="0"/>
                          <a:ea typeface="宋体" charset="-122"/>
                        </a:rPr>
                        <a:t>22</a:t>
                      </a:r>
                    </a:p>
                  </a:txBody>
                  <a:tcPr marL="121920" marR="12192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2"/>
                          </a:solidFill>
                          <a:effectLst/>
                          <a:latin typeface="Times New Roman" pitchFamily="18" charset="0"/>
                          <a:ea typeface="宋体" charset="-122"/>
                        </a:rPr>
                        <a:t>…</a:t>
                      </a:r>
                    </a:p>
                  </a:txBody>
                  <a:tcPr marL="121920" marR="12192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2"/>
                          </a:solidFill>
                          <a:effectLst/>
                          <a:latin typeface="Times New Roman" pitchFamily="18" charset="0"/>
                          <a:ea typeface="宋体" charset="-122"/>
                        </a:rPr>
                        <a:t>a</a:t>
                      </a:r>
                      <a:r>
                        <a:rPr kumimoji="1" lang="en-US" altLang="zh-CN" sz="2000" b="1" i="1" u="none" strike="noStrike" cap="none" normalizeH="0" baseline="-20000">
                          <a:ln>
                            <a:noFill/>
                          </a:ln>
                          <a:solidFill>
                            <a:schemeClr val="tx2"/>
                          </a:solidFill>
                          <a:effectLst/>
                          <a:latin typeface="Times New Roman" pitchFamily="18" charset="0"/>
                          <a:ea typeface="宋体" charset="-122"/>
                        </a:rPr>
                        <a:t>i1</a:t>
                      </a:r>
                    </a:p>
                  </a:txBody>
                  <a:tcPr marL="121920" marR="12192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2"/>
                          </a:solidFill>
                          <a:effectLst/>
                          <a:latin typeface="Times New Roman" pitchFamily="18" charset="0"/>
                          <a:ea typeface="宋体" charset="-122"/>
                        </a:rPr>
                        <a:t>…</a:t>
                      </a:r>
                    </a:p>
                  </a:txBody>
                  <a:tcPr marL="121920" marR="121920" anchor="ctr" horzOverflow="overflow">
                    <a:lnL w="12700" cap="flat" cmpd="sng" algn="ctr">
                      <a:solidFill>
                        <a:schemeClr val="tx1"/>
                      </a:solidFill>
                      <a:prstDash val="solid"/>
                      <a:miter lim="800000"/>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dirty="0" err="1">
                          <a:ln>
                            <a:noFill/>
                          </a:ln>
                          <a:solidFill>
                            <a:schemeClr val="tx2"/>
                          </a:solidFill>
                          <a:effectLst/>
                          <a:latin typeface="Times New Roman" pitchFamily="18" charset="0"/>
                          <a:ea typeface="宋体" charset="-122"/>
                        </a:rPr>
                        <a:t>a</a:t>
                      </a:r>
                      <a:r>
                        <a:rPr kumimoji="1" lang="en-US" altLang="zh-CN" sz="2000" b="1" i="1" u="none" strike="noStrike" cap="none" normalizeH="0" baseline="-20000" dirty="0" err="1">
                          <a:ln>
                            <a:noFill/>
                          </a:ln>
                          <a:solidFill>
                            <a:schemeClr val="tx2"/>
                          </a:solidFill>
                          <a:effectLst/>
                          <a:latin typeface="Times New Roman" pitchFamily="18" charset="0"/>
                          <a:ea typeface="宋体" charset="-122"/>
                        </a:rPr>
                        <a:t>ij</a:t>
                      </a:r>
                      <a:endParaRPr kumimoji="1" lang="zh-CN" altLang="en-US" sz="2000" b="1" i="1" u="none" strike="noStrike" cap="none" normalizeH="0" baseline="-20000" dirty="0">
                        <a:ln>
                          <a:noFill/>
                        </a:ln>
                        <a:solidFill>
                          <a:schemeClr val="tx2"/>
                        </a:solidFill>
                        <a:effectLst/>
                        <a:latin typeface="Times New Roman" pitchFamily="18" charset="0"/>
                        <a:ea typeface="宋体" charset="-122"/>
                      </a:endParaRPr>
                    </a:p>
                  </a:txBody>
                  <a:tcPr marL="121920" marR="12192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2"/>
                          </a:solidFill>
                          <a:effectLst/>
                          <a:latin typeface="Times New Roman" pitchFamily="18" charset="0"/>
                          <a:ea typeface="宋体" charset="-122"/>
                        </a:rPr>
                        <a:t>…</a:t>
                      </a:r>
                    </a:p>
                  </a:txBody>
                  <a:tcPr marL="121920" marR="12192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dirty="0">
                          <a:ln>
                            <a:noFill/>
                          </a:ln>
                          <a:solidFill>
                            <a:schemeClr val="tx2"/>
                          </a:solidFill>
                          <a:effectLst/>
                          <a:latin typeface="Times New Roman" pitchFamily="18" charset="0"/>
                          <a:ea typeface="宋体" charset="-122"/>
                        </a:rPr>
                        <a:t>a</a:t>
                      </a:r>
                      <a:r>
                        <a:rPr kumimoji="1" lang="en-US" altLang="zh-CN" sz="2000" b="1" i="1" u="none" strike="noStrike" cap="none" normalizeH="0" baseline="-20000" dirty="0">
                          <a:ln>
                            <a:noFill/>
                          </a:ln>
                          <a:solidFill>
                            <a:schemeClr val="tx2"/>
                          </a:solidFill>
                          <a:effectLst/>
                          <a:latin typeface="Times New Roman" pitchFamily="18" charset="0"/>
                          <a:ea typeface="宋体" charset="-122"/>
                        </a:rPr>
                        <a:t>n1</a:t>
                      </a:r>
                      <a:endParaRPr kumimoji="1" lang="zh-CN" altLang="en-US" sz="2000" b="1" i="1" u="none" strike="noStrike" cap="none" normalizeH="0" baseline="-20000" dirty="0">
                        <a:ln>
                          <a:noFill/>
                        </a:ln>
                        <a:solidFill>
                          <a:schemeClr val="tx2"/>
                        </a:solidFill>
                        <a:effectLst/>
                        <a:latin typeface="Times New Roman" pitchFamily="18" charset="0"/>
                        <a:ea typeface="宋体" charset="-122"/>
                      </a:endParaRPr>
                    </a:p>
                  </a:txBody>
                  <a:tcPr marL="121920" marR="12192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2"/>
                          </a:solidFill>
                          <a:effectLst/>
                          <a:latin typeface="Times New Roman" pitchFamily="18" charset="0"/>
                          <a:ea typeface="宋体" charset="-122"/>
                        </a:rPr>
                        <a:t>… </a:t>
                      </a:r>
                      <a:endParaRPr kumimoji="1" lang="en-US" altLang="zh-CN" sz="2000" b="1" i="1" u="none" strike="noStrike" cap="none" normalizeH="0" baseline="-20000">
                        <a:ln>
                          <a:noFill/>
                        </a:ln>
                        <a:solidFill>
                          <a:schemeClr val="tx2"/>
                        </a:solidFill>
                        <a:effectLst/>
                        <a:latin typeface="Times New Roman" pitchFamily="18" charset="0"/>
                        <a:ea typeface="宋体" charset="-122"/>
                      </a:endParaRPr>
                    </a:p>
                  </a:txBody>
                  <a:tcPr marL="121920" marR="121920" anchor="ctr" horzOverflow="overflow">
                    <a:lnL w="12700" cap="flat" cmpd="sng" algn="ctr">
                      <a:solidFill>
                        <a:schemeClr val="tx1"/>
                      </a:solidFill>
                      <a:prstDash val="solid"/>
                      <a:miter lim="800000"/>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2"/>
                          </a:solidFill>
                          <a:effectLst/>
                          <a:latin typeface="Times New Roman" pitchFamily="18" charset="0"/>
                          <a:ea typeface="宋体" charset="-122"/>
                        </a:rPr>
                        <a:t>a</a:t>
                      </a:r>
                      <a:r>
                        <a:rPr kumimoji="1" lang="en-US" altLang="zh-CN" sz="2000" b="1" i="1" u="none" strike="noStrike" cap="none" normalizeH="0" baseline="-20000">
                          <a:ln>
                            <a:noFill/>
                          </a:ln>
                          <a:solidFill>
                            <a:schemeClr val="tx2"/>
                          </a:solidFill>
                          <a:effectLst/>
                          <a:latin typeface="Times New Roman" pitchFamily="18" charset="0"/>
                          <a:ea typeface="宋体" charset="-122"/>
                        </a:rPr>
                        <a:t>n,n</a:t>
                      </a:r>
                    </a:p>
                  </a:txBody>
                  <a:tcPr marL="121920" marR="121920" anchor="ctr"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9588">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18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1800" b="1" i="1" u="none" strike="noStrike" cap="none" normalizeH="0" baseline="0">
                          <a:ln>
                            <a:noFill/>
                          </a:ln>
                          <a:solidFill>
                            <a:schemeClr val="tx1"/>
                          </a:solidFill>
                          <a:effectLst/>
                          <a:latin typeface="Times New Roman" pitchFamily="18" charset="0"/>
                          <a:ea typeface="宋体" charset="-122"/>
                        </a:rPr>
                        <a:t>1</a:t>
                      </a: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1800" b="1" i="1" u="none" strike="noStrike" cap="none" normalizeH="0" baseline="0">
                          <a:ln>
                            <a:noFill/>
                          </a:ln>
                          <a:solidFill>
                            <a:schemeClr val="tx1"/>
                          </a:solidFill>
                          <a:effectLst/>
                          <a:latin typeface="Times New Roman" pitchFamily="18" charset="0"/>
                          <a:ea typeface="宋体" charset="-122"/>
                        </a:rPr>
                        <a:t>2</a:t>
                      </a:r>
                      <a:endParaRPr kumimoji="1" lang="en-US" altLang="zh-CN" sz="1800" b="1" i="1" u="none" strike="noStrike" cap="none" normalizeH="0" baseline="-20000">
                        <a:ln>
                          <a:noFill/>
                        </a:ln>
                        <a:solidFill>
                          <a:schemeClr val="tx1"/>
                        </a:solidFill>
                        <a:effectLst/>
                        <a:latin typeface="Times New Roman" pitchFamily="18" charset="0"/>
                        <a:ea typeface="宋体" charset="-122"/>
                      </a:endParaRP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1800" b="1" i="1" u="none" strike="noStrike" cap="none" normalizeH="0" baseline="0" dirty="0">
                          <a:ln>
                            <a:noFill/>
                          </a:ln>
                          <a:solidFill>
                            <a:schemeClr val="tx1"/>
                          </a:solidFill>
                          <a:effectLst/>
                          <a:latin typeface="Times New Roman" pitchFamily="18" charset="0"/>
                          <a:ea typeface="宋体" charset="-122"/>
                        </a:rPr>
                        <a:t>3</a:t>
                      </a: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1800" b="1" i="1" u="none" strike="noStrike" cap="none" normalizeH="0" baseline="0">
                          <a:ln>
                            <a:noFill/>
                          </a:ln>
                          <a:solidFill>
                            <a:schemeClr val="tx1"/>
                          </a:solidFill>
                          <a:effectLst/>
                          <a:latin typeface="Times New Roman" pitchFamily="18" charset="0"/>
                          <a:ea typeface="宋体" charset="-122"/>
                        </a:rPr>
                        <a:t>…</a:t>
                      </a: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1800" b="1" i="1" u="none" strike="noStrike" cap="none" normalizeH="0" baseline="0">
                          <a:ln>
                            <a:noFill/>
                          </a:ln>
                          <a:solidFill>
                            <a:schemeClr val="tx1"/>
                          </a:solidFill>
                          <a:effectLst/>
                          <a:latin typeface="Times New Roman" pitchFamily="18" charset="0"/>
                          <a:ea typeface="宋体" charset="-122"/>
                        </a:rPr>
                        <a:t>i(i-1)/2+1</a:t>
                      </a: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1800" b="1" i="1" u="none" strike="noStrike" cap="none" normalizeH="0" baseline="0">
                        <a:ln>
                          <a:noFill/>
                        </a:ln>
                        <a:solidFill>
                          <a:schemeClr val="tx1"/>
                        </a:solidFill>
                        <a:effectLst/>
                        <a:latin typeface="Times New Roman" pitchFamily="18" charset="0"/>
                        <a:ea typeface="宋体" charset="-122"/>
                      </a:endParaRP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1600" b="1" i="1" u="none" strike="noStrike" cap="none" normalizeH="0" baseline="0" dirty="0" err="1">
                          <a:ln>
                            <a:noFill/>
                          </a:ln>
                          <a:solidFill>
                            <a:schemeClr val="tx1"/>
                          </a:solidFill>
                          <a:effectLst/>
                          <a:latin typeface="Times New Roman" pitchFamily="18" charset="0"/>
                          <a:ea typeface="宋体" charset="-122"/>
                        </a:rPr>
                        <a:t>i</a:t>
                      </a:r>
                      <a:r>
                        <a:rPr kumimoji="1" lang="en-US" altLang="zh-CN" sz="1600" b="1" i="1" u="none" strike="noStrike" cap="none" normalizeH="0" baseline="0" dirty="0">
                          <a:ln>
                            <a:noFill/>
                          </a:ln>
                          <a:solidFill>
                            <a:schemeClr val="tx1"/>
                          </a:solidFill>
                          <a:effectLst/>
                          <a:latin typeface="Times New Roman" pitchFamily="18" charset="0"/>
                          <a:ea typeface="宋体" charset="-122"/>
                        </a:rPr>
                        <a:t>(i-1)/</a:t>
                      </a:r>
                      <a:r>
                        <a:rPr kumimoji="1" lang="en-US" altLang="zh-CN" sz="1600" b="1" i="1" u="none" strike="noStrike" cap="none" normalizeH="0" baseline="0" dirty="0" smtClean="0">
                          <a:ln>
                            <a:noFill/>
                          </a:ln>
                          <a:solidFill>
                            <a:schemeClr val="tx1"/>
                          </a:solidFill>
                          <a:effectLst/>
                          <a:latin typeface="Times New Roman" pitchFamily="18" charset="0"/>
                          <a:ea typeface="宋体" charset="-122"/>
                        </a:rPr>
                        <a:t>2+j</a:t>
                      </a:r>
                      <a:endParaRPr kumimoji="1" lang="zh-CN" altLang="en-US" sz="1600" b="1" i="1" u="none" strike="noStrike" cap="none" normalizeH="0" baseline="0" dirty="0">
                        <a:ln>
                          <a:noFill/>
                        </a:ln>
                        <a:solidFill>
                          <a:schemeClr val="tx1"/>
                        </a:solidFill>
                        <a:effectLst/>
                        <a:latin typeface="Times New Roman" pitchFamily="18" charset="0"/>
                        <a:ea typeface="宋体" charset="-122"/>
                      </a:endParaRP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1800" b="1" i="1" u="none" strike="noStrike" cap="none" normalizeH="0" baseline="0">
                        <a:ln>
                          <a:noFill/>
                        </a:ln>
                        <a:solidFill>
                          <a:schemeClr val="tx1"/>
                        </a:solidFill>
                        <a:effectLst/>
                        <a:latin typeface="Times New Roman" pitchFamily="18" charset="0"/>
                        <a:ea typeface="宋体" charset="-122"/>
                      </a:endParaRP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1800" b="1" i="1" u="none" strike="noStrike" cap="none" normalizeH="0" baseline="0" dirty="0">
                          <a:ln>
                            <a:noFill/>
                          </a:ln>
                          <a:solidFill>
                            <a:schemeClr val="tx1"/>
                          </a:solidFill>
                          <a:effectLst/>
                          <a:latin typeface="Times New Roman" pitchFamily="18" charset="0"/>
                          <a:ea typeface="宋体" charset="-122"/>
                        </a:rPr>
                        <a:t>n(n-1)/2+1</a:t>
                      </a:r>
                      <a:endParaRPr kumimoji="1" lang="zh-CN" altLang="en-US" sz="1800" b="1" i="1" u="none" strike="noStrike" cap="none" normalizeH="0" baseline="0" dirty="0">
                        <a:ln>
                          <a:noFill/>
                        </a:ln>
                        <a:solidFill>
                          <a:schemeClr val="tx1"/>
                        </a:solidFill>
                        <a:effectLst/>
                        <a:latin typeface="Times New Roman" pitchFamily="18" charset="0"/>
                        <a:ea typeface="宋体" charset="-122"/>
                      </a:endParaRP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en-US" altLang="zh-CN" sz="1800" b="1" i="1" u="none" strike="noStrike" cap="none" normalizeH="0" baseline="-20000">
                        <a:ln>
                          <a:noFill/>
                        </a:ln>
                        <a:solidFill>
                          <a:schemeClr val="tx1"/>
                        </a:solidFill>
                        <a:effectLst/>
                        <a:latin typeface="Times New Roman" pitchFamily="18" charset="0"/>
                        <a:ea typeface="宋体" charset="-122"/>
                      </a:endParaRP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1800" b="1" i="1" u="none" strike="noStrike" cap="none" normalizeH="0" baseline="0" dirty="0">
                          <a:ln>
                            <a:noFill/>
                          </a:ln>
                          <a:solidFill>
                            <a:schemeClr val="tx1"/>
                          </a:solidFill>
                          <a:effectLst/>
                          <a:latin typeface="Times New Roman" pitchFamily="18" charset="0"/>
                          <a:ea typeface="宋体" charset="-122"/>
                        </a:rPr>
                        <a:t>n(n+1)/2</a:t>
                      </a: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142448" name="Text Box 112"/>
          <p:cNvSpPr txBox="1">
            <a:spLocks noChangeArrowheads="1"/>
          </p:cNvSpPr>
          <p:nvPr/>
        </p:nvSpPr>
        <p:spPr bwMode="auto">
          <a:xfrm>
            <a:off x="124884" y="6140450"/>
            <a:ext cx="101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en-US" altLang="zh-CN" i="1" dirty="0">
                <a:solidFill>
                  <a:srgbClr val="FF3300"/>
                </a:solidFill>
                <a:latin typeface="Arial Narrow" pitchFamily="34" charset="0"/>
              </a:rPr>
              <a:t>k=</a:t>
            </a:r>
          </a:p>
        </p:txBody>
      </p:sp>
      <p:sp>
        <p:nvSpPr>
          <p:cNvPr id="142451" name="Line 115"/>
          <p:cNvSpPr>
            <a:spLocks noChangeShapeType="1"/>
          </p:cNvSpPr>
          <p:nvPr/>
        </p:nvSpPr>
        <p:spPr bwMode="auto">
          <a:xfrm>
            <a:off x="1140884" y="1744663"/>
            <a:ext cx="4267200" cy="320040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2452" name="Rectangle 116"/>
          <p:cNvSpPr>
            <a:spLocks noChangeArrowheads="1"/>
          </p:cNvSpPr>
          <p:nvPr/>
        </p:nvSpPr>
        <p:spPr bwMode="auto">
          <a:xfrm>
            <a:off x="406400" y="5119688"/>
            <a:ext cx="311573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a:solidFill>
                  <a:srgbClr val="006600"/>
                </a:solidFill>
                <a:latin typeface="Arial Narrow" pitchFamily="34" charset="0"/>
              </a:rPr>
              <a:t>压缩存储方案</a:t>
            </a:r>
          </a:p>
        </p:txBody>
      </p:sp>
      <p:sp>
        <p:nvSpPr>
          <p:cNvPr id="18" name="Rectangle 52"/>
          <p:cNvSpPr>
            <a:spLocks noGrp="1" noChangeArrowheads="1"/>
          </p:cNvSpPr>
          <p:nvPr>
            <p:ph type="title"/>
          </p:nvPr>
        </p:nvSpPr>
        <p:spPr>
          <a:xfrm>
            <a:off x="1320800" y="232117"/>
            <a:ext cx="10390717" cy="762000"/>
          </a:xfrm>
        </p:spPr>
        <p:txBody>
          <a:bodyPr/>
          <a:lstStyle/>
          <a:p>
            <a:pPr eaLnBrk="1" hangingPunct="1"/>
            <a:r>
              <a:rPr lang="zh-CN" altLang="en-US" dirty="0"/>
              <a:t>5.3.1  特殊矩阵</a:t>
            </a:r>
          </a:p>
        </p:txBody>
      </p:sp>
    </p:spTree>
    <p:extLst>
      <p:ext uri="{BB962C8B-B14F-4D97-AF65-F5344CB8AC3E}">
        <p14:creationId xmlns:p14="http://schemas.microsoft.com/office/powerpoint/2010/main" val="385020246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42450"/>
                                        </p:tgtEl>
                                        <p:attrNameLst>
                                          <p:attrName>style.visibility</p:attrName>
                                        </p:attrNameLst>
                                      </p:cBhvr>
                                      <p:to>
                                        <p:strVal val="visible"/>
                                      </p:to>
                                    </p:set>
                                    <p:animEffect transition="in" filter="checkerboard(across)">
                                      <p:cBhvr>
                                        <p:cTn id="7" dur="500"/>
                                        <p:tgtEl>
                                          <p:spTgt spid="1424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2451"/>
                                        </p:tgtEl>
                                        <p:attrNameLst>
                                          <p:attrName>style.visibility</p:attrName>
                                        </p:attrNameLst>
                                      </p:cBhvr>
                                      <p:to>
                                        <p:strVal val="visible"/>
                                      </p:to>
                                    </p:set>
                                    <p:animEffect transition="in" filter="checkerboard(across)">
                                      <p:cBhvr>
                                        <p:cTn id="12" dur="500"/>
                                        <p:tgtEl>
                                          <p:spTgt spid="1424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2452"/>
                                        </p:tgtEl>
                                        <p:attrNameLst>
                                          <p:attrName>style.visibility</p:attrName>
                                        </p:attrNameLst>
                                      </p:cBhvr>
                                      <p:to>
                                        <p:strVal val="visible"/>
                                      </p:to>
                                    </p:set>
                                    <p:animEffect transition="in" filter="dissolve">
                                      <p:cBhvr>
                                        <p:cTn id="17" dur="500"/>
                                        <p:tgtEl>
                                          <p:spTgt spid="1424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42458"/>
                                        </p:tgtEl>
                                        <p:attrNameLst>
                                          <p:attrName>style.visibility</p:attrName>
                                        </p:attrNameLst>
                                      </p:cBhvr>
                                      <p:to>
                                        <p:strVal val="visible"/>
                                      </p:to>
                                    </p:set>
                                    <p:animEffect transition="in" filter="dissolve">
                                      <p:cBhvr>
                                        <p:cTn id="22" dur="500"/>
                                        <p:tgtEl>
                                          <p:spTgt spid="1424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42448"/>
                                        </p:tgtEl>
                                        <p:attrNameLst>
                                          <p:attrName>style.visibility</p:attrName>
                                        </p:attrNameLst>
                                      </p:cBhvr>
                                      <p:to>
                                        <p:strVal val="visible"/>
                                      </p:to>
                                    </p:set>
                                    <p:anim calcmode="lin" valueType="num">
                                      <p:cBhvr additive="base">
                                        <p:cTn id="27" dur="500" fill="hold"/>
                                        <p:tgtEl>
                                          <p:spTgt spid="142448"/>
                                        </p:tgtEl>
                                        <p:attrNameLst>
                                          <p:attrName>ppt_x</p:attrName>
                                        </p:attrNameLst>
                                      </p:cBhvr>
                                      <p:tavLst>
                                        <p:tav tm="0">
                                          <p:val>
                                            <p:strVal val="0-#ppt_w/2"/>
                                          </p:val>
                                        </p:tav>
                                        <p:tav tm="100000">
                                          <p:val>
                                            <p:strVal val="#ppt_x"/>
                                          </p:val>
                                        </p:tav>
                                      </p:tavLst>
                                    </p:anim>
                                    <p:anim calcmode="lin" valueType="num">
                                      <p:cBhvr additive="base">
                                        <p:cTn id="28" dur="500" fill="hold"/>
                                        <p:tgtEl>
                                          <p:spTgt spid="142448"/>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dissolve">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448" grpId="0" autoUpdateAnimBg="0"/>
      <p:bldP spid="142451" grpId="0" animBg="1"/>
      <p:bldP spid="142452"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127"/>
          <p:cNvSpPr>
            <a:spLocks noGrp="1" noChangeArrowheads="1"/>
          </p:cNvSpPr>
          <p:nvPr>
            <p:ph type="body" idx="1"/>
          </p:nvPr>
        </p:nvSpPr>
        <p:spPr>
          <a:xfrm>
            <a:off x="203200" y="1066800"/>
            <a:ext cx="11379200" cy="1828800"/>
          </a:xfrm>
        </p:spPr>
        <p:txBody>
          <a:bodyPr/>
          <a:lstStyle/>
          <a:p>
            <a:pPr eaLnBrk="1" hangingPunct="1">
              <a:lnSpc>
                <a:spcPct val="105000"/>
              </a:lnSpc>
            </a:pPr>
            <a:r>
              <a:rPr lang="zh-CN" altLang="en-US" dirty="0"/>
              <a:t>三角矩阵（上三角）</a:t>
            </a:r>
          </a:p>
          <a:p>
            <a:pPr lvl="1" eaLnBrk="1" hangingPunct="1">
              <a:lnSpc>
                <a:spcPct val="105000"/>
              </a:lnSpc>
            </a:pPr>
            <a:endParaRPr lang="zh-CN" altLang="en-US" dirty="0"/>
          </a:p>
          <a:p>
            <a:pPr eaLnBrk="1" hangingPunct="1">
              <a:lnSpc>
                <a:spcPct val="105000"/>
              </a:lnSpc>
            </a:pPr>
            <a:endParaRPr lang="zh-CN" altLang="en-US" dirty="0"/>
          </a:p>
        </p:txBody>
      </p:sp>
      <p:graphicFrame>
        <p:nvGraphicFramePr>
          <p:cNvPr id="73942" name="Group 214"/>
          <p:cNvGraphicFramePr>
            <a:graphicFrameLocks noGrp="1"/>
          </p:cNvGraphicFramePr>
          <p:nvPr/>
        </p:nvGraphicFramePr>
        <p:xfrm>
          <a:off x="914400" y="1676400"/>
          <a:ext cx="4267200" cy="2791968"/>
        </p:xfrm>
        <a:graphic>
          <a:graphicData uri="http://schemas.openxmlformats.org/drawingml/2006/table">
            <a:tbl>
              <a:tblPr/>
              <a:tblGrid>
                <a:gridCol w="853017">
                  <a:extLst>
                    <a:ext uri="{9D8B030D-6E8A-4147-A177-3AD203B41FA5}">
                      <a16:colId xmlns:a16="http://schemas.microsoft.com/office/drawing/2014/main" xmlns="" val="20000"/>
                    </a:ext>
                  </a:extLst>
                </a:gridCol>
                <a:gridCol w="952500">
                  <a:extLst>
                    <a:ext uri="{9D8B030D-6E8A-4147-A177-3AD203B41FA5}">
                      <a16:colId xmlns:a16="http://schemas.microsoft.com/office/drawing/2014/main" xmlns="" val="20001"/>
                    </a:ext>
                  </a:extLst>
                </a:gridCol>
                <a:gridCol w="889000">
                  <a:extLst>
                    <a:ext uri="{9D8B030D-6E8A-4147-A177-3AD203B41FA5}">
                      <a16:colId xmlns:a16="http://schemas.microsoft.com/office/drawing/2014/main" xmlns="" val="20002"/>
                    </a:ext>
                  </a:extLst>
                </a:gridCol>
                <a:gridCol w="899583">
                  <a:extLst>
                    <a:ext uri="{9D8B030D-6E8A-4147-A177-3AD203B41FA5}">
                      <a16:colId xmlns:a16="http://schemas.microsoft.com/office/drawing/2014/main" xmlns="" val="20003"/>
                    </a:ext>
                  </a:extLst>
                </a:gridCol>
                <a:gridCol w="673100">
                  <a:extLst>
                    <a:ext uri="{9D8B030D-6E8A-4147-A177-3AD203B41FA5}">
                      <a16:colId xmlns:a16="http://schemas.microsoft.com/office/drawing/2014/main" xmlns="" val="20004"/>
                    </a:ext>
                  </a:extLst>
                </a:gridCol>
              </a:tblGrid>
              <a:tr h="355600">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charset="-122"/>
                        </a:rPr>
                        <a:t>a</a:t>
                      </a:r>
                      <a:r>
                        <a:rPr kumimoji="1" lang="en-US" altLang="zh-CN" sz="2000" b="1" i="0" u="none" strike="noStrike" cap="none" normalizeH="0" baseline="-25000">
                          <a:ln>
                            <a:noFill/>
                          </a:ln>
                          <a:solidFill>
                            <a:schemeClr val="tx1"/>
                          </a:solidFill>
                          <a:effectLst/>
                          <a:latin typeface="Times New Roman" pitchFamily="18" charset="0"/>
                          <a:ea typeface="宋体" charset="-122"/>
                        </a:rPr>
                        <a:t>11</a:t>
                      </a:r>
                    </a:p>
                  </a:txBody>
                  <a:tcPr marL="121920" marR="121920"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charset="-122"/>
                        </a:rPr>
                        <a:t>a</a:t>
                      </a:r>
                      <a:r>
                        <a:rPr kumimoji="1" lang="en-US" altLang="zh-CN" sz="2000" b="1" i="0" u="none" strike="noStrike" cap="none" normalizeH="0" baseline="-25000">
                          <a:ln>
                            <a:noFill/>
                          </a:ln>
                          <a:solidFill>
                            <a:schemeClr val="tx1"/>
                          </a:solidFill>
                          <a:effectLst/>
                          <a:latin typeface="Times New Roman" pitchFamily="18" charset="0"/>
                          <a:ea typeface="宋体" charset="-122"/>
                        </a:rPr>
                        <a:t>12</a:t>
                      </a:r>
                      <a:endParaRPr kumimoji="1" lang="zh-CN" altLang="en-US" sz="2000" b="1" i="0" u="none" strike="noStrike" cap="none" normalizeH="0" baseline="-25000">
                        <a:ln>
                          <a:noFill/>
                        </a:ln>
                        <a:solidFill>
                          <a:schemeClr val="tx1"/>
                        </a:solidFill>
                        <a:effectLst/>
                        <a:latin typeface="Times New Roman" pitchFamily="18" charset="0"/>
                        <a:ea typeface="宋体" charset="-122"/>
                      </a:endParaRP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charset="-122"/>
                        </a:rPr>
                        <a:t>a</a:t>
                      </a:r>
                      <a:r>
                        <a:rPr kumimoji="1" lang="en-US" altLang="zh-CN" sz="2000" b="1" i="0" u="none" strike="noStrike" cap="none" normalizeH="0" baseline="-25000">
                          <a:ln>
                            <a:noFill/>
                          </a:ln>
                          <a:solidFill>
                            <a:schemeClr val="tx1"/>
                          </a:solidFill>
                          <a:effectLst/>
                          <a:latin typeface="Times New Roman" pitchFamily="18" charset="0"/>
                          <a:ea typeface="宋体" charset="-122"/>
                        </a:rPr>
                        <a:t>13</a:t>
                      </a:r>
                      <a:endParaRPr kumimoji="1" lang="zh-CN" altLang="en-US" sz="2000" b="1" i="0" u="none" strike="noStrike" cap="none" normalizeH="0" baseline="-25000">
                        <a:ln>
                          <a:noFill/>
                        </a:ln>
                        <a:solidFill>
                          <a:schemeClr val="tx1"/>
                        </a:solidFill>
                        <a:effectLst/>
                        <a:latin typeface="Times New Roman" pitchFamily="18" charset="0"/>
                        <a:ea typeface="宋体" charset="-122"/>
                      </a:endParaRP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0" u="none" strike="noStrike" cap="none" normalizeH="0" baseline="0">
                          <a:ln>
                            <a:noFill/>
                          </a:ln>
                          <a:solidFill>
                            <a:schemeClr val="tx1"/>
                          </a:solidFill>
                          <a:effectLst/>
                          <a:latin typeface="Times New Roman" pitchFamily="18" charset="0"/>
                          <a:ea typeface="宋体" charset="-122"/>
                        </a:rPr>
                        <a:t>…</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charset="-122"/>
                        </a:rPr>
                        <a:t>a</a:t>
                      </a:r>
                      <a:r>
                        <a:rPr kumimoji="1" lang="en-US" altLang="zh-CN" sz="2000" b="1" i="0" u="none" strike="noStrike" cap="none" normalizeH="0" baseline="-25000">
                          <a:ln>
                            <a:noFill/>
                          </a:ln>
                          <a:solidFill>
                            <a:schemeClr val="tx1"/>
                          </a:solidFill>
                          <a:effectLst/>
                          <a:latin typeface="Times New Roman" pitchFamily="18" charset="0"/>
                          <a:ea typeface="宋体" charset="-122"/>
                        </a:rPr>
                        <a:t>1n</a:t>
                      </a:r>
                      <a:endParaRPr kumimoji="1" lang="zh-CN" altLang="en-US" sz="2000" b="1" i="0" u="none" strike="noStrike" cap="none" normalizeH="0" baseline="-25000">
                        <a:ln>
                          <a:noFill/>
                        </a:ln>
                        <a:solidFill>
                          <a:schemeClr val="tx1"/>
                        </a:solidFill>
                        <a:effectLst/>
                        <a:latin typeface="Times New Roman" pitchFamily="18" charset="0"/>
                        <a:ea typeface="宋体" charset="-122"/>
                      </a:endParaRPr>
                    </a:p>
                  </a:txBody>
                  <a:tcPr marL="121920" marR="12192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xmlns="" val="10000"/>
                  </a:ext>
                </a:extLst>
              </a:tr>
              <a:tr h="400050">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25000">
                        <a:ln>
                          <a:noFill/>
                        </a:ln>
                        <a:solidFill>
                          <a:schemeClr val="tx1"/>
                        </a:solidFill>
                        <a:effectLst/>
                        <a:latin typeface="Times New Roman" pitchFamily="18" charset="0"/>
                        <a:ea typeface="宋体" charset="-122"/>
                      </a:endParaRPr>
                    </a:p>
                  </a:txBody>
                  <a:tcPr marL="121920" marR="121920"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charset="-122"/>
                        </a:rPr>
                        <a:t>a</a:t>
                      </a:r>
                      <a:r>
                        <a:rPr kumimoji="1" lang="en-US" altLang="zh-CN" sz="2000" b="1" i="0" u="none" strike="noStrike" cap="none" normalizeH="0" baseline="-25000">
                          <a:ln>
                            <a:noFill/>
                          </a:ln>
                          <a:solidFill>
                            <a:schemeClr val="tx1"/>
                          </a:solidFill>
                          <a:effectLst/>
                          <a:latin typeface="Times New Roman" pitchFamily="18" charset="0"/>
                          <a:ea typeface="宋体" charset="-122"/>
                        </a:rPr>
                        <a:t>22</a:t>
                      </a:r>
                      <a:endParaRPr kumimoji="1" lang="zh-CN" altLang="en-US" sz="2000" b="1" i="0" u="none" strike="noStrike" cap="none" normalizeH="0" baseline="-25000">
                        <a:ln>
                          <a:noFill/>
                        </a:ln>
                        <a:solidFill>
                          <a:schemeClr val="tx1"/>
                        </a:solidFill>
                        <a:effectLst/>
                        <a:latin typeface="Times New Roman" pitchFamily="18" charset="0"/>
                        <a:ea typeface="宋体" charset="-122"/>
                      </a:endParaRP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charset="-122"/>
                        </a:rPr>
                        <a:t>a</a:t>
                      </a:r>
                      <a:r>
                        <a:rPr kumimoji="1" lang="en-US" altLang="zh-CN" sz="2000" b="1" i="0" u="none" strike="noStrike" cap="none" normalizeH="0" baseline="-25000">
                          <a:ln>
                            <a:noFill/>
                          </a:ln>
                          <a:solidFill>
                            <a:schemeClr val="tx1"/>
                          </a:solidFill>
                          <a:effectLst/>
                          <a:latin typeface="Times New Roman" pitchFamily="18" charset="0"/>
                          <a:ea typeface="宋体" charset="-122"/>
                        </a:rPr>
                        <a:t>23</a:t>
                      </a:r>
                      <a:endParaRPr kumimoji="1" lang="zh-CN" altLang="en-US" sz="2000" b="1" i="0" u="none" strike="noStrike" cap="none" normalizeH="0" baseline="-25000">
                        <a:ln>
                          <a:noFill/>
                        </a:ln>
                        <a:solidFill>
                          <a:schemeClr val="tx1"/>
                        </a:solidFill>
                        <a:effectLst/>
                        <a:latin typeface="Times New Roman" pitchFamily="18" charset="0"/>
                        <a:ea typeface="宋体" charset="-122"/>
                      </a:endParaRP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0" u="none" strike="noStrike" cap="none" normalizeH="0" baseline="0">
                          <a:ln>
                            <a:noFill/>
                          </a:ln>
                          <a:solidFill>
                            <a:schemeClr val="tx1"/>
                          </a:solidFill>
                          <a:effectLst/>
                          <a:latin typeface="Times New Roman" pitchFamily="18" charset="0"/>
                          <a:ea typeface="宋体" charset="-122"/>
                        </a:rPr>
                        <a:t>…</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charset="-122"/>
                        </a:rPr>
                        <a:t>a</a:t>
                      </a:r>
                      <a:r>
                        <a:rPr kumimoji="1" lang="en-US" altLang="zh-CN" sz="2000" b="1" i="0" u="none" strike="noStrike" cap="none" normalizeH="0" baseline="-25000">
                          <a:ln>
                            <a:noFill/>
                          </a:ln>
                          <a:solidFill>
                            <a:schemeClr val="tx1"/>
                          </a:solidFill>
                          <a:effectLst/>
                          <a:latin typeface="Times New Roman" pitchFamily="18" charset="0"/>
                          <a:ea typeface="宋体" charset="-122"/>
                        </a:rPr>
                        <a:t>2n</a:t>
                      </a:r>
                      <a:endParaRPr kumimoji="1" lang="zh-CN" altLang="en-US" sz="2000" b="1" i="0" u="none" strike="noStrike" cap="none" normalizeH="0" baseline="-25000">
                        <a:ln>
                          <a:noFill/>
                        </a:ln>
                        <a:solidFill>
                          <a:schemeClr val="tx1"/>
                        </a:solidFill>
                        <a:effectLst/>
                        <a:latin typeface="Times New Roman" pitchFamily="18" charset="0"/>
                        <a:ea typeface="宋体" charset="-122"/>
                      </a:endParaRPr>
                    </a:p>
                  </a:txBody>
                  <a:tcPr marL="121920" marR="12192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xmlns="" val="10001"/>
                  </a:ext>
                </a:extLst>
              </a:tr>
              <a:tr h="355600">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a:ln>
                          <a:noFill/>
                        </a:ln>
                        <a:solidFill>
                          <a:schemeClr val="tx1"/>
                        </a:solidFill>
                        <a:effectLst/>
                        <a:latin typeface="Times New Roman" pitchFamily="18" charset="0"/>
                        <a:ea typeface="宋体" charset="-122"/>
                      </a:endParaRPr>
                    </a:p>
                  </a:txBody>
                  <a:tcPr marL="121920" marR="121920"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a:ln>
                          <a:noFill/>
                        </a:ln>
                        <a:solidFill>
                          <a:schemeClr val="tx1"/>
                        </a:solidFill>
                        <a:effectLst/>
                        <a:latin typeface="Times New Roman" pitchFamily="18" charset="0"/>
                        <a:ea typeface="宋体" charset="-122"/>
                      </a:endParaRP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0" u="none" strike="noStrike" cap="none" normalizeH="0" baseline="0">
                          <a:ln>
                            <a:noFill/>
                          </a:ln>
                          <a:solidFill>
                            <a:schemeClr val="tx1"/>
                          </a:solidFill>
                          <a:effectLst/>
                          <a:latin typeface="Times New Roman" pitchFamily="18" charset="0"/>
                          <a:ea typeface="宋体" charset="-122"/>
                        </a:rPr>
                        <a:t>…</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0" u="none" strike="noStrike" cap="none" normalizeH="0" baseline="0">
                          <a:ln>
                            <a:noFill/>
                          </a:ln>
                          <a:solidFill>
                            <a:schemeClr val="tx1"/>
                          </a:solidFill>
                          <a:effectLst/>
                          <a:latin typeface="Times New Roman" pitchFamily="18" charset="0"/>
                          <a:ea typeface="宋体" charset="-122"/>
                        </a:rPr>
                        <a:t>…</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0" u="none" strike="noStrike" cap="none" normalizeH="0" baseline="0">
                          <a:ln>
                            <a:noFill/>
                          </a:ln>
                          <a:solidFill>
                            <a:schemeClr val="tx1"/>
                          </a:solidFill>
                          <a:effectLst/>
                          <a:latin typeface="Times New Roman" pitchFamily="18" charset="0"/>
                          <a:ea typeface="宋体" charset="-122"/>
                        </a:rPr>
                        <a:t>…</a:t>
                      </a:r>
                    </a:p>
                  </a:txBody>
                  <a:tcPr marL="121920" marR="12192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xmlns="" val="10002"/>
                  </a:ext>
                </a:extLst>
              </a:tr>
              <a:tr h="0">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25000">
                        <a:ln>
                          <a:noFill/>
                        </a:ln>
                        <a:solidFill>
                          <a:schemeClr val="tx1"/>
                        </a:solidFill>
                        <a:effectLst/>
                        <a:latin typeface="Times New Roman" pitchFamily="18" charset="0"/>
                        <a:ea typeface="宋体" charset="-122"/>
                      </a:endParaRPr>
                    </a:p>
                  </a:txBody>
                  <a:tcPr marL="121920" marR="121920"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800" b="1" i="0" u="none" strike="noStrike" cap="none" normalizeH="0" baseline="0">
                          <a:ln>
                            <a:noFill/>
                          </a:ln>
                          <a:solidFill>
                            <a:srgbClr val="FF3300"/>
                          </a:solidFill>
                          <a:effectLst/>
                          <a:latin typeface="Times New Roman" pitchFamily="18" charset="0"/>
                          <a:ea typeface="宋体" charset="-122"/>
                        </a:rPr>
                        <a:t>C</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charset="-122"/>
                        </a:rPr>
                        <a:t>a</a:t>
                      </a:r>
                      <a:r>
                        <a:rPr kumimoji="1" lang="en-US" altLang="zh-CN" sz="2000" b="1" i="0" u="none" strike="noStrike" cap="none" normalizeH="0" baseline="-25000">
                          <a:ln>
                            <a:noFill/>
                          </a:ln>
                          <a:solidFill>
                            <a:schemeClr val="tx1"/>
                          </a:solidFill>
                          <a:effectLst/>
                          <a:latin typeface="Times New Roman" pitchFamily="18" charset="0"/>
                          <a:ea typeface="宋体" charset="-122"/>
                        </a:rPr>
                        <a:t>ii</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0" u="none" strike="noStrike" cap="none" normalizeH="0" baseline="0">
                          <a:ln>
                            <a:noFill/>
                          </a:ln>
                          <a:solidFill>
                            <a:schemeClr val="tx1"/>
                          </a:solidFill>
                          <a:effectLst/>
                          <a:latin typeface="Times New Roman" pitchFamily="18" charset="0"/>
                          <a:ea typeface="宋体" charset="-122"/>
                        </a:rPr>
                        <a:t>…</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charset="-122"/>
                        </a:rPr>
                        <a:t>a</a:t>
                      </a:r>
                      <a:r>
                        <a:rPr kumimoji="1" lang="en-US" altLang="zh-CN" sz="2000" b="1" i="0" u="none" strike="noStrike" cap="none" normalizeH="0" baseline="-25000">
                          <a:ln>
                            <a:noFill/>
                          </a:ln>
                          <a:solidFill>
                            <a:schemeClr val="tx1"/>
                          </a:solidFill>
                          <a:effectLst/>
                          <a:latin typeface="Times New Roman" pitchFamily="18" charset="0"/>
                          <a:ea typeface="宋体" charset="-122"/>
                        </a:rPr>
                        <a:t>in</a:t>
                      </a:r>
                      <a:endParaRPr kumimoji="1" lang="zh-CN" altLang="en-US" sz="2000" b="1" i="0" u="none" strike="noStrike" cap="none" normalizeH="0" baseline="-25000">
                        <a:ln>
                          <a:noFill/>
                        </a:ln>
                        <a:solidFill>
                          <a:schemeClr val="tx1"/>
                        </a:solidFill>
                        <a:effectLst/>
                        <a:latin typeface="Times New Roman" pitchFamily="18" charset="0"/>
                        <a:ea typeface="宋体" charset="-122"/>
                      </a:endParaRPr>
                    </a:p>
                  </a:txBody>
                  <a:tcPr marL="121920" marR="12192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xmlns="" val="10003"/>
                  </a:ext>
                </a:extLst>
              </a:tr>
              <a:tr h="306388">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a:ln>
                          <a:noFill/>
                        </a:ln>
                        <a:solidFill>
                          <a:schemeClr val="tx1"/>
                        </a:solidFill>
                        <a:effectLst/>
                        <a:latin typeface="Times New Roman" pitchFamily="18" charset="0"/>
                        <a:ea typeface="宋体" charset="-122"/>
                      </a:endParaRPr>
                    </a:p>
                  </a:txBody>
                  <a:tcPr marL="121920" marR="121920"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a:ln>
                          <a:noFill/>
                        </a:ln>
                        <a:solidFill>
                          <a:schemeClr val="tx1"/>
                        </a:solidFill>
                        <a:effectLst/>
                        <a:latin typeface="Times New Roman" pitchFamily="18" charset="0"/>
                        <a:ea typeface="宋体" charset="-122"/>
                      </a:endParaRP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a:ln>
                          <a:noFill/>
                        </a:ln>
                        <a:solidFill>
                          <a:schemeClr val="tx1"/>
                        </a:solidFill>
                        <a:effectLst/>
                        <a:latin typeface="Times New Roman" pitchFamily="18" charset="0"/>
                        <a:ea typeface="宋体" charset="-122"/>
                      </a:endParaRP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0" u="none" strike="noStrike" cap="none" normalizeH="0" baseline="0">
                          <a:ln>
                            <a:noFill/>
                          </a:ln>
                          <a:solidFill>
                            <a:schemeClr val="tx1"/>
                          </a:solidFill>
                          <a:effectLst/>
                          <a:latin typeface="Times New Roman" pitchFamily="18" charset="0"/>
                          <a:ea typeface="宋体" charset="-122"/>
                        </a:rPr>
                        <a:t>…</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0" u="none" strike="noStrike" cap="none" normalizeH="0" baseline="0">
                          <a:ln>
                            <a:noFill/>
                          </a:ln>
                          <a:solidFill>
                            <a:schemeClr val="tx1"/>
                          </a:solidFill>
                          <a:effectLst/>
                          <a:latin typeface="Times New Roman" pitchFamily="18" charset="0"/>
                          <a:ea typeface="宋体" charset="-122"/>
                        </a:rPr>
                        <a:t>…</a:t>
                      </a:r>
                    </a:p>
                  </a:txBody>
                  <a:tcPr marL="121920" marR="12192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xmlns="" val="10004"/>
                  </a:ext>
                </a:extLst>
              </a:tr>
              <a:tr h="355600">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25000">
                        <a:ln>
                          <a:noFill/>
                        </a:ln>
                        <a:solidFill>
                          <a:schemeClr val="tx1"/>
                        </a:solidFill>
                        <a:effectLst/>
                        <a:latin typeface="Times New Roman" pitchFamily="18" charset="0"/>
                        <a:ea typeface="宋体" charset="-122"/>
                      </a:endParaRPr>
                    </a:p>
                  </a:txBody>
                  <a:tcPr marL="121920" marR="121920"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25000">
                        <a:ln>
                          <a:noFill/>
                        </a:ln>
                        <a:solidFill>
                          <a:schemeClr val="tx1"/>
                        </a:solidFill>
                        <a:effectLst/>
                        <a:latin typeface="Times New Roman" pitchFamily="18" charset="0"/>
                        <a:ea typeface="宋体" charset="-122"/>
                      </a:endParaRP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25000">
                        <a:ln>
                          <a:noFill/>
                        </a:ln>
                        <a:solidFill>
                          <a:schemeClr val="tx1"/>
                        </a:solidFill>
                        <a:effectLst/>
                        <a:latin typeface="Times New Roman" pitchFamily="18" charset="0"/>
                        <a:ea typeface="宋体" charset="-122"/>
                      </a:endParaRP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25000">
                        <a:ln>
                          <a:noFill/>
                        </a:ln>
                        <a:solidFill>
                          <a:schemeClr val="tx1"/>
                        </a:solidFill>
                        <a:effectLst/>
                        <a:latin typeface="Times New Roman" pitchFamily="18" charset="0"/>
                        <a:ea typeface="宋体" charset="-122"/>
                      </a:endParaRP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charset="-122"/>
                        </a:rPr>
                        <a:t>a</a:t>
                      </a:r>
                      <a:r>
                        <a:rPr kumimoji="1" lang="en-US" altLang="zh-CN" sz="2000" b="1" i="0" u="none" strike="noStrike" cap="none" normalizeH="0" baseline="-25000">
                          <a:ln>
                            <a:noFill/>
                          </a:ln>
                          <a:solidFill>
                            <a:schemeClr val="tx1"/>
                          </a:solidFill>
                          <a:effectLst/>
                          <a:latin typeface="Times New Roman" pitchFamily="18" charset="0"/>
                          <a:ea typeface="宋体" charset="-122"/>
                        </a:rPr>
                        <a:t>nn</a:t>
                      </a:r>
                      <a:endParaRPr kumimoji="1" lang="zh-CN" altLang="en-US" sz="2000" b="1" i="0" u="none" strike="noStrike" cap="none" normalizeH="0" baseline="-25000">
                        <a:ln>
                          <a:noFill/>
                        </a:ln>
                        <a:solidFill>
                          <a:schemeClr val="tx1"/>
                        </a:solidFill>
                        <a:effectLst/>
                        <a:latin typeface="Times New Roman" pitchFamily="18" charset="0"/>
                        <a:ea typeface="宋体" charset="-122"/>
                      </a:endParaRPr>
                    </a:p>
                  </a:txBody>
                  <a:tcPr marL="121920" marR="12192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xmlns="" val="10005"/>
                  </a:ext>
                </a:extLst>
              </a:tr>
            </a:tbl>
          </a:graphicData>
        </a:graphic>
      </p:graphicFrame>
      <p:grpSp>
        <p:nvGrpSpPr>
          <p:cNvPr id="2" name="Group 209"/>
          <p:cNvGrpSpPr>
            <a:grpSpLocks/>
          </p:cNvGrpSpPr>
          <p:nvPr/>
        </p:nvGrpSpPr>
        <p:grpSpPr bwMode="auto">
          <a:xfrm>
            <a:off x="5486400" y="2209800"/>
            <a:ext cx="7705328" cy="1524000"/>
            <a:chOff x="2304" y="1920"/>
            <a:chExt cx="3883" cy="779"/>
          </a:xfrm>
        </p:grpSpPr>
        <p:sp>
          <p:nvSpPr>
            <p:cNvPr id="8278" name="Text Box 202"/>
            <p:cNvSpPr txBox="1">
              <a:spLocks noChangeArrowheads="1"/>
            </p:cNvSpPr>
            <p:nvPr/>
          </p:nvSpPr>
          <p:spPr bwMode="auto">
            <a:xfrm>
              <a:off x="5179" y="1984"/>
              <a:ext cx="100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en-US" altLang="zh-CN" sz="2000" i="1" dirty="0" err="1">
                  <a:solidFill>
                    <a:schemeClr val="tx2"/>
                  </a:solidFill>
                  <a:latin typeface="Arial Narrow" pitchFamily="34" charset="0"/>
                </a:rPr>
                <a:t>i≤j</a:t>
              </a:r>
              <a:endParaRPr lang="en-US" altLang="zh-CN" sz="2000" i="1" dirty="0">
                <a:solidFill>
                  <a:schemeClr val="tx2"/>
                </a:solidFill>
                <a:latin typeface="Arial Narrow" pitchFamily="34" charset="0"/>
              </a:endParaRPr>
            </a:p>
          </p:txBody>
        </p:sp>
        <p:sp>
          <p:nvSpPr>
            <p:cNvPr id="8279" name="Text Box 199"/>
            <p:cNvSpPr txBox="1">
              <a:spLocks noChangeArrowheads="1"/>
            </p:cNvSpPr>
            <p:nvPr/>
          </p:nvSpPr>
          <p:spPr bwMode="auto">
            <a:xfrm>
              <a:off x="2304" y="2184"/>
              <a:ext cx="336"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en-US" altLang="zh-CN">
                  <a:solidFill>
                    <a:schemeClr val="tx2"/>
                  </a:solidFill>
                  <a:latin typeface="Arial Narrow" pitchFamily="34" charset="0"/>
                </a:rPr>
                <a:t>k=</a:t>
              </a:r>
            </a:p>
          </p:txBody>
        </p:sp>
        <p:sp>
          <p:nvSpPr>
            <p:cNvPr id="8280" name="AutoShape 200"/>
            <p:cNvSpPr>
              <a:spLocks/>
            </p:cNvSpPr>
            <p:nvPr/>
          </p:nvSpPr>
          <p:spPr bwMode="auto">
            <a:xfrm>
              <a:off x="2553" y="2025"/>
              <a:ext cx="162" cy="622"/>
            </a:xfrm>
            <a:prstGeom prst="leftBrace">
              <a:avLst>
                <a:gd name="adj1" fmla="val 31996"/>
                <a:gd name="adj2" fmla="val 50000"/>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8194" name="Object 201"/>
            <p:cNvGraphicFramePr>
              <a:graphicFrameLocks noChangeAspect="1"/>
            </p:cNvGraphicFramePr>
            <p:nvPr/>
          </p:nvGraphicFramePr>
          <p:xfrm>
            <a:off x="2715" y="1920"/>
            <a:ext cx="2481" cy="360"/>
          </p:xfrm>
          <a:graphic>
            <a:graphicData uri="http://schemas.openxmlformats.org/presentationml/2006/ole">
              <mc:AlternateContent xmlns:mc="http://schemas.openxmlformats.org/markup-compatibility/2006">
                <mc:Choice xmlns:v="urn:schemas-microsoft-com:vml" Requires="v">
                  <p:oleObj spid="_x0000_s7241" name="Equation" r:id="rId4" imgW="1625400" imgH="393480" progId="Equation.3">
                    <p:embed/>
                  </p:oleObj>
                </mc:Choice>
                <mc:Fallback>
                  <p:oleObj name="Equation" r:id="rId4" imgW="162540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5" y="1920"/>
                          <a:ext cx="2481" cy="36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81" name="Text Box 203"/>
            <p:cNvSpPr txBox="1">
              <a:spLocks noChangeArrowheads="1"/>
            </p:cNvSpPr>
            <p:nvPr/>
          </p:nvSpPr>
          <p:spPr bwMode="auto">
            <a:xfrm>
              <a:off x="2811" y="2496"/>
              <a:ext cx="294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zh-CN" altLang="en-US" sz="2000" i="1" dirty="0">
                  <a:latin typeface="Arial Narrow" pitchFamily="34" charset="0"/>
                </a:rPr>
                <a:t>0  			             </a:t>
              </a:r>
              <a:r>
                <a:rPr lang="en-US" altLang="zh-CN" sz="2000" i="1" dirty="0" err="1">
                  <a:solidFill>
                    <a:schemeClr val="tx2"/>
                  </a:solidFill>
                  <a:latin typeface="Arial Narrow" pitchFamily="34" charset="0"/>
                </a:rPr>
                <a:t>i＞j</a:t>
              </a:r>
              <a:endParaRPr lang="en-US" altLang="zh-CN" sz="2000" i="1" dirty="0">
                <a:solidFill>
                  <a:schemeClr val="tx2"/>
                </a:solidFill>
                <a:latin typeface="Arial Narrow" pitchFamily="34" charset="0"/>
              </a:endParaRPr>
            </a:p>
          </p:txBody>
        </p:sp>
      </p:grpSp>
      <p:sp>
        <p:nvSpPr>
          <p:cNvPr id="73999" name="Text Box 271"/>
          <p:cNvSpPr txBox="1">
            <a:spLocks noChangeArrowheads="1"/>
          </p:cNvSpPr>
          <p:nvPr/>
        </p:nvSpPr>
        <p:spPr bwMode="auto">
          <a:xfrm>
            <a:off x="0" y="5807075"/>
            <a:ext cx="101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en-US" altLang="zh-CN">
                <a:solidFill>
                  <a:srgbClr val="FF3300"/>
                </a:solidFill>
                <a:latin typeface="Arial Narrow" pitchFamily="34" charset="0"/>
              </a:rPr>
              <a:t>k=</a:t>
            </a:r>
          </a:p>
        </p:txBody>
      </p:sp>
      <p:graphicFrame>
        <p:nvGraphicFramePr>
          <p:cNvPr id="74089" name="Group 361"/>
          <p:cNvGraphicFramePr>
            <a:graphicFrameLocks noGrp="1"/>
          </p:cNvGraphicFramePr>
          <p:nvPr/>
        </p:nvGraphicFramePr>
        <p:xfrm>
          <a:off x="609600" y="5578475"/>
          <a:ext cx="11379200" cy="954024"/>
        </p:xfrm>
        <a:graphic>
          <a:graphicData uri="http://schemas.openxmlformats.org/drawingml/2006/table">
            <a:tbl>
              <a:tblPr/>
              <a:tblGrid>
                <a:gridCol w="620184">
                  <a:extLst>
                    <a:ext uri="{9D8B030D-6E8A-4147-A177-3AD203B41FA5}">
                      <a16:colId xmlns:a16="http://schemas.microsoft.com/office/drawing/2014/main" xmlns="" val="20000"/>
                    </a:ext>
                  </a:extLst>
                </a:gridCol>
                <a:gridCol w="802216">
                  <a:extLst>
                    <a:ext uri="{9D8B030D-6E8A-4147-A177-3AD203B41FA5}">
                      <a16:colId xmlns:a16="http://schemas.microsoft.com/office/drawing/2014/main" xmlns="" val="20001"/>
                    </a:ext>
                  </a:extLst>
                </a:gridCol>
                <a:gridCol w="609600">
                  <a:extLst>
                    <a:ext uri="{9D8B030D-6E8A-4147-A177-3AD203B41FA5}">
                      <a16:colId xmlns:a16="http://schemas.microsoft.com/office/drawing/2014/main" xmlns="" val="20002"/>
                    </a:ext>
                  </a:extLst>
                </a:gridCol>
                <a:gridCol w="1079500">
                  <a:extLst>
                    <a:ext uri="{9D8B030D-6E8A-4147-A177-3AD203B41FA5}">
                      <a16:colId xmlns:a16="http://schemas.microsoft.com/office/drawing/2014/main" xmlns="" val="20003"/>
                    </a:ext>
                  </a:extLst>
                </a:gridCol>
                <a:gridCol w="952500">
                  <a:extLst>
                    <a:ext uri="{9D8B030D-6E8A-4147-A177-3AD203B41FA5}">
                      <a16:colId xmlns:a16="http://schemas.microsoft.com/office/drawing/2014/main" xmlns="" val="20004"/>
                    </a:ext>
                  </a:extLst>
                </a:gridCol>
                <a:gridCol w="711200">
                  <a:extLst>
                    <a:ext uri="{9D8B030D-6E8A-4147-A177-3AD203B41FA5}">
                      <a16:colId xmlns:a16="http://schemas.microsoft.com/office/drawing/2014/main" xmlns="" val="20005"/>
                    </a:ext>
                  </a:extLst>
                </a:gridCol>
                <a:gridCol w="508000">
                  <a:extLst>
                    <a:ext uri="{9D8B030D-6E8A-4147-A177-3AD203B41FA5}">
                      <a16:colId xmlns:a16="http://schemas.microsoft.com/office/drawing/2014/main" xmlns="" val="20006"/>
                    </a:ext>
                  </a:extLst>
                </a:gridCol>
                <a:gridCol w="609600">
                  <a:extLst>
                    <a:ext uri="{9D8B030D-6E8A-4147-A177-3AD203B41FA5}">
                      <a16:colId xmlns:a16="http://schemas.microsoft.com/office/drawing/2014/main" xmlns="" val="20007"/>
                    </a:ext>
                  </a:extLst>
                </a:gridCol>
                <a:gridCol w="914400">
                  <a:extLst>
                    <a:ext uri="{9D8B030D-6E8A-4147-A177-3AD203B41FA5}">
                      <a16:colId xmlns:a16="http://schemas.microsoft.com/office/drawing/2014/main" xmlns="" val="20008"/>
                    </a:ext>
                  </a:extLst>
                </a:gridCol>
                <a:gridCol w="609600">
                  <a:extLst>
                    <a:ext uri="{9D8B030D-6E8A-4147-A177-3AD203B41FA5}">
                      <a16:colId xmlns:a16="http://schemas.microsoft.com/office/drawing/2014/main" xmlns="" val="20009"/>
                    </a:ext>
                  </a:extLst>
                </a:gridCol>
                <a:gridCol w="508000">
                  <a:extLst>
                    <a:ext uri="{9D8B030D-6E8A-4147-A177-3AD203B41FA5}">
                      <a16:colId xmlns:a16="http://schemas.microsoft.com/office/drawing/2014/main" xmlns="" val="20010"/>
                    </a:ext>
                  </a:extLst>
                </a:gridCol>
                <a:gridCol w="1828800">
                  <a:extLst>
                    <a:ext uri="{9D8B030D-6E8A-4147-A177-3AD203B41FA5}">
                      <a16:colId xmlns:a16="http://schemas.microsoft.com/office/drawing/2014/main" xmlns="" val="20011"/>
                    </a:ext>
                  </a:extLst>
                </a:gridCol>
                <a:gridCol w="1625600">
                  <a:extLst>
                    <a:ext uri="{9D8B030D-6E8A-4147-A177-3AD203B41FA5}">
                      <a16:colId xmlns:a16="http://schemas.microsoft.com/office/drawing/2014/main" xmlns="" val="20012"/>
                    </a:ext>
                  </a:extLst>
                </a:gridCol>
              </a:tblGrid>
              <a:tr h="457200">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400" b="1" i="1" u="none" strike="noStrike" cap="none" normalizeH="0" baseline="0">
                          <a:ln>
                            <a:noFill/>
                          </a:ln>
                          <a:solidFill>
                            <a:srgbClr val="FF0000"/>
                          </a:solidFill>
                          <a:effectLst/>
                          <a:latin typeface="Times New Roman" pitchFamily="18" charset="0"/>
                          <a:ea typeface="宋体" charset="-122"/>
                        </a:rPr>
                        <a:t>c</a:t>
                      </a:r>
                      <a:endParaRPr kumimoji="1" lang="en-US" altLang="zh-CN" sz="2400" b="1" i="1" u="none" strike="noStrike" cap="none" normalizeH="0" baseline="-18000">
                        <a:ln>
                          <a:noFill/>
                        </a:ln>
                        <a:solidFill>
                          <a:srgbClr val="FF0000"/>
                        </a:solidFill>
                        <a:effectLst/>
                        <a:latin typeface="Times New Roman" pitchFamily="18" charset="0"/>
                        <a:ea typeface="宋体" charset="-122"/>
                      </a:endParaRPr>
                    </a:p>
                  </a:txBody>
                  <a:tcPr marL="121920" marR="12192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2"/>
                          </a:solidFill>
                          <a:effectLst/>
                          <a:latin typeface="Times New Roman" pitchFamily="18" charset="0"/>
                          <a:ea typeface="宋体" charset="-122"/>
                        </a:rPr>
                        <a:t>a</a:t>
                      </a:r>
                      <a:r>
                        <a:rPr kumimoji="1" lang="en-US" altLang="zh-CN" sz="2000" b="1" i="1" u="none" strike="noStrike" cap="none" normalizeH="0" baseline="-20000">
                          <a:ln>
                            <a:noFill/>
                          </a:ln>
                          <a:solidFill>
                            <a:schemeClr val="tx2"/>
                          </a:solidFill>
                          <a:effectLst/>
                          <a:latin typeface="Times New Roman" pitchFamily="18" charset="0"/>
                          <a:ea typeface="宋体" charset="-122"/>
                        </a:rPr>
                        <a:t>11</a:t>
                      </a:r>
                    </a:p>
                  </a:txBody>
                  <a:tcPr marL="121920" marR="12192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2"/>
                          </a:solidFill>
                          <a:effectLst/>
                          <a:latin typeface="Times New Roman" pitchFamily="18" charset="0"/>
                          <a:ea typeface="宋体" charset="-122"/>
                        </a:rPr>
                        <a:t>…</a:t>
                      </a:r>
                      <a:endParaRPr kumimoji="1" lang="en-US" altLang="zh-CN" sz="2000" b="1" i="1" u="none" strike="noStrike" cap="none" normalizeH="0" baseline="0">
                        <a:ln>
                          <a:noFill/>
                        </a:ln>
                        <a:solidFill>
                          <a:schemeClr val="tx2"/>
                        </a:solidFill>
                        <a:effectLst/>
                        <a:latin typeface="Times New Roman" pitchFamily="18" charset="0"/>
                        <a:ea typeface="宋体" charset="-122"/>
                      </a:endParaRPr>
                    </a:p>
                  </a:txBody>
                  <a:tcPr marL="121920" marR="12192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2"/>
                          </a:solidFill>
                          <a:effectLst/>
                          <a:latin typeface="Times New Roman" pitchFamily="18" charset="0"/>
                          <a:ea typeface="宋体" charset="-122"/>
                        </a:rPr>
                        <a:t>a</a:t>
                      </a:r>
                      <a:r>
                        <a:rPr kumimoji="1" lang="en-US" altLang="zh-CN" sz="2000" b="1" i="1" u="none" strike="noStrike" cap="none" normalizeH="0" baseline="-20000">
                          <a:ln>
                            <a:noFill/>
                          </a:ln>
                          <a:solidFill>
                            <a:schemeClr val="tx2"/>
                          </a:solidFill>
                          <a:effectLst/>
                          <a:latin typeface="Times New Roman" pitchFamily="18" charset="0"/>
                          <a:ea typeface="宋体" charset="-122"/>
                        </a:rPr>
                        <a:t>1n</a:t>
                      </a:r>
                    </a:p>
                  </a:txBody>
                  <a:tcPr marL="121920" marR="12192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2"/>
                          </a:solidFill>
                          <a:effectLst/>
                          <a:latin typeface="Times New Roman" pitchFamily="18" charset="0"/>
                          <a:ea typeface="宋体" charset="-122"/>
                        </a:rPr>
                        <a:t>a</a:t>
                      </a:r>
                      <a:r>
                        <a:rPr kumimoji="1" lang="en-US" altLang="zh-CN" sz="2000" b="1" i="1" u="none" strike="noStrike" cap="none" normalizeH="0" baseline="-20000">
                          <a:ln>
                            <a:noFill/>
                          </a:ln>
                          <a:solidFill>
                            <a:schemeClr val="tx2"/>
                          </a:solidFill>
                          <a:effectLst/>
                          <a:latin typeface="Times New Roman" pitchFamily="18" charset="0"/>
                          <a:ea typeface="宋体" charset="-122"/>
                        </a:rPr>
                        <a:t>22</a:t>
                      </a:r>
                      <a:endParaRPr kumimoji="1" lang="zh-CN" altLang="en-US" sz="2000" b="1" i="1" u="none" strike="noStrike" cap="none" normalizeH="0" baseline="-20000">
                        <a:ln>
                          <a:noFill/>
                        </a:ln>
                        <a:solidFill>
                          <a:schemeClr val="tx2"/>
                        </a:solidFill>
                        <a:effectLst/>
                        <a:latin typeface="Times New Roman" pitchFamily="18" charset="0"/>
                        <a:ea typeface="宋体" charset="-122"/>
                      </a:endParaRPr>
                    </a:p>
                  </a:txBody>
                  <a:tcPr marL="121920" marR="12192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2"/>
                          </a:solidFill>
                          <a:effectLst/>
                          <a:latin typeface="Times New Roman" pitchFamily="18" charset="0"/>
                          <a:ea typeface="宋体" charset="-122"/>
                        </a:rPr>
                        <a:t>a</a:t>
                      </a:r>
                      <a:r>
                        <a:rPr kumimoji="1" lang="en-US" altLang="zh-CN" sz="2000" b="1" i="1" u="none" strike="noStrike" cap="none" normalizeH="0" baseline="-20000">
                          <a:ln>
                            <a:noFill/>
                          </a:ln>
                          <a:solidFill>
                            <a:schemeClr val="tx2"/>
                          </a:solidFill>
                          <a:effectLst/>
                          <a:latin typeface="Times New Roman" pitchFamily="18" charset="0"/>
                          <a:ea typeface="宋体" charset="-122"/>
                        </a:rPr>
                        <a:t>23</a:t>
                      </a:r>
                    </a:p>
                  </a:txBody>
                  <a:tcPr marL="121920" marR="12192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2"/>
                          </a:solidFill>
                          <a:effectLst/>
                          <a:latin typeface="Times New Roman" pitchFamily="18" charset="0"/>
                          <a:ea typeface="宋体" charset="-122"/>
                        </a:rPr>
                        <a:t>…</a:t>
                      </a:r>
                    </a:p>
                  </a:txBody>
                  <a:tcPr marL="121920" marR="121920" anchor="ctr" horzOverflow="overflow">
                    <a:lnL w="12700" cap="flat" cmpd="sng" algn="ctr">
                      <a:solidFill>
                        <a:schemeClr val="tx1"/>
                      </a:solidFill>
                      <a:prstDash val="solid"/>
                      <a:miter lim="800000"/>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2"/>
                          </a:solidFill>
                          <a:effectLst/>
                          <a:latin typeface="Times New Roman" pitchFamily="18" charset="0"/>
                          <a:ea typeface="宋体" charset="-122"/>
                        </a:rPr>
                        <a:t>a</a:t>
                      </a:r>
                      <a:r>
                        <a:rPr kumimoji="1" lang="en-US" altLang="zh-CN" sz="2000" b="1" i="1" u="none" strike="noStrike" cap="none" normalizeH="0" baseline="-20000">
                          <a:ln>
                            <a:noFill/>
                          </a:ln>
                          <a:solidFill>
                            <a:schemeClr val="tx2"/>
                          </a:solidFill>
                          <a:effectLst/>
                          <a:latin typeface="Times New Roman" pitchFamily="18" charset="0"/>
                          <a:ea typeface="宋体" charset="-122"/>
                        </a:rPr>
                        <a:t>ii</a:t>
                      </a:r>
                      <a:endParaRPr kumimoji="1" lang="zh-CN" altLang="en-US" sz="2000" b="1" i="1" u="none" strike="noStrike" cap="none" normalizeH="0" baseline="-20000">
                        <a:ln>
                          <a:noFill/>
                        </a:ln>
                        <a:solidFill>
                          <a:schemeClr val="tx2"/>
                        </a:solidFill>
                        <a:effectLst/>
                        <a:latin typeface="Times New Roman" pitchFamily="18" charset="0"/>
                        <a:ea typeface="宋体" charset="-122"/>
                      </a:endParaRPr>
                    </a:p>
                  </a:txBody>
                  <a:tcPr marL="121920" marR="12192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2"/>
                          </a:solidFill>
                          <a:effectLst/>
                          <a:latin typeface="Times New Roman" pitchFamily="18" charset="0"/>
                          <a:ea typeface="宋体" charset="-122"/>
                        </a:rPr>
                        <a:t>…</a:t>
                      </a:r>
                    </a:p>
                  </a:txBody>
                  <a:tcPr marL="121920" marR="12192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2"/>
                          </a:solidFill>
                          <a:effectLst/>
                          <a:latin typeface="Times New Roman" pitchFamily="18" charset="0"/>
                          <a:ea typeface="宋体" charset="-122"/>
                        </a:rPr>
                        <a:t>a</a:t>
                      </a:r>
                      <a:r>
                        <a:rPr kumimoji="1" lang="en-US" altLang="zh-CN" sz="2000" b="1" i="1" u="none" strike="noStrike" cap="none" normalizeH="0" baseline="-20000">
                          <a:ln>
                            <a:noFill/>
                          </a:ln>
                          <a:solidFill>
                            <a:schemeClr val="tx2"/>
                          </a:solidFill>
                          <a:effectLst/>
                          <a:latin typeface="Times New Roman" pitchFamily="18" charset="0"/>
                          <a:ea typeface="宋体" charset="-122"/>
                        </a:rPr>
                        <a:t>in</a:t>
                      </a:r>
                      <a:endParaRPr kumimoji="1" lang="zh-CN" altLang="en-US" sz="2000" b="1" i="1" u="none" strike="noStrike" cap="none" normalizeH="0" baseline="-20000">
                        <a:ln>
                          <a:noFill/>
                        </a:ln>
                        <a:solidFill>
                          <a:schemeClr val="tx2"/>
                        </a:solidFill>
                        <a:effectLst/>
                        <a:latin typeface="Times New Roman" pitchFamily="18" charset="0"/>
                        <a:ea typeface="宋体" charset="-122"/>
                      </a:endParaRPr>
                    </a:p>
                  </a:txBody>
                  <a:tcPr marL="121920" marR="121920" anchor="ctr" horzOverflow="overflow">
                    <a:lnL w="19050" cap="flat" cmpd="sng" algn="ctr">
                      <a:solidFill>
                        <a:schemeClr val="tx1"/>
                      </a:solidFill>
                      <a:prstDash val="solid"/>
                      <a:round/>
                      <a:headEnd type="none" w="med" len="med"/>
                      <a:tailEnd type="none" w="med" len="med"/>
                    </a:lnL>
                    <a:lnR>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20000">
                        <a:ln>
                          <a:noFill/>
                        </a:ln>
                        <a:solidFill>
                          <a:schemeClr val="tx2"/>
                        </a:solidFill>
                        <a:effectLst/>
                        <a:latin typeface="Times New Roman" pitchFamily="18" charset="0"/>
                        <a:ea typeface="宋体" charset="-122"/>
                      </a:endParaRPr>
                    </a:p>
                  </a:txBody>
                  <a:tcPr marL="121920" marR="121920" anchor="ctr" horzOverflow="overflow">
                    <a:lnL>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2"/>
                          </a:solidFill>
                          <a:effectLst/>
                          <a:latin typeface="Times New Roman" pitchFamily="18" charset="0"/>
                          <a:ea typeface="宋体" charset="-122"/>
                        </a:rPr>
                        <a:t>… </a:t>
                      </a:r>
                      <a:endParaRPr kumimoji="1" lang="en-US" altLang="zh-CN" sz="2000" b="1" i="1" u="none" strike="noStrike" cap="none" normalizeH="0" baseline="-20000">
                        <a:ln>
                          <a:noFill/>
                        </a:ln>
                        <a:solidFill>
                          <a:schemeClr val="tx2"/>
                        </a:solidFill>
                        <a:effectLst/>
                        <a:latin typeface="Times New Roman" pitchFamily="18" charset="0"/>
                        <a:ea typeface="宋体" charset="-122"/>
                      </a:endParaRPr>
                    </a:p>
                  </a:txBody>
                  <a:tcPr marL="121920" marR="121920" anchor="ctr" horzOverflow="overflow">
                    <a:lnL w="12700" cap="flat" cmpd="sng" algn="ctr">
                      <a:solidFill>
                        <a:schemeClr val="tx1"/>
                      </a:solidFill>
                      <a:prstDash val="solid"/>
                      <a:miter lim="800000"/>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2"/>
                          </a:solidFill>
                          <a:effectLst/>
                          <a:latin typeface="Times New Roman" pitchFamily="18" charset="0"/>
                          <a:ea typeface="宋体" charset="-122"/>
                        </a:rPr>
                        <a:t>a</a:t>
                      </a:r>
                      <a:r>
                        <a:rPr kumimoji="1" lang="en-US" altLang="zh-CN" sz="2000" b="1" i="1" u="none" strike="noStrike" cap="none" normalizeH="0" baseline="-20000">
                          <a:ln>
                            <a:noFill/>
                          </a:ln>
                          <a:solidFill>
                            <a:schemeClr val="tx2"/>
                          </a:solidFill>
                          <a:effectLst/>
                          <a:latin typeface="Times New Roman" pitchFamily="18" charset="0"/>
                          <a:ea typeface="宋体" charset="-122"/>
                        </a:rPr>
                        <a:t>n,n</a:t>
                      </a:r>
                    </a:p>
                  </a:txBody>
                  <a:tcPr marL="121920" marR="121920" anchor="ctr"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0">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1"/>
                          </a:solidFill>
                          <a:effectLst/>
                          <a:latin typeface="Times New Roman" pitchFamily="18" charset="0"/>
                          <a:ea typeface="宋体" charset="-122"/>
                        </a:rPr>
                        <a:t>1</a:t>
                      </a: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2"/>
                          </a:solidFill>
                          <a:effectLst/>
                          <a:latin typeface="Times New Roman" pitchFamily="18" charset="0"/>
                          <a:ea typeface="宋体" charset="-122"/>
                        </a:rPr>
                        <a:t>…</a:t>
                      </a:r>
                      <a:endParaRPr kumimoji="1" lang="en-US" altLang="zh-CN" sz="2000" b="1" i="1" u="none" strike="noStrike" cap="none" normalizeH="0" baseline="0">
                        <a:ln>
                          <a:noFill/>
                        </a:ln>
                        <a:solidFill>
                          <a:schemeClr val="tx2"/>
                        </a:solidFill>
                        <a:effectLst/>
                        <a:latin typeface="Times New Roman" pitchFamily="18" charset="0"/>
                        <a:ea typeface="宋体" charset="-122"/>
                      </a:endParaRP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1"/>
                          </a:solidFill>
                          <a:effectLst/>
                          <a:latin typeface="Times New Roman" pitchFamily="18" charset="0"/>
                          <a:ea typeface="宋体" charset="-122"/>
                        </a:rPr>
                        <a:t>n</a:t>
                      </a: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1"/>
                          </a:solidFill>
                          <a:effectLst/>
                          <a:latin typeface="Times New Roman" pitchFamily="18" charset="0"/>
                          <a:ea typeface="宋体" charset="-122"/>
                        </a:rPr>
                        <a:t>n+1</a:t>
                      </a: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en-US" altLang="zh-CN" sz="2000" b="1" i="1" u="none" strike="noStrike" cap="none" normalizeH="0" baseline="0">
                        <a:ln>
                          <a:noFill/>
                        </a:ln>
                        <a:solidFill>
                          <a:schemeClr val="tx1"/>
                        </a:solidFill>
                        <a:effectLst/>
                        <a:latin typeface="Times New Roman" pitchFamily="18" charset="0"/>
                        <a:ea typeface="宋体" charset="-122"/>
                      </a:endParaRP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a:ln>
                          <a:noFill/>
                        </a:ln>
                        <a:solidFill>
                          <a:schemeClr val="tx1"/>
                        </a:solidFill>
                        <a:effectLst/>
                        <a:latin typeface="Times New Roman" pitchFamily="18" charset="0"/>
                        <a:ea typeface="宋体" charset="-122"/>
                      </a:endParaRP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a:ln>
                          <a:noFill/>
                        </a:ln>
                        <a:solidFill>
                          <a:schemeClr val="tx1"/>
                        </a:solidFill>
                        <a:effectLst/>
                        <a:latin typeface="Times New Roman" pitchFamily="18" charset="0"/>
                        <a:ea typeface="宋体" charset="-122"/>
                      </a:endParaRP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a:ln>
                          <a:noFill/>
                        </a:ln>
                        <a:solidFill>
                          <a:schemeClr val="tx1"/>
                        </a:solidFill>
                        <a:effectLst/>
                        <a:latin typeface="Times New Roman" pitchFamily="18" charset="0"/>
                        <a:ea typeface="宋体" charset="-122"/>
                      </a:endParaRP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a:ln>
                          <a:noFill/>
                        </a:ln>
                        <a:solidFill>
                          <a:schemeClr val="tx1"/>
                        </a:solidFill>
                        <a:effectLst/>
                        <a:latin typeface="Times New Roman" pitchFamily="18" charset="0"/>
                        <a:ea typeface="宋体" charset="-122"/>
                      </a:endParaRP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a:ln>
                          <a:noFill/>
                        </a:ln>
                        <a:solidFill>
                          <a:schemeClr val="tx1"/>
                        </a:solidFill>
                        <a:effectLst/>
                        <a:latin typeface="Times New Roman" pitchFamily="18" charset="0"/>
                        <a:ea typeface="宋体" charset="-122"/>
                      </a:endParaRP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en-US" altLang="zh-CN" sz="2000" b="1" i="1" u="none" strike="noStrike" cap="none" normalizeH="0" baseline="-20000" dirty="0">
                        <a:ln>
                          <a:noFill/>
                        </a:ln>
                        <a:solidFill>
                          <a:schemeClr val="tx1"/>
                        </a:solidFill>
                        <a:effectLst/>
                        <a:latin typeface="Times New Roman" pitchFamily="18" charset="0"/>
                        <a:ea typeface="宋体" charset="-122"/>
                      </a:endParaRP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dirty="0">
                          <a:ln>
                            <a:noFill/>
                          </a:ln>
                          <a:solidFill>
                            <a:schemeClr val="tx1"/>
                          </a:solidFill>
                          <a:effectLst/>
                          <a:latin typeface="Times New Roman" pitchFamily="18" charset="0"/>
                          <a:ea typeface="宋体" charset="-122"/>
                        </a:rPr>
                        <a:t>n(n+1)/2</a:t>
                      </a: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74087" name="Rectangle 359"/>
          <p:cNvSpPr>
            <a:spLocks noChangeArrowheads="1"/>
          </p:cNvSpPr>
          <p:nvPr/>
        </p:nvSpPr>
        <p:spPr bwMode="auto">
          <a:xfrm>
            <a:off x="406400" y="4949826"/>
            <a:ext cx="311573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a:solidFill>
                  <a:srgbClr val="006600"/>
                </a:solidFill>
                <a:latin typeface="Arial Narrow" pitchFamily="34" charset="0"/>
              </a:rPr>
              <a:t>压缩存储方案</a:t>
            </a:r>
          </a:p>
        </p:txBody>
      </p:sp>
      <p:sp>
        <p:nvSpPr>
          <p:cNvPr id="74088" name="Line 360"/>
          <p:cNvSpPr>
            <a:spLocks noChangeShapeType="1"/>
          </p:cNvSpPr>
          <p:nvPr/>
        </p:nvSpPr>
        <p:spPr bwMode="auto">
          <a:xfrm>
            <a:off x="914400" y="1676400"/>
            <a:ext cx="4267200" cy="320040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 name="Rectangle 52"/>
          <p:cNvSpPr>
            <a:spLocks noGrp="1" noChangeArrowheads="1"/>
          </p:cNvSpPr>
          <p:nvPr>
            <p:ph type="title"/>
          </p:nvPr>
        </p:nvSpPr>
        <p:spPr>
          <a:xfrm>
            <a:off x="1320800" y="232117"/>
            <a:ext cx="10390717" cy="762000"/>
          </a:xfrm>
        </p:spPr>
        <p:txBody>
          <a:bodyPr/>
          <a:lstStyle/>
          <a:p>
            <a:pPr eaLnBrk="1" hangingPunct="1"/>
            <a:r>
              <a:rPr lang="zh-CN" altLang="en-US" dirty="0"/>
              <a:t>5.3.1  特殊矩阵</a:t>
            </a:r>
          </a:p>
        </p:txBody>
      </p:sp>
    </p:spTree>
    <p:extLst>
      <p:ext uri="{BB962C8B-B14F-4D97-AF65-F5344CB8AC3E}">
        <p14:creationId xmlns:p14="http://schemas.microsoft.com/office/powerpoint/2010/main" val="68490036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3942"/>
                                        </p:tgtEl>
                                        <p:attrNameLst>
                                          <p:attrName>style.visibility</p:attrName>
                                        </p:attrNameLst>
                                      </p:cBhvr>
                                      <p:to>
                                        <p:strVal val="visible"/>
                                      </p:to>
                                    </p:set>
                                    <p:animEffect transition="in" filter="checkerboard(across)">
                                      <p:cBhvr>
                                        <p:cTn id="7" dur="500"/>
                                        <p:tgtEl>
                                          <p:spTgt spid="739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4088"/>
                                        </p:tgtEl>
                                        <p:attrNameLst>
                                          <p:attrName>style.visibility</p:attrName>
                                        </p:attrNameLst>
                                      </p:cBhvr>
                                      <p:to>
                                        <p:strVal val="visible"/>
                                      </p:to>
                                    </p:set>
                                    <p:animEffect transition="in" filter="checkerboard(across)">
                                      <p:cBhvr>
                                        <p:cTn id="17" dur="500"/>
                                        <p:tgtEl>
                                          <p:spTgt spid="740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4087"/>
                                        </p:tgtEl>
                                        <p:attrNameLst>
                                          <p:attrName>style.visibility</p:attrName>
                                        </p:attrNameLst>
                                      </p:cBhvr>
                                      <p:to>
                                        <p:strVal val="visible"/>
                                      </p:to>
                                    </p:set>
                                    <p:animEffect transition="in" filter="dissolve">
                                      <p:cBhvr>
                                        <p:cTn id="22" dur="500"/>
                                        <p:tgtEl>
                                          <p:spTgt spid="7408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74089"/>
                                        </p:tgtEl>
                                        <p:attrNameLst>
                                          <p:attrName>style.visibility</p:attrName>
                                        </p:attrNameLst>
                                      </p:cBhvr>
                                      <p:to>
                                        <p:strVal val="visible"/>
                                      </p:to>
                                    </p:set>
                                    <p:animEffect transition="in" filter="dissolve">
                                      <p:cBhvr>
                                        <p:cTn id="27" dur="500"/>
                                        <p:tgtEl>
                                          <p:spTgt spid="740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73999"/>
                                        </p:tgtEl>
                                        <p:attrNameLst>
                                          <p:attrName>style.visibility</p:attrName>
                                        </p:attrNameLst>
                                      </p:cBhvr>
                                      <p:to>
                                        <p:strVal val="visible"/>
                                      </p:to>
                                    </p:set>
                                    <p:anim calcmode="lin" valueType="num">
                                      <p:cBhvr additive="base">
                                        <p:cTn id="32" dur="500" fill="hold"/>
                                        <p:tgtEl>
                                          <p:spTgt spid="73999"/>
                                        </p:tgtEl>
                                        <p:attrNameLst>
                                          <p:attrName>ppt_x</p:attrName>
                                        </p:attrNameLst>
                                      </p:cBhvr>
                                      <p:tavLst>
                                        <p:tav tm="0">
                                          <p:val>
                                            <p:strVal val="0-#ppt_w/2"/>
                                          </p:val>
                                        </p:tav>
                                        <p:tav tm="100000">
                                          <p:val>
                                            <p:strVal val="#ppt_x"/>
                                          </p:val>
                                        </p:tav>
                                      </p:tavLst>
                                    </p:anim>
                                    <p:anim calcmode="lin" valueType="num">
                                      <p:cBhvr additive="base">
                                        <p:cTn id="33" dur="500" fill="hold"/>
                                        <p:tgtEl>
                                          <p:spTgt spid="739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99" grpId="0" autoUpdateAnimBg="0"/>
      <p:bldP spid="74087" grpId="0" autoUpdateAnimBg="0"/>
      <p:bldP spid="7408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7"/>
          <p:cNvSpPr>
            <a:spLocks noGrp="1" noChangeArrowheads="1"/>
          </p:cNvSpPr>
          <p:nvPr>
            <p:ph type="body" idx="1"/>
          </p:nvPr>
        </p:nvSpPr>
        <p:spPr/>
        <p:txBody>
          <a:bodyPr/>
          <a:lstStyle/>
          <a:p>
            <a:pPr eaLnBrk="1" hangingPunct="1"/>
            <a:r>
              <a:rPr lang="zh-CN" altLang="en-US" dirty="0"/>
              <a:t>对角矩阵</a:t>
            </a:r>
          </a:p>
          <a:p>
            <a:pPr lvl="1" eaLnBrk="1" hangingPunct="1"/>
            <a:r>
              <a:rPr lang="zh-CN" altLang="en-US" dirty="0"/>
              <a:t>若</a:t>
            </a:r>
            <a:r>
              <a:rPr lang="en-US" altLang="zh-CN" dirty="0"/>
              <a:t>n</a:t>
            </a:r>
            <a:r>
              <a:rPr lang="zh-CN" altLang="en-US" dirty="0"/>
              <a:t>阶矩阵</a:t>
            </a:r>
            <a:r>
              <a:rPr lang="en-US" altLang="zh-CN" i="1" dirty="0"/>
              <a:t>A</a:t>
            </a:r>
            <a:r>
              <a:rPr lang="zh-CN" altLang="en-US" dirty="0"/>
              <a:t>的所有非0元集中在以主对角线为中心的带状区域内，称</a:t>
            </a:r>
            <a:r>
              <a:rPr lang="en-US" altLang="zh-CN" i="1" dirty="0"/>
              <a:t>A</a:t>
            </a:r>
            <a:r>
              <a:rPr lang="zh-CN" altLang="en-US" dirty="0"/>
              <a:t>为</a:t>
            </a:r>
            <a:r>
              <a:rPr lang="en-US" altLang="zh-CN" i="1" dirty="0"/>
              <a:t>n</a:t>
            </a:r>
            <a:r>
              <a:rPr lang="zh-CN" altLang="en-US" dirty="0"/>
              <a:t>阶对角矩阵。</a:t>
            </a:r>
          </a:p>
        </p:txBody>
      </p:sp>
      <p:pic>
        <p:nvPicPr>
          <p:cNvPr id="21607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1600" y="2971801"/>
            <a:ext cx="6908800" cy="324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2"/>
          <p:cNvSpPr>
            <a:spLocks noGrp="1" noChangeArrowheads="1"/>
          </p:cNvSpPr>
          <p:nvPr>
            <p:ph type="title"/>
          </p:nvPr>
        </p:nvSpPr>
        <p:spPr>
          <a:xfrm>
            <a:off x="1320800" y="232117"/>
            <a:ext cx="10390717" cy="762000"/>
          </a:xfrm>
        </p:spPr>
        <p:txBody>
          <a:bodyPr/>
          <a:lstStyle/>
          <a:p>
            <a:pPr eaLnBrk="1" hangingPunct="1"/>
            <a:r>
              <a:rPr lang="zh-CN" altLang="en-US" dirty="0"/>
              <a:t>5.3.1  特殊矩阵</a:t>
            </a:r>
          </a:p>
        </p:txBody>
      </p:sp>
    </p:spTree>
    <p:extLst>
      <p:ext uri="{BB962C8B-B14F-4D97-AF65-F5344CB8AC3E}">
        <p14:creationId xmlns:p14="http://schemas.microsoft.com/office/powerpoint/2010/main" val="124085392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6072"/>
                                        </p:tgtEl>
                                        <p:attrNameLst>
                                          <p:attrName>style.visibility</p:attrName>
                                        </p:attrNameLst>
                                      </p:cBhvr>
                                      <p:to>
                                        <p:strVal val="visible"/>
                                      </p:to>
                                    </p:set>
                                    <p:animEffect transition="in" filter="checkerboard(across)">
                                      <p:cBhvr>
                                        <p:cTn id="7" dur="500"/>
                                        <p:tgtEl>
                                          <p:spTgt spid="216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14"/>
          <p:cNvSpPr>
            <a:spLocks noGrp="1" noChangeArrowheads="1"/>
          </p:cNvSpPr>
          <p:nvPr>
            <p:ph type="body" idx="1"/>
          </p:nvPr>
        </p:nvSpPr>
        <p:spPr>
          <a:xfrm>
            <a:off x="406400" y="1216006"/>
            <a:ext cx="11988800" cy="5562600"/>
          </a:xfrm>
        </p:spPr>
        <p:txBody>
          <a:bodyPr/>
          <a:lstStyle/>
          <a:p>
            <a:pPr marL="0" indent="0" eaLnBrk="1" hangingPunct="1">
              <a:buNone/>
            </a:pPr>
            <a:r>
              <a:rPr lang="zh-CN" altLang="en-US" dirty="0"/>
              <a:t>压缩方案</a:t>
            </a:r>
            <a:r>
              <a:rPr lang="en-US" altLang="zh-CN" dirty="0"/>
              <a:t>：</a:t>
            </a:r>
          </a:p>
          <a:p>
            <a:pPr lvl="1" eaLnBrk="1" hangingPunct="1"/>
            <a:r>
              <a:rPr lang="zh-CN" altLang="en-US" dirty="0" smtClean="0">
                <a:latin typeface="SimSun" charset="-122"/>
                <a:ea typeface="SimSun" charset="-122"/>
                <a:cs typeface="SimSun" charset="-122"/>
              </a:rPr>
              <a:t>按</a:t>
            </a:r>
            <a:r>
              <a:rPr lang="zh-CN" altLang="en-US" dirty="0">
                <a:latin typeface="SimSun" charset="-122"/>
                <a:ea typeface="SimSun" charset="-122"/>
                <a:cs typeface="SimSun" charset="-122"/>
              </a:rPr>
              <a:t>行主序依次将矩阵非0元存入一维数组</a:t>
            </a:r>
            <a:r>
              <a:rPr lang="en-US" altLang="zh-CN" dirty="0" err="1">
                <a:latin typeface="SimSun" charset="-122"/>
                <a:ea typeface="SimSun" charset="-122"/>
                <a:cs typeface="SimSun" charset="-122"/>
              </a:rPr>
              <a:t>sa</a:t>
            </a:r>
            <a:r>
              <a:rPr lang="en-US" altLang="zh-CN" dirty="0">
                <a:latin typeface="SimSun" charset="-122"/>
                <a:ea typeface="SimSun" charset="-122"/>
                <a:cs typeface="SimSun" charset="-122"/>
              </a:rPr>
              <a:t>[0..3n-2]</a:t>
            </a:r>
            <a:r>
              <a:rPr lang="zh-CN" altLang="en-US" dirty="0">
                <a:latin typeface="SimSun" charset="-122"/>
                <a:ea typeface="SimSun" charset="-122"/>
                <a:cs typeface="SimSun" charset="-122"/>
              </a:rPr>
              <a:t>中。</a:t>
            </a:r>
          </a:p>
        </p:txBody>
      </p:sp>
      <p:grpSp>
        <p:nvGrpSpPr>
          <p:cNvPr id="2" name="Group 4"/>
          <p:cNvGrpSpPr>
            <a:grpSpLocks/>
          </p:cNvGrpSpPr>
          <p:nvPr/>
        </p:nvGrpSpPr>
        <p:grpSpPr bwMode="auto">
          <a:xfrm>
            <a:off x="5181600" y="2333609"/>
            <a:ext cx="7427383" cy="2090120"/>
            <a:chOff x="2304" y="1672"/>
            <a:chExt cx="3509" cy="1013"/>
          </a:xfrm>
        </p:grpSpPr>
        <p:sp>
          <p:nvSpPr>
            <p:cNvPr id="9278" name="Text Box 5"/>
            <p:cNvSpPr txBox="1">
              <a:spLocks noChangeArrowheads="1"/>
            </p:cNvSpPr>
            <p:nvPr/>
          </p:nvSpPr>
          <p:spPr bwMode="auto">
            <a:xfrm>
              <a:off x="2304" y="2064"/>
              <a:ext cx="404"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en-US" altLang="zh-CN" i="1">
                  <a:solidFill>
                    <a:schemeClr val="tx2"/>
                  </a:solidFill>
                </a:rPr>
                <a:t>k=</a:t>
              </a:r>
            </a:p>
          </p:txBody>
        </p:sp>
        <p:sp>
          <p:nvSpPr>
            <p:cNvPr id="9279" name="AutoShape 6"/>
            <p:cNvSpPr>
              <a:spLocks/>
            </p:cNvSpPr>
            <p:nvPr/>
          </p:nvSpPr>
          <p:spPr bwMode="auto">
            <a:xfrm>
              <a:off x="2633" y="1877"/>
              <a:ext cx="185" cy="746"/>
            </a:xfrm>
            <a:prstGeom prst="leftBrace">
              <a:avLst>
                <a:gd name="adj1" fmla="val 33604"/>
                <a:gd name="adj2" fmla="val 50000"/>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80" name="Text Box 8"/>
            <p:cNvSpPr txBox="1">
              <a:spLocks noChangeArrowheads="1"/>
            </p:cNvSpPr>
            <p:nvPr/>
          </p:nvSpPr>
          <p:spPr bwMode="auto">
            <a:xfrm>
              <a:off x="4444" y="1672"/>
              <a:ext cx="1369" cy="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95300" indent="-495300"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buClr>
                  <a:schemeClr val="tx2"/>
                </a:buClr>
              </a:pPr>
              <a:r>
                <a:rPr lang="en-US" altLang="zh-CN" sz="1800" i="1" dirty="0">
                  <a:solidFill>
                    <a:schemeClr val="tx2"/>
                  </a:solidFill>
                </a:rPr>
                <a:t>i=1   j=1,2 </a:t>
              </a:r>
              <a:r>
                <a:rPr lang="zh-CN" altLang="en-US" sz="1800" i="1" dirty="0">
                  <a:solidFill>
                    <a:schemeClr val="tx2"/>
                  </a:solidFill>
                </a:rPr>
                <a:t>或</a:t>
              </a:r>
            </a:p>
            <a:p>
              <a:pPr eaLnBrk="1" hangingPunct="1">
                <a:spcBef>
                  <a:spcPct val="50000"/>
                </a:spcBef>
                <a:buClr>
                  <a:schemeClr val="tx2"/>
                </a:buClr>
              </a:pPr>
              <a:r>
                <a:rPr lang="en-US" altLang="zh-CN" sz="1800" i="1" dirty="0">
                  <a:solidFill>
                    <a:schemeClr val="tx2"/>
                  </a:solidFill>
                </a:rPr>
                <a:t>i=n  j=n-1,n </a:t>
              </a:r>
              <a:r>
                <a:rPr lang="zh-CN" altLang="en-US" sz="1800" i="1" dirty="0">
                  <a:solidFill>
                    <a:schemeClr val="tx2"/>
                  </a:solidFill>
                </a:rPr>
                <a:t>或</a:t>
              </a:r>
            </a:p>
            <a:p>
              <a:pPr eaLnBrk="1" hangingPunct="1">
                <a:spcBef>
                  <a:spcPct val="50000"/>
                </a:spcBef>
                <a:buClr>
                  <a:schemeClr val="tx2"/>
                </a:buClr>
              </a:pPr>
              <a:r>
                <a:rPr lang="en-US" altLang="zh-CN" sz="1800" i="1" dirty="0">
                  <a:solidFill>
                    <a:schemeClr val="tx2"/>
                  </a:solidFill>
                </a:rPr>
                <a:t>1＜i＜n  j=i-1,i,i+1</a:t>
              </a:r>
            </a:p>
          </p:txBody>
        </p:sp>
        <p:sp>
          <p:nvSpPr>
            <p:cNvPr id="9281" name="Text Box 9"/>
            <p:cNvSpPr txBox="1">
              <a:spLocks noChangeArrowheads="1"/>
            </p:cNvSpPr>
            <p:nvPr/>
          </p:nvSpPr>
          <p:spPr bwMode="auto">
            <a:xfrm>
              <a:off x="2880" y="2455"/>
              <a:ext cx="44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zh-CN" altLang="en-US" b="0">
                  <a:solidFill>
                    <a:schemeClr val="tx2"/>
                  </a:solidFill>
                </a:rPr>
                <a:t>0</a:t>
              </a:r>
            </a:p>
          </p:txBody>
        </p:sp>
        <p:sp>
          <p:nvSpPr>
            <p:cNvPr id="9282" name="Text Box 10"/>
            <p:cNvSpPr txBox="1">
              <a:spLocks noChangeArrowheads="1"/>
            </p:cNvSpPr>
            <p:nvPr/>
          </p:nvSpPr>
          <p:spPr bwMode="auto">
            <a:xfrm>
              <a:off x="4391" y="2491"/>
              <a:ext cx="85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zh-CN" altLang="en-US" sz="2000">
                  <a:solidFill>
                    <a:schemeClr val="tx2"/>
                  </a:solidFill>
                </a:rPr>
                <a:t>其它</a:t>
              </a:r>
            </a:p>
          </p:txBody>
        </p:sp>
      </p:grpSp>
      <p:grpSp>
        <p:nvGrpSpPr>
          <p:cNvPr id="3" name="Group 15"/>
          <p:cNvGrpSpPr>
            <a:grpSpLocks/>
          </p:cNvGrpSpPr>
          <p:nvPr/>
        </p:nvGrpSpPr>
        <p:grpSpPr bwMode="auto">
          <a:xfrm>
            <a:off x="812800" y="2438400"/>
            <a:ext cx="4368800" cy="2971800"/>
            <a:chOff x="240" y="1296"/>
            <a:chExt cx="1968" cy="1632"/>
          </a:xfrm>
        </p:grpSpPr>
        <p:graphicFrame>
          <p:nvGraphicFramePr>
            <p:cNvPr id="9218" name="Object 16"/>
            <p:cNvGraphicFramePr>
              <a:graphicFrameLocks noChangeAspect="1"/>
            </p:cNvGraphicFramePr>
            <p:nvPr/>
          </p:nvGraphicFramePr>
          <p:xfrm>
            <a:off x="240" y="1296"/>
            <a:ext cx="1968" cy="1584"/>
          </p:xfrm>
          <a:graphic>
            <a:graphicData uri="http://schemas.openxmlformats.org/presentationml/2006/ole">
              <mc:AlternateContent xmlns:mc="http://schemas.openxmlformats.org/markup-compatibility/2006">
                <mc:Choice xmlns:v="urn:schemas-microsoft-com:vml" Requires="v">
                  <p:oleObj spid="_x0000_s8283" name="Equation" r:id="rId4" imgW="1841400" imgH="1117440" progId="Equation.3">
                    <p:embed/>
                  </p:oleObj>
                </mc:Choice>
                <mc:Fallback>
                  <p:oleObj name="Equation" r:id="rId4" imgW="1841400" imgH="11174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 y="1296"/>
                          <a:ext cx="1968" cy="1584"/>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73" name="Text Box 17"/>
            <p:cNvSpPr txBox="1">
              <a:spLocks noChangeArrowheads="1"/>
            </p:cNvSpPr>
            <p:nvPr/>
          </p:nvSpPr>
          <p:spPr bwMode="auto">
            <a:xfrm>
              <a:off x="1204" y="1433"/>
              <a:ext cx="341"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zh-CN" altLang="en-US" sz="4400" b="0">
                  <a:solidFill>
                    <a:schemeClr val="tx2"/>
                  </a:solidFill>
                </a:rPr>
                <a:t>0</a:t>
              </a:r>
            </a:p>
          </p:txBody>
        </p:sp>
        <p:sp>
          <p:nvSpPr>
            <p:cNvPr id="9274" name="Line 18"/>
            <p:cNvSpPr>
              <a:spLocks noChangeShapeType="1"/>
            </p:cNvSpPr>
            <p:nvPr/>
          </p:nvSpPr>
          <p:spPr bwMode="auto">
            <a:xfrm>
              <a:off x="333" y="1477"/>
              <a:ext cx="1683" cy="145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75" name="Line 19"/>
            <p:cNvSpPr>
              <a:spLocks noChangeShapeType="1"/>
            </p:cNvSpPr>
            <p:nvPr/>
          </p:nvSpPr>
          <p:spPr bwMode="auto">
            <a:xfrm>
              <a:off x="624" y="1392"/>
              <a:ext cx="1392" cy="115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76" name="Line 20"/>
            <p:cNvSpPr>
              <a:spLocks noChangeShapeType="1"/>
            </p:cNvSpPr>
            <p:nvPr/>
          </p:nvSpPr>
          <p:spPr bwMode="auto">
            <a:xfrm>
              <a:off x="295" y="1749"/>
              <a:ext cx="1193" cy="1083"/>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77" name="Text Box 21"/>
            <p:cNvSpPr txBox="1">
              <a:spLocks noChangeArrowheads="1"/>
            </p:cNvSpPr>
            <p:nvPr/>
          </p:nvSpPr>
          <p:spPr bwMode="auto">
            <a:xfrm>
              <a:off x="408" y="2337"/>
              <a:ext cx="341"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zh-CN" altLang="en-US" sz="4400" b="0">
                  <a:solidFill>
                    <a:schemeClr val="tx2"/>
                  </a:solidFill>
                </a:rPr>
                <a:t>0</a:t>
              </a:r>
            </a:p>
          </p:txBody>
        </p:sp>
      </p:grpSp>
      <p:sp>
        <p:nvSpPr>
          <p:cNvPr id="176150" name="Text Box 22"/>
          <p:cNvSpPr txBox="1">
            <a:spLocks noChangeArrowheads="1"/>
          </p:cNvSpPr>
          <p:nvPr/>
        </p:nvSpPr>
        <p:spPr bwMode="auto">
          <a:xfrm>
            <a:off x="304800" y="6114755"/>
            <a:ext cx="101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en-US" altLang="zh-CN" dirty="0">
                <a:solidFill>
                  <a:srgbClr val="FF3300"/>
                </a:solidFill>
                <a:latin typeface="Arial Narrow" pitchFamily="34" charset="0"/>
              </a:rPr>
              <a:t>k=</a:t>
            </a:r>
          </a:p>
        </p:txBody>
      </p:sp>
      <p:graphicFrame>
        <p:nvGraphicFramePr>
          <p:cNvPr id="176257" name="Group 129"/>
          <p:cNvGraphicFramePr>
            <a:graphicFrameLocks noGrp="1"/>
          </p:cNvGraphicFramePr>
          <p:nvPr>
            <p:extLst>
              <p:ext uri="{D42A27DB-BD31-4B8C-83A1-F6EECF244321}">
                <p14:modId xmlns:p14="http://schemas.microsoft.com/office/powerpoint/2010/main" val="1606053119"/>
              </p:ext>
            </p:extLst>
          </p:nvPr>
        </p:nvGraphicFramePr>
        <p:xfrm>
          <a:off x="609600" y="5696241"/>
          <a:ext cx="11379200" cy="883920"/>
        </p:xfrm>
        <a:graphic>
          <a:graphicData uri="http://schemas.openxmlformats.org/drawingml/2006/table">
            <a:tbl>
              <a:tblPr/>
              <a:tblGrid>
                <a:gridCol w="620184">
                  <a:extLst>
                    <a:ext uri="{9D8B030D-6E8A-4147-A177-3AD203B41FA5}">
                      <a16:colId xmlns:a16="http://schemas.microsoft.com/office/drawing/2014/main" xmlns="" val="20000"/>
                    </a:ext>
                  </a:extLst>
                </a:gridCol>
                <a:gridCol w="700616">
                  <a:extLst>
                    <a:ext uri="{9D8B030D-6E8A-4147-A177-3AD203B41FA5}">
                      <a16:colId xmlns:a16="http://schemas.microsoft.com/office/drawing/2014/main" xmlns="" val="20001"/>
                    </a:ext>
                  </a:extLst>
                </a:gridCol>
                <a:gridCol w="711200">
                  <a:extLst>
                    <a:ext uri="{9D8B030D-6E8A-4147-A177-3AD203B41FA5}">
                      <a16:colId xmlns:a16="http://schemas.microsoft.com/office/drawing/2014/main" xmlns="" val="20002"/>
                    </a:ext>
                  </a:extLst>
                </a:gridCol>
                <a:gridCol w="711200">
                  <a:extLst>
                    <a:ext uri="{9D8B030D-6E8A-4147-A177-3AD203B41FA5}">
                      <a16:colId xmlns:a16="http://schemas.microsoft.com/office/drawing/2014/main" xmlns="" val="20003"/>
                    </a:ext>
                  </a:extLst>
                </a:gridCol>
                <a:gridCol w="711200">
                  <a:extLst>
                    <a:ext uri="{9D8B030D-6E8A-4147-A177-3AD203B41FA5}">
                      <a16:colId xmlns:a16="http://schemas.microsoft.com/office/drawing/2014/main" xmlns="" val="20004"/>
                    </a:ext>
                  </a:extLst>
                </a:gridCol>
                <a:gridCol w="914400">
                  <a:extLst>
                    <a:ext uri="{9D8B030D-6E8A-4147-A177-3AD203B41FA5}">
                      <a16:colId xmlns:a16="http://schemas.microsoft.com/office/drawing/2014/main" xmlns="" val="20005"/>
                    </a:ext>
                  </a:extLst>
                </a:gridCol>
                <a:gridCol w="609600">
                  <a:extLst>
                    <a:ext uri="{9D8B030D-6E8A-4147-A177-3AD203B41FA5}">
                      <a16:colId xmlns:a16="http://schemas.microsoft.com/office/drawing/2014/main" xmlns="" val="20006"/>
                    </a:ext>
                  </a:extLst>
                </a:gridCol>
                <a:gridCol w="914400">
                  <a:extLst>
                    <a:ext uri="{9D8B030D-6E8A-4147-A177-3AD203B41FA5}">
                      <a16:colId xmlns:a16="http://schemas.microsoft.com/office/drawing/2014/main" xmlns="" val="20007"/>
                    </a:ext>
                  </a:extLst>
                </a:gridCol>
                <a:gridCol w="914400">
                  <a:extLst>
                    <a:ext uri="{9D8B030D-6E8A-4147-A177-3AD203B41FA5}">
                      <a16:colId xmlns:a16="http://schemas.microsoft.com/office/drawing/2014/main" xmlns="" val="20008"/>
                    </a:ext>
                  </a:extLst>
                </a:gridCol>
                <a:gridCol w="839893">
                  <a:extLst>
                    <a:ext uri="{9D8B030D-6E8A-4147-A177-3AD203B41FA5}">
                      <a16:colId xmlns:a16="http://schemas.microsoft.com/office/drawing/2014/main" xmlns="" val="20009"/>
                    </a:ext>
                  </a:extLst>
                </a:gridCol>
                <a:gridCol w="277707">
                  <a:extLst>
                    <a:ext uri="{9D8B030D-6E8A-4147-A177-3AD203B41FA5}">
                      <a16:colId xmlns:a16="http://schemas.microsoft.com/office/drawing/2014/main" xmlns="" val="20010"/>
                    </a:ext>
                  </a:extLst>
                </a:gridCol>
                <a:gridCol w="1117600">
                  <a:extLst>
                    <a:ext uri="{9D8B030D-6E8A-4147-A177-3AD203B41FA5}">
                      <a16:colId xmlns:a16="http://schemas.microsoft.com/office/drawing/2014/main" xmlns="" val="20011"/>
                    </a:ext>
                  </a:extLst>
                </a:gridCol>
                <a:gridCol w="1117600">
                  <a:extLst>
                    <a:ext uri="{9D8B030D-6E8A-4147-A177-3AD203B41FA5}">
                      <a16:colId xmlns:a16="http://schemas.microsoft.com/office/drawing/2014/main" xmlns="" val="20012"/>
                    </a:ext>
                  </a:extLst>
                </a:gridCol>
                <a:gridCol w="1219200">
                  <a:extLst>
                    <a:ext uri="{9D8B030D-6E8A-4147-A177-3AD203B41FA5}">
                      <a16:colId xmlns:a16="http://schemas.microsoft.com/office/drawing/2014/main" xmlns="" val="20013"/>
                    </a:ext>
                  </a:extLst>
                </a:gridCol>
              </a:tblGrid>
              <a:tr h="0">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dirty="0">
                          <a:ln>
                            <a:noFill/>
                          </a:ln>
                          <a:solidFill>
                            <a:srgbClr val="FF0000"/>
                          </a:solidFill>
                          <a:effectLst/>
                          <a:latin typeface="Times New Roman" pitchFamily="18" charset="0"/>
                          <a:ea typeface="宋体" charset="-122"/>
                        </a:rPr>
                        <a:t>0</a:t>
                      </a:r>
                      <a:endParaRPr kumimoji="1" lang="en-US" altLang="zh-CN" sz="2000" b="1" i="1" u="none" strike="noStrike" cap="none" normalizeH="0" baseline="-18000" dirty="0">
                        <a:ln>
                          <a:noFill/>
                        </a:ln>
                        <a:solidFill>
                          <a:srgbClr val="FF0000"/>
                        </a:solidFill>
                        <a:effectLst/>
                        <a:latin typeface="Times New Roman" pitchFamily="18" charset="0"/>
                        <a:ea typeface="宋体" charset="-122"/>
                      </a:endParaRPr>
                    </a:p>
                  </a:txBody>
                  <a:tcPr marL="121920" marR="12192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2"/>
                          </a:solidFill>
                          <a:effectLst/>
                          <a:latin typeface="Times New Roman" pitchFamily="18" charset="0"/>
                          <a:ea typeface="宋体" charset="-122"/>
                        </a:rPr>
                        <a:t>a</a:t>
                      </a:r>
                      <a:r>
                        <a:rPr kumimoji="1" lang="en-US" altLang="zh-CN" sz="2000" b="1" i="1" u="none" strike="noStrike" cap="none" normalizeH="0" baseline="-20000">
                          <a:ln>
                            <a:noFill/>
                          </a:ln>
                          <a:solidFill>
                            <a:schemeClr val="tx2"/>
                          </a:solidFill>
                          <a:effectLst/>
                          <a:latin typeface="Times New Roman" pitchFamily="18" charset="0"/>
                          <a:ea typeface="宋体" charset="-122"/>
                        </a:rPr>
                        <a:t>11</a:t>
                      </a:r>
                    </a:p>
                  </a:txBody>
                  <a:tcPr marL="121920" marR="12192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2"/>
                          </a:solidFill>
                          <a:effectLst/>
                          <a:latin typeface="Times New Roman" pitchFamily="18" charset="0"/>
                          <a:ea typeface="宋体" charset="-122"/>
                        </a:rPr>
                        <a:t>a</a:t>
                      </a:r>
                      <a:r>
                        <a:rPr kumimoji="1" lang="en-US" altLang="zh-CN" sz="2000" b="1" i="1" u="none" strike="noStrike" cap="none" normalizeH="0" baseline="-20000">
                          <a:ln>
                            <a:noFill/>
                          </a:ln>
                          <a:solidFill>
                            <a:schemeClr val="tx2"/>
                          </a:solidFill>
                          <a:effectLst/>
                          <a:latin typeface="Times New Roman" pitchFamily="18" charset="0"/>
                          <a:ea typeface="宋体" charset="-122"/>
                        </a:rPr>
                        <a:t>12</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2"/>
                          </a:solidFill>
                          <a:effectLst/>
                          <a:latin typeface="Times New Roman" pitchFamily="18" charset="0"/>
                          <a:ea typeface="宋体" charset="-122"/>
                        </a:rPr>
                        <a:t>a</a:t>
                      </a:r>
                      <a:r>
                        <a:rPr kumimoji="1" lang="en-US" altLang="zh-CN" sz="2000" b="1" i="1" u="none" strike="noStrike" cap="none" normalizeH="0" baseline="-20000">
                          <a:ln>
                            <a:noFill/>
                          </a:ln>
                          <a:solidFill>
                            <a:schemeClr val="tx2"/>
                          </a:solidFill>
                          <a:effectLst/>
                          <a:latin typeface="Times New Roman" pitchFamily="18" charset="0"/>
                          <a:ea typeface="宋体" charset="-122"/>
                        </a:rPr>
                        <a:t>21</a:t>
                      </a:r>
                    </a:p>
                  </a:txBody>
                  <a:tcPr marL="121920" marR="12192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2"/>
                          </a:solidFill>
                          <a:effectLst/>
                          <a:latin typeface="Times New Roman" pitchFamily="18" charset="0"/>
                          <a:ea typeface="宋体" charset="-122"/>
                        </a:rPr>
                        <a:t>a</a:t>
                      </a:r>
                      <a:r>
                        <a:rPr kumimoji="1" lang="en-US" altLang="zh-CN" sz="2000" b="1" i="1" u="none" strike="noStrike" cap="none" normalizeH="0" baseline="-20000">
                          <a:ln>
                            <a:noFill/>
                          </a:ln>
                          <a:solidFill>
                            <a:schemeClr val="tx2"/>
                          </a:solidFill>
                          <a:effectLst/>
                          <a:latin typeface="Times New Roman" pitchFamily="18" charset="0"/>
                          <a:ea typeface="宋体" charset="-122"/>
                        </a:rPr>
                        <a:t>22</a:t>
                      </a:r>
                      <a:endParaRPr kumimoji="1" lang="zh-CN" altLang="en-US" sz="2000" b="1" i="1" u="none" strike="noStrike" cap="none" normalizeH="0" baseline="-20000">
                        <a:ln>
                          <a:noFill/>
                        </a:ln>
                        <a:solidFill>
                          <a:schemeClr val="tx2"/>
                        </a:solidFill>
                        <a:effectLst/>
                        <a:latin typeface="Times New Roman" pitchFamily="18" charset="0"/>
                        <a:ea typeface="宋体" charset="-122"/>
                      </a:endParaRPr>
                    </a:p>
                  </a:txBody>
                  <a:tcPr marL="121920" marR="12192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2"/>
                          </a:solidFill>
                          <a:effectLst/>
                          <a:latin typeface="Times New Roman" pitchFamily="18" charset="0"/>
                          <a:ea typeface="宋体" charset="-122"/>
                        </a:rPr>
                        <a:t>a</a:t>
                      </a:r>
                      <a:r>
                        <a:rPr kumimoji="1" lang="en-US" altLang="zh-CN" sz="2000" b="1" i="1" u="none" strike="noStrike" cap="none" normalizeH="0" baseline="-20000">
                          <a:ln>
                            <a:noFill/>
                          </a:ln>
                          <a:solidFill>
                            <a:schemeClr val="tx2"/>
                          </a:solidFill>
                          <a:effectLst/>
                          <a:latin typeface="Times New Roman" pitchFamily="18" charset="0"/>
                          <a:ea typeface="宋体" charset="-122"/>
                        </a:rPr>
                        <a:t>23</a:t>
                      </a:r>
                    </a:p>
                  </a:txBody>
                  <a:tcPr marL="121920" marR="12192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2"/>
                          </a:solidFill>
                          <a:effectLst/>
                          <a:latin typeface="Times New Roman" pitchFamily="18" charset="0"/>
                          <a:ea typeface="宋体" charset="-122"/>
                        </a:rPr>
                        <a:t>…</a:t>
                      </a:r>
                    </a:p>
                  </a:txBody>
                  <a:tcPr marL="121920" marR="121920" anchor="ctr" horzOverflow="overflow">
                    <a:lnL w="12700" cap="flat" cmpd="sng" algn="ctr">
                      <a:solidFill>
                        <a:schemeClr val="tx1"/>
                      </a:solidFill>
                      <a:prstDash val="solid"/>
                      <a:miter lim="800000"/>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dirty="0">
                          <a:ln>
                            <a:noFill/>
                          </a:ln>
                          <a:solidFill>
                            <a:schemeClr val="tx2"/>
                          </a:solidFill>
                          <a:effectLst/>
                          <a:latin typeface="Times New Roman" pitchFamily="18" charset="0"/>
                          <a:ea typeface="宋体" charset="-122"/>
                        </a:rPr>
                        <a:t>a</a:t>
                      </a:r>
                      <a:r>
                        <a:rPr kumimoji="1" lang="en-US" altLang="zh-CN" sz="2000" b="1" i="1" u="none" strike="noStrike" cap="none" normalizeH="0" baseline="-20000" dirty="0">
                          <a:ln>
                            <a:noFill/>
                          </a:ln>
                          <a:solidFill>
                            <a:schemeClr val="tx2"/>
                          </a:solidFill>
                          <a:effectLst/>
                          <a:latin typeface="Times New Roman" pitchFamily="18" charset="0"/>
                          <a:ea typeface="宋体" charset="-122"/>
                        </a:rPr>
                        <a:t>ij-1</a:t>
                      </a:r>
                      <a:endParaRPr kumimoji="1" lang="zh-CN" altLang="en-US" sz="2000" b="1" i="1" u="none" strike="noStrike" cap="none" normalizeH="0" baseline="-20000" dirty="0">
                        <a:ln>
                          <a:noFill/>
                        </a:ln>
                        <a:solidFill>
                          <a:schemeClr val="tx2"/>
                        </a:solidFill>
                        <a:effectLst/>
                        <a:latin typeface="Times New Roman" pitchFamily="18" charset="0"/>
                        <a:ea typeface="宋体" charset="-122"/>
                      </a:endParaRPr>
                    </a:p>
                  </a:txBody>
                  <a:tcPr marL="121920" marR="12192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dirty="0" err="1">
                          <a:ln>
                            <a:noFill/>
                          </a:ln>
                          <a:solidFill>
                            <a:schemeClr val="tx2"/>
                          </a:solidFill>
                          <a:effectLst/>
                          <a:latin typeface="Times New Roman" pitchFamily="18" charset="0"/>
                          <a:ea typeface="宋体" charset="-122"/>
                        </a:rPr>
                        <a:t>a</a:t>
                      </a:r>
                      <a:r>
                        <a:rPr kumimoji="1" lang="en-US" altLang="zh-CN" sz="2000" b="1" i="1" u="none" strike="noStrike" cap="none" normalizeH="0" baseline="-20000" dirty="0" err="1">
                          <a:ln>
                            <a:noFill/>
                          </a:ln>
                          <a:solidFill>
                            <a:schemeClr val="tx2"/>
                          </a:solidFill>
                          <a:effectLst/>
                          <a:latin typeface="Times New Roman" pitchFamily="18" charset="0"/>
                          <a:ea typeface="宋体" charset="-122"/>
                        </a:rPr>
                        <a:t>ij</a:t>
                      </a:r>
                      <a:endParaRPr kumimoji="1" lang="zh-CN" altLang="en-US" sz="2000" b="1" i="1" u="none" strike="noStrike" cap="none" normalizeH="0" baseline="-20000" dirty="0">
                        <a:ln>
                          <a:noFill/>
                        </a:ln>
                        <a:solidFill>
                          <a:schemeClr val="tx2"/>
                        </a:solidFill>
                        <a:effectLst/>
                        <a:latin typeface="Times New Roman" pitchFamily="18" charset="0"/>
                        <a:ea typeface="宋体" charset="-122"/>
                      </a:endParaRPr>
                    </a:p>
                  </a:txBody>
                  <a:tcPr marL="121920" marR="12192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dirty="0">
                          <a:ln>
                            <a:noFill/>
                          </a:ln>
                          <a:solidFill>
                            <a:schemeClr val="tx2"/>
                          </a:solidFill>
                          <a:effectLst/>
                          <a:latin typeface="Times New Roman" pitchFamily="18" charset="0"/>
                          <a:ea typeface="宋体" charset="-122"/>
                        </a:rPr>
                        <a:t>a</a:t>
                      </a:r>
                      <a:r>
                        <a:rPr kumimoji="1" lang="en-US" altLang="zh-CN" sz="2000" b="1" i="1" u="none" strike="noStrike" cap="none" normalizeH="0" baseline="-20000" dirty="0">
                          <a:ln>
                            <a:noFill/>
                          </a:ln>
                          <a:solidFill>
                            <a:schemeClr val="tx2"/>
                          </a:solidFill>
                          <a:effectLst/>
                          <a:latin typeface="Times New Roman" pitchFamily="18" charset="0"/>
                          <a:ea typeface="宋体" charset="-122"/>
                        </a:rPr>
                        <a:t>ij+1</a:t>
                      </a:r>
                      <a:endParaRPr kumimoji="1" lang="zh-CN" altLang="en-US" sz="2000" b="1" i="1" u="none" strike="noStrike" cap="none" normalizeH="0" baseline="-20000" dirty="0">
                        <a:ln>
                          <a:noFill/>
                        </a:ln>
                        <a:solidFill>
                          <a:schemeClr val="tx2"/>
                        </a:solidFill>
                        <a:effectLst/>
                        <a:latin typeface="Times New Roman" pitchFamily="18" charset="0"/>
                        <a:ea typeface="宋体" charset="-122"/>
                      </a:endParaRPr>
                    </a:p>
                  </a:txBody>
                  <a:tcPr marL="121920" marR="121920" anchor="ctr" horzOverflow="overflow">
                    <a:lnL w="19050" cap="flat" cmpd="sng" algn="ctr">
                      <a:solidFill>
                        <a:schemeClr val="tx1"/>
                      </a:solidFill>
                      <a:prstDash val="solid"/>
                      <a:round/>
                      <a:headEnd type="none" w="med" len="med"/>
                      <a:tailEnd type="none" w="med" len="med"/>
                    </a:lnL>
                    <a:lnR>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20000" dirty="0">
                        <a:ln>
                          <a:noFill/>
                        </a:ln>
                        <a:solidFill>
                          <a:schemeClr val="tx2"/>
                        </a:solidFill>
                        <a:effectLst/>
                        <a:latin typeface="Times New Roman" pitchFamily="18" charset="0"/>
                        <a:ea typeface="宋体" charset="-122"/>
                      </a:endParaRPr>
                    </a:p>
                  </a:txBody>
                  <a:tcPr marL="121920" marR="121920" anchor="ctr" horzOverflow="overflow">
                    <a:lnL>
                      <a:noFill/>
                    </a:lnL>
                    <a:lnR w="12700" cap="flat" cmpd="sng" algn="ctr">
                      <a:solidFill>
                        <a:schemeClr val="tx1"/>
                      </a:solidFill>
                      <a:prstDash val="solid"/>
                      <a:miter lim="800000"/>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dirty="0">
                          <a:ln>
                            <a:noFill/>
                          </a:ln>
                          <a:solidFill>
                            <a:schemeClr val="tx2"/>
                          </a:solidFill>
                          <a:effectLst/>
                          <a:latin typeface="Times New Roman" pitchFamily="18" charset="0"/>
                          <a:ea typeface="宋体" charset="-122"/>
                        </a:rPr>
                        <a:t>… </a:t>
                      </a:r>
                      <a:endParaRPr kumimoji="1" lang="en-US" altLang="zh-CN" sz="2000" b="1" i="1" u="none" strike="noStrike" cap="none" normalizeH="0" baseline="-20000" dirty="0">
                        <a:ln>
                          <a:noFill/>
                        </a:ln>
                        <a:solidFill>
                          <a:schemeClr val="tx2"/>
                        </a:solidFill>
                        <a:effectLst/>
                        <a:latin typeface="Times New Roman" pitchFamily="18" charset="0"/>
                        <a:ea typeface="宋体" charset="-122"/>
                      </a:endParaRPr>
                    </a:p>
                  </a:txBody>
                  <a:tcPr marL="121920" marR="121920" anchor="ctr" horzOverflow="overflow">
                    <a:lnL w="12700" cap="flat" cmpd="sng" algn="ctr">
                      <a:solidFill>
                        <a:schemeClr val="tx1"/>
                      </a:solidFill>
                      <a:prstDash val="solid"/>
                      <a:miter lim="800000"/>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2"/>
                          </a:solidFill>
                          <a:effectLst/>
                          <a:latin typeface="Times New Roman" pitchFamily="18" charset="0"/>
                          <a:ea typeface="宋体" charset="-122"/>
                        </a:rPr>
                        <a:t>a</a:t>
                      </a:r>
                      <a:r>
                        <a:rPr kumimoji="1" lang="en-US" altLang="zh-CN" sz="2000" b="1" i="1" u="none" strike="noStrike" cap="none" normalizeH="0" baseline="-20000">
                          <a:ln>
                            <a:noFill/>
                          </a:ln>
                          <a:solidFill>
                            <a:schemeClr val="tx2"/>
                          </a:solidFill>
                          <a:effectLst/>
                          <a:latin typeface="Times New Roman" pitchFamily="18" charset="0"/>
                          <a:ea typeface="宋体" charset="-122"/>
                        </a:rPr>
                        <a:t>n,n-1</a:t>
                      </a:r>
                    </a:p>
                  </a:txBody>
                  <a:tcPr marL="121920" marR="12192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2"/>
                          </a:solidFill>
                          <a:effectLst/>
                          <a:latin typeface="Times New Roman" pitchFamily="18" charset="0"/>
                          <a:ea typeface="宋体" charset="-122"/>
                        </a:rPr>
                        <a:t>a</a:t>
                      </a:r>
                      <a:r>
                        <a:rPr kumimoji="1" lang="en-US" altLang="zh-CN" sz="2000" b="1" i="1" u="none" strike="noStrike" cap="none" normalizeH="0" baseline="-20000">
                          <a:ln>
                            <a:noFill/>
                          </a:ln>
                          <a:solidFill>
                            <a:schemeClr val="tx2"/>
                          </a:solidFill>
                          <a:effectLst/>
                          <a:latin typeface="Times New Roman" pitchFamily="18" charset="0"/>
                          <a:ea typeface="宋体" charset="-122"/>
                        </a:rPr>
                        <a:t>n,n</a:t>
                      </a:r>
                    </a:p>
                  </a:txBody>
                  <a:tcPr marL="121920" marR="1219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0">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1"/>
                          </a:solidFill>
                          <a:effectLst/>
                          <a:latin typeface="Times New Roman" pitchFamily="18" charset="0"/>
                          <a:ea typeface="宋体" charset="-122"/>
                        </a:rPr>
                        <a:t>1</a:t>
                      </a: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1"/>
                          </a:solidFill>
                          <a:effectLst/>
                          <a:latin typeface="Times New Roman" pitchFamily="18" charset="0"/>
                          <a:ea typeface="宋体" charset="-122"/>
                        </a:rPr>
                        <a:t>2</a:t>
                      </a: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1"/>
                          </a:solidFill>
                          <a:effectLst/>
                          <a:latin typeface="Times New Roman" pitchFamily="18" charset="0"/>
                          <a:ea typeface="宋体" charset="-122"/>
                        </a:rPr>
                        <a:t>3</a:t>
                      </a: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1"/>
                          </a:solidFill>
                          <a:effectLst/>
                          <a:latin typeface="Times New Roman" pitchFamily="18" charset="0"/>
                          <a:ea typeface="宋体" charset="-122"/>
                        </a:rPr>
                        <a:t>4</a:t>
                      </a: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1"/>
                          </a:solidFill>
                          <a:effectLst/>
                          <a:latin typeface="Times New Roman" pitchFamily="18" charset="0"/>
                          <a:ea typeface="宋体" charset="-122"/>
                        </a:rPr>
                        <a:t>5</a:t>
                      </a: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a:ln>
                          <a:noFill/>
                        </a:ln>
                        <a:solidFill>
                          <a:schemeClr val="tx1"/>
                        </a:solidFill>
                        <a:effectLst/>
                        <a:latin typeface="Times New Roman" pitchFamily="18" charset="0"/>
                        <a:ea typeface="宋体" charset="-122"/>
                      </a:endParaRP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a:ln>
                          <a:noFill/>
                        </a:ln>
                        <a:solidFill>
                          <a:schemeClr val="tx1"/>
                        </a:solidFill>
                        <a:effectLst/>
                        <a:latin typeface="Times New Roman" pitchFamily="18" charset="0"/>
                        <a:ea typeface="宋体" charset="-122"/>
                      </a:endParaRP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a:ln>
                          <a:noFill/>
                        </a:ln>
                        <a:solidFill>
                          <a:schemeClr val="tx1"/>
                        </a:solidFill>
                        <a:effectLst/>
                        <a:latin typeface="Times New Roman" pitchFamily="18" charset="0"/>
                        <a:ea typeface="宋体" charset="-122"/>
                      </a:endParaRP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dirty="0">
                        <a:ln>
                          <a:noFill/>
                        </a:ln>
                        <a:solidFill>
                          <a:schemeClr val="tx1"/>
                        </a:solidFill>
                        <a:effectLst/>
                        <a:latin typeface="Times New Roman" pitchFamily="18" charset="0"/>
                        <a:ea typeface="宋体" charset="-122"/>
                      </a:endParaRP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a:ln>
                          <a:noFill/>
                        </a:ln>
                        <a:solidFill>
                          <a:schemeClr val="tx1"/>
                        </a:solidFill>
                        <a:effectLst/>
                        <a:latin typeface="Times New Roman" pitchFamily="18" charset="0"/>
                        <a:ea typeface="宋体" charset="-122"/>
                      </a:endParaRP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en-US" altLang="zh-CN" sz="2000" b="1" i="1" u="none" strike="noStrike" cap="none" normalizeH="0" baseline="-20000" dirty="0">
                        <a:ln>
                          <a:noFill/>
                        </a:ln>
                        <a:solidFill>
                          <a:schemeClr val="tx1"/>
                        </a:solidFill>
                        <a:effectLst/>
                        <a:latin typeface="Times New Roman" pitchFamily="18" charset="0"/>
                        <a:ea typeface="宋体" charset="-122"/>
                      </a:endParaRP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1"/>
                          </a:solidFill>
                          <a:effectLst/>
                          <a:latin typeface="Times New Roman" pitchFamily="18" charset="0"/>
                          <a:ea typeface="宋体" charset="-122"/>
                        </a:rPr>
                        <a:t>3n-3</a:t>
                      </a: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dirty="0">
                          <a:ln>
                            <a:noFill/>
                          </a:ln>
                          <a:solidFill>
                            <a:schemeClr val="tx1"/>
                          </a:solidFill>
                          <a:effectLst/>
                          <a:latin typeface="Times New Roman" pitchFamily="18" charset="0"/>
                          <a:ea typeface="宋体" charset="-122"/>
                        </a:rPr>
                        <a:t>3n-2</a:t>
                      </a:r>
                    </a:p>
                  </a:txBody>
                  <a:tcPr marL="121920" marR="121920"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23" name="Rectangle 52"/>
          <p:cNvSpPr>
            <a:spLocks noGrp="1" noChangeArrowheads="1"/>
          </p:cNvSpPr>
          <p:nvPr>
            <p:ph type="title"/>
          </p:nvPr>
        </p:nvSpPr>
        <p:spPr>
          <a:xfrm>
            <a:off x="1320800" y="232117"/>
            <a:ext cx="10390717" cy="762000"/>
          </a:xfrm>
        </p:spPr>
        <p:txBody>
          <a:bodyPr/>
          <a:lstStyle/>
          <a:p>
            <a:pPr eaLnBrk="1" hangingPunct="1"/>
            <a:r>
              <a:rPr lang="zh-CN" altLang="en-US" dirty="0"/>
              <a:t>5.3.1  特殊矩阵</a:t>
            </a:r>
          </a:p>
        </p:txBody>
      </p:sp>
      <p:cxnSp>
        <p:nvCxnSpPr>
          <p:cNvPr id="6" name="直接连接符 5"/>
          <p:cNvCxnSpPr/>
          <p:nvPr/>
        </p:nvCxnSpPr>
        <p:spPr bwMode="auto">
          <a:xfrm>
            <a:off x="8243668" y="5700714"/>
            <a:ext cx="540000" cy="0"/>
          </a:xfrm>
          <a:prstGeom prst="line">
            <a:avLst/>
          </a:prstGeom>
          <a:solidFill>
            <a:schemeClr val="accent1"/>
          </a:solidFill>
          <a:ln w="28575" cap="flat" cmpd="thickThin" algn="ctr">
            <a:solidFill>
              <a:schemeClr val="tx1"/>
            </a:solidFill>
            <a:prstDash val="solid"/>
            <a:miter lim="800000"/>
            <a:headEnd type="none" w="med" len="med"/>
            <a:tailEnd type="none" w="med" len="med"/>
          </a:ln>
          <a:effectLst/>
        </p:spPr>
      </p:cxnSp>
      <p:sp>
        <p:nvSpPr>
          <p:cNvPr id="4" name="矩形 3"/>
          <p:cNvSpPr/>
          <p:nvPr/>
        </p:nvSpPr>
        <p:spPr>
          <a:xfrm>
            <a:off x="6414740" y="2506383"/>
            <a:ext cx="2063385" cy="954107"/>
          </a:xfrm>
          <a:prstGeom prst="rect">
            <a:avLst/>
          </a:prstGeom>
        </p:spPr>
        <p:txBody>
          <a:bodyPr wrap="none">
            <a:spAutoFit/>
          </a:bodyPr>
          <a:lstStyle/>
          <a:p>
            <a:r>
              <a:rPr lang="en-US" altLang="zh-CN" sz="2800" dirty="0">
                <a:solidFill>
                  <a:schemeClr val="tx2"/>
                </a:solidFill>
              </a:rPr>
              <a:t>2+3(i-2)-(i-2)+j</a:t>
            </a:r>
          </a:p>
          <a:p>
            <a:r>
              <a:rPr lang="en-US" altLang="zh-CN" sz="2800" dirty="0">
                <a:solidFill>
                  <a:schemeClr val="tx2"/>
                </a:solidFill>
              </a:rPr>
              <a:t>=2i+j-2</a:t>
            </a:r>
            <a:endParaRPr lang="zh-CN" altLang="en-US" sz="2800" dirty="0">
              <a:solidFill>
                <a:schemeClr val="tx2"/>
              </a:solidFill>
            </a:endParaRPr>
          </a:p>
        </p:txBody>
      </p:sp>
    </p:spTree>
    <p:extLst>
      <p:ext uri="{BB962C8B-B14F-4D97-AF65-F5344CB8AC3E}">
        <p14:creationId xmlns:p14="http://schemas.microsoft.com/office/powerpoint/2010/main" val="25497988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76257"/>
                                        </p:tgtEl>
                                        <p:attrNameLst>
                                          <p:attrName>style.visibility</p:attrName>
                                        </p:attrNameLst>
                                      </p:cBhvr>
                                      <p:to>
                                        <p:strVal val="visible"/>
                                      </p:to>
                                    </p:set>
                                    <p:animEffect transition="in" filter="dissolve">
                                      <p:cBhvr>
                                        <p:cTn id="12" dur="500"/>
                                        <p:tgtEl>
                                          <p:spTgt spid="1762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76150"/>
                                        </p:tgtEl>
                                        <p:attrNameLst>
                                          <p:attrName>style.visibility</p:attrName>
                                        </p:attrNameLst>
                                      </p:cBhvr>
                                      <p:to>
                                        <p:strVal val="visible"/>
                                      </p:to>
                                    </p:set>
                                    <p:anim calcmode="lin" valueType="num">
                                      <p:cBhvr additive="base">
                                        <p:cTn id="17" dur="500" fill="hold"/>
                                        <p:tgtEl>
                                          <p:spTgt spid="176150"/>
                                        </p:tgtEl>
                                        <p:attrNameLst>
                                          <p:attrName>ppt_x</p:attrName>
                                        </p:attrNameLst>
                                      </p:cBhvr>
                                      <p:tavLst>
                                        <p:tav tm="0">
                                          <p:val>
                                            <p:strVal val="0-#ppt_w/2"/>
                                          </p:val>
                                        </p:tav>
                                        <p:tav tm="100000">
                                          <p:val>
                                            <p:strVal val="#ppt_x"/>
                                          </p:val>
                                        </p:tav>
                                      </p:tavLst>
                                    </p:anim>
                                    <p:anim calcmode="lin" valueType="num">
                                      <p:cBhvr additive="base">
                                        <p:cTn id="18" dur="500" fill="hold"/>
                                        <p:tgtEl>
                                          <p:spTgt spid="176150"/>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5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3" name="Rectangle 1031"/>
          <p:cNvSpPr>
            <a:spLocks noGrp="1" noChangeArrowheads="1"/>
          </p:cNvSpPr>
          <p:nvPr>
            <p:ph type="title"/>
          </p:nvPr>
        </p:nvSpPr>
        <p:spPr/>
        <p:txBody>
          <a:bodyPr/>
          <a:lstStyle/>
          <a:p>
            <a:pPr eaLnBrk="1" hangingPunct="1"/>
            <a:r>
              <a:rPr lang="zh-CN" altLang="en-US" dirty="0"/>
              <a:t>5.1 数组的定义</a:t>
            </a:r>
          </a:p>
        </p:txBody>
      </p:sp>
      <p:sp>
        <p:nvSpPr>
          <p:cNvPr id="29704" name="Rectangle 1032"/>
          <p:cNvSpPr>
            <a:spLocks noGrp="1" noChangeArrowheads="1"/>
          </p:cNvSpPr>
          <p:nvPr>
            <p:ph type="body" idx="1"/>
          </p:nvPr>
        </p:nvSpPr>
        <p:spPr>
          <a:xfrm>
            <a:off x="507999" y="1255714"/>
            <a:ext cx="11508317" cy="5373687"/>
          </a:xfrm>
        </p:spPr>
        <p:txBody>
          <a:bodyPr/>
          <a:lstStyle/>
          <a:p>
            <a:pPr eaLnBrk="1" hangingPunct="1">
              <a:buNone/>
            </a:pPr>
            <a:r>
              <a:rPr lang="zh-CN" altLang="en-US" dirty="0"/>
              <a:t>数组的基本概念</a:t>
            </a:r>
          </a:p>
          <a:p>
            <a:pPr lvl="1" eaLnBrk="1" hangingPunct="1"/>
            <a:r>
              <a:rPr lang="zh-CN" altLang="en-US" dirty="0"/>
              <a:t>数组的定义</a:t>
            </a:r>
          </a:p>
          <a:p>
            <a:pPr lvl="2" eaLnBrk="1" hangingPunct="1"/>
            <a:r>
              <a:rPr lang="zh-CN" altLang="en-US" dirty="0"/>
              <a:t>即数组是由</a:t>
            </a:r>
            <a:r>
              <a:rPr lang="en-US" altLang="zh-CN" i="1" dirty="0"/>
              <a:t>n</a:t>
            </a:r>
            <a:r>
              <a:rPr lang="zh-CN" altLang="en-US" dirty="0"/>
              <a:t>个具有相同数据类型的数据元素</a:t>
            </a:r>
            <a:r>
              <a:rPr lang="en-US" altLang="zh-CN" i="1" dirty="0"/>
              <a:t>a</a:t>
            </a:r>
            <a:r>
              <a:rPr lang="en-US" altLang="zh-CN" i="1" baseline="-25000" dirty="0"/>
              <a:t>1</a:t>
            </a:r>
            <a:r>
              <a:rPr lang="en-US" altLang="zh-CN" i="1" dirty="0"/>
              <a:t>， a</a:t>
            </a:r>
            <a:r>
              <a:rPr lang="en-US" altLang="zh-CN" i="1" baseline="-25000" dirty="0"/>
              <a:t>2</a:t>
            </a:r>
            <a:r>
              <a:rPr lang="en-US" altLang="zh-CN" i="1" dirty="0"/>
              <a:t> ，…，a</a:t>
            </a:r>
            <a:r>
              <a:rPr lang="en-US" altLang="zh-CN" i="1" baseline="-25000" dirty="0"/>
              <a:t>n</a:t>
            </a:r>
            <a:r>
              <a:rPr lang="zh-CN" altLang="en-US" dirty="0"/>
              <a:t>组成的有限序列，且该有限序列必须存储在一块</a:t>
            </a:r>
            <a:r>
              <a:rPr lang="zh-CN" altLang="en-US" dirty="0">
                <a:solidFill>
                  <a:srgbClr val="FF0000"/>
                </a:solidFill>
              </a:rPr>
              <a:t>地址连续</a:t>
            </a:r>
            <a:r>
              <a:rPr lang="zh-CN" altLang="en-US" dirty="0"/>
              <a:t>的存储单元中。</a:t>
            </a:r>
            <a:endParaRPr lang="en-US" altLang="zh-CN" dirty="0"/>
          </a:p>
          <a:p>
            <a:pPr lvl="1" eaLnBrk="1" hangingPunct="1"/>
            <a:r>
              <a:rPr lang="zh-CN" altLang="en-US" dirty="0"/>
              <a:t>数组的存储结构</a:t>
            </a:r>
          </a:p>
          <a:p>
            <a:pPr lvl="2" eaLnBrk="1" hangingPunct="1"/>
            <a:r>
              <a:rPr lang="zh-CN" altLang="en-US" dirty="0"/>
              <a:t>由于数组必须存储在一块</a:t>
            </a:r>
            <a:r>
              <a:rPr lang="zh-CN" altLang="en-US" dirty="0">
                <a:solidFill>
                  <a:srgbClr val="FF0000"/>
                </a:solidFill>
              </a:rPr>
              <a:t>地址连续</a:t>
            </a:r>
            <a:r>
              <a:rPr lang="zh-CN" altLang="en-US" dirty="0"/>
              <a:t>的存储单元中，所以只能用</a:t>
            </a:r>
            <a:r>
              <a:rPr lang="zh-CN" altLang="en-US" dirty="0">
                <a:solidFill>
                  <a:srgbClr val="FF0000"/>
                </a:solidFill>
              </a:rPr>
              <a:t>顺序存储结构</a:t>
            </a:r>
            <a:endParaRPr lang="en-US" altLang="zh-CN" dirty="0">
              <a:solidFill>
                <a:srgbClr val="FF0000"/>
              </a:solidFill>
            </a:endParaRPr>
          </a:p>
          <a:p>
            <a:pPr lvl="1" eaLnBrk="1" hangingPunct="1"/>
            <a:r>
              <a:rPr lang="zh-CN" altLang="en-US" dirty="0"/>
              <a:t>数组的分类</a:t>
            </a:r>
            <a:endParaRPr lang="en-US" altLang="zh-CN" dirty="0">
              <a:solidFill>
                <a:srgbClr val="FF0000"/>
              </a:solidFill>
              <a:latin typeface="Arial" charset="0"/>
              <a:ea typeface="楷体_GB2312" pitchFamily="49" charset="-122"/>
            </a:endParaRPr>
          </a:p>
          <a:p>
            <a:pPr lvl="2" eaLnBrk="1" hangingPunct="1"/>
            <a:r>
              <a:rPr lang="zh-CN" altLang="en-US" dirty="0"/>
              <a:t>一维数组          如：</a:t>
            </a:r>
            <a:r>
              <a:rPr lang="en-US" altLang="zh-CN" dirty="0"/>
              <a:t>a[5]={1,2,3,4,5};</a:t>
            </a:r>
          </a:p>
          <a:p>
            <a:pPr lvl="2" eaLnBrk="1" hangingPunct="1"/>
            <a:r>
              <a:rPr lang="zh-CN" altLang="en-US" sz="2400" dirty="0"/>
              <a:t>二维数组          </a:t>
            </a:r>
            <a:r>
              <a:rPr lang="zh-CN" altLang="en-US" dirty="0"/>
              <a:t>如：</a:t>
            </a:r>
            <a:r>
              <a:rPr lang="en-US" altLang="zh-CN" dirty="0"/>
              <a:t>a[2][5]=     1,2,3,4,5</a:t>
            </a:r>
          </a:p>
          <a:p>
            <a:pPr marL="914400" lvl="2" indent="0" eaLnBrk="1" hangingPunct="1">
              <a:buNone/>
            </a:pPr>
            <a:r>
              <a:rPr lang="en-US" altLang="zh-CN" sz="2400" dirty="0"/>
              <a:t>                                                          </a:t>
            </a:r>
            <a:r>
              <a:rPr lang="en-US" altLang="zh-CN" dirty="0"/>
              <a:t>6,7,8,9,10</a:t>
            </a:r>
            <a:endParaRPr lang="en-US" altLang="zh-CN" sz="2400" dirty="0"/>
          </a:p>
          <a:p>
            <a:pPr lvl="2" eaLnBrk="1" hangingPunct="1"/>
            <a:r>
              <a:rPr lang="zh-CN" altLang="en-US" sz="2400" dirty="0"/>
              <a:t>多维数组</a:t>
            </a:r>
            <a:r>
              <a:rPr lang="en-US" altLang="zh-CN" sz="2400" dirty="0"/>
              <a:t>(3</a:t>
            </a:r>
            <a:r>
              <a:rPr lang="zh-CN" altLang="en-US" sz="2400" dirty="0"/>
              <a:t>维及</a:t>
            </a:r>
            <a:r>
              <a:rPr lang="en-US" altLang="zh-CN" sz="2400" dirty="0"/>
              <a:t>3</a:t>
            </a:r>
            <a:r>
              <a:rPr lang="zh-CN" altLang="en-US" sz="2400" dirty="0"/>
              <a:t>维以上的数组</a:t>
            </a:r>
            <a:r>
              <a:rPr lang="en-US" altLang="zh-CN" sz="2400" dirty="0"/>
              <a:t>)</a:t>
            </a:r>
            <a:r>
              <a:rPr lang="zh-CN" altLang="en-US" sz="2400" dirty="0"/>
              <a:t>            如：</a:t>
            </a:r>
            <a:r>
              <a:rPr lang="en-US" altLang="zh-CN" sz="2400" dirty="0"/>
              <a:t>a[3][2][2]</a:t>
            </a:r>
            <a:r>
              <a:rPr lang="en-US" altLang="zh-CN" dirty="0"/>
              <a:t>;</a:t>
            </a:r>
            <a:endParaRPr lang="zh-CN" altLang="en-US" sz="2400" dirty="0"/>
          </a:p>
        </p:txBody>
      </p:sp>
      <p:sp>
        <p:nvSpPr>
          <p:cNvPr id="3" name="左大括号 2"/>
          <p:cNvSpPr/>
          <p:nvPr/>
        </p:nvSpPr>
        <p:spPr bwMode="auto">
          <a:xfrm>
            <a:off x="5257800" y="5094514"/>
            <a:ext cx="202474" cy="666206"/>
          </a:xfrm>
          <a:prstGeom prst="lef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
        <p:nvSpPr>
          <p:cNvPr id="7" name="左大括号 6"/>
          <p:cNvSpPr/>
          <p:nvPr/>
        </p:nvSpPr>
        <p:spPr bwMode="auto">
          <a:xfrm rot="10800000">
            <a:off x="6705590" y="5120640"/>
            <a:ext cx="202475" cy="666206"/>
          </a:xfrm>
          <a:prstGeom prst="lef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9703"/>
                                        </p:tgtEl>
                                        <p:attrNameLst>
                                          <p:attrName>style.visibility</p:attrName>
                                        </p:attrNameLst>
                                      </p:cBhvr>
                                      <p:to>
                                        <p:strVal val="visible"/>
                                      </p:to>
                                    </p:set>
                                    <p:anim calcmode="lin" valueType="num">
                                      <p:cBhvr>
                                        <p:cTn id="7" dur="1000" fill="hold"/>
                                        <p:tgtEl>
                                          <p:spTgt spid="29703"/>
                                        </p:tgtEl>
                                        <p:attrNameLst>
                                          <p:attrName>ppt_w</p:attrName>
                                        </p:attrNameLst>
                                      </p:cBhvr>
                                      <p:tavLst>
                                        <p:tav tm="0">
                                          <p:val>
                                            <p:fltVal val="0"/>
                                          </p:val>
                                        </p:tav>
                                        <p:tav tm="100000">
                                          <p:val>
                                            <p:strVal val="#ppt_w"/>
                                          </p:val>
                                        </p:tav>
                                      </p:tavLst>
                                    </p:anim>
                                    <p:anim calcmode="lin" valueType="num">
                                      <p:cBhvr>
                                        <p:cTn id="8" dur="1000" fill="hold"/>
                                        <p:tgtEl>
                                          <p:spTgt spid="29703"/>
                                        </p:tgtEl>
                                        <p:attrNameLst>
                                          <p:attrName>ppt_h</p:attrName>
                                        </p:attrNameLst>
                                      </p:cBhvr>
                                      <p:tavLst>
                                        <p:tav tm="0">
                                          <p:val>
                                            <p:fltVal val="0"/>
                                          </p:val>
                                        </p:tav>
                                        <p:tav tm="100000">
                                          <p:val>
                                            <p:strVal val="#ppt_h"/>
                                          </p:val>
                                        </p:tav>
                                      </p:tavLst>
                                    </p:anim>
                                    <p:anim calcmode="lin" valueType="num">
                                      <p:cBhvr>
                                        <p:cTn id="9" dur="1000" fill="hold"/>
                                        <p:tgtEl>
                                          <p:spTgt spid="2970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970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29704">
                                            <p:txEl>
                                              <p:pRg st="0" end="0"/>
                                            </p:txEl>
                                          </p:spTgt>
                                        </p:tgtEl>
                                        <p:attrNameLst>
                                          <p:attrName>style.visibility</p:attrName>
                                        </p:attrNameLst>
                                      </p:cBhvr>
                                      <p:to>
                                        <p:strVal val="visible"/>
                                      </p:to>
                                    </p:set>
                                    <p:animEffect transition="in" filter="slide(fromBottom)">
                                      <p:cBhvr>
                                        <p:cTn id="15" dur="500"/>
                                        <p:tgtEl>
                                          <p:spTgt spid="2970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29704">
                                            <p:txEl>
                                              <p:pRg st="1" end="1"/>
                                            </p:txEl>
                                          </p:spTgt>
                                        </p:tgtEl>
                                        <p:attrNameLst>
                                          <p:attrName>style.visibility</p:attrName>
                                        </p:attrNameLst>
                                      </p:cBhvr>
                                      <p:to>
                                        <p:strVal val="visible"/>
                                      </p:to>
                                    </p:set>
                                    <p:animEffect transition="in" filter="slide(fromBottom)">
                                      <p:cBhvr>
                                        <p:cTn id="20" dur="500"/>
                                        <p:tgtEl>
                                          <p:spTgt spid="29704">
                                            <p:txEl>
                                              <p:pRg st="1" end="1"/>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29704">
                                            <p:txEl>
                                              <p:pRg st="2" end="2"/>
                                            </p:txEl>
                                          </p:spTgt>
                                        </p:tgtEl>
                                        <p:attrNameLst>
                                          <p:attrName>style.visibility</p:attrName>
                                        </p:attrNameLst>
                                      </p:cBhvr>
                                      <p:to>
                                        <p:strVal val="visible"/>
                                      </p:to>
                                    </p:set>
                                    <p:animEffect transition="in" filter="slide(fromBottom)">
                                      <p:cBhvr>
                                        <p:cTn id="23" dur="500"/>
                                        <p:tgtEl>
                                          <p:spTgt spid="2970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29704">
                                            <p:txEl>
                                              <p:pRg st="3" end="3"/>
                                            </p:txEl>
                                          </p:spTgt>
                                        </p:tgtEl>
                                        <p:attrNameLst>
                                          <p:attrName>style.visibility</p:attrName>
                                        </p:attrNameLst>
                                      </p:cBhvr>
                                      <p:to>
                                        <p:strVal val="visible"/>
                                      </p:to>
                                    </p:set>
                                    <p:animEffect transition="in" filter="slide(fromBottom)">
                                      <p:cBhvr>
                                        <p:cTn id="28" dur="500"/>
                                        <p:tgtEl>
                                          <p:spTgt spid="29704">
                                            <p:txEl>
                                              <p:pRg st="3" end="3"/>
                                            </p:txEl>
                                          </p:spTgt>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29704">
                                            <p:txEl>
                                              <p:pRg st="4" end="4"/>
                                            </p:txEl>
                                          </p:spTgt>
                                        </p:tgtEl>
                                        <p:attrNameLst>
                                          <p:attrName>style.visibility</p:attrName>
                                        </p:attrNameLst>
                                      </p:cBhvr>
                                      <p:to>
                                        <p:strVal val="visible"/>
                                      </p:to>
                                    </p:set>
                                    <p:animEffect transition="in" filter="slide(fromBottom)">
                                      <p:cBhvr>
                                        <p:cTn id="31" dur="500"/>
                                        <p:tgtEl>
                                          <p:spTgt spid="29704">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29704">
                                            <p:txEl>
                                              <p:pRg st="5" end="5"/>
                                            </p:txEl>
                                          </p:spTgt>
                                        </p:tgtEl>
                                        <p:attrNameLst>
                                          <p:attrName>style.visibility</p:attrName>
                                        </p:attrNameLst>
                                      </p:cBhvr>
                                      <p:to>
                                        <p:strVal val="visible"/>
                                      </p:to>
                                    </p:set>
                                    <p:animEffect transition="in" filter="slide(fromBottom)">
                                      <p:cBhvr>
                                        <p:cTn id="36" dur="500"/>
                                        <p:tgtEl>
                                          <p:spTgt spid="29704">
                                            <p:txEl>
                                              <p:pRg st="5" end="5"/>
                                            </p:txEl>
                                          </p:spTgt>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29704">
                                            <p:txEl>
                                              <p:pRg st="6" end="6"/>
                                            </p:txEl>
                                          </p:spTgt>
                                        </p:tgtEl>
                                        <p:attrNameLst>
                                          <p:attrName>style.visibility</p:attrName>
                                        </p:attrNameLst>
                                      </p:cBhvr>
                                      <p:to>
                                        <p:strVal val="visible"/>
                                      </p:to>
                                    </p:set>
                                    <p:animEffect transition="in" filter="slide(fromBottom)">
                                      <p:cBhvr>
                                        <p:cTn id="39" dur="500"/>
                                        <p:tgtEl>
                                          <p:spTgt spid="29704">
                                            <p:txEl>
                                              <p:pRg st="6" end="6"/>
                                            </p:txEl>
                                          </p:spTgt>
                                        </p:tgtEl>
                                      </p:cBhvr>
                                    </p:animEffect>
                                  </p:childTnLst>
                                </p:cTn>
                              </p:par>
                              <p:par>
                                <p:cTn id="40" presetID="12" presetClass="entr" presetSubtype="4" fill="hold" grpId="0" nodeType="withEffect">
                                  <p:stCondLst>
                                    <p:cond delay="0"/>
                                  </p:stCondLst>
                                  <p:childTnLst>
                                    <p:set>
                                      <p:cBhvr>
                                        <p:cTn id="41" dur="1" fill="hold">
                                          <p:stCondLst>
                                            <p:cond delay="0"/>
                                          </p:stCondLst>
                                        </p:cTn>
                                        <p:tgtEl>
                                          <p:spTgt spid="29704">
                                            <p:txEl>
                                              <p:pRg st="7" end="7"/>
                                            </p:txEl>
                                          </p:spTgt>
                                        </p:tgtEl>
                                        <p:attrNameLst>
                                          <p:attrName>style.visibility</p:attrName>
                                        </p:attrNameLst>
                                      </p:cBhvr>
                                      <p:to>
                                        <p:strVal val="visible"/>
                                      </p:to>
                                    </p:set>
                                    <p:animEffect transition="in" filter="slide(fromBottom)">
                                      <p:cBhvr>
                                        <p:cTn id="42" dur="500"/>
                                        <p:tgtEl>
                                          <p:spTgt spid="29704">
                                            <p:txEl>
                                              <p:pRg st="7" end="7"/>
                                            </p:txEl>
                                          </p:spTgt>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29704">
                                            <p:txEl>
                                              <p:pRg st="8" end="8"/>
                                            </p:txEl>
                                          </p:spTgt>
                                        </p:tgtEl>
                                        <p:attrNameLst>
                                          <p:attrName>style.visibility</p:attrName>
                                        </p:attrNameLst>
                                      </p:cBhvr>
                                      <p:to>
                                        <p:strVal val="visible"/>
                                      </p:to>
                                    </p:set>
                                    <p:animEffect transition="in" filter="slide(fromBottom)">
                                      <p:cBhvr>
                                        <p:cTn id="45" dur="500"/>
                                        <p:tgtEl>
                                          <p:spTgt spid="29704">
                                            <p:txEl>
                                              <p:pRg st="8" end="8"/>
                                            </p:txEl>
                                          </p:spTgt>
                                        </p:tgtEl>
                                      </p:cBhvr>
                                    </p:animEffect>
                                  </p:childTnLst>
                                </p:cTn>
                              </p:par>
                              <p:par>
                                <p:cTn id="46" presetID="12" presetClass="entr" presetSubtype="4" fill="hold" grpId="0" nodeType="withEffect">
                                  <p:stCondLst>
                                    <p:cond delay="0"/>
                                  </p:stCondLst>
                                  <p:childTnLst>
                                    <p:set>
                                      <p:cBhvr>
                                        <p:cTn id="47" dur="1" fill="hold">
                                          <p:stCondLst>
                                            <p:cond delay="0"/>
                                          </p:stCondLst>
                                        </p:cTn>
                                        <p:tgtEl>
                                          <p:spTgt spid="29704">
                                            <p:txEl>
                                              <p:pRg st="9" end="9"/>
                                            </p:txEl>
                                          </p:spTgt>
                                        </p:tgtEl>
                                        <p:attrNameLst>
                                          <p:attrName>style.visibility</p:attrName>
                                        </p:attrNameLst>
                                      </p:cBhvr>
                                      <p:to>
                                        <p:strVal val="visible"/>
                                      </p:to>
                                    </p:set>
                                    <p:animEffect transition="in" filter="slide(fromBottom)">
                                      <p:cBhvr>
                                        <p:cTn id="48" dur="500"/>
                                        <p:tgtEl>
                                          <p:spTgt spid="2970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autoUpdateAnimBg="0"/>
      <p:bldP spid="29704" grpId="0" build="p" bldLvl="2"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6"/>
          <p:cNvSpPr>
            <a:spLocks noGrp="1" noChangeArrowheads="1"/>
          </p:cNvSpPr>
          <p:nvPr>
            <p:ph type="title"/>
          </p:nvPr>
        </p:nvSpPr>
        <p:spPr/>
        <p:txBody>
          <a:bodyPr/>
          <a:lstStyle/>
          <a:p>
            <a:pPr eaLnBrk="1" hangingPunct="1"/>
            <a:r>
              <a:rPr lang="zh-CN" altLang="en-US" dirty="0"/>
              <a:t>5.3.2 稀疏矩阵</a:t>
            </a:r>
          </a:p>
        </p:txBody>
      </p:sp>
      <p:sp>
        <p:nvSpPr>
          <p:cNvPr id="40964" name="Rectangle 7"/>
          <p:cNvSpPr>
            <a:spLocks noGrp="1" noChangeArrowheads="1"/>
          </p:cNvSpPr>
          <p:nvPr>
            <p:ph type="body" idx="1"/>
          </p:nvPr>
        </p:nvSpPr>
        <p:spPr/>
        <p:txBody>
          <a:bodyPr/>
          <a:lstStyle/>
          <a:p>
            <a:pPr eaLnBrk="1" hangingPunct="1"/>
            <a:r>
              <a:rPr lang="zh-CN" altLang="en-US" dirty="0">
                <a:latin typeface="SimSun" charset="-122"/>
                <a:ea typeface="SimSun" charset="-122"/>
                <a:cs typeface="SimSun" charset="-122"/>
              </a:rPr>
              <a:t>什么是稀疏矩阵？</a:t>
            </a:r>
          </a:p>
          <a:p>
            <a:pPr lvl="1" eaLnBrk="1" hangingPunct="1"/>
            <a:r>
              <a:rPr lang="zh-CN" altLang="en-US" dirty="0">
                <a:latin typeface="SimSun" charset="-122"/>
                <a:ea typeface="SimSun" charset="-122"/>
                <a:cs typeface="SimSun" charset="-122"/>
              </a:rPr>
              <a:t>在上节提到的特殊矩阵中，元素的分布呈现某种规律，故一定能找到一种合适的方法，将它们进行压缩存放。</a:t>
            </a:r>
          </a:p>
          <a:p>
            <a:pPr lvl="1" eaLnBrk="1" hangingPunct="1"/>
            <a:r>
              <a:rPr lang="zh-CN" altLang="en-US" dirty="0">
                <a:latin typeface="SimSun" charset="-122"/>
                <a:ea typeface="SimSun" charset="-122"/>
                <a:cs typeface="SimSun" charset="-122"/>
              </a:rPr>
              <a:t>但是，在实际应用中，我们还经常会遇到一类矩阵：其矩阵阶数很大，非零元个数较少，零元很多，但非零元的排列没有一定规律，我们称这一类矩阵为</a:t>
            </a:r>
            <a:r>
              <a:rPr lang="zh-CN" altLang="en-US" dirty="0">
                <a:solidFill>
                  <a:srgbClr val="FF0000"/>
                </a:solidFill>
                <a:latin typeface="SimSun" charset="-122"/>
                <a:ea typeface="SimSun" charset="-122"/>
                <a:cs typeface="SimSun" charset="-122"/>
              </a:rPr>
              <a:t>稀疏矩阵</a:t>
            </a:r>
            <a:r>
              <a:rPr lang="zh-CN" altLang="en-US" dirty="0">
                <a:latin typeface="SimSun" charset="-122"/>
                <a:ea typeface="SimSun" charset="-122"/>
                <a:cs typeface="SimSun" charset="-122"/>
              </a:rPr>
              <a:t>。</a:t>
            </a:r>
          </a:p>
          <a:p>
            <a:pPr lvl="1" eaLnBrk="1" hangingPunct="1"/>
            <a:r>
              <a:rPr lang="zh-CN" altLang="en-US" dirty="0">
                <a:latin typeface="SimSun" charset="-122"/>
                <a:ea typeface="SimSun" charset="-122"/>
                <a:cs typeface="SimSun" charset="-122"/>
              </a:rPr>
              <a:t>一般地：</a:t>
            </a:r>
          </a:p>
          <a:p>
            <a:pPr lvl="2" eaLnBrk="1" hangingPunct="1"/>
            <a:r>
              <a:rPr lang="zh-CN" altLang="en-US" dirty="0">
                <a:solidFill>
                  <a:srgbClr val="FF0000"/>
                </a:solidFill>
                <a:latin typeface="SimSun" charset="-122"/>
                <a:ea typeface="SimSun" charset="-122"/>
                <a:cs typeface="SimSun" charset="-122"/>
              </a:rPr>
              <a:t>稀疏因子</a:t>
            </a:r>
            <a:r>
              <a:rPr lang="en-US" altLang="zh-CN" i="1" dirty="0">
                <a:latin typeface="SimSun" charset="-122"/>
                <a:ea typeface="SimSun" charset="-122"/>
                <a:cs typeface="SimSun" charset="-122"/>
              </a:rPr>
              <a:t>δ</a:t>
            </a:r>
            <a:r>
              <a:rPr lang="en-US" altLang="zh-CN" dirty="0">
                <a:latin typeface="SimSun" charset="-122"/>
                <a:ea typeface="SimSun" charset="-122"/>
                <a:cs typeface="SimSun" charset="-122"/>
              </a:rPr>
              <a:t>＝ </a:t>
            </a:r>
            <a:r>
              <a:rPr lang="en-US" altLang="zh-CN" i="1" dirty="0">
                <a:latin typeface="SimSun" charset="-122"/>
                <a:ea typeface="SimSun" charset="-122"/>
                <a:cs typeface="SimSun" charset="-122"/>
              </a:rPr>
              <a:t>t</a:t>
            </a:r>
            <a:r>
              <a:rPr lang="en-US" altLang="zh-CN" dirty="0">
                <a:latin typeface="SimSun" charset="-122"/>
                <a:ea typeface="SimSun" charset="-122"/>
                <a:cs typeface="SimSun" charset="-122"/>
              </a:rPr>
              <a:t>／(</a:t>
            </a:r>
            <a:r>
              <a:rPr lang="en-US" altLang="zh-CN" i="1" dirty="0" err="1">
                <a:latin typeface="SimSun" charset="-122"/>
                <a:ea typeface="SimSun" charset="-122"/>
                <a:cs typeface="SimSun" charset="-122"/>
              </a:rPr>
              <a:t>m×n</a:t>
            </a:r>
            <a:r>
              <a:rPr lang="en-US" altLang="zh-CN" dirty="0">
                <a:latin typeface="SimSun" charset="-122"/>
                <a:ea typeface="SimSun" charset="-122"/>
                <a:cs typeface="SimSun" charset="-122"/>
              </a:rPr>
              <a:t>)≤0.05</a:t>
            </a:r>
            <a:r>
              <a:rPr lang="zh-CN" altLang="en-US" dirty="0">
                <a:latin typeface="SimSun" charset="-122"/>
                <a:ea typeface="SimSun" charset="-122"/>
                <a:cs typeface="SimSun" charset="-122"/>
              </a:rPr>
              <a:t>的矩阵称为稀疏矩阵。</a:t>
            </a:r>
          </a:p>
          <a:p>
            <a:pPr eaLnBrk="1" hangingPunct="1"/>
            <a:endParaRPr lang="zh-CN" altLang="en-US" dirty="0"/>
          </a:p>
        </p:txBody>
      </p:sp>
    </p:spTree>
    <p:extLst>
      <p:ext uri="{BB962C8B-B14F-4D97-AF65-F5344CB8AC3E}">
        <p14:creationId xmlns:p14="http://schemas.microsoft.com/office/powerpoint/2010/main" val="2428148458"/>
      </p:ext>
    </p:extLst>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271975" y="1411757"/>
            <a:ext cx="1006777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lnSpc>
                <a:spcPct val="150000"/>
              </a:lnSpc>
            </a:pPr>
            <a:r>
              <a:rPr lang="zh-CN" altLang="en-US" sz="3600" dirty="0">
                <a:latin typeface="SimSun" charset="-122"/>
                <a:ea typeface="SimSun" charset="-122"/>
                <a:cs typeface="SimSun" charset="-122"/>
              </a:rPr>
              <a:t>   </a:t>
            </a:r>
            <a:r>
              <a:rPr lang="zh-CN" altLang="en-US" sz="3200" dirty="0" smtClean="0">
                <a:latin typeface="SimSun" charset="-122"/>
                <a:ea typeface="SimSun" charset="-122"/>
                <a:cs typeface="SimSun" charset="-122"/>
              </a:rPr>
              <a:t>以</a:t>
            </a:r>
            <a:r>
              <a:rPr lang="zh-CN" altLang="en-US" sz="3200" dirty="0">
                <a:latin typeface="SimSun" charset="-122"/>
                <a:ea typeface="SimSun" charset="-122"/>
                <a:cs typeface="SimSun" charset="-122"/>
              </a:rPr>
              <a:t>常规方法表示高阶的稀疏矩阵时产生的问题</a:t>
            </a:r>
            <a:r>
              <a:rPr lang="en-US" altLang="zh-CN" sz="3200" dirty="0">
                <a:latin typeface="SimSun" charset="-122"/>
                <a:ea typeface="SimSun" charset="-122"/>
                <a:cs typeface="SimSun" charset="-122"/>
              </a:rPr>
              <a:t>:</a:t>
            </a:r>
          </a:p>
        </p:txBody>
      </p:sp>
      <p:sp>
        <p:nvSpPr>
          <p:cNvPr id="137219" name="Text Box 3"/>
          <p:cNvSpPr txBox="1">
            <a:spLocks noChangeArrowheads="1"/>
          </p:cNvSpPr>
          <p:nvPr/>
        </p:nvSpPr>
        <p:spPr bwMode="auto">
          <a:xfrm>
            <a:off x="1470594" y="2523850"/>
            <a:ext cx="490390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lnSpc>
                <a:spcPct val="150000"/>
              </a:lnSpc>
            </a:pPr>
            <a:r>
              <a:rPr lang="en-US" altLang="zh-CN" sz="3200" dirty="0">
                <a:solidFill>
                  <a:srgbClr val="FF0000"/>
                </a:solidFill>
                <a:latin typeface="SimSun" charset="-122"/>
                <a:ea typeface="SimSun" charset="-122"/>
                <a:cs typeface="SimSun" charset="-122"/>
              </a:rPr>
              <a:t>1</a:t>
            </a:r>
            <a:r>
              <a:rPr lang="en-US" altLang="zh-CN" sz="3200" dirty="0" smtClean="0">
                <a:solidFill>
                  <a:srgbClr val="FF0000"/>
                </a:solidFill>
                <a:latin typeface="SimSun" charset="-122"/>
                <a:ea typeface="SimSun" charset="-122"/>
                <a:cs typeface="SimSun" charset="-122"/>
              </a:rPr>
              <a:t>)</a:t>
            </a:r>
            <a:r>
              <a:rPr lang="zh-CN" altLang="en-US" sz="3200" dirty="0" smtClean="0">
                <a:solidFill>
                  <a:srgbClr val="FF0000"/>
                </a:solidFill>
                <a:latin typeface="SimSun" charset="-122"/>
                <a:ea typeface="SimSun" charset="-122"/>
                <a:cs typeface="SimSun" charset="-122"/>
              </a:rPr>
              <a:t>零</a:t>
            </a:r>
            <a:r>
              <a:rPr lang="zh-CN" altLang="en-US" sz="3200" dirty="0">
                <a:solidFill>
                  <a:srgbClr val="FF0000"/>
                </a:solidFill>
                <a:latin typeface="SimSun" charset="-122"/>
                <a:ea typeface="SimSun" charset="-122"/>
                <a:cs typeface="SimSun" charset="-122"/>
              </a:rPr>
              <a:t>值元素占了很大空间</a:t>
            </a:r>
            <a:r>
              <a:rPr lang="en-US" altLang="zh-CN" sz="3200" dirty="0">
                <a:solidFill>
                  <a:srgbClr val="FF0000"/>
                </a:solidFill>
                <a:latin typeface="SimSun" charset="-122"/>
                <a:ea typeface="SimSun" charset="-122"/>
                <a:cs typeface="SimSun" charset="-122"/>
              </a:rPr>
              <a:t>;</a:t>
            </a:r>
          </a:p>
        </p:txBody>
      </p:sp>
      <p:sp>
        <p:nvSpPr>
          <p:cNvPr id="137220" name="Text Box 4"/>
          <p:cNvSpPr txBox="1">
            <a:spLocks noChangeArrowheads="1"/>
          </p:cNvSpPr>
          <p:nvPr/>
        </p:nvSpPr>
        <p:spPr bwMode="auto">
          <a:xfrm>
            <a:off x="1470594" y="3765453"/>
            <a:ext cx="9220851" cy="1466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lnSpc>
                <a:spcPct val="150000"/>
              </a:lnSpc>
            </a:pPr>
            <a:r>
              <a:rPr lang="en-US" altLang="zh-CN" sz="3200" dirty="0">
                <a:solidFill>
                  <a:srgbClr val="FF0000"/>
                </a:solidFill>
                <a:latin typeface="SimSun" charset="-122"/>
                <a:ea typeface="SimSun" charset="-122"/>
                <a:cs typeface="SimSun" charset="-122"/>
              </a:rPr>
              <a:t>2</a:t>
            </a:r>
            <a:r>
              <a:rPr lang="en-US" altLang="zh-CN" sz="3200" dirty="0" smtClean="0">
                <a:solidFill>
                  <a:srgbClr val="FF0000"/>
                </a:solidFill>
                <a:latin typeface="SimSun" charset="-122"/>
                <a:ea typeface="SimSun" charset="-122"/>
                <a:cs typeface="SimSun" charset="-122"/>
              </a:rPr>
              <a:t>)</a:t>
            </a:r>
            <a:r>
              <a:rPr lang="zh-CN" altLang="en-US" sz="3200" dirty="0" smtClean="0">
                <a:solidFill>
                  <a:srgbClr val="FF0000"/>
                </a:solidFill>
                <a:latin typeface="SimSun" charset="-122"/>
                <a:ea typeface="SimSun" charset="-122"/>
                <a:cs typeface="SimSun" charset="-122"/>
              </a:rPr>
              <a:t>计算</a:t>
            </a:r>
            <a:r>
              <a:rPr lang="zh-CN" altLang="en-US" sz="3200" dirty="0">
                <a:solidFill>
                  <a:srgbClr val="FF0000"/>
                </a:solidFill>
                <a:latin typeface="SimSun" charset="-122"/>
                <a:ea typeface="SimSun" charset="-122"/>
                <a:cs typeface="SimSun" charset="-122"/>
              </a:rPr>
              <a:t>中进行了很多和零值的运算，遇除法，还需判别除数是否为零</a:t>
            </a:r>
            <a:r>
              <a:rPr lang="zh-CN" altLang="en-US" sz="2800" dirty="0">
                <a:solidFill>
                  <a:srgbClr val="FF0000"/>
                </a:solidFill>
                <a:latin typeface="SimSun" charset="-122"/>
                <a:ea typeface="SimSun" charset="-122"/>
                <a:cs typeface="SimSun" charset="-122"/>
              </a:rPr>
              <a:t>。</a:t>
            </a:r>
            <a:endParaRPr lang="zh-CN" altLang="en-US" sz="3600" dirty="0">
              <a:solidFill>
                <a:srgbClr val="FF0000"/>
              </a:solidFill>
              <a:latin typeface="SimSun" charset="-122"/>
              <a:ea typeface="SimSun" charset="-122"/>
              <a:cs typeface="SimSun" charset="-122"/>
            </a:endParaRPr>
          </a:p>
        </p:txBody>
      </p:sp>
      <p:sp>
        <p:nvSpPr>
          <p:cNvPr id="6" name="Rectangle 6"/>
          <p:cNvSpPr txBox="1">
            <a:spLocks noChangeArrowheads="1"/>
          </p:cNvSpPr>
          <p:nvPr/>
        </p:nvSpPr>
        <p:spPr>
          <a:xfrm>
            <a:off x="1625600" y="228600"/>
            <a:ext cx="10390717"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dirty="0"/>
              <a:t>5.3.2 稀疏矩阵</a:t>
            </a:r>
          </a:p>
        </p:txBody>
      </p:sp>
    </p:spTree>
    <p:extLst>
      <p:ext uri="{BB962C8B-B14F-4D97-AF65-F5344CB8AC3E}">
        <p14:creationId xmlns:p14="http://schemas.microsoft.com/office/powerpoint/2010/main" val="217867638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37219"/>
                                        </p:tgtEl>
                                        <p:attrNameLst>
                                          <p:attrName>style.visibility</p:attrName>
                                        </p:attrNameLst>
                                      </p:cBhvr>
                                      <p:to>
                                        <p:strVal val="visible"/>
                                      </p:to>
                                    </p:set>
                                    <p:animEffect transition="in" filter="slide(fromLeft)">
                                      <p:cBhvr>
                                        <p:cTn id="7" dur="500"/>
                                        <p:tgtEl>
                                          <p:spTgt spid="1372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37220"/>
                                        </p:tgtEl>
                                        <p:attrNameLst>
                                          <p:attrName>style.visibility</p:attrName>
                                        </p:attrNameLst>
                                      </p:cBhvr>
                                      <p:to>
                                        <p:strVal val="visible"/>
                                      </p:to>
                                    </p:set>
                                    <p:animEffect transition="in" filter="slide(fromLeft)">
                                      <p:cBhvr>
                                        <p:cTn id="12" dur="500"/>
                                        <p:tgtEl>
                                          <p:spTgt spid="137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autoUpdateAnimBg="0"/>
      <p:bldP spid="137220"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p:cNvSpPr txBox="1">
            <a:spLocks noChangeArrowheads="1"/>
          </p:cNvSpPr>
          <p:nvPr/>
        </p:nvSpPr>
        <p:spPr bwMode="auto">
          <a:xfrm>
            <a:off x="732140" y="2394106"/>
            <a:ext cx="5519460"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lnSpc>
                <a:spcPct val="120000"/>
              </a:lnSpc>
            </a:pPr>
            <a:r>
              <a:rPr lang="en-US" altLang="zh-CN" sz="3200" dirty="0">
                <a:latin typeface="SimSun" charset="-122"/>
                <a:ea typeface="SimSun" charset="-122"/>
                <a:cs typeface="SimSun" charset="-122"/>
              </a:rPr>
              <a:t>1</a:t>
            </a:r>
            <a:r>
              <a:rPr lang="en-US" altLang="zh-CN" sz="3200" dirty="0" smtClean="0">
                <a:latin typeface="SimSun" charset="-122"/>
                <a:ea typeface="SimSun" charset="-122"/>
                <a:cs typeface="SimSun" charset="-122"/>
              </a:rPr>
              <a:t>)</a:t>
            </a:r>
            <a:r>
              <a:rPr lang="zh-CN" altLang="en-US" sz="3200" dirty="0" smtClean="0">
                <a:latin typeface="SimSun" charset="-122"/>
                <a:ea typeface="SimSun" charset="-122"/>
                <a:cs typeface="SimSun" charset="-122"/>
              </a:rPr>
              <a:t>尽可能</a:t>
            </a:r>
            <a:r>
              <a:rPr lang="zh-CN" altLang="en-US" sz="3200" dirty="0">
                <a:solidFill>
                  <a:srgbClr val="FF0000"/>
                </a:solidFill>
                <a:latin typeface="SimSun" charset="-122"/>
                <a:ea typeface="SimSun" charset="-122"/>
                <a:cs typeface="SimSun" charset="-122"/>
              </a:rPr>
              <a:t>少存</a:t>
            </a:r>
            <a:r>
              <a:rPr lang="zh-CN" altLang="en-US" sz="3200" dirty="0">
                <a:latin typeface="SimSun" charset="-122"/>
                <a:ea typeface="SimSun" charset="-122"/>
                <a:cs typeface="SimSun" charset="-122"/>
              </a:rPr>
              <a:t>或</a:t>
            </a:r>
            <a:r>
              <a:rPr lang="zh-CN" altLang="en-US" sz="3200" dirty="0">
                <a:solidFill>
                  <a:srgbClr val="FF0000"/>
                </a:solidFill>
                <a:latin typeface="SimSun" charset="-122"/>
                <a:ea typeface="SimSun" charset="-122"/>
                <a:cs typeface="SimSun" charset="-122"/>
              </a:rPr>
              <a:t>不存零值</a:t>
            </a:r>
            <a:r>
              <a:rPr lang="zh-CN" altLang="en-US" sz="3200" dirty="0">
                <a:latin typeface="SimSun" charset="-122"/>
                <a:ea typeface="SimSun" charset="-122"/>
                <a:cs typeface="SimSun" charset="-122"/>
              </a:rPr>
              <a:t>元素</a:t>
            </a:r>
          </a:p>
        </p:txBody>
      </p:sp>
      <p:sp>
        <p:nvSpPr>
          <p:cNvPr id="43011" name="Text Box 3"/>
          <p:cNvSpPr txBox="1">
            <a:spLocks noChangeArrowheads="1"/>
          </p:cNvSpPr>
          <p:nvPr/>
        </p:nvSpPr>
        <p:spPr bwMode="auto">
          <a:xfrm>
            <a:off x="611164" y="1462946"/>
            <a:ext cx="241444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r>
              <a:rPr lang="zh-CN" altLang="en-US" sz="4000" dirty="0">
                <a:latin typeface="SimSun" charset="-122"/>
                <a:ea typeface="SimSun" charset="-122"/>
                <a:cs typeface="SimSun" charset="-122"/>
              </a:rPr>
              <a:t>解决</a:t>
            </a:r>
            <a:r>
              <a:rPr lang="zh-CN" altLang="en-US" sz="4000" dirty="0">
                <a:ea typeface="楷体_GB2312" pitchFamily="49" charset="-122"/>
              </a:rPr>
              <a:t>方案</a:t>
            </a:r>
            <a:r>
              <a:rPr lang="en-US" altLang="zh-CN" sz="4000" dirty="0">
                <a:ea typeface="楷体_GB2312" pitchFamily="49" charset="-122"/>
              </a:rPr>
              <a:t>:</a:t>
            </a:r>
            <a:endParaRPr lang="en-US" altLang="zh-CN" sz="4400" dirty="0"/>
          </a:p>
        </p:txBody>
      </p:sp>
      <p:sp>
        <p:nvSpPr>
          <p:cNvPr id="138244" name="Text Box 4"/>
          <p:cNvSpPr txBox="1">
            <a:spLocks noChangeArrowheads="1"/>
          </p:cNvSpPr>
          <p:nvPr/>
        </p:nvSpPr>
        <p:spPr bwMode="auto">
          <a:xfrm>
            <a:off x="732140" y="3194917"/>
            <a:ext cx="5929828"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lnSpc>
                <a:spcPct val="120000"/>
              </a:lnSpc>
            </a:pPr>
            <a:r>
              <a:rPr lang="en-US" altLang="zh-CN" sz="3200" dirty="0">
                <a:latin typeface="SimSun" charset="-122"/>
                <a:ea typeface="SimSun" charset="-122"/>
                <a:cs typeface="SimSun" charset="-122"/>
              </a:rPr>
              <a:t>2</a:t>
            </a:r>
            <a:r>
              <a:rPr lang="en-US" altLang="zh-CN" sz="3200" dirty="0" smtClean="0">
                <a:latin typeface="SimSun" charset="-122"/>
                <a:ea typeface="SimSun" charset="-122"/>
                <a:cs typeface="SimSun" charset="-122"/>
              </a:rPr>
              <a:t>)</a:t>
            </a:r>
            <a:r>
              <a:rPr lang="zh-CN" altLang="en-US" sz="3200" dirty="0" smtClean="0">
                <a:latin typeface="SimSun" charset="-122"/>
                <a:ea typeface="SimSun" charset="-122"/>
                <a:cs typeface="SimSun" charset="-122"/>
              </a:rPr>
              <a:t>尽可能</a:t>
            </a:r>
            <a:r>
              <a:rPr lang="zh-CN" altLang="en-US" sz="3200" dirty="0">
                <a:solidFill>
                  <a:srgbClr val="FF0000"/>
                </a:solidFill>
                <a:latin typeface="SimSun" charset="-122"/>
                <a:ea typeface="SimSun" charset="-122"/>
                <a:cs typeface="SimSun" charset="-122"/>
              </a:rPr>
              <a:t>减少无</a:t>
            </a:r>
            <a:r>
              <a:rPr lang="zh-CN" altLang="en-US" sz="3200" dirty="0">
                <a:latin typeface="SimSun" charset="-122"/>
                <a:ea typeface="SimSun" charset="-122"/>
                <a:cs typeface="SimSun" charset="-122"/>
              </a:rPr>
              <a:t>实际</a:t>
            </a:r>
            <a:r>
              <a:rPr lang="zh-CN" altLang="en-US" sz="3200" dirty="0">
                <a:solidFill>
                  <a:srgbClr val="FF0000"/>
                </a:solidFill>
                <a:latin typeface="SimSun" charset="-122"/>
                <a:ea typeface="SimSun" charset="-122"/>
                <a:cs typeface="SimSun" charset="-122"/>
              </a:rPr>
              <a:t>意义</a:t>
            </a:r>
            <a:r>
              <a:rPr lang="zh-CN" altLang="en-US" sz="3200" dirty="0">
                <a:latin typeface="SimSun" charset="-122"/>
                <a:ea typeface="SimSun" charset="-122"/>
                <a:cs typeface="SimSun" charset="-122"/>
              </a:rPr>
              <a:t>的运算</a:t>
            </a:r>
          </a:p>
        </p:txBody>
      </p:sp>
      <p:sp>
        <p:nvSpPr>
          <p:cNvPr id="138245" name="Text Box 5"/>
          <p:cNvSpPr txBox="1">
            <a:spLocks noChangeArrowheads="1"/>
          </p:cNvSpPr>
          <p:nvPr/>
        </p:nvSpPr>
        <p:spPr bwMode="auto">
          <a:xfrm>
            <a:off x="732141" y="3934844"/>
            <a:ext cx="10746316"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lnSpc>
                <a:spcPct val="120000"/>
              </a:lnSpc>
            </a:pPr>
            <a:r>
              <a:rPr lang="en-US" altLang="zh-CN" sz="3200" dirty="0">
                <a:latin typeface="SimSun" charset="-122"/>
                <a:ea typeface="SimSun" charset="-122"/>
                <a:cs typeface="SimSun" charset="-122"/>
              </a:rPr>
              <a:t>3</a:t>
            </a:r>
            <a:r>
              <a:rPr lang="en-US" altLang="zh-CN" sz="3200" dirty="0" smtClean="0">
                <a:latin typeface="SimSun" charset="-122"/>
                <a:ea typeface="SimSun" charset="-122"/>
                <a:cs typeface="SimSun" charset="-122"/>
              </a:rPr>
              <a:t>)</a:t>
            </a:r>
            <a:r>
              <a:rPr lang="zh-CN" altLang="en-US" sz="3200" dirty="0" smtClean="0">
                <a:latin typeface="SimSun" charset="-122"/>
                <a:ea typeface="SimSun" charset="-122"/>
                <a:cs typeface="SimSun" charset="-122"/>
              </a:rPr>
              <a:t>操作方便，即</a:t>
            </a:r>
            <a:r>
              <a:rPr lang="zh-CN" altLang="en-US" sz="3200" dirty="0">
                <a:latin typeface="SimSun" charset="-122"/>
                <a:ea typeface="SimSun" charset="-122"/>
                <a:cs typeface="SimSun" charset="-122"/>
              </a:rPr>
              <a:t>：</a:t>
            </a:r>
          </a:p>
          <a:p>
            <a:pPr eaLnBrk="1" hangingPunct="1">
              <a:lnSpc>
                <a:spcPct val="120000"/>
              </a:lnSpc>
            </a:pPr>
            <a:r>
              <a:rPr lang="zh-CN" altLang="en-US" sz="3200" dirty="0">
                <a:latin typeface="SimSun" charset="-122"/>
                <a:ea typeface="SimSun" charset="-122"/>
                <a:cs typeface="SimSun" charset="-122"/>
              </a:rPr>
              <a:t>  </a:t>
            </a:r>
            <a:r>
              <a:rPr lang="zh-CN" altLang="en-US" sz="3200" dirty="0" smtClean="0">
                <a:latin typeface="SimSun" charset="-122"/>
                <a:ea typeface="SimSun" charset="-122"/>
                <a:cs typeface="SimSun" charset="-122"/>
              </a:rPr>
              <a:t>能</a:t>
            </a:r>
            <a:r>
              <a:rPr lang="zh-CN" altLang="en-US" sz="3200" dirty="0">
                <a:latin typeface="SimSun" charset="-122"/>
                <a:ea typeface="SimSun" charset="-122"/>
                <a:cs typeface="SimSun" charset="-122"/>
              </a:rPr>
              <a:t>尽可能快地找到与下标值</a:t>
            </a:r>
            <a:r>
              <a:rPr lang="en-US" altLang="zh-CN" sz="3200" dirty="0">
                <a:latin typeface="SimSun" charset="-122"/>
                <a:ea typeface="SimSun" charset="-122"/>
                <a:cs typeface="SimSun" charset="-122"/>
              </a:rPr>
              <a:t>(i</a:t>
            </a:r>
            <a:r>
              <a:rPr lang="zh-CN" altLang="en-US" sz="3200" dirty="0">
                <a:latin typeface="SimSun" charset="-122"/>
                <a:ea typeface="SimSun" charset="-122"/>
                <a:cs typeface="SimSun" charset="-122"/>
              </a:rPr>
              <a:t>，</a:t>
            </a:r>
            <a:r>
              <a:rPr lang="en-US" altLang="zh-CN" sz="3200" dirty="0">
                <a:latin typeface="SimSun" charset="-122"/>
                <a:ea typeface="SimSun" charset="-122"/>
                <a:cs typeface="SimSun" charset="-122"/>
              </a:rPr>
              <a:t>j)</a:t>
            </a:r>
            <a:r>
              <a:rPr lang="zh-CN" altLang="en-US" sz="3200" dirty="0">
                <a:latin typeface="SimSun" charset="-122"/>
                <a:ea typeface="SimSun" charset="-122"/>
                <a:cs typeface="SimSun" charset="-122"/>
              </a:rPr>
              <a:t>对应的元素，</a:t>
            </a:r>
          </a:p>
          <a:p>
            <a:pPr eaLnBrk="1" hangingPunct="1">
              <a:lnSpc>
                <a:spcPct val="120000"/>
              </a:lnSpc>
            </a:pPr>
            <a:r>
              <a:rPr lang="zh-CN" altLang="en-US" sz="3200" dirty="0">
                <a:latin typeface="SimSun" charset="-122"/>
                <a:ea typeface="SimSun" charset="-122"/>
                <a:cs typeface="SimSun" charset="-122"/>
              </a:rPr>
              <a:t>  </a:t>
            </a:r>
            <a:r>
              <a:rPr lang="zh-CN" altLang="en-US" sz="3200" dirty="0" smtClean="0">
                <a:latin typeface="SimSun" charset="-122"/>
                <a:ea typeface="SimSun" charset="-122"/>
                <a:cs typeface="SimSun" charset="-122"/>
              </a:rPr>
              <a:t>能</a:t>
            </a:r>
            <a:r>
              <a:rPr lang="zh-CN" altLang="en-US" sz="3200" dirty="0">
                <a:latin typeface="SimSun" charset="-122"/>
                <a:ea typeface="SimSun" charset="-122"/>
                <a:cs typeface="SimSun" charset="-122"/>
              </a:rPr>
              <a:t>尽可能快地找到同一行或同一列的非零值元。</a:t>
            </a:r>
            <a:endParaRPr lang="zh-CN" altLang="en-US" sz="3600" dirty="0">
              <a:latin typeface="SimSun" charset="-122"/>
              <a:ea typeface="SimSun" charset="-122"/>
              <a:cs typeface="SimSun" charset="-122"/>
            </a:endParaRPr>
          </a:p>
        </p:txBody>
      </p:sp>
      <p:sp>
        <p:nvSpPr>
          <p:cNvPr id="6" name="Rectangle 6"/>
          <p:cNvSpPr txBox="1">
            <a:spLocks noChangeArrowheads="1"/>
          </p:cNvSpPr>
          <p:nvPr/>
        </p:nvSpPr>
        <p:spPr>
          <a:xfrm>
            <a:off x="1625600" y="228600"/>
            <a:ext cx="10390717"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dirty="0"/>
              <a:t>5.3.2 稀疏矩阵</a:t>
            </a:r>
          </a:p>
        </p:txBody>
      </p:sp>
    </p:spTree>
    <p:extLst>
      <p:ext uri="{BB962C8B-B14F-4D97-AF65-F5344CB8AC3E}">
        <p14:creationId xmlns:p14="http://schemas.microsoft.com/office/powerpoint/2010/main" val="12222775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8242"/>
                                        </p:tgtEl>
                                        <p:attrNameLst>
                                          <p:attrName>style.visibility</p:attrName>
                                        </p:attrNameLst>
                                      </p:cBhvr>
                                      <p:to>
                                        <p:strVal val="visible"/>
                                      </p:to>
                                    </p:set>
                                    <p:animEffect transition="in" filter="strips(downRight)">
                                      <p:cBhvr>
                                        <p:cTn id="7" dur="500"/>
                                        <p:tgtEl>
                                          <p:spTgt spid="1382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8244"/>
                                        </p:tgtEl>
                                        <p:attrNameLst>
                                          <p:attrName>style.visibility</p:attrName>
                                        </p:attrNameLst>
                                      </p:cBhvr>
                                      <p:to>
                                        <p:strVal val="visible"/>
                                      </p:to>
                                    </p:set>
                                    <p:animEffect transition="in" filter="strips(downRight)">
                                      <p:cBhvr>
                                        <p:cTn id="12" dur="500"/>
                                        <p:tgtEl>
                                          <p:spTgt spid="1382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8245"/>
                                        </p:tgtEl>
                                        <p:attrNameLst>
                                          <p:attrName>style.visibility</p:attrName>
                                        </p:attrNameLst>
                                      </p:cBhvr>
                                      <p:to>
                                        <p:strVal val="visible"/>
                                      </p:to>
                                    </p:set>
                                    <p:animEffect transition="in" filter="strips(downRight)">
                                      <p:cBhvr>
                                        <p:cTn id="17" dur="500"/>
                                        <p:tgtEl>
                                          <p:spTgt spid="138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autoUpdateAnimBg="0"/>
      <p:bldP spid="138244" grpId="0" autoUpdateAnimBg="0"/>
      <p:bldP spid="13824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bwMode="auto">
          <a:xfrm>
            <a:off x="812800" y="1282358"/>
            <a:ext cx="9948985" cy="489335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endParaRPr lang="en-US" altLang="zh-CN" sz="2800" b="0" dirty="0">
              <a:latin typeface="SimSun" charset="-122"/>
              <a:ea typeface="SimSun" charset="-122"/>
              <a:cs typeface="SimSun" charset="-122"/>
            </a:endParaRPr>
          </a:p>
          <a:p>
            <a:pPr eaLnBrk="1" hangingPunct="1">
              <a:buFont typeface="Wingdings" pitchFamily="2" charset="2"/>
              <a:buChar char="n"/>
            </a:pPr>
            <a:r>
              <a:rPr lang="en-US" altLang="zh-CN" sz="2800" b="0" dirty="0">
                <a:latin typeface="SimSun" charset="-122"/>
                <a:ea typeface="SimSun" charset="-122"/>
                <a:cs typeface="SimSun" charset="-122"/>
              </a:rPr>
              <a:t> </a:t>
            </a:r>
            <a:r>
              <a:rPr lang="zh-CN" altLang="en-US" sz="2800" b="0" dirty="0" smtClean="0">
                <a:latin typeface="SimSun" charset="-122"/>
                <a:ea typeface="SimSun" charset="-122"/>
                <a:cs typeface="SimSun" charset="-122"/>
              </a:rPr>
              <a:t>抽象</a:t>
            </a:r>
            <a:r>
              <a:rPr lang="zh-CN" altLang="en-US" sz="2800" b="0" dirty="0">
                <a:latin typeface="SimSun" charset="-122"/>
                <a:ea typeface="SimSun" charset="-122"/>
                <a:cs typeface="SimSun" charset="-122"/>
              </a:rPr>
              <a:t>数据类型的稀疏矩阵</a:t>
            </a:r>
          </a:p>
          <a:p>
            <a:pPr eaLnBrk="1" hangingPunct="1">
              <a:buFontTx/>
              <a:buNone/>
            </a:pPr>
            <a:r>
              <a:rPr lang="zh-CN" altLang="en-US" sz="2800" b="0" dirty="0">
                <a:latin typeface="SimSun" charset="-122"/>
                <a:ea typeface="SimSun" charset="-122"/>
                <a:cs typeface="SimSun" charset="-122"/>
              </a:rPr>
              <a:t>   </a:t>
            </a:r>
            <a:r>
              <a:rPr lang="zh-CN" altLang="en-US" sz="2800" b="0" dirty="0" smtClean="0">
                <a:latin typeface="SimSun" charset="-122"/>
                <a:ea typeface="SimSun" charset="-122"/>
                <a:cs typeface="SimSun" charset="-122"/>
              </a:rPr>
              <a:t>  基本</a:t>
            </a:r>
            <a:r>
              <a:rPr lang="zh-CN" altLang="en-US" sz="2800" b="0" dirty="0">
                <a:latin typeface="SimSun" charset="-122"/>
                <a:ea typeface="SimSun" charset="-122"/>
                <a:cs typeface="SimSun" charset="-122"/>
              </a:rPr>
              <a:t>操作</a:t>
            </a:r>
            <a:r>
              <a:rPr lang="en-US" altLang="zh-CN" sz="2800" b="0" dirty="0">
                <a:latin typeface="SimSun" charset="-122"/>
                <a:ea typeface="SimSun" charset="-122"/>
                <a:cs typeface="SimSun" charset="-122"/>
              </a:rPr>
              <a:t>:</a:t>
            </a:r>
            <a:r>
              <a:rPr lang="zh-CN" altLang="en-US" sz="2800" b="0" dirty="0">
                <a:latin typeface="SimSun" charset="-122"/>
                <a:ea typeface="SimSun" charset="-122"/>
                <a:cs typeface="SimSun" charset="-122"/>
              </a:rPr>
              <a:t>转置、加、减、乘等</a:t>
            </a:r>
          </a:p>
          <a:p>
            <a:pPr eaLnBrk="1" hangingPunct="1">
              <a:buFont typeface="Wingdings" pitchFamily="2" charset="2"/>
              <a:buChar char="n"/>
            </a:pPr>
            <a:r>
              <a:rPr lang="zh-CN" altLang="en-US" sz="2800" b="0" dirty="0">
                <a:latin typeface="SimSun" charset="-122"/>
                <a:ea typeface="SimSun" charset="-122"/>
                <a:cs typeface="SimSun" charset="-122"/>
              </a:rPr>
              <a:t> </a:t>
            </a:r>
            <a:r>
              <a:rPr lang="zh-CN" altLang="en-US" sz="2800" b="0" dirty="0" smtClean="0">
                <a:latin typeface="SimSun" charset="-122"/>
                <a:ea typeface="SimSun" charset="-122"/>
                <a:cs typeface="SimSun" charset="-122"/>
              </a:rPr>
              <a:t>稀疏</a:t>
            </a:r>
            <a:r>
              <a:rPr lang="zh-CN" altLang="en-US" sz="2800" b="0" dirty="0">
                <a:latin typeface="SimSun" charset="-122"/>
                <a:ea typeface="SimSun" charset="-122"/>
                <a:cs typeface="SimSun" charset="-122"/>
              </a:rPr>
              <a:t>矩阵的压缩存储表示</a:t>
            </a:r>
          </a:p>
          <a:p>
            <a:pPr eaLnBrk="1" hangingPunct="1">
              <a:buFontTx/>
              <a:buNone/>
            </a:pPr>
            <a:r>
              <a:rPr lang="zh-CN" altLang="en-US" sz="2800" b="0" dirty="0">
                <a:latin typeface="SimSun" charset="-122"/>
                <a:ea typeface="SimSun" charset="-122"/>
                <a:cs typeface="SimSun" charset="-122"/>
              </a:rPr>
              <a:t>    （</a:t>
            </a:r>
            <a:r>
              <a:rPr lang="en-US" altLang="zh-CN" sz="2800" b="0" dirty="0">
                <a:latin typeface="SimSun" charset="-122"/>
                <a:ea typeface="SimSun" charset="-122"/>
                <a:cs typeface="SimSun" charset="-122"/>
              </a:rPr>
              <a:t>1</a:t>
            </a:r>
            <a:r>
              <a:rPr lang="zh-CN" altLang="en-US" sz="2800" b="0" dirty="0">
                <a:latin typeface="SimSun" charset="-122"/>
                <a:ea typeface="SimSun" charset="-122"/>
                <a:cs typeface="SimSun" charset="-122"/>
              </a:rPr>
              <a:t>）三元组顺序表表示法</a:t>
            </a:r>
            <a:endParaRPr lang="en-US" altLang="zh-CN" sz="2800" b="0" dirty="0">
              <a:latin typeface="SimSun" charset="-122"/>
              <a:ea typeface="SimSun" charset="-122"/>
              <a:cs typeface="SimSun" charset="-122"/>
            </a:endParaRPr>
          </a:p>
          <a:p>
            <a:pPr eaLnBrk="1" hangingPunct="1">
              <a:buFontTx/>
              <a:buNone/>
            </a:pPr>
            <a:r>
              <a:rPr lang="zh-CN" altLang="en-US" sz="2800" b="0" dirty="0">
                <a:latin typeface="SimSun" charset="-122"/>
                <a:ea typeface="SimSun" charset="-122"/>
                <a:cs typeface="SimSun" charset="-122"/>
              </a:rPr>
              <a:t>    （</a:t>
            </a:r>
            <a:r>
              <a:rPr lang="en-US" altLang="zh-CN" sz="2800" b="0" dirty="0">
                <a:latin typeface="SimSun" charset="-122"/>
                <a:ea typeface="SimSun" charset="-122"/>
                <a:cs typeface="SimSun" charset="-122"/>
              </a:rPr>
              <a:t>2</a:t>
            </a:r>
            <a:r>
              <a:rPr lang="zh-CN" altLang="en-US" sz="2800" b="0" dirty="0">
                <a:latin typeface="SimSun" charset="-122"/>
                <a:ea typeface="SimSun" charset="-122"/>
                <a:cs typeface="SimSun" charset="-122"/>
              </a:rPr>
              <a:t>）行逻辑链接的顺序</a:t>
            </a:r>
            <a:r>
              <a:rPr lang="zh-CN" altLang="en-US" sz="2800" b="0">
                <a:latin typeface="SimSun" charset="-122"/>
                <a:ea typeface="SimSun" charset="-122"/>
                <a:cs typeface="SimSun" charset="-122"/>
              </a:rPr>
              <a:t>表</a:t>
            </a:r>
            <a:r>
              <a:rPr lang="zh-CN" altLang="en-US" sz="2800" b="0" smtClean="0">
                <a:latin typeface="SimSun" charset="-122"/>
                <a:ea typeface="SimSun" charset="-122"/>
                <a:cs typeface="SimSun" charset="-122"/>
              </a:rPr>
              <a:t>表示法</a:t>
            </a:r>
            <a:endParaRPr lang="zh-CN" altLang="en-US" sz="2400" b="0" dirty="0">
              <a:latin typeface="SimSun" charset="-122"/>
              <a:ea typeface="SimSun" charset="-122"/>
              <a:cs typeface="SimSun" charset="-122"/>
            </a:endParaRPr>
          </a:p>
          <a:p>
            <a:pPr eaLnBrk="1" hangingPunct="1">
              <a:buFontTx/>
              <a:buNone/>
            </a:pPr>
            <a:r>
              <a:rPr lang="zh-CN" altLang="en-US" sz="2800" b="0" dirty="0">
                <a:latin typeface="SimSun" charset="-122"/>
                <a:ea typeface="SimSun" charset="-122"/>
                <a:cs typeface="SimSun" charset="-122"/>
              </a:rPr>
              <a:t>    （</a:t>
            </a:r>
            <a:r>
              <a:rPr lang="en-US" altLang="zh-CN" sz="2800" b="0" dirty="0">
                <a:latin typeface="SimSun" charset="-122"/>
                <a:ea typeface="SimSun" charset="-122"/>
                <a:cs typeface="SimSun" charset="-122"/>
              </a:rPr>
              <a:t>3</a:t>
            </a:r>
            <a:r>
              <a:rPr lang="zh-CN" altLang="en-US" sz="2800" b="0" dirty="0">
                <a:latin typeface="SimSun" charset="-122"/>
                <a:ea typeface="SimSun" charset="-122"/>
                <a:cs typeface="SimSun" charset="-122"/>
              </a:rPr>
              <a:t>）十字链表表示法</a:t>
            </a:r>
          </a:p>
        </p:txBody>
      </p:sp>
      <p:sp>
        <p:nvSpPr>
          <p:cNvPr id="13315" name="Rectangle 4"/>
          <p:cNvSpPr>
            <a:spLocks noChangeArrowheads="1"/>
          </p:cNvSpPr>
          <p:nvPr/>
        </p:nvSpPr>
        <p:spPr bwMode="auto">
          <a:xfrm>
            <a:off x="6003634"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1" hangingPunct="1">
              <a:spcBef>
                <a:spcPct val="50000"/>
              </a:spcBef>
            </a:pPr>
            <a:endParaRPr lang="zh-CN" altLang="en-US"/>
          </a:p>
        </p:txBody>
      </p:sp>
      <p:sp>
        <p:nvSpPr>
          <p:cNvPr id="13317" name="Rectangle 6"/>
          <p:cNvSpPr>
            <a:spLocks noChangeArrowheads="1"/>
          </p:cNvSpPr>
          <p:nvPr/>
        </p:nvSpPr>
        <p:spPr bwMode="auto">
          <a:xfrm>
            <a:off x="6003634"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1" hangingPunct="1">
              <a:spcBef>
                <a:spcPct val="50000"/>
              </a:spcBef>
            </a:pPr>
            <a:endParaRPr lang="zh-CN" altLang="en-US"/>
          </a:p>
        </p:txBody>
      </p:sp>
      <p:sp>
        <p:nvSpPr>
          <p:cNvPr id="7" name="Rectangle 6"/>
          <p:cNvSpPr>
            <a:spLocks noGrp="1" noChangeArrowheads="1"/>
          </p:cNvSpPr>
          <p:nvPr>
            <p:ph type="title"/>
          </p:nvPr>
        </p:nvSpPr>
        <p:spPr>
          <a:xfrm>
            <a:off x="1625600" y="228600"/>
            <a:ext cx="10390717" cy="762000"/>
          </a:xfrm>
        </p:spPr>
        <p:txBody>
          <a:bodyPr/>
          <a:lstStyle/>
          <a:p>
            <a:pPr eaLnBrk="1" hangingPunct="1"/>
            <a:r>
              <a:rPr lang="zh-CN" altLang="en-US" dirty="0"/>
              <a:t>5.3.2 稀疏矩阵</a:t>
            </a:r>
          </a:p>
        </p:txBody>
      </p:sp>
    </p:spTree>
    <p:extLst>
      <p:ext uri="{BB962C8B-B14F-4D97-AF65-F5344CB8AC3E}">
        <p14:creationId xmlns:p14="http://schemas.microsoft.com/office/powerpoint/2010/main" val="4091371837"/>
      </p:ext>
    </p:extLst>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3"/>
          <p:cNvSpPr txBox="1">
            <a:spLocks noChangeArrowheads="1"/>
          </p:cNvSpPr>
          <p:nvPr/>
        </p:nvSpPr>
        <p:spPr bwMode="auto">
          <a:xfrm>
            <a:off x="983565" y="1084313"/>
            <a:ext cx="9229579"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rgbClr val="006600"/>
              </a:buClr>
              <a:buSzPct val="55000"/>
              <a:buFont typeface="Wingdings" charset="2"/>
              <a:buChar char="n"/>
              <a:defRPr kumimoji="1" sz="22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eaLnBrk="1" hangingPunct="1">
              <a:buFontTx/>
              <a:buNone/>
            </a:pPr>
            <a:r>
              <a:rPr lang="zh-CN" altLang="en-US" sz="2800" dirty="0">
                <a:latin typeface="SimSun" charset="-122"/>
                <a:ea typeface="SimSun" charset="-122"/>
                <a:cs typeface="SimSun" charset="-122"/>
              </a:rPr>
              <a:t>稀疏矩阵中的每个元素用一个三元组（</a:t>
            </a:r>
            <a:r>
              <a:rPr lang="en-US" altLang="zh-CN" sz="2800" dirty="0" err="1">
                <a:latin typeface="SimSun" charset="-122"/>
                <a:ea typeface="SimSun" charset="-122"/>
                <a:cs typeface="SimSun" charset="-122"/>
              </a:rPr>
              <a:t>i,j,e</a:t>
            </a:r>
            <a:r>
              <a:rPr lang="zh-CN" altLang="en-US" sz="2800" dirty="0">
                <a:latin typeface="SimSun" charset="-122"/>
                <a:ea typeface="SimSun" charset="-122"/>
                <a:cs typeface="SimSun" charset="-122"/>
              </a:rPr>
              <a:t>）表示：</a:t>
            </a:r>
          </a:p>
        </p:txBody>
      </p:sp>
      <p:graphicFrame>
        <p:nvGraphicFramePr>
          <p:cNvPr id="23" name="Group 46"/>
          <p:cNvGraphicFramePr>
            <a:graphicFrameLocks noGrp="1"/>
          </p:cNvGraphicFramePr>
          <p:nvPr>
            <p:extLst>
              <p:ext uri="{D42A27DB-BD31-4B8C-83A1-F6EECF244321}">
                <p14:modId xmlns:p14="http://schemas.microsoft.com/office/powerpoint/2010/main" val="1932080634"/>
              </p:ext>
            </p:extLst>
          </p:nvPr>
        </p:nvGraphicFramePr>
        <p:xfrm>
          <a:off x="1897966" y="1770113"/>
          <a:ext cx="2971800" cy="518048"/>
        </p:xfrm>
        <a:graphic>
          <a:graphicData uri="http://schemas.openxmlformats.org/drawingml/2006/table">
            <a:tbl>
              <a:tblPr/>
              <a:tblGrid>
                <a:gridCol w="91440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gridCol w="914400">
                  <a:extLst>
                    <a:ext uri="{9D8B030D-6E8A-4147-A177-3AD203B41FA5}">
                      <a16:colId xmlns:a16="http://schemas.microsoft.com/office/drawing/2014/main" xmlns="" val="20002"/>
                    </a:ext>
                  </a:extLst>
                </a:gridCol>
              </a:tblGrid>
              <a:tr h="517525">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i</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j</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e</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pSp>
        <p:nvGrpSpPr>
          <p:cNvPr id="24" name="Group 48"/>
          <p:cNvGrpSpPr>
            <a:grpSpLocks/>
          </p:cNvGrpSpPr>
          <p:nvPr/>
        </p:nvGrpSpPr>
        <p:grpSpPr bwMode="auto">
          <a:xfrm>
            <a:off x="1945592" y="2303513"/>
            <a:ext cx="906463" cy="869640"/>
            <a:chOff x="1422" y="1632"/>
            <a:chExt cx="571" cy="965"/>
          </a:xfrm>
        </p:grpSpPr>
        <p:sp>
          <p:nvSpPr>
            <p:cNvPr id="25" name="Text Box 21"/>
            <p:cNvSpPr txBox="1">
              <a:spLocks noChangeArrowheads="1"/>
            </p:cNvSpPr>
            <p:nvPr/>
          </p:nvSpPr>
          <p:spPr bwMode="auto">
            <a:xfrm>
              <a:off x="1422" y="2016"/>
              <a:ext cx="571" cy="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spcBef>
                  <a:spcPct val="50000"/>
                </a:spcBef>
                <a:defRPr kumimoji="1" sz="4400" b="1">
                  <a:solidFill>
                    <a:schemeClr val="tx1"/>
                  </a:solidFill>
                  <a:latin typeface="Times New Roman" pitchFamily="18" charset="0"/>
                  <a:ea typeface="宋体" charset="-122"/>
                </a:defRPr>
              </a:lvl1pPr>
              <a:lvl2pPr marL="742950" indent="-285750" algn="ctr">
                <a:spcBef>
                  <a:spcPct val="50000"/>
                </a:spcBef>
                <a:defRPr kumimoji="1" sz="4400" b="1">
                  <a:solidFill>
                    <a:schemeClr val="tx1"/>
                  </a:solidFill>
                  <a:latin typeface="Times New Roman" pitchFamily="18" charset="0"/>
                  <a:ea typeface="宋体" charset="-122"/>
                </a:defRPr>
              </a:lvl2pPr>
              <a:lvl3pPr marL="1143000" indent="-228600" algn="ctr">
                <a:spcBef>
                  <a:spcPct val="50000"/>
                </a:spcBef>
                <a:defRPr kumimoji="1" sz="4400" b="1">
                  <a:solidFill>
                    <a:schemeClr val="tx1"/>
                  </a:solidFill>
                  <a:latin typeface="Times New Roman" pitchFamily="18" charset="0"/>
                  <a:ea typeface="宋体" charset="-122"/>
                </a:defRPr>
              </a:lvl3pPr>
              <a:lvl4pPr marL="1600200" indent="-228600" algn="ctr">
                <a:spcBef>
                  <a:spcPct val="50000"/>
                </a:spcBef>
                <a:defRPr kumimoji="1" sz="4400" b="1">
                  <a:solidFill>
                    <a:schemeClr val="tx1"/>
                  </a:solidFill>
                  <a:latin typeface="Times New Roman" pitchFamily="18" charset="0"/>
                  <a:ea typeface="宋体" charset="-122"/>
                </a:defRPr>
              </a:lvl4pPr>
              <a:lvl5pPr marL="2057400" indent="-228600" algn="ctr">
                <a:spcBef>
                  <a:spcPct val="50000"/>
                </a:spcBef>
                <a:defRPr kumimoji="1" sz="44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9pPr>
            </a:lstStyle>
            <a:p>
              <a:pPr eaLnBrk="1" hangingPunct="1"/>
              <a:r>
                <a:rPr lang="zh-CN" altLang="en-US" sz="2800" dirty="0"/>
                <a:t>行标</a:t>
              </a:r>
            </a:p>
          </p:txBody>
        </p:sp>
        <p:sp>
          <p:nvSpPr>
            <p:cNvPr id="26" name="Line 47"/>
            <p:cNvSpPr>
              <a:spLocks noChangeShapeType="1"/>
            </p:cNvSpPr>
            <p:nvPr/>
          </p:nvSpPr>
          <p:spPr bwMode="auto">
            <a:xfrm flipV="1">
              <a:off x="1680" y="1632"/>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nvGrpSpPr>
          <p:cNvPr id="27" name="Group 49"/>
          <p:cNvGrpSpPr>
            <a:grpSpLocks/>
          </p:cNvGrpSpPr>
          <p:nvPr/>
        </p:nvGrpSpPr>
        <p:grpSpPr bwMode="auto">
          <a:xfrm>
            <a:off x="2936192" y="2303513"/>
            <a:ext cx="906463" cy="869640"/>
            <a:chOff x="1422" y="1632"/>
            <a:chExt cx="571" cy="965"/>
          </a:xfrm>
        </p:grpSpPr>
        <p:sp>
          <p:nvSpPr>
            <p:cNvPr id="28" name="Text Box 50"/>
            <p:cNvSpPr txBox="1">
              <a:spLocks noChangeArrowheads="1"/>
            </p:cNvSpPr>
            <p:nvPr/>
          </p:nvSpPr>
          <p:spPr bwMode="auto">
            <a:xfrm>
              <a:off x="1422" y="2016"/>
              <a:ext cx="571" cy="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spcBef>
                  <a:spcPct val="50000"/>
                </a:spcBef>
                <a:defRPr kumimoji="1" sz="4400" b="1">
                  <a:solidFill>
                    <a:schemeClr val="tx1"/>
                  </a:solidFill>
                  <a:latin typeface="Times New Roman" pitchFamily="18" charset="0"/>
                  <a:ea typeface="宋体" charset="-122"/>
                </a:defRPr>
              </a:lvl1pPr>
              <a:lvl2pPr marL="742950" indent="-285750" algn="ctr">
                <a:spcBef>
                  <a:spcPct val="50000"/>
                </a:spcBef>
                <a:defRPr kumimoji="1" sz="4400" b="1">
                  <a:solidFill>
                    <a:schemeClr val="tx1"/>
                  </a:solidFill>
                  <a:latin typeface="Times New Roman" pitchFamily="18" charset="0"/>
                  <a:ea typeface="宋体" charset="-122"/>
                </a:defRPr>
              </a:lvl2pPr>
              <a:lvl3pPr marL="1143000" indent="-228600" algn="ctr">
                <a:spcBef>
                  <a:spcPct val="50000"/>
                </a:spcBef>
                <a:defRPr kumimoji="1" sz="4400" b="1">
                  <a:solidFill>
                    <a:schemeClr val="tx1"/>
                  </a:solidFill>
                  <a:latin typeface="Times New Roman" pitchFamily="18" charset="0"/>
                  <a:ea typeface="宋体" charset="-122"/>
                </a:defRPr>
              </a:lvl3pPr>
              <a:lvl4pPr marL="1600200" indent="-228600" algn="ctr">
                <a:spcBef>
                  <a:spcPct val="50000"/>
                </a:spcBef>
                <a:defRPr kumimoji="1" sz="4400" b="1">
                  <a:solidFill>
                    <a:schemeClr val="tx1"/>
                  </a:solidFill>
                  <a:latin typeface="Times New Roman" pitchFamily="18" charset="0"/>
                  <a:ea typeface="宋体" charset="-122"/>
                </a:defRPr>
              </a:lvl4pPr>
              <a:lvl5pPr marL="2057400" indent="-228600" algn="ctr">
                <a:spcBef>
                  <a:spcPct val="50000"/>
                </a:spcBef>
                <a:defRPr kumimoji="1" sz="44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9pPr>
            </a:lstStyle>
            <a:p>
              <a:pPr eaLnBrk="1" hangingPunct="1"/>
              <a:r>
                <a:rPr lang="zh-CN" altLang="en-US" sz="2800" dirty="0"/>
                <a:t>列标</a:t>
              </a:r>
            </a:p>
          </p:txBody>
        </p:sp>
        <p:sp>
          <p:nvSpPr>
            <p:cNvPr id="29" name="Line 51"/>
            <p:cNvSpPr>
              <a:spLocks noChangeShapeType="1"/>
            </p:cNvSpPr>
            <p:nvPr/>
          </p:nvSpPr>
          <p:spPr bwMode="auto">
            <a:xfrm flipV="1">
              <a:off x="1680" y="1632"/>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nvGrpSpPr>
          <p:cNvPr id="30" name="Group 52"/>
          <p:cNvGrpSpPr>
            <a:grpSpLocks/>
          </p:cNvGrpSpPr>
          <p:nvPr/>
        </p:nvGrpSpPr>
        <p:grpSpPr bwMode="auto">
          <a:xfrm>
            <a:off x="4258576" y="2303513"/>
            <a:ext cx="546100" cy="869640"/>
            <a:chOff x="1535" y="1632"/>
            <a:chExt cx="344" cy="965"/>
          </a:xfrm>
        </p:grpSpPr>
        <p:sp>
          <p:nvSpPr>
            <p:cNvPr id="31" name="Text Box 53"/>
            <p:cNvSpPr txBox="1">
              <a:spLocks noChangeArrowheads="1"/>
            </p:cNvSpPr>
            <p:nvPr/>
          </p:nvSpPr>
          <p:spPr bwMode="auto">
            <a:xfrm>
              <a:off x="1535" y="2016"/>
              <a:ext cx="344" cy="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spcBef>
                  <a:spcPct val="50000"/>
                </a:spcBef>
                <a:defRPr kumimoji="1" sz="4400" b="1">
                  <a:solidFill>
                    <a:schemeClr val="tx1"/>
                  </a:solidFill>
                  <a:latin typeface="Times New Roman" pitchFamily="18" charset="0"/>
                  <a:ea typeface="宋体" charset="-122"/>
                </a:defRPr>
              </a:lvl1pPr>
              <a:lvl2pPr marL="742950" indent="-285750" algn="ctr">
                <a:spcBef>
                  <a:spcPct val="50000"/>
                </a:spcBef>
                <a:defRPr kumimoji="1" sz="4400" b="1">
                  <a:solidFill>
                    <a:schemeClr val="tx1"/>
                  </a:solidFill>
                  <a:latin typeface="Times New Roman" pitchFamily="18" charset="0"/>
                  <a:ea typeface="宋体" charset="-122"/>
                </a:defRPr>
              </a:lvl2pPr>
              <a:lvl3pPr marL="1143000" indent="-228600" algn="ctr">
                <a:spcBef>
                  <a:spcPct val="50000"/>
                </a:spcBef>
                <a:defRPr kumimoji="1" sz="4400" b="1">
                  <a:solidFill>
                    <a:schemeClr val="tx1"/>
                  </a:solidFill>
                  <a:latin typeface="Times New Roman" pitchFamily="18" charset="0"/>
                  <a:ea typeface="宋体" charset="-122"/>
                </a:defRPr>
              </a:lvl3pPr>
              <a:lvl4pPr marL="1600200" indent="-228600" algn="ctr">
                <a:spcBef>
                  <a:spcPct val="50000"/>
                </a:spcBef>
                <a:defRPr kumimoji="1" sz="4400" b="1">
                  <a:solidFill>
                    <a:schemeClr val="tx1"/>
                  </a:solidFill>
                  <a:latin typeface="Times New Roman" pitchFamily="18" charset="0"/>
                  <a:ea typeface="宋体" charset="-122"/>
                </a:defRPr>
              </a:lvl4pPr>
              <a:lvl5pPr marL="2057400" indent="-228600" algn="ctr">
                <a:spcBef>
                  <a:spcPct val="50000"/>
                </a:spcBef>
                <a:defRPr kumimoji="1" sz="44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9pPr>
            </a:lstStyle>
            <a:p>
              <a:pPr eaLnBrk="1" hangingPunct="1"/>
              <a:r>
                <a:rPr lang="zh-CN" altLang="en-US" sz="2800" dirty="0"/>
                <a:t>值</a:t>
              </a:r>
            </a:p>
          </p:txBody>
        </p:sp>
        <p:sp>
          <p:nvSpPr>
            <p:cNvPr id="32" name="Line 54"/>
            <p:cNvSpPr>
              <a:spLocks noChangeShapeType="1"/>
            </p:cNvSpPr>
            <p:nvPr/>
          </p:nvSpPr>
          <p:spPr bwMode="auto">
            <a:xfrm flipV="1">
              <a:off x="1680" y="1632"/>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graphicFrame>
        <p:nvGraphicFramePr>
          <p:cNvPr id="33" name="Group 395"/>
          <p:cNvGraphicFramePr>
            <a:graphicFrameLocks noGrp="1"/>
          </p:cNvGraphicFramePr>
          <p:nvPr>
            <p:extLst>
              <p:ext uri="{D42A27DB-BD31-4B8C-83A1-F6EECF244321}">
                <p14:modId xmlns:p14="http://schemas.microsoft.com/office/powerpoint/2010/main" val="1844361137"/>
              </p:ext>
            </p:extLst>
          </p:nvPr>
        </p:nvGraphicFramePr>
        <p:xfrm>
          <a:off x="6833958" y="2419542"/>
          <a:ext cx="1828800" cy="4176716"/>
        </p:xfrm>
        <a:graphic>
          <a:graphicData uri="http://schemas.openxmlformats.org/drawingml/2006/table">
            <a:tbl>
              <a:tblPr/>
              <a:tblGrid>
                <a:gridCol w="609600">
                  <a:extLst>
                    <a:ext uri="{9D8B030D-6E8A-4147-A177-3AD203B41FA5}">
                      <a16:colId xmlns:a16="http://schemas.microsoft.com/office/drawing/2014/main" xmlns="" val="20000"/>
                    </a:ext>
                  </a:extLst>
                </a:gridCol>
                <a:gridCol w="609600">
                  <a:extLst>
                    <a:ext uri="{9D8B030D-6E8A-4147-A177-3AD203B41FA5}">
                      <a16:colId xmlns:a16="http://schemas.microsoft.com/office/drawing/2014/main" xmlns="" val="20001"/>
                    </a:ext>
                  </a:extLst>
                </a:gridCol>
                <a:gridCol w="609600">
                  <a:extLst>
                    <a:ext uri="{9D8B030D-6E8A-4147-A177-3AD203B41FA5}">
                      <a16:colId xmlns:a16="http://schemas.microsoft.com/office/drawing/2014/main" xmlns="" val="20002"/>
                    </a:ext>
                  </a:extLst>
                </a:gridCol>
              </a:tblGrid>
              <a:tr h="517525">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400" b="1" i="1" u="none" strike="noStrike" cap="none" normalizeH="0" baseline="0">
                          <a:ln>
                            <a:noFill/>
                          </a:ln>
                          <a:solidFill>
                            <a:schemeClr val="tx1"/>
                          </a:solidFill>
                          <a:effectLst/>
                          <a:latin typeface="Times New Roman" pitchFamily="18" charset="0"/>
                          <a:ea typeface="宋体" charset="-122"/>
                        </a:rPr>
                        <a:t>i</a:t>
                      </a:r>
                    </a:p>
                  </a:txBody>
                  <a:tcPr horzOverflow="overflow">
                    <a:lnL>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400" b="1" i="1" u="none" strike="noStrike" cap="none" normalizeH="0" baseline="0">
                          <a:ln>
                            <a:noFill/>
                          </a:ln>
                          <a:solidFill>
                            <a:schemeClr val="tx1"/>
                          </a:solidFill>
                          <a:effectLst/>
                          <a:latin typeface="Times New Roman" pitchFamily="18" charset="0"/>
                          <a:ea typeface="宋体" charset="-122"/>
                        </a:rPr>
                        <a:t>j</a:t>
                      </a:r>
                    </a:p>
                  </a:txBody>
                  <a:tcPr horzOverflow="overflow">
                    <a:lnL>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400" b="1" i="1" u="none" strike="noStrike" cap="none" normalizeH="0" baseline="0">
                          <a:ln>
                            <a:noFill/>
                          </a:ln>
                          <a:solidFill>
                            <a:schemeClr val="tx1"/>
                          </a:solidFill>
                          <a:effectLst/>
                          <a:latin typeface="Times New Roman" pitchFamily="18" charset="0"/>
                          <a:ea typeface="宋体" charset="-122"/>
                        </a:rPr>
                        <a:t>e</a:t>
                      </a:r>
                    </a:p>
                  </a:txBody>
                  <a:tcPr horzOverflow="overflow">
                    <a:lnL>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69900">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1</a:t>
                      </a:r>
                    </a:p>
                  </a:txBody>
                  <a:tcPr horzOverflow="overflow">
                    <a:lnL>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2</a:t>
                      </a:r>
                    </a:p>
                  </a:txBody>
                  <a:tcPr horzOverflow="overflow">
                    <a:lnL>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0000"/>
                          </a:solidFill>
                          <a:effectLst/>
                          <a:latin typeface="Times New Roman" pitchFamily="18" charset="0"/>
                          <a:ea typeface="宋体" charset="-122"/>
                        </a:rPr>
                        <a:t>12</a:t>
                      </a:r>
                    </a:p>
                  </a:txBody>
                  <a:tcPr horzOverflow="overflow">
                    <a:lnL>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xmlns="" val="10001"/>
                  </a:ext>
                </a:extLst>
              </a:tr>
              <a:tr h="455613">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3</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0000"/>
                          </a:solidFill>
                          <a:effectLst/>
                          <a:latin typeface="Times New Roman" pitchFamily="18" charset="0"/>
                          <a:ea typeface="宋体" charset="-122"/>
                        </a:rPr>
                        <a:t>9</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2"/>
                  </a:ext>
                </a:extLst>
              </a:tr>
              <a:tr h="455613">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3</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0000"/>
                          </a:solidFill>
                          <a:effectLst/>
                          <a:latin typeface="Times New Roman" pitchFamily="18" charset="0"/>
                          <a:ea typeface="宋体" charset="-122"/>
                        </a:rPr>
                        <a:t>-3</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3"/>
                  </a:ext>
                </a:extLst>
              </a:tr>
              <a:tr h="455613">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3</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6</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0000"/>
                          </a:solidFill>
                          <a:effectLst/>
                          <a:latin typeface="Times New Roman" pitchFamily="18" charset="0"/>
                          <a:ea typeface="宋体" charset="-122"/>
                        </a:rPr>
                        <a:t>14</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4"/>
                  </a:ext>
                </a:extLst>
              </a:tr>
              <a:tr h="455613">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4</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3</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0000"/>
                          </a:solidFill>
                          <a:effectLst/>
                          <a:latin typeface="Times New Roman" pitchFamily="18" charset="0"/>
                          <a:ea typeface="宋体" charset="-122"/>
                        </a:rPr>
                        <a:t>24</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5"/>
                  </a:ext>
                </a:extLst>
              </a:tr>
              <a:tr h="455613">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5</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2</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0000"/>
                          </a:solidFill>
                          <a:effectLst/>
                          <a:latin typeface="Times New Roman" pitchFamily="18" charset="0"/>
                          <a:ea typeface="宋体" charset="-122"/>
                        </a:rPr>
                        <a:t>18</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6"/>
                  </a:ext>
                </a:extLst>
              </a:tr>
              <a:tr h="455613">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6</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0000"/>
                          </a:solidFill>
                          <a:effectLst/>
                          <a:latin typeface="Times New Roman" pitchFamily="18" charset="0"/>
                          <a:ea typeface="宋体" charset="-122"/>
                        </a:rPr>
                        <a:t>15</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7"/>
                  </a:ext>
                </a:extLst>
              </a:tr>
              <a:tr h="455613">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6</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4</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dirty="0">
                          <a:ln>
                            <a:noFill/>
                          </a:ln>
                          <a:solidFill>
                            <a:srgbClr val="FF0000"/>
                          </a:solidFill>
                          <a:effectLst/>
                          <a:latin typeface="Times New Roman" pitchFamily="18" charset="0"/>
                          <a:ea typeface="宋体" charset="-122"/>
                        </a:rPr>
                        <a:t>-7</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8"/>
                  </a:ext>
                </a:extLst>
              </a:tr>
            </a:tbl>
          </a:graphicData>
        </a:graphic>
      </p:graphicFrame>
      <p:sp>
        <p:nvSpPr>
          <p:cNvPr id="34" name="AutoShape 47"/>
          <p:cNvSpPr>
            <a:spLocks noChangeArrowheads="1"/>
          </p:cNvSpPr>
          <p:nvPr/>
        </p:nvSpPr>
        <p:spPr bwMode="auto">
          <a:xfrm>
            <a:off x="5543817" y="4462574"/>
            <a:ext cx="990600" cy="381000"/>
          </a:xfrm>
          <a:prstGeom prst="leftRightArrow">
            <a:avLst>
              <a:gd name="adj1" fmla="val 50000"/>
              <a:gd name="adj2" fmla="val 52000"/>
            </a:avLst>
          </a:prstGeom>
          <a:solidFill>
            <a:schemeClr val="accent1"/>
          </a:solidFill>
          <a:ln w="9525">
            <a:solidFill>
              <a:schemeClr val="tx1"/>
            </a:solidFill>
            <a:miter lim="800000"/>
            <a:headEnd/>
            <a:tailEnd/>
          </a:ln>
        </p:spPr>
        <p:txBody>
          <a:bodyPr wrap="none" anchor="ctr"/>
          <a:lstStyle/>
          <a:p>
            <a:endParaRPr lang="zh-CN" altLang="en-US"/>
          </a:p>
        </p:txBody>
      </p:sp>
      <p:graphicFrame>
        <p:nvGraphicFramePr>
          <p:cNvPr id="36" name="Group 391"/>
          <p:cNvGraphicFramePr>
            <a:graphicFrameLocks noGrp="1"/>
          </p:cNvGraphicFramePr>
          <p:nvPr>
            <p:extLst>
              <p:ext uri="{D42A27DB-BD31-4B8C-83A1-F6EECF244321}">
                <p14:modId xmlns:p14="http://schemas.microsoft.com/office/powerpoint/2010/main" val="2665087778"/>
              </p:ext>
            </p:extLst>
          </p:nvPr>
        </p:nvGraphicFramePr>
        <p:xfrm>
          <a:off x="1848168" y="3523874"/>
          <a:ext cx="3345162" cy="3072384"/>
        </p:xfrm>
        <a:graphic>
          <a:graphicData uri="http://schemas.openxmlformats.org/drawingml/2006/table">
            <a:tbl>
              <a:tblPr/>
              <a:tblGrid>
                <a:gridCol w="491708">
                  <a:extLst>
                    <a:ext uri="{9D8B030D-6E8A-4147-A177-3AD203B41FA5}">
                      <a16:colId xmlns:a16="http://schemas.microsoft.com/office/drawing/2014/main" xmlns="" val="20000"/>
                    </a:ext>
                  </a:extLst>
                </a:gridCol>
                <a:gridCol w="491708">
                  <a:extLst>
                    <a:ext uri="{9D8B030D-6E8A-4147-A177-3AD203B41FA5}">
                      <a16:colId xmlns:a16="http://schemas.microsoft.com/office/drawing/2014/main" xmlns="" val="20001"/>
                    </a:ext>
                  </a:extLst>
                </a:gridCol>
                <a:gridCol w="490417">
                  <a:extLst>
                    <a:ext uri="{9D8B030D-6E8A-4147-A177-3AD203B41FA5}">
                      <a16:colId xmlns:a16="http://schemas.microsoft.com/office/drawing/2014/main" xmlns="" val="20002"/>
                    </a:ext>
                  </a:extLst>
                </a:gridCol>
                <a:gridCol w="491708">
                  <a:extLst>
                    <a:ext uri="{9D8B030D-6E8A-4147-A177-3AD203B41FA5}">
                      <a16:colId xmlns:a16="http://schemas.microsoft.com/office/drawing/2014/main" xmlns="" val="20003"/>
                    </a:ext>
                  </a:extLst>
                </a:gridCol>
                <a:gridCol w="491708">
                  <a:extLst>
                    <a:ext uri="{9D8B030D-6E8A-4147-A177-3AD203B41FA5}">
                      <a16:colId xmlns:a16="http://schemas.microsoft.com/office/drawing/2014/main" xmlns="" val="20004"/>
                    </a:ext>
                  </a:extLst>
                </a:gridCol>
                <a:gridCol w="491708">
                  <a:extLst>
                    <a:ext uri="{9D8B030D-6E8A-4147-A177-3AD203B41FA5}">
                      <a16:colId xmlns:a16="http://schemas.microsoft.com/office/drawing/2014/main" xmlns="" val="20005"/>
                    </a:ext>
                  </a:extLst>
                </a:gridCol>
                <a:gridCol w="396205">
                  <a:extLst>
                    <a:ext uri="{9D8B030D-6E8A-4147-A177-3AD203B41FA5}">
                      <a16:colId xmlns:a16="http://schemas.microsoft.com/office/drawing/2014/main" xmlns="" val="20006"/>
                    </a:ext>
                  </a:extLst>
                </a:gridCol>
              </a:tblGrid>
              <a:tr h="472816">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dirty="0">
                          <a:ln>
                            <a:noFill/>
                          </a:ln>
                          <a:solidFill>
                            <a:schemeClr val="tx1"/>
                          </a:solidFill>
                          <a:effectLst/>
                          <a:latin typeface="Times New Roman" pitchFamily="18" charset="0"/>
                          <a:ea typeface="宋体" charset="-122"/>
                        </a:rPr>
                        <a:t>0</a:t>
                      </a: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a:ln>
                            <a:noFill/>
                          </a:ln>
                          <a:solidFill>
                            <a:srgbClr val="FF0000"/>
                          </a:solidFill>
                          <a:effectLst/>
                          <a:latin typeface="Times New Roman" pitchFamily="18" charset="0"/>
                          <a:ea typeface="宋体" charset="-122"/>
                        </a:rPr>
                        <a:t>12</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a:ln>
                            <a:noFill/>
                          </a:ln>
                          <a:solidFill>
                            <a:srgbClr val="FF0000"/>
                          </a:solidFill>
                          <a:effectLst/>
                          <a:latin typeface="Times New Roman" pitchFamily="18" charset="0"/>
                          <a:ea typeface="宋体" charset="-122"/>
                        </a:rPr>
                        <a:t>9</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a:ln>
                            <a:noFill/>
                          </a:ln>
                          <a:solidFill>
                            <a:schemeClr val="tx1"/>
                          </a:solidFill>
                          <a:effectLst/>
                          <a:latin typeface="Times New Roman" pitchFamily="18" charset="0"/>
                          <a:ea typeface="宋体" charset="-122"/>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a:ln>
                            <a:noFill/>
                          </a:ln>
                          <a:solidFill>
                            <a:schemeClr val="tx1"/>
                          </a:solidFill>
                          <a:effectLst/>
                          <a:latin typeface="Times New Roman" pitchFamily="18" charset="0"/>
                          <a:ea typeface="宋体" charset="-122"/>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a:ln>
                            <a:noFill/>
                          </a:ln>
                          <a:solidFill>
                            <a:schemeClr val="tx1"/>
                          </a:solidFill>
                          <a:effectLst/>
                          <a:latin typeface="Times New Roman" pitchFamily="18" charset="0"/>
                          <a:ea typeface="宋体" charset="-122"/>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a:ln>
                            <a:noFill/>
                          </a:ln>
                          <a:solidFill>
                            <a:schemeClr val="tx1"/>
                          </a:solidFill>
                          <a:effectLst/>
                          <a:latin typeface="Times New Roman" pitchFamily="18" charset="0"/>
                          <a:ea typeface="宋体" charset="-122"/>
                        </a:rPr>
                        <a:t>0</a:t>
                      </a: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xmlns="" val="10000"/>
                  </a:ext>
                </a:extLst>
              </a:tr>
              <a:tr h="470051">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a:ln>
                            <a:noFill/>
                          </a:ln>
                          <a:solidFill>
                            <a:schemeClr val="tx1"/>
                          </a:solidFill>
                          <a:effectLst/>
                          <a:latin typeface="Times New Roman" pitchFamily="18" charset="0"/>
                          <a:ea typeface="宋体" charset="-122"/>
                        </a:rPr>
                        <a:t>0</a:t>
                      </a: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a:ln>
                            <a:noFill/>
                          </a:ln>
                          <a:solidFill>
                            <a:schemeClr val="tx1"/>
                          </a:solidFill>
                          <a:effectLst/>
                          <a:latin typeface="Times New Roman" pitchFamily="18" charset="0"/>
                          <a:ea typeface="宋体" charset="-122"/>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a:ln>
                            <a:noFill/>
                          </a:ln>
                          <a:solidFill>
                            <a:schemeClr val="tx1"/>
                          </a:solidFill>
                          <a:effectLst/>
                          <a:latin typeface="Times New Roman" pitchFamily="18" charset="0"/>
                          <a:ea typeface="宋体" charset="-122"/>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a:ln>
                            <a:noFill/>
                          </a:ln>
                          <a:solidFill>
                            <a:schemeClr val="tx1"/>
                          </a:solidFill>
                          <a:effectLst/>
                          <a:latin typeface="Times New Roman" pitchFamily="18" charset="0"/>
                          <a:ea typeface="宋体" charset="-122"/>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a:ln>
                            <a:noFill/>
                          </a:ln>
                          <a:solidFill>
                            <a:schemeClr val="tx1"/>
                          </a:solidFill>
                          <a:effectLst/>
                          <a:latin typeface="Times New Roman" pitchFamily="18" charset="0"/>
                          <a:ea typeface="宋体" charset="-122"/>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dirty="0">
                          <a:ln>
                            <a:noFill/>
                          </a:ln>
                          <a:solidFill>
                            <a:schemeClr val="tx1"/>
                          </a:solidFill>
                          <a:effectLst/>
                          <a:latin typeface="Times New Roman" pitchFamily="18" charset="0"/>
                          <a:ea typeface="宋体" charset="-122"/>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a:ln>
                            <a:noFill/>
                          </a:ln>
                          <a:solidFill>
                            <a:schemeClr val="tx1"/>
                          </a:solidFill>
                          <a:effectLst/>
                          <a:latin typeface="Times New Roman" pitchFamily="18" charset="0"/>
                          <a:ea typeface="宋体" charset="-122"/>
                        </a:rPr>
                        <a:t>0</a:t>
                      </a: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xmlns="" val="10001"/>
                  </a:ext>
                </a:extLst>
              </a:tr>
              <a:tr h="472816">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a:ln>
                            <a:noFill/>
                          </a:ln>
                          <a:solidFill>
                            <a:srgbClr val="FF0000"/>
                          </a:solidFill>
                          <a:effectLst/>
                          <a:latin typeface="Times New Roman" pitchFamily="18" charset="0"/>
                          <a:ea typeface="宋体" charset="-122"/>
                        </a:rPr>
                        <a:t>-3</a:t>
                      </a: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a:ln>
                            <a:noFill/>
                          </a:ln>
                          <a:solidFill>
                            <a:schemeClr val="tx1"/>
                          </a:solidFill>
                          <a:effectLst/>
                          <a:latin typeface="Times New Roman" pitchFamily="18" charset="0"/>
                          <a:ea typeface="宋体" charset="-122"/>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a:ln>
                            <a:noFill/>
                          </a:ln>
                          <a:solidFill>
                            <a:schemeClr val="tx1"/>
                          </a:solidFill>
                          <a:effectLst/>
                          <a:latin typeface="Times New Roman" pitchFamily="18" charset="0"/>
                          <a:ea typeface="宋体" charset="-122"/>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a:ln>
                            <a:noFill/>
                          </a:ln>
                          <a:solidFill>
                            <a:schemeClr val="tx1"/>
                          </a:solidFill>
                          <a:effectLst/>
                          <a:latin typeface="Times New Roman" pitchFamily="18" charset="0"/>
                          <a:ea typeface="宋体" charset="-122"/>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a:ln>
                            <a:noFill/>
                          </a:ln>
                          <a:solidFill>
                            <a:schemeClr val="tx1"/>
                          </a:solidFill>
                          <a:effectLst/>
                          <a:latin typeface="Times New Roman" pitchFamily="18" charset="0"/>
                          <a:ea typeface="宋体" charset="-122"/>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a:ln>
                            <a:noFill/>
                          </a:ln>
                          <a:solidFill>
                            <a:srgbClr val="FF0000"/>
                          </a:solidFill>
                          <a:effectLst/>
                          <a:latin typeface="Times New Roman" pitchFamily="18" charset="0"/>
                          <a:ea typeface="宋体" charset="-122"/>
                        </a:rPr>
                        <a:t>14</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a:ln>
                            <a:noFill/>
                          </a:ln>
                          <a:solidFill>
                            <a:schemeClr val="tx1"/>
                          </a:solidFill>
                          <a:effectLst/>
                          <a:latin typeface="Times New Roman" pitchFamily="18" charset="0"/>
                          <a:ea typeface="宋体" charset="-122"/>
                        </a:rPr>
                        <a:t>0</a:t>
                      </a: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xmlns="" val="10002"/>
                  </a:ext>
                </a:extLst>
              </a:tr>
              <a:tr h="508761">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a:ln>
                            <a:noFill/>
                          </a:ln>
                          <a:solidFill>
                            <a:schemeClr val="tx1"/>
                          </a:solidFill>
                          <a:effectLst/>
                          <a:latin typeface="Times New Roman" pitchFamily="18" charset="0"/>
                          <a:ea typeface="宋体" charset="-122"/>
                        </a:rPr>
                        <a:t>0</a:t>
                      </a: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a:ln>
                            <a:noFill/>
                          </a:ln>
                          <a:solidFill>
                            <a:schemeClr val="tx1"/>
                          </a:solidFill>
                          <a:effectLst/>
                          <a:latin typeface="Times New Roman" pitchFamily="18" charset="0"/>
                          <a:ea typeface="宋体" charset="-122"/>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a:ln>
                            <a:noFill/>
                          </a:ln>
                          <a:solidFill>
                            <a:srgbClr val="FF0000"/>
                          </a:solidFill>
                          <a:effectLst/>
                          <a:latin typeface="Times New Roman" pitchFamily="18" charset="0"/>
                          <a:ea typeface="宋体" charset="-122"/>
                        </a:rPr>
                        <a:t>24</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a:ln>
                            <a:noFill/>
                          </a:ln>
                          <a:solidFill>
                            <a:schemeClr val="tx1"/>
                          </a:solidFill>
                          <a:effectLst/>
                          <a:latin typeface="Times New Roman" pitchFamily="18" charset="0"/>
                          <a:ea typeface="宋体" charset="-122"/>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a:ln>
                            <a:noFill/>
                          </a:ln>
                          <a:solidFill>
                            <a:schemeClr val="tx1"/>
                          </a:solidFill>
                          <a:effectLst/>
                          <a:latin typeface="Times New Roman" pitchFamily="18" charset="0"/>
                          <a:ea typeface="宋体" charset="-122"/>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a:ln>
                            <a:noFill/>
                          </a:ln>
                          <a:solidFill>
                            <a:schemeClr val="tx1"/>
                          </a:solidFill>
                          <a:effectLst/>
                          <a:latin typeface="Times New Roman" pitchFamily="18" charset="0"/>
                          <a:ea typeface="宋体" charset="-122"/>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a:ln>
                            <a:noFill/>
                          </a:ln>
                          <a:solidFill>
                            <a:schemeClr val="tx1"/>
                          </a:solidFill>
                          <a:effectLst/>
                          <a:latin typeface="Times New Roman" pitchFamily="18" charset="0"/>
                          <a:ea typeface="宋体" charset="-122"/>
                        </a:rPr>
                        <a:t>0</a:t>
                      </a: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xmlns="" val="10003"/>
                  </a:ext>
                </a:extLst>
              </a:tr>
              <a:tr h="470051">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a:ln>
                            <a:noFill/>
                          </a:ln>
                          <a:solidFill>
                            <a:schemeClr val="tx1"/>
                          </a:solidFill>
                          <a:effectLst/>
                          <a:latin typeface="Times New Roman" pitchFamily="18" charset="0"/>
                          <a:ea typeface="宋体" charset="-122"/>
                        </a:rPr>
                        <a:t>0</a:t>
                      </a: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a:ln>
                            <a:noFill/>
                          </a:ln>
                          <a:solidFill>
                            <a:srgbClr val="FF0000"/>
                          </a:solidFill>
                          <a:effectLst/>
                          <a:latin typeface="Times New Roman" pitchFamily="18" charset="0"/>
                          <a:ea typeface="宋体" charset="-122"/>
                        </a:rPr>
                        <a:t>18</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a:ln>
                            <a:noFill/>
                          </a:ln>
                          <a:solidFill>
                            <a:schemeClr val="tx1"/>
                          </a:solidFill>
                          <a:effectLst/>
                          <a:latin typeface="Times New Roman" pitchFamily="18" charset="0"/>
                          <a:ea typeface="宋体" charset="-122"/>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a:ln>
                            <a:noFill/>
                          </a:ln>
                          <a:solidFill>
                            <a:schemeClr val="tx1"/>
                          </a:solidFill>
                          <a:effectLst/>
                          <a:latin typeface="Times New Roman" pitchFamily="18" charset="0"/>
                          <a:ea typeface="宋体" charset="-122"/>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a:ln>
                            <a:noFill/>
                          </a:ln>
                          <a:solidFill>
                            <a:schemeClr val="tx1"/>
                          </a:solidFill>
                          <a:effectLst/>
                          <a:latin typeface="Times New Roman" pitchFamily="18" charset="0"/>
                          <a:ea typeface="宋体" charset="-122"/>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a:ln>
                            <a:noFill/>
                          </a:ln>
                          <a:solidFill>
                            <a:schemeClr val="tx1"/>
                          </a:solidFill>
                          <a:effectLst/>
                          <a:latin typeface="Times New Roman" pitchFamily="18" charset="0"/>
                          <a:ea typeface="宋体" charset="-122"/>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a:ln>
                            <a:noFill/>
                          </a:ln>
                          <a:solidFill>
                            <a:schemeClr val="tx1"/>
                          </a:solidFill>
                          <a:effectLst/>
                          <a:latin typeface="Times New Roman" pitchFamily="18" charset="0"/>
                          <a:ea typeface="宋体" charset="-122"/>
                        </a:rPr>
                        <a:t>0</a:t>
                      </a: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xmlns="" val="10004"/>
                  </a:ext>
                </a:extLst>
              </a:tr>
              <a:tr h="472816">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a:ln>
                            <a:noFill/>
                          </a:ln>
                          <a:solidFill>
                            <a:srgbClr val="FF0000"/>
                          </a:solidFill>
                          <a:effectLst/>
                          <a:latin typeface="Times New Roman" pitchFamily="18" charset="0"/>
                          <a:ea typeface="宋体" charset="-122"/>
                        </a:rPr>
                        <a:t>15</a:t>
                      </a: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a:ln>
                            <a:noFill/>
                          </a:ln>
                          <a:solidFill>
                            <a:schemeClr val="tx1"/>
                          </a:solidFill>
                          <a:effectLst/>
                          <a:latin typeface="Times New Roman" pitchFamily="18" charset="0"/>
                          <a:ea typeface="宋体" charset="-122"/>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a:ln>
                            <a:noFill/>
                          </a:ln>
                          <a:solidFill>
                            <a:schemeClr val="tx1"/>
                          </a:solidFill>
                          <a:effectLst/>
                          <a:latin typeface="Times New Roman" pitchFamily="18" charset="0"/>
                          <a:ea typeface="宋体" charset="-122"/>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a:ln>
                            <a:noFill/>
                          </a:ln>
                          <a:solidFill>
                            <a:srgbClr val="FF0000"/>
                          </a:solidFill>
                          <a:effectLst/>
                          <a:latin typeface="Times New Roman" pitchFamily="18" charset="0"/>
                          <a:ea typeface="宋体" charset="-122"/>
                        </a:rPr>
                        <a:t>-7</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a:ln>
                            <a:noFill/>
                          </a:ln>
                          <a:solidFill>
                            <a:schemeClr val="tx1"/>
                          </a:solidFill>
                          <a:effectLst/>
                          <a:latin typeface="Times New Roman" pitchFamily="18" charset="0"/>
                          <a:ea typeface="宋体" charset="-122"/>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a:ln>
                            <a:noFill/>
                          </a:ln>
                          <a:solidFill>
                            <a:schemeClr val="tx1"/>
                          </a:solidFill>
                          <a:effectLst/>
                          <a:latin typeface="Times New Roman" pitchFamily="18" charset="0"/>
                          <a:ea typeface="宋体" charset="-122"/>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dirty="0">
                          <a:ln>
                            <a:noFill/>
                          </a:ln>
                          <a:solidFill>
                            <a:schemeClr val="tx1"/>
                          </a:solidFill>
                          <a:effectLst/>
                          <a:latin typeface="Times New Roman" pitchFamily="18" charset="0"/>
                          <a:ea typeface="宋体" charset="-122"/>
                        </a:rPr>
                        <a:t>0</a:t>
                      </a: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37" name="Rectangle 4"/>
          <p:cNvSpPr txBox="1">
            <a:spLocks noChangeArrowheads="1"/>
          </p:cNvSpPr>
          <p:nvPr/>
        </p:nvSpPr>
        <p:spPr>
          <a:xfrm>
            <a:off x="1625600" y="228600"/>
            <a:ext cx="10390717"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a:t>稀疏矩阵的三元组顺序表表示</a:t>
            </a:r>
            <a:endParaRPr lang="zh-CN" altLang="en-US" dirty="0"/>
          </a:p>
        </p:txBody>
      </p:sp>
    </p:spTree>
    <p:extLst>
      <p:ext uri="{BB962C8B-B14F-4D97-AF65-F5344CB8AC3E}">
        <p14:creationId xmlns:p14="http://schemas.microsoft.com/office/powerpoint/2010/main" val="10137236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left)">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down)">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down)">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down)">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5" presetClass="entr" presetSubtype="0" fill="hold" nodeType="click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p:cTn id="32" dur="1000" fill="hold"/>
                                        <p:tgtEl>
                                          <p:spTgt spid="36"/>
                                        </p:tgtEl>
                                        <p:attrNameLst>
                                          <p:attrName>ppt_w</p:attrName>
                                        </p:attrNameLst>
                                      </p:cBhvr>
                                      <p:tavLst>
                                        <p:tav tm="0">
                                          <p:val>
                                            <p:fltVal val="0"/>
                                          </p:val>
                                        </p:tav>
                                        <p:tav tm="100000">
                                          <p:val>
                                            <p:strVal val="#ppt_w"/>
                                          </p:val>
                                        </p:tav>
                                      </p:tavLst>
                                    </p:anim>
                                    <p:anim calcmode="lin" valueType="num">
                                      <p:cBhvr>
                                        <p:cTn id="33" dur="1000" fill="hold"/>
                                        <p:tgtEl>
                                          <p:spTgt spid="36"/>
                                        </p:tgtEl>
                                        <p:attrNameLst>
                                          <p:attrName>ppt_h</p:attrName>
                                        </p:attrNameLst>
                                      </p:cBhvr>
                                      <p:tavLst>
                                        <p:tav tm="0">
                                          <p:val>
                                            <p:fltVal val="0"/>
                                          </p:val>
                                        </p:tav>
                                        <p:tav tm="100000">
                                          <p:val>
                                            <p:strVal val="#ppt_h"/>
                                          </p:val>
                                        </p:tav>
                                      </p:tavLst>
                                    </p:anim>
                                    <p:anim calcmode="lin" valueType="num">
                                      <p:cBhvr>
                                        <p:cTn id="34" dur="1000" fill="hold"/>
                                        <p:tgtEl>
                                          <p:spTgt spid="36"/>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3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randombar(horizontal)">
                                      <p:cBhvr>
                                        <p:cTn id="40" dur="500"/>
                                        <p:tgtEl>
                                          <p:spTgt spid="34"/>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blinds(horizontal)">
                                      <p:cBhvr>
                                        <p:cTn id="4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autoUpdateAnimBg="0"/>
      <p:bldP spid="3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11"/>
          <p:cNvSpPr>
            <a:spLocks noGrp="1" noChangeArrowheads="1"/>
          </p:cNvSpPr>
          <p:nvPr>
            <p:ph type="body" idx="1"/>
          </p:nvPr>
        </p:nvSpPr>
        <p:spPr/>
        <p:txBody>
          <a:bodyPr/>
          <a:lstStyle/>
          <a:p>
            <a:pPr marL="0" indent="0" eaLnBrk="1" hangingPunct="1">
              <a:lnSpc>
                <a:spcPct val="120000"/>
              </a:lnSpc>
              <a:buNone/>
            </a:pPr>
            <a:r>
              <a:rPr lang="zh-CN" altLang="en-US" dirty="0"/>
              <a:t>//-----</a:t>
            </a:r>
            <a:r>
              <a:rPr lang="zh-CN" altLang="en-US" dirty="0">
                <a:latin typeface="SimSun" charset="-122"/>
                <a:ea typeface="SimSun" charset="-122"/>
                <a:cs typeface="SimSun" charset="-122"/>
              </a:rPr>
              <a:t>稀疏矩阵的三元组顺序表存储表示-</a:t>
            </a:r>
            <a:r>
              <a:rPr lang="zh-CN" altLang="en-US" dirty="0"/>
              <a:t>-----</a:t>
            </a:r>
          </a:p>
          <a:p>
            <a:pPr lvl="2" eaLnBrk="1" hangingPunct="1">
              <a:lnSpc>
                <a:spcPct val="120000"/>
              </a:lnSpc>
              <a:buFont typeface="Wingdings" pitchFamily="2" charset="2"/>
              <a:buNone/>
            </a:pPr>
            <a:r>
              <a:rPr lang="zh-CN" altLang="en-US" i="1" dirty="0">
                <a:latin typeface="Times New Roman" pitchFamily="18" charset="0"/>
                <a:ea typeface="宋体" pitchFamily="2" charset="-122"/>
              </a:rPr>
              <a:t>#</a:t>
            </a:r>
            <a:r>
              <a:rPr lang="en-US" altLang="zh-CN" i="1" dirty="0">
                <a:latin typeface="Times New Roman" pitchFamily="18" charset="0"/>
                <a:ea typeface="宋体" pitchFamily="2" charset="-122"/>
              </a:rPr>
              <a:t>define  MAXSIZE  </a:t>
            </a:r>
            <a:r>
              <a:rPr lang="zh-CN" altLang="en-US" dirty="0">
                <a:latin typeface="Times New Roman" pitchFamily="18" charset="0"/>
                <a:ea typeface="宋体" pitchFamily="2" charset="-122"/>
              </a:rPr>
              <a:t> </a:t>
            </a:r>
            <a:r>
              <a:rPr lang="en-US" altLang="zh-CN" dirty="0" smtClean="0">
                <a:latin typeface="Times New Roman" pitchFamily="18" charset="0"/>
                <a:ea typeface="宋体" pitchFamily="2" charset="-122"/>
              </a:rPr>
              <a:t>12500</a:t>
            </a:r>
            <a:endParaRPr lang="zh-CN" altLang="en-US" dirty="0">
              <a:latin typeface="Times New Roman" pitchFamily="18" charset="0"/>
              <a:ea typeface="宋体" pitchFamily="2" charset="-122"/>
            </a:endParaRPr>
          </a:p>
          <a:p>
            <a:pPr lvl="2" eaLnBrk="1" hangingPunct="1">
              <a:lnSpc>
                <a:spcPct val="120000"/>
              </a:lnSpc>
              <a:buFont typeface="Wingdings" pitchFamily="2" charset="2"/>
              <a:buNone/>
            </a:pPr>
            <a:r>
              <a:rPr lang="en-US" altLang="zh-CN" i="1" dirty="0" err="1">
                <a:latin typeface="Times New Roman" pitchFamily="18" charset="0"/>
                <a:ea typeface="宋体" pitchFamily="2" charset="-122"/>
              </a:rPr>
              <a:t>typedef</a:t>
            </a:r>
            <a:r>
              <a:rPr lang="en-US" altLang="zh-CN" i="1" dirty="0">
                <a:latin typeface="Times New Roman" pitchFamily="18" charset="0"/>
                <a:ea typeface="宋体" pitchFamily="2" charset="-122"/>
              </a:rPr>
              <a:t> </a:t>
            </a:r>
            <a:r>
              <a:rPr lang="en-US" altLang="zh-CN" i="1" dirty="0" err="1">
                <a:latin typeface="Times New Roman" pitchFamily="18" charset="0"/>
                <a:ea typeface="宋体" pitchFamily="2" charset="-122"/>
              </a:rPr>
              <a:t>struct</a:t>
            </a:r>
            <a:r>
              <a:rPr lang="en-US" altLang="zh-CN" i="1" dirty="0">
                <a:latin typeface="Times New Roman" pitchFamily="18" charset="0"/>
                <a:ea typeface="宋体" pitchFamily="2" charset="-122"/>
              </a:rPr>
              <a:t>{</a:t>
            </a:r>
          </a:p>
          <a:p>
            <a:pPr lvl="3" eaLnBrk="1" hangingPunct="1">
              <a:lnSpc>
                <a:spcPct val="120000"/>
              </a:lnSpc>
              <a:buFont typeface="Wingdings" pitchFamily="2" charset="2"/>
              <a:buNone/>
            </a:pPr>
            <a:r>
              <a:rPr lang="en-US" altLang="zh-CN" sz="2800" i="1" dirty="0">
                <a:latin typeface="Times New Roman" pitchFamily="18" charset="0"/>
                <a:ea typeface="宋体" pitchFamily="2" charset="-122"/>
              </a:rPr>
              <a:t>  </a:t>
            </a:r>
            <a:r>
              <a:rPr lang="en-US" altLang="zh-CN" i="1" dirty="0" err="1">
                <a:latin typeface="Times New Roman" pitchFamily="18" charset="0"/>
                <a:ea typeface="宋体" pitchFamily="2" charset="-122"/>
              </a:rPr>
              <a:t>int</a:t>
            </a:r>
            <a:r>
              <a:rPr lang="en-US" altLang="zh-CN" i="1" dirty="0">
                <a:latin typeface="Times New Roman" pitchFamily="18" charset="0"/>
                <a:ea typeface="宋体" pitchFamily="2" charset="-122"/>
              </a:rPr>
              <a:t> </a:t>
            </a:r>
            <a:r>
              <a:rPr lang="en-US" altLang="zh-CN" i="1" dirty="0" err="1">
                <a:latin typeface="Times New Roman" pitchFamily="18" charset="0"/>
                <a:ea typeface="宋体" pitchFamily="2" charset="-122"/>
              </a:rPr>
              <a:t>i,j</a:t>
            </a:r>
            <a:r>
              <a:rPr lang="en-US" altLang="zh-CN" i="1" dirty="0">
                <a:latin typeface="Times New Roman" pitchFamily="18" charset="0"/>
                <a:ea typeface="宋体" pitchFamily="2" charset="-122"/>
              </a:rPr>
              <a:t>;</a:t>
            </a:r>
          </a:p>
          <a:p>
            <a:pPr lvl="3" eaLnBrk="1" hangingPunct="1">
              <a:lnSpc>
                <a:spcPct val="120000"/>
              </a:lnSpc>
              <a:buFont typeface="Wingdings" pitchFamily="2" charset="2"/>
              <a:buNone/>
            </a:pPr>
            <a:r>
              <a:rPr lang="en-US" altLang="zh-CN" i="1" dirty="0">
                <a:latin typeface="Times New Roman" pitchFamily="18" charset="0"/>
                <a:ea typeface="宋体" pitchFamily="2" charset="-122"/>
              </a:rPr>
              <a:t>  </a:t>
            </a:r>
            <a:r>
              <a:rPr lang="en-US" altLang="zh-CN" i="1" dirty="0" err="1">
                <a:latin typeface="Times New Roman" pitchFamily="18" charset="0"/>
                <a:ea typeface="宋体" pitchFamily="2" charset="-122"/>
              </a:rPr>
              <a:t>ElemType</a:t>
            </a:r>
            <a:r>
              <a:rPr lang="en-US" altLang="zh-CN" i="1" dirty="0">
                <a:latin typeface="Times New Roman" pitchFamily="18" charset="0"/>
                <a:ea typeface="宋体" pitchFamily="2" charset="-122"/>
              </a:rPr>
              <a:t> e;</a:t>
            </a:r>
          </a:p>
          <a:p>
            <a:pPr lvl="2" eaLnBrk="1" hangingPunct="1">
              <a:lnSpc>
                <a:spcPct val="120000"/>
              </a:lnSpc>
              <a:buFont typeface="Wingdings" pitchFamily="2" charset="2"/>
              <a:buNone/>
            </a:pPr>
            <a:r>
              <a:rPr lang="en-US" altLang="zh-CN" i="1" dirty="0">
                <a:latin typeface="Times New Roman" pitchFamily="18" charset="0"/>
                <a:ea typeface="宋体" pitchFamily="2" charset="-122"/>
              </a:rPr>
              <a:t>}Triple；</a:t>
            </a:r>
          </a:p>
          <a:p>
            <a:pPr lvl="2" eaLnBrk="1" hangingPunct="1">
              <a:lnSpc>
                <a:spcPct val="120000"/>
              </a:lnSpc>
              <a:buFont typeface="Wingdings" pitchFamily="2" charset="2"/>
              <a:buNone/>
            </a:pPr>
            <a:r>
              <a:rPr lang="en-US" altLang="zh-CN" i="1" dirty="0" err="1">
                <a:latin typeface="Times New Roman" pitchFamily="18" charset="0"/>
                <a:ea typeface="宋体" pitchFamily="2" charset="-122"/>
              </a:rPr>
              <a:t>typedef</a:t>
            </a:r>
            <a:r>
              <a:rPr lang="en-US" altLang="zh-CN" i="1" dirty="0">
                <a:latin typeface="Times New Roman" pitchFamily="18" charset="0"/>
                <a:ea typeface="宋体" pitchFamily="2" charset="-122"/>
              </a:rPr>
              <a:t> </a:t>
            </a:r>
            <a:r>
              <a:rPr lang="en-US" altLang="zh-CN" i="1" dirty="0" err="1">
                <a:latin typeface="Times New Roman" pitchFamily="18" charset="0"/>
                <a:ea typeface="宋体" pitchFamily="2" charset="-122"/>
              </a:rPr>
              <a:t>struct</a:t>
            </a:r>
            <a:r>
              <a:rPr lang="en-US" altLang="zh-CN" i="1" dirty="0">
                <a:latin typeface="Times New Roman" pitchFamily="18" charset="0"/>
                <a:ea typeface="宋体" pitchFamily="2" charset="-122"/>
              </a:rPr>
              <a:t>{</a:t>
            </a:r>
          </a:p>
          <a:p>
            <a:pPr lvl="3" eaLnBrk="1" hangingPunct="1">
              <a:lnSpc>
                <a:spcPct val="120000"/>
              </a:lnSpc>
              <a:buFont typeface="Wingdings" pitchFamily="2" charset="2"/>
              <a:buNone/>
            </a:pPr>
            <a:r>
              <a:rPr lang="en-US" altLang="zh-CN" sz="2800" i="1" dirty="0">
                <a:latin typeface="Times New Roman" pitchFamily="18" charset="0"/>
                <a:ea typeface="宋体" pitchFamily="2" charset="-122"/>
              </a:rPr>
              <a:t>  </a:t>
            </a:r>
            <a:r>
              <a:rPr lang="en-US" altLang="zh-CN" i="1" dirty="0">
                <a:latin typeface="Times New Roman" pitchFamily="18" charset="0"/>
                <a:ea typeface="宋体" pitchFamily="2" charset="-122"/>
              </a:rPr>
              <a:t>Triple data[MAXSIZE+1];</a:t>
            </a:r>
          </a:p>
          <a:p>
            <a:pPr lvl="3" eaLnBrk="1" hangingPunct="1">
              <a:lnSpc>
                <a:spcPct val="120000"/>
              </a:lnSpc>
              <a:buFont typeface="Wingdings" pitchFamily="2" charset="2"/>
              <a:buNone/>
            </a:pPr>
            <a:r>
              <a:rPr lang="en-US" altLang="zh-CN" i="1" dirty="0">
                <a:latin typeface="Times New Roman" pitchFamily="18" charset="0"/>
                <a:ea typeface="宋体" pitchFamily="2" charset="-122"/>
              </a:rPr>
              <a:t>  </a:t>
            </a:r>
            <a:r>
              <a:rPr lang="en-US" altLang="zh-CN" i="1" dirty="0" err="1">
                <a:latin typeface="Times New Roman" pitchFamily="18" charset="0"/>
                <a:ea typeface="宋体" pitchFamily="2" charset="-122"/>
              </a:rPr>
              <a:t>int</a:t>
            </a:r>
            <a:r>
              <a:rPr lang="en-US" altLang="zh-CN" i="1" dirty="0">
                <a:latin typeface="Times New Roman" pitchFamily="18" charset="0"/>
                <a:ea typeface="宋体" pitchFamily="2" charset="-122"/>
              </a:rPr>
              <a:t> </a:t>
            </a:r>
            <a:r>
              <a:rPr lang="en-US" altLang="zh-CN" i="1" dirty="0" err="1">
                <a:latin typeface="Times New Roman" pitchFamily="18" charset="0"/>
                <a:ea typeface="宋体" pitchFamily="2" charset="-122"/>
              </a:rPr>
              <a:t>mu,nu,tu</a:t>
            </a:r>
            <a:r>
              <a:rPr lang="en-US" altLang="zh-CN" dirty="0">
                <a:latin typeface="Times New Roman" pitchFamily="18" charset="0"/>
                <a:ea typeface="宋体" pitchFamily="2" charset="-122"/>
              </a:rPr>
              <a:t>;//</a:t>
            </a:r>
            <a:r>
              <a:rPr lang="zh-CN" altLang="en-US" dirty="0">
                <a:latin typeface="Times New Roman" pitchFamily="18" charset="0"/>
                <a:ea typeface="宋体" pitchFamily="2" charset="-122"/>
              </a:rPr>
              <a:t>行、列及非零元数</a:t>
            </a:r>
            <a:endParaRPr lang="en-US" altLang="zh-CN" dirty="0">
              <a:latin typeface="Times New Roman" pitchFamily="18" charset="0"/>
              <a:ea typeface="宋体" pitchFamily="2" charset="-122"/>
            </a:endParaRPr>
          </a:p>
          <a:p>
            <a:pPr lvl="2" eaLnBrk="1" hangingPunct="1">
              <a:lnSpc>
                <a:spcPct val="120000"/>
              </a:lnSpc>
              <a:buFont typeface="Wingdings" pitchFamily="2" charset="2"/>
              <a:buNone/>
            </a:pPr>
            <a:r>
              <a:rPr lang="en-US" altLang="zh-CN" i="1" dirty="0">
                <a:latin typeface="Times New Roman" pitchFamily="18" charset="0"/>
                <a:ea typeface="宋体" pitchFamily="2" charset="-122"/>
              </a:rPr>
              <a:t>}</a:t>
            </a:r>
            <a:r>
              <a:rPr lang="en-US" altLang="zh-CN" i="1" dirty="0" err="1">
                <a:latin typeface="Times New Roman" pitchFamily="18" charset="0"/>
                <a:ea typeface="宋体" pitchFamily="2" charset="-122"/>
              </a:rPr>
              <a:t>TSMatrix</a:t>
            </a:r>
            <a:r>
              <a:rPr lang="en-US" altLang="zh-CN" dirty="0">
                <a:latin typeface="Times New Roman" pitchFamily="18" charset="0"/>
                <a:ea typeface="宋体" pitchFamily="2" charset="-122"/>
              </a:rPr>
              <a:t>；</a:t>
            </a:r>
            <a:endParaRPr lang="zh-CN" altLang="en-US" dirty="0">
              <a:latin typeface="Times New Roman" pitchFamily="18" charset="0"/>
              <a:ea typeface="宋体" pitchFamily="2" charset="-122"/>
            </a:endParaRPr>
          </a:p>
        </p:txBody>
      </p:sp>
      <p:sp>
        <p:nvSpPr>
          <p:cNvPr id="7" name="Rectangle 4"/>
          <p:cNvSpPr>
            <a:spLocks noGrp="1" noChangeArrowheads="1"/>
          </p:cNvSpPr>
          <p:nvPr>
            <p:ph type="title"/>
          </p:nvPr>
        </p:nvSpPr>
        <p:spPr>
          <a:xfrm>
            <a:off x="1481667" y="228600"/>
            <a:ext cx="10390717" cy="762000"/>
          </a:xfrm>
        </p:spPr>
        <p:txBody>
          <a:bodyPr/>
          <a:lstStyle/>
          <a:p>
            <a:pPr eaLnBrk="1" hangingPunct="1"/>
            <a:r>
              <a:rPr lang="zh-CN" altLang="en-US" dirty="0"/>
              <a:t>稀疏矩阵的三元组顺序表表示</a:t>
            </a:r>
          </a:p>
        </p:txBody>
      </p:sp>
    </p:spTree>
    <p:extLst>
      <p:ext uri="{BB962C8B-B14F-4D97-AF65-F5344CB8AC3E}">
        <p14:creationId xmlns:p14="http://schemas.microsoft.com/office/powerpoint/2010/main" val="3472224832"/>
      </p:ext>
    </p:extLst>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93"/>
          <p:cNvSpPr>
            <a:spLocks noGrp="1" noChangeArrowheads="1"/>
          </p:cNvSpPr>
          <p:nvPr>
            <p:ph type="title"/>
          </p:nvPr>
        </p:nvSpPr>
        <p:spPr/>
        <p:txBody>
          <a:bodyPr/>
          <a:lstStyle/>
          <a:p>
            <a:pPr eaLnBrk="1" hangingPunct="1"/>
            <a:r>
              <a:rPr lang="zh-CN" altLang="en-US"/>
              <a:t> </a:t>
            </a:r>
            <a:endParaRPr lang="en-US" altLang="zh-CN"/>
          </a:p>
        </p:txBody>
      </p:sp>
      <p:sp>
        <p:nvSpPr>
          <p:cNvPr id="49156" name="Rectangle 394"/>
          <p:cNvSpPr>
            <a:spLocks noGrp="1" noChangeArrowheads="1"/>
          </p:cNvSpPr>
          <p:nvPr>
            <p:ph type="body" idx="1"/>
          </p:nvPr>
        </p:nvSpPr>
        <p:spPr/>
        <p:txBody>
          <a:bodyPr/>
          <a:lstStyle/>
          <a:p>
            <a:pPr marL="0" indent="0" eaLnBrk="1" hangingPunct="1">
              <a:buNone/>
            </a:pPr>
            <a:r>
              <a:rPr lang="zh-CN" altLang="en-US" dirty="0"/>
              <a:t>例：</a:t>
            </a:r>
            <a:r>
              <a:rPr lang="en-US" altLang="zh-CN" i="1" dirty="0">
                <a:latin typeface="Times New Roman" pitchFamily="18" charset="0"/>
                <a:ea typeface="宋体" pitchFamily="2" charset="-122"/>
              </a:rPr>
              <a:t> </a:t>
            </a:r>
            <a:r>
              <a:rPr lang="en-US" altLang="zh-CN" i="1" dirty="0" err="1">
                <a:latin typeface="Times New Roman" pitchFamily="18" charset="0"/>
                <a:ea typeface="宋体" pitchFamily="2" charset="-122"/>
              </a:rPr>
              <a:t>TSMatrix</a:t>
            </a:r>
            <a:r>
              <a:rPr lang="en-US" altLang="zh-CN" i="1" dirty="0">
                <a:latin typeface="Times New Roman" pitchFamily="18" charset="0"/>
                <a:ea typeface="宋体" pitchFamily="2" charset="-122"/>
              </a:rPr>
              <a:t>  M</a:t>
            </a:r>
            <a:r>
              <a:rPr lang="zh-CN" altLang="en-US" i="1" dirty="0">
                <a:latin typeface="Times New Roman" pitchFamily="18" charset="0"/>
                <a:ea typeface="宋体" pitchFamily="2" charset="-122"/>
              </a:rPr>
              <a:t>；</a:t>
            </a:r>
            <a:endParaRPr lang="zh-CN" altLang="en-US" dirty="0"/>
          </a:p>
        </p:txBody>
      </p:sp>
      <p:graphicFrame>
        <p:nvGraphicFramePr>
          <p:cNvPr id="83333" name="Group 389"/>
          <p:cNvGraphicFramePr>
            <a:graphicFrameLocks noGrp="1"/>
          </p:cNvGraphicFramePr>
          <p:nvPr/>
        </p:nvGraphicFramePr>
        <p:xfrm>
          <a:off x="7620000" y="1709738"/>
          <a:ext cx="2438400" cy="4000818"/>
        </p:xfrm>
        <a:graphic>
          <a:graphicData uri="http://schemas.openxmlformats.org/drawingml/2006/table">
            <a:tbl>
              <a:tblPr/>
              <a:tblGrid>
                <a:gridCol w="812800">
                  <a:extLst>
                    <a:ext uri="{9D8B030D-6E8A-4147-A177-3AD203B41FA5}">
                      <a16:colId xmlns:a16="http://schemas.microsoft.com/office/drawing/2014/main" xmlns="" val="20000"/>
                    </a:ext>
                  </a:extLst>
                </a:gridCol>
                <a:gridCol w="711200">
                  <a:extLst>
                    <a:ext uri="{9D8B030D-6E8A-4147-A177-3AD203B41FA5}">
                      <a16:colId xmlns:a16="http://schemas.microsoft.com/office/drawing/2014/main" xmlns="" val="20001"/>
                    </a:ext>
                  </a:extLst>
                </a:gridCol>
                <a:gridCol w="914400">
                  <a:extLst>
                    <a:ext uri="{9D8B030D-6E8A-4147-A177-3AD203B41FA5}">
                      <a16:colId xmlns:a16="http://schemas.microsoft.com/office/drawing/2014/main" xmlns="" val="20002"/>
                    </a:ext>
                  </a:extLst>
                </a:gridCol>
              </a:tblGrid>
              <a:tr h="465138">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2"/>
                          </a:solidFill>
                          <a:effectLst/>
                          <a:latin typeface="Times New Roman" pitchFamily="18" charset="0"/>
                          <a:ea typeface="宋体" charset="-122"/>
                        </a:rPr>
                        <a:t>i</a:t>
                      </a:r>
                    </a:p>
                  </a:txBody>
                  <a:tcPr marL="121920" marR="121920" horzOverflow="overflow">
                    <a:lnL>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2"/>
                          </a:solidFill>
                          <a:effectLst/>
                          <a:latin typeface="Times New Roman" pitchFamily="18" charset="0"/>
                          <a:ea typeface="宋体" charset="-122"/>
                        </a:rPr>
                        <a:t>j</a:t>
                      </a:r>
                    </a:p>
                  </a:txBody>
                  <a:tcPr marL="121920" marR="121920" horzOverflow="overflow">
                    <a:lnL>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2"/>
                          </a:solidFill>
                          <a:effectLst/>
                          <a:latin typeface="Times New Roman" pitchFamily="18" charset="0"/>
                          <a:ea typeface="宋体" charset="-122"/>
                        </a:rPr>
                        <a:t>e</a:t>
                      </a:r>
                    </a:p>
                  </a:txBody>
                  <a:tcPr marL="121920" marR="121920" horzOverflow="overflow">
                    <a:lnL>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17513">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1</a:t>
                      </a:r>
                    </a:p>
                  </a:txBody>
                  <a:tcPr marL="121920" marR="121920" horzOverflow="overflow">
                    <a:lnL>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2</a:t>
                      </a:r>
                    </a:p>
                  </a:txBody>
                  <a:tcPr marL="121920" marR="121920" horzOverflow="overflow">
                    <a:lnL>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0000"/>
                          </a:solidFill>
                          <a:effectLst/>
                          <a:latin typeface="Times New Roman" pitchFamily="18" charset="0"/>
                          <a:ea typeface="宋体" charset="-122"/>
                        </a:rPr>
                        <a:t>12</a:t>
                      </a:r>
                    </a:p>
                  </a:txBody>
                  <a:tcPr marL="121920" marR="121920" horzOverflow="overflow">
                    <a:lnL>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xmlns="" val="10001"/>
                  </a:ext>
                </a:extLst>
              </a:tr>
              <a:tr h="419100">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1</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3</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0000"/>
                          </a:solidFill>
                          <a:effectLst/>
                          <a:latin typeface="Times New Roman" pitchFamily="18" charset="0"/>
                          <a:ea typeface="宋体" charset="-122"/>
                        </a:rPr>
                        <a:t>9</a:t>
                      </a:r>
                    </a:p>
                  </a:txBody>
                  <a:tcPr marL="121920" marR="1219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2"/>
                  </a:ext>
                </a:extLst>
              </a:tr>
              <a:tr h="417513">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3</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1</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0000"/>
                          </a:solidFill>
                          <a:effectLst/>
                          <a:latin typeface="Times New Roman" pitchFamily="18" charset="0"/>
                          <a:ea typeface="宋体" charset="-122"/>
                        </a:rPr>
                        <a:t>-3</a:t>
                      </a:r>
                    </a:p>
                  </a:txBody>
                  <a:tcPr marL="121920" marR="1219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3"/>
                  </a:ext>
                </a:extLst>
              </a:tr>
              <a:tr h="419100">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3</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6</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0000"/>
                          </a:solidFill>
                          <a:effectLst/>
                          <a:latin typeface="Times New Roman" pitchFamily="18" charset="0"/>
                          <a:ea typeface="宋体" charset="-122"/>
                        </a:rPr>
                        <a:t>14</a:t>
                      </a:r>
                    </a:p>
                  </a:txBody>
                  <a:tcPr marL="121920" marR="1219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4"/>
                  </a:ext>
                </a:extLst>
              </a:tr>
              <a:tr h="417513">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4</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3</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0000"/>
                          </a:solidFill>
                          <a:effectLst/>
                          <a:latin typeface="Times New Roman" pitchFamily="18" charset="0"/>
                          <a:ea typeface="宋体" charset="-122"/>
                        </a:rPr>
                        <a:t>24</a:t>
                      </a:r>
                    </a:p>
                  </a:txBody>
                  <a:tcPr marL="121920" marR="1219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5"/>
                  </a:ext>
                </a:extLst>
              </a:tr>
              <a:tr h="417513">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5</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2</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0000"/>
                          </a:solidFill>
                          <a:effectLst/>
                          <a:latin typeface="Times New Roman" pitchFamily="18" charset="0"/>
                          <a:ea typeface="宋体" charset="-122"/>
                        </a:rPr>
                        <a:t>18</a:t>
                      </a:r>
                    </a:p>
                  </a:txBody>
                  <a:tcPr marL="121920" marR="1219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6"/>
                  </a:ext>
                </a:extLst>
              </a:tr>
              <a:tr h="419100">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6</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1</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0000"/>
                          </a:solidFill>
                          <a:effectLst/>
                          <a:latin typeface="Times New Roman" pitchFamily="18" charset="0"/>
                          <a:ea typeface="宋体" charset="-122"/>
                        </a:rPr>
                        <a:t>15</a:t>
                      </a:r>
                    </a:p>
                  </a:txBody>
                  <a:tcPr marL="121920" marR="1219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7"/>
                  </a:ext>
                </a:extLst>
              </a:tr>
              <a:tr h="417513">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6</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4</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0000"/>
                          </a:solidFill>
                          <a:effectLst/>
                          <a:latin typeface="Times New Roman" pitchFamily="18" charset="0"/>
                          <a:ea typeface="宋体" charset="-122"/>
                        </a:rPr>
                        <a:t>-7</a:t>
                      </a:r>
                    </a:p>
                  </a:txBody>
                  <a:tcPr marL="121920" marR="1219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8"/>
                  </a:ext>
                </a:extLst>
              </a:tr>
            </a:tbl>
          </a:graphicData>
        </a:graphic>
      </p:graphicFrame>
      <p:graphicFrame>
        <p:nvGraphicFramePr>
          <p:cNvPr id="83330" name="Group 386"/>
          <p:cNvGraphicFramePr>
            <a:graphicFrameLocks noGrp="1"/>
          </p:cNvGraphicFramePr>
          <p:nvPr/>
        </p:nvGraphicFramePr>
        <p:xfrm>
          <a:off x="1524000" y="2133600"/>
          <a:ext cx="4267200" cy="2651760"/>
        </p:xfrm>
        <a:graphic>
          <a:graphicData uri="http://schemas.openxmlformats.org/drawingml/2006/table">
            <a:tbl>
              <a:tblPr/>
              <a:tblGrid>
                <a:gridCol w="626533">
                  <a:extLst>
                    <a:ext uri="{9D8B030D-6E8A-4147-A177-3AD203B41FA5}">
                      <a16:colId xmlns:a16="http://schemas.microsoft.com/office/drawing/2014/main" xmlns="" val="20000"/>
                    </a:ext>
                  </a:extLst>
                </a:gridCol>
                <a:gridCol w="628651">
                  <a:extLst>
                    <a:ext uri="{9D8B030D-6E8A-4147-A177-3AD203B41FA5}">
                      <a16:colId xmlns:a16="http://schemas.microsoft.com/office/drawing/2014/main" xmlns="" val="20001"/>
                    </a:ext>
                  </a:extLst>
                </a:gridCol>
                <a:gridCol w="624416">
                  <a:extLst>
                    <a:ext uri="{9D8B030D-6E8A-4147-A177-3AD203B41FA5}">
                      <a16:colId xmlns:a16="http://schemas.microsoft.com/office/drawing/2014/main" xmlns="" val="20002"/>
                    </a:ext>
                  </a:extLst>
                </a:gridCol>
                <a:gridCol w="628651">
                  <a:extLst>
                    <a:ext uri="{9D8B030D-6E8A-4147-A177-3AD203B41FA5}">
                      <a16:colId xmlns:a16="http://schemas.microsoft.com/office/drawing/2014/main" xmlns="" val="20003"/>
                    </a:ext>
                  </a:extLst>
                </a:gridCol>
                <a:gridCol w="628649">
                  <a:extLst>
                    <a:ext uri="{9D8B030D-6E8A-4147-A177-3AD203B41FA5}">
                      <a16:colId xmlns:a16="http://schemas.microsoft.com/office/drawing/2014/main" xmlns="" val="20004"/>
                    </a:ext>
                  </a:extLst>
                </a:gridCol>
                <a:gridCol w="626533">
                  <a:extLst>
                    <a:ext uri="{9D8B030D-6E8A-4147-A177-3AD203B41FA5}">
                      <a16:colId xmlns:a16="http://schemas.microsoft.com/office/drawing/2014/main" xmlns="" val="20005"/>
                    </a:ext>
                  </a:extLst>
                </a:gridCol>
                <a:gridCol w="503767">
                  <a:extLst>
                    <a:ext uri="{9D8B030D-6E8A-4147-A177-3AD203B41FA5}">
                      <a16:colId xmlns:a16="http://schemas.microsoft.com/office/drawing/2014/main" xmlns="" val="20006"/>
                    </a:ext>
                  </a:extLst>
                </a:gridCol>
              </a:tblGrid>
              <a:tr h="357188">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dirty="0">
                          <a:ln>
                            <a:noFill/>
                          </a:ln>
                          <a:solidFill>
                            <a:schemeClr val="tx1"/>
                          </a:solidFill>
                          <a:effectLst/>
                          <a:latin typeface="Times New Roman" pitchFamily="18" charset="0"/>
                          <a:ea typeface="宋体" charset="-122"/>
                        </a:rPr>
                        <a:t>0</a:t>
                      </a:r>
                    </a:p>
                  </a:txBody>
                  <a:tcPr marL="121920" marR="121920"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0000"/>
                          </a:solidFill>
                          <a:effectLst/>
                          <a:latin typeface="Times New Roman" pitchFamily="18" charset="0"/>
                          <a:ea typeface="宋体" charset="-122"/>
                        </a:rPr>
                        <a:t>12</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0000"/>
                          </a:solidFill>
                          <a:effectLst/>
                          <a:latin typeface="Times New Roman" pitchFamily="18" charset="0"/>
                          <a:ea typeface="宋体" charset="-122"/>
                        </a:rPr>
                        <a:t>9</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xmlns="" val="10000"/>
                  </a:ext>
                </a:extLst>
              </a:tr>
              <a:tr h="354013">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xmlns="" val="10001"/>
                  </a:ext>
                </a:extLst>
              </a:tr>
              <a:tr h="355600">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0000"/>
                          </a:solidFill>
                          <a:effectLst/>
                          <a:latin typeface="Times New Roman" pitchFamily="18" charset="0"/>
                          <a:ea typeface="宋体" charset="-122"/>
                        </a:rPr>
                        <a:t>-3</a:t>
                      </a:r>
                    </a:p>
                  </a:txBody>
                  <a:tcPr marL="121920" marR="121920"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0000"/>
                          </a:solidFill>
                          <a:effectLst/>
                          <a:latin typeface="Times New Roman" pitchFamily="18" charset="0"/>
                          <a:ea typeface="宋体" charset="-122"/>
                        </a:rPr>
                        <a:t>14</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xmlns="" val="10002"/>
                  </a:ext>
                </a:extLst>
              </a:tr>
              <a:tr h="357188">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0000"/>
                          </a:solidFill>
                          <a:effectLst/>
                          <a:latin typeface="Times New Roman" pitchFamily="18" charset="0"/>
                          <a:ea typeface="宋体" charset="-122"/>
                        </a:rPr>
                        <a:t>24</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xmlns="" val="10003"/>
                  </a:ext>
                </a:extLst>
              </a:tr>
              <a:tr h="354013">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0000"/>
                          </a:solidFill>
                          <a:effectLst/>
                          <a:latin typeface="Times New Roman" pitchFamily="18" charset="0"/>
                          <a:ea typeface="宋体" charset="-122"/>
                        </a:rPr>
                        <a:t>18</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xmlns="" val="10004"/>
                  </a:ext>
                </a:extLst>
              </a:tr>
              <a:tr h="355600">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0000"/>
                          </a:solidFill>
                          <a:effectLst/>
                          <a:latin typeface="Times New Roman" pitchFamily="18" charset="0"/>
                          <a:ea typeface="宋体" charset="-122"/>
                        </a:rPr>
                        <a:t>15</a:t>
                      </a:r>
                    </a:p>
                  </a:txBody>
                  <a:tcPr marL="121920" marR="121920"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0000"/>
                          </a:solidFill>
                          <a:effectLst/>
                          <a:latin typeface="Times New Roman" pitchFamily="18" charset="0"/>
                          <a:ea typeface="宋体" charset="-122"/>
                        </a:rPr>
                        <a:t>-7</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dirty="0">
                          <a:ln>
                            <a:noFill/>
                          </a:ln>
                          <a:solidFill>
                            <a:schemeClr val="tx1"/>
                          </a:solidFill>
                          <a:effectLst/>
                          <a:latin typeface="Times New Roman" pitchFamily="18" charset="0"/>
                          <a:ea typeface="宋体" charset="-122"/>
                        </a:rPr>
                        <a:t>0</a:t>
                      </a:r>
                    </a:p>
                  </a:txBody>
                  <a:tcPr marL="121920" marR="12192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83176" name="Text Box 232"/>
          <p:cNvSpPr txBox="1">
            <a:spLocks noChangeArrowheads="1"/>
          </p:cNvSpPr>
          <p:nvPr/>
        </p:nvSpPr>
        <p:spPr bwMode="auto">
          <a:xfrm>
            <a:off x="787400" y="2938463"/>
            <a:ext cx="101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en-US" altLang="zh-CN" i="1"/>
              <a:t>M=</a:t>
            </a:r>
          </a:p>
        </p:txBody>
      </p:sp>
      <p:sp>
        <p:nvSpPr>
          <p:cNvPr id="83245" name="Text Box 301"/>
          <p:cNvSpPr txBox="1">
            <a:spLocks noChangeArrowheads="1"/>
          </p:cNvSpPr>
          <p:nvPr/>
        </p:nvSpPr>
        <p:spPr bwMode="auto">
          <a:xfrm>
            <a:off x="6038851" y="2270126"/>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en-US" altLang="zh-CN" sz="2000" i="1"/>
              <a:t>M.data[1]</a:t>
            </a:r>
          </a:p>
        </p:txBody>
      </p:sp>
      <p:sp>
        <p:nvSpPr>
          <p:cNvPr id="83248" name="Text Box 304"/>
          <p:cNvSpPr txBox="1">
            <a:spLocks noChangeArrowheads="1"/>
          </p:cNvSpPr>
          <p:nvPr/>
        </p:nvSpPr>
        <p:spPr bwMode="auto">
          <a:xfrm>
            <a:off x="6299200" y="6156326"/>
            <a:ext cx="497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en-US" altLang="zh-CN" sz="2000" i="1" dirty="0"/>
              <a:t>M.mu＝6，M.nu＝7， M.tu＝8</a:t>
            </a:r>
          </a:p>
        </p:txBody>
      </p:sp>
      <p:sp>
        <p:nvSpPr>
          <p:cNvPr id="12" name="Rectangle 4"/>
          <p:cNvSpPr txBox="1">
            <a:spLocks noChangeArrowheads="1"/>
          </p:cNvSpPr>
          <p:nvPr/>
        </p:nvSpPr>
        <p:spPr bwMode="auto">
          <a:xfrm>
            <a:off x="1481667" y="228600"/>
            <a:ext cx="1039071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a:t>稀疏矩阵的三元组顺序表表示</a:t>
            </a:r>
            <a:endParaRPr lang="zh-CN" altLang="en-US" dirty="0"/>
          </a:p>
        </p:txBody>
      </p:sp>
    </p:spTree>
    <p:extLst>
      <p:ext uri="{BB962C8B-B14F-4D97-AF65-F5344CB8AC3E}">
        <p14:creationId xmlns:p14="http://schemas.microsoft.com/office/powerpoint/2010/main" val="123784048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3176"/>
                                        </p:tgtEl>
                                        <p:attrNameLst>
                                          <p:attrName>style.visibility</p:attrName>
                                        </p:attrNameLst>
                                      </p:cBhvr>
                                      <p:to>
                                        <p:strVal val="visible"/>
                                      </p:to>
                                    </p:set>
                                    <p:animEffect transition="in" filter="box(in)">
                                      <p:cBhvr>
                                        <p:cTn id="7" dur="500"/>
                                        <p:tgtEl>
                                          <p:spTgt spid="831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83330"/>
                                        </p:tgtEl>
                                        <p:attrNameLst>
                                          <p:attrName>style.visibility</p:attrName>
                                        </p:attrNameLst>
                                      </p:cBhvr>
                                      <p:to>
                                        <p:strVal val="visible"/>
                                      </p:to>
                                    </p:set>
                                    <p:animEffect transition="in" filter="checkerboard(across)">
                                      <p:cBhvr>
                                        <p:cTn id="12" dur="500"/>
                                        <p:tgtEl>
                                          <p:spTgt spid="833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3245"/>
                                        </p:tgtEl>
                                        <p:attrNameLst>
                                          <p:attrName>style.visibility</p:attrName>
                                        </p:attrNameLst>
                                      </p:cBhvr>
                                      <p:to>
                                        <p:strVal val="visible"/>
                                      </p:to>
                                    </p:set>
                                    <p:animEffect transition="in" filter="dissolve">
                                      <p:cBhvr>
                                        <p:cTn id="17" dur="500"/>
                                        <p:tgtEl>
                                          <p:spTgt spid="832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3333"/>
                                        </p:tgtEl>
                                        <p:attrNameLst>
                                          <p:attrName>style.visibility</p:attrName>
                                        </p:attrNameLst>
                                      </p:cBhvr>
                                      <p:to>
                                        <p:strVal val="visible"/>
                                      </p:to>
                                    </p:set>
                                    <p:animEffect transition="in" filter="blinds(horizontal)">
                                      <p:cBhvr>
                                        <p:cTn id="22" dur="500"/>
                                        <p:tgtEl>
                                          <p:spTgt spid="8333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3248"/>
                                        </p:tgtEl>
                                        <p:attrNameLst>
                                          <p:attrName>style.visibility</p:attrName>
                                        </p:attrNameLst>
                                      </p:cBhvr>
                                      <p:to>
                                        <p:strVal val="visible"/>
                                      </p:to>
                                    </p:set>
                                    <p:animEffect transition="in" filter="dissolve">
                                      <p:cBhvr>
                                        <p:cTn id="27" dur="500"/>
                                        <p:tgtEl>
                                          <p:spTgt spid="83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176" grpId="0" autoUpdateAnimBg="0"/>
      <p:bldP spid="83245" grpId="0" autoUpdateAnimBg="0"/>
      <p:bldP spid="83248"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143"/>
          <p:cNvSpPr>
            <a:spLocks noGrp="1" noChangeArrowheads="1"/>
          </p:cNvSpPr>
          <p:nvPr>
            <p:ph type="body" idx="1"/>
          </p:nvPr>
        </p:nvSpPr>
        <p:spPr/>
        <p:txBody>
          <a:bodyPr/>
          <a:lstStyle/>
          <a:p>
            <a:pPr marL="0" indent="0" eaLnBrk="1" hangingPunct="1">
              <a:buNone/>
            </a:pPr>
            <a:r>
              <a:rPr lang="zh-CN" altLang="en-US" dirty="0">
                <a:latin typeface="SimSun" charset="-122"/>
                <a:ea typeface="SimSun" charset="-122"/>
                <a:cs typeface="SimSun" charset="-122"/>
              </a:rPr>
              <a:t>稀疏矩阵的转置运算</a:t>
            </a:r>
            <a:endParaRPr lang="en-US" altLang="zh-CN" dirty="0">
              <a:latin typeface="SimSun" charset="-122"/>
              <a:ea typeface="SimSun" charset="-122"/>
              <a:cs typeface="SimSun" charset="-122"/>
            </a:endParaRPr>
          </a:p>
          <a:p>
            <a:pPr lvl="1" eaLnBrk="1" hangingPunct="1"/>
            <a:r>
              <a:rPr lang="zh-CN" altLang="en-US" dirty="0"/>
              <a:t>例如：</a:t>
            </a:r>
          </a:p>
          <a:p>
            <a:pPr eaLnBrk="1" hangingPunct="1"/>
            <a:endParaRPr lang="zh-CN" altLang="en-US" dirty="0"/>
          </a:p>
          <a:p>
            <a:pPr eaLnBrk="1" hangingPunct="1"/>
            <a:endParaRPr lang="zh-CN" altLang="en-US" dirty="0"/>
          </a:p>
        </p:txBody>
      </p:sp>
      <p:graphicFrame>
        <p:nvGraphicFramePr>
          <p:cNvPr id="151696" name="Group 144"/>
          <p:cNvGraphicFramePr>
            <a:graphicFrameLocks noGrp="1"/>
          </p:cNvGraphicFramePr>
          <p:nvPr/>
        </p:nvGraphicFramePr>
        <p:xfrm>
          <a:off x="1524000" y="2590800"/>
          <a:ext cx="4267200" cy="2651760"/>
        </p:xfrm>
        <a:graphic>
          <a:graphicData uri="http://schemas.openxmlformats.org/drawingml/2006/table">
            <a:tbl>
              <a:tblPr/>
              <a:tblGrid>
                <a:gridCol w="626533">
                  <a:extLst>
                    <a:ext uri="{9D8B030D-6E8A-4147-A177-3AD203B41FA5}">
                      <a16:colId xmlns:a16="http://schemas.microsoft.com/office/drawing/2014/main" xmlns="" val="20000"/>
                    </a:ext>
                  </a:extLst>
                </a:gridCol>
                <a:gridCol w="592667">
                  <a:extLst>
                    <a:ext uri="{9D8B030D-6E8A-4147-A177-3AD203B41FA5}">
                      <a16:colId xmlns:a16="http://schemas.microsoft.com/office/drawing/2014/main" xmlns="" val="20001"/>
                    </a:ext>
                  </a:extLst>
                </a:gridCol>
                <a:gridCol w="660400">
                  <a:extLst>
                    <a:ext uri="{9D8B030D-6E8A-4147-A177-3AD203B41FA5}">
                      <a16:colId xmlns:a16="http://schemas.microsoft.com/office/drawing/2014/main" xmlns="" val="20002"/>
                    </a:ext>
                  </a:extLst>
                </a:gridCol>
                <a:gridCol w="628651">
                  <a:extLst>
                    <a:ext uri="{9D8B030D-6E8A-4147-A177-3AD203B41FA5}">
                      <a16:colId xmlns:a16="http://schemas.microsoft.com/office/drawing/2014/main" xmlns="" val="20003"/>
                    </a:ext>
                  </a:extLst>
                </a:gridCol>
                <a:gridCol w="628649">
                  <a:extLst>
                    <a:ext uri="{9D8B030D-6E8A-4147-A177-3AD203B41FA5}">
                      <a16:colId xmlns:a16="http://schemas.microsoft.com/office/drawing/2014/main" xmlns="" val="20004"/>
                    </a:ext>
                  </a:extLst>
                </a:gridCol>
                <a:gridCol w="626533">
                  <a:extLst>
                    <a:ext uri="{9D8B030D-6E8A-4147-A177-3AD203B41FA5}">
                      <a16:colId xmlns:a16="http://schemas.microsoft.com/office/drawing/2014/main" xmlns="" val="20005"/>
                    </a:ext>
                  </a:extLst>
                </a:gridCol>
                <a:gridCol w="503767">
                  <a:extLst>
                    <a:ext uri="{9D8B030D-6E8A-4147-A177-3AD203B41FA5}">
                      <a16:colId xmlns:a16="http://schemas.microsoft.com/office/drawing/2014/main" xmlns="" val="20006"/>
                    </a:ext>
                  </a:extLst>
                </a:gridCol>
              </a:tblGrid>
              <a:tr h="357188">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dirty="0">
                          <a:ln>
                            <a:noFill/>
                          </a:ln>
                          <a:solidFill>
                            <a:srgbClr val="FF0000"/>
                          </a:solidFill>
                          <a:effectLst/>
                          <a:latin typeface="Times New Roman" pitchFamily="18" charset="0"/>
                          <a:ea typeface="宋体" charset="-122"/>
                        </a:rPr>
                        <a:t>12</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0000"/>
                          </a:solidFill>
                          <a:effectLst/>
                          <a:latin typeface="Times New Roman" pitchFamily="18" charset="0"/>
                          <a:ea typeface="宋体" charset="-122"/>
                        </a:rPr>
                        <a:t>9</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xmlns="" val="10000"/>
                  </a:ext>
                </a:extLst>
              </a:tr>
              <a:tr h="354013">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xmlns="" val="10001"/>
                  </a:ext>
                </a:extLst>
              </a:tr>
              <a:tr h="355600">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0000"/>
                          </a:solidFill>
                          <a:effectLst/>
                          <a:latin typeface="Times New Roman" pitchFamily="18" charset="0"/>
                          <a:ea typeface="宋体" charset="-122"/>
                        </a:rPr>
                        <a:t>-3</a:t>
                      </a:r>
                    </a:p>
                  </a:txBody>
                  <a:tcPr marL="121920" marR="121920"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0000"/>
                          </a:solidFill>
                          <a:effectLst/>
                          <a:latin typeface="Times New Roman" pitchFamily="18" charset="0"/>
                          <a:ea typeface="宋体" charset="-122"/>
                        </a:rPr>
                        <a:t>14</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xmlns="" val="10002"/>
                  </a:ext>
                </a:extLst>
              </a:tr>
              <a:tr h="357188">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0000"/>
                          </a:solidFill>
                          <a:effectLst/>
                          <a:latin typeface="Times New Roman" pitchFamily="18" charset="0"/>
                          <a:ea typeface="宋体" charset="-122"/>
                        </a:rPr>
                        <a:t>24</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xmlns="" val="10003"/>
                  </a:ext>
                </a:extLst>
              </a:tr>
              <a:tr h="354013">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0000"/>
                          </a:solidFill>
                          <a:effectLst/>
                          <a:latin typeface="Times New Roman" pitchFamily="18" charset="0"/>
                          <a:ea typeface="宋体" charset="-122"/>
                        </a:rPr>
                        <a:t>18</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xmlns="" val="10004"/>
                  </a:ext>
                </a:extLst>
              </a:tr>
              <a:tr h="355600">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0000"/>
                          </a:solidFill>
                          <a:effectLst/>
                          <a:latin typeface="Times New Roman" pitchFamily="18" charset="0"/>
                          <a:ea typeface="宋体" charset="-122"/>
                        </a:rPr>
                        <a:t>15</a:t>
                      </a:r>
                    </a:p>
                  </a:txBody>
                  <a:tcPr marL="121920" marR="121920"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0000"/>
                          </a:solidFill>
                          <a:effectLst/>
                          <a:latin typeface="Times New Roman" pitchFamily="18" charset="0"/>
                          <a:ea typeface="宋体" charset="-122"/>
                        </a:rPr>
                        <a:t>-7</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dirty="0">
                          <a:ln>
                            <a:noFill/>
                          </a:ln>
                          <a:solidFill>
                            <a:schemeClr val="tx1"/>
                          </a:solidFill>
                          <a:effectLst/>
                          <a:latin typeface="Times New Roman" pitchFamily="18" charset="0"/>
                          <a:ea typeface="宋体" charset="-122"/>
                        </a:rPr>
                        <a:t>0</a:t>
                      </a:r>
                    </a:p>
                  </a:txBody>
                  <a:tcPr marL="121920" marR="12192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151618" name="Text Box 66"/>
          <p:cNvSpPr txBox="1">
            <a:spLocks noChangeArrowheads="1"/>
          </p:cNvSpPr>
          <p:nvPr/>
        </p:nvSpPr>
        <p:spPr bwMode="auto">
          <a:xfrm>
            <a:off x="609600" y="3733800"/>
            <a:ext cx="101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en-US" altLang="zh-CN" i="1"/>
              <a:t>M＝</a:t>
            </a:r>
          </a:p>
        </p:txBody>
      </p:sp>
      <p:graphicFrame>
        <p:nvGraphicFramePr>
          <p:cNvPr id="151619" name="Group 67"/>
          <p:cNvGraphicFramePr>
            <a:graphicFrameLocks noGrp="1"/>
          </p:cNvGraphicFramePr>
          <p:nvPr/>
        </p:nvGraphicFramePr>
        <p:xfrm>
          <a:off x="7315200" y="2209800"/>
          <a:ext cx="4572000" cy="3108960"/>
        </p:xfrm>
        <a:graphic>
          <a:graphicData uri="http://schemas.openxmlformats.org/drawingml/2006/table">
            <a:tbl>
              <a:tblPr/>
              <a:tblGrid>
                <a:gridCol w="673100">
                  <a:extLst>
                    <a:ext uri="{9D8B030D-6E8A-4147-A177-3AD203B41FA5}">
                      <a16:colId xmlns:a16="http://schemas.microsoft.com/office/drawing/2014/main" xmlns="" val="20000"/>
                    </a:ext>
                  </a:extLst>
                </a:gridCol>
                <a:gridCol w="647700">
                  <a:extLst>
                    <a:ext uri="{9D8B030D-6E8A-4147-A177-3AD203B41FA5}">
                      <a16:colId xmlns:a16="http://schemas.microsoft.com/office/drawing/2014/main" xmlns="" val="20001"/>
                    </a:ext>
                  </a:extLst>
                </a:gridCol>
                <a:gridCol w="692151">
                  <a:extLst>
                    <a:ext uri="{9D8B030D-6E8A-4147-A177-3AD203B41FA5}">
                      <a16:colId xmlns:a16="http://schemas.microsoft.com/office/drawing/2014/main" xmlns="" val="20002"/>
                    </a:ext>
                  </a:extLst>
                </a:gridCol>
                <a:gridCol w="675216">
                  <a:extLst>
                    <a:ext uri="{9D8B030D-6E8A-4147-A177-3AD203B41FA5}">
                      <a16:colId xmlns:a16="http://schemas.microsoft.com/office/drawing/2014/main" xmlns="" val="20003"/>
                    </a:ext>
                  </a:extLst>
                </a:gridCol>
                <a:gridCol w="670984">
                  <a:extLst>
                    <a:ext uri="{9D8B030D-6E8A-4147-A177-3AD203B41FA5}">
                      <a16:colId xmlns:a16="http://schemas.microsoft.com/office/drawing/2014/main" xmlns="" val="20004"/>
                    </a:ext>
                  </a:extLst>
                </a:gridCol>
                <a:gridCol w="603249">
                  <a:extLst>
                    <a:ext uri="{9D8B030D-6E8A-4147-A177-3AD203B41FA5}">
                      <a16:colId xmlns:a16="http://schemas.microsoft.com/office/drawing/2014/main" xmlns="" val="20005"/>
                    </a:ext>
                  </a:extLst>
                </a:gridCol>
                <a:gridCol w="609600">
                  <a:extLst>
                    <a:ext uri="{9D8B030D-6E8A-4147-A177-3AD203B41FA5}">
                      <a16:colId xmlns:a16="http://schemas.microsoft.com/office/drawing/2014/main" xmlns="" val="20006"/>
                    </a:ext>
                  </a:extLst>
                </a:gridCol>
              </a:tblGrid>
              <a:tr h="407988">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0000"/>
                          </a:solidFill>
                          <a:effectLst/>
                          <a:latin typeface="Times New Roman" pitchFamily="18" charset="0"/>
                          <a:ea typeface="宋体" charset="-122"/>
                        </a:rPr>
                        <a:t>-3</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0000"/>
                          </a:solidFill>
                          <a:effectLst/>
                          <a:latin typeface="Times New Roman" pitchFamily="18" charset="0"/>
                          <a:ea typeface="宋体" charset="-122"/>
                        </a:rPr>
                        <a:t>15</a:t>
                      </a:r>
                    </a:p>
                  </a:txBody>
                  <a:tcPr marL="121920" marR="12192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a:ln>
                          <a:noFill/>
                        </a:ln>
                        <a:solidFill>
                          <a:schemeClr val="tx1"/>
                        </a:solidFill>
                        <a:effectLst/>
                        <a:latin typeface="Times New Roman" pitchFamily="18" charset="0"/>
                        <a:ea typeface="宋体" charset="-122"/>
                      </a:endParaRPr>
                    </a:p>
                  </a:txBody>
                  <a:tcPr marL="121920" marR="121920"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xmlns="" val="10000"/>
                  </a:ext>
                </a:extLst>
              </a:tr>
              <a:tr h="354013">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dirty="0">
                          <a:ln>
                            <a:noFill/>
                          </a:ln>
                          <a:solidFill>
                            <a:srgbClr val="FF0000"/>
                          </a:solidFill>
                          <a:effectLst/>
                          <a:latin typeface="Times New Roman" pitchFamily="18" charset="0"/>
                          <a:ea typeface="宋体" charset="-122"/>
                        </a:rPr>
                        <a:t>12</a:t>
                      </a:r>
                    </a:p>
                  </a:txBody>
                  <a:tcPr marL="121920" marR="121920"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0000"/>
                          </a:solidFill>
                          <a:effectLst/>
                          <a:latin typeface="Times New Roman" pitchFamily="18" charset="0"/>
                          <a:ea typeface="宋体" charset="-122"/>
                        </a:rPr>
                        <a:t>18</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a:ln>
                          <a:noFill/>
                        </a:ln>
                        <a:solidFill>
                          <a:schemeClr val="tx1"/>
                        </a:solidFill>
                        <a:effectLst/>
                        <a:latin typeface="Times New Roman" pitchFamily="18" charset="0"/>
                        <a:ea typeface="宋体" charset="-122"/>
                      </a:endParaRPr>
                    </a:p>
                  </a:txBody>
                  <a:tcPr marL="121920" marR="121920"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xmlns="" val="10001"/>
                  </a:ext>
                </a:extLst>
              </a:tr>
              <a:tr h="406400">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0000"/>
                          </a:solidFill>
                          <a:effectLst/>
                          <a:latin typeface="Times New Roman" pitchFamily="18" charset="0"/>
                          <a:ea typeface="宋体" charset="-122"/>
                        </a:rPr>
                        <a:t>9</a:t>
                      </a:r>
                    </a:p>
                  </a:txBody>
                  <a:tcPr marL="121920" marR="121920"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0000"/>
                          </a:solidFill>
                          <a:effectLst/>
                          <a:latin typeface="Times New Roman" pitchFamily="18" charset="0"/>
                          <a:ea typeface="宋体" charset="-122"/>
                        </a:rPr>
                        <a:t>24</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a:ln>
                          <a:noFill/>
                        </a:ln>
                        <a:solidFill>
                          <a:schemeClr val="tx1"/>
                        </a:solidFill>
                        <a:effectLst/>
                        <a:latin typeface="Times New Roman" pitchFamily="18" charset="0"/>
                        <a:ea typeface="宋体" charset="-122"/>
                      </a:endParaRPr>
                    </a:p>
                  </a:txBody>
                  <a:tcPr marL="121920" marR="121920"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xmlns="" val="10002"/>
                  </a:ext>
                </a:extLst>
              </a:tr>
              <a:tr h="407988">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0000"/>
                          </a:solidFill>
                          <a:effectLst/>
                          <a:latin typeface="Times New Roman" pitchFamily="18" charset="0"/>
                          <a:ea typeface="宋体" charset="-122"/>
                        </a:rPr>
                        <a:t>-7</a:t>
                      </a:r>
                    </a:p>
                  </a:txBody>
                  <a:tcPr marL="121920" marR="12192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a:ln>
                          <a:noFill/>
                        </a:ln>
                        <a:solidFill>
                          <a:schemeClr val="tx1"/>
                        </a:solidFill>
                        <a:effectLst/>
                        <a:latin typeface="Times New Roman" pitchFamily="18" charset="0"/>
                        <a:ea typeface="宋体" charset="-122"/>
                      </a:endParaRPr>
                    </a:p>
                  </a:txBody>
                  <a:tcPr marL="121920" marR="121920"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xmlns="" val="10003"/>
                  </a:ext>
                </a:extLst>
              </a:tr>
              <a:tr h="419100">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a:ln>
                          <a:noFill/>
                        </a:ln>
                        <a:solidFill>
                          <a:schemeClr val="tx1"/>
                        </a:solidFill>
                        <a:effectLst/>
                        <a:latin typeface="Times New Roman" pitchFamily="18" charset="0"/>
                        <a:ea typeface="宋体" charset="-122"/>
                      </a:endParaRPr>
                    </a:p>
                  </a:txBody>
                  <a:tcPr marL="121920" marR="121920"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xmlns="" val="10004"/>
                  </a:ext>
                </a:extLst>
              </a:tr>
              <a:tr h="457200">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0000"/>
                          </a:solidFill>
                          <a:effectLst/>
                          <a:latin typeface="Times New Roman" pitchFamily="18" charset="0"/>
                          <a:ea typeface="宋体" charset="-122"/>
                        </a:rPr>
                        <a:t>14</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a:ln>
                          <a:noFill/>
                        </a:ln>
                        <a:solidFill>
                          <a:schemeClr val="tx1"/>
                        </a:solidFill>
                        <a:effectLst/>
                        <a:latin typeface="Times New Roman" pitchFamily="18" charset="0"/>
                        <a:ea typeface="宋体" charset="-122"/>
                      </a:endParaRPr>
                    </a:p>
                  </a:txBody>
                  <a:tcPr marL="121920" marR="121920"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xmlns="" val="10005"/>
                  </a:ext>
                </a:extLst>
              </a:tr>
              <a:tr h="180975">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dirty="0">
                        <a:ln>
                          <a:noFill/>
                        </a:ln>
                        <a:solidFill>
                          <a:schemeClr val="tx1"/>
                        </a:solidFill>
                        <a:effectLst/>
                        <a:latin typeface="Times New Roman" pitchFamily="18" charset="0"/>
                        <a:ea typeface="宋体" charset="-122"/>
                      </a:endParaRPr>
                    </a:p>
                  </a:txBody>
                  <a:tcPr marL="121920" marR="121920"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xmlns="" val="10006"/>
                  </a:ext>
                </a:extLst>
              </a:tr>
            </a:tbl>
          </a:graphicData>
        </a:graphic>
      </p:graphicFrame>
      <p:sp>
        <p:nvSpPr>
          <p:cNvPr id="151691" name="Text Box 139"/>
          <p:cNvSpPr txBox="1">
            <a:spLocks noChangeArrowheads="1"/>
          </p:cNvSpPr>
          <p:nvPr/>
        </p:nvSpPr>
        <p:spPr bwMode="auto">
          <a:xfrm>
            <a:off x="6502400" y="3733800"/>
            <a:ext cx="101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en-US" altLang="zh-CN" i="1"/>
              <a:t>T＝</a:t>
            </a:r>
          </a:p>
        </p:txBody>
      </p:sp>
      <p:sp>
        <p:nvSpPr>
          <p:cNvPr id="2" name="矩形 1"/>
          <p:cNvSpPr/>
          <p:nvPr/>
        </p:nvSpPr>
        <p:spPr>
          <a:xfrm>
            <a:off x="5253253" y="5776518"/>
            <a:ext cx="1442968" cy="584775"/>
          </a:xfrm>
          <a:prstGeom prst="rect">
            <a:avLst/>
          </a:prstGeom>
        </p:spPr>
        <p:txBody>
          <a:bodyPr wrap="square">
            <a:spAutoFit/>
          </a:bodyPr>
          <a:lstStyle/>
          <a:p>
            <a:r>
              <a:rPr lang="en-US" altLang="zh-CN" sz="3200" dirty="0" err="1">
                <a:latin typeface="Times New Roman" pitchFamily="18" charset="0"/>
                <a:ea typeface="宋体" charset="-122"/>
                <a:cs typeface="Times New Roman" pitchFamily="18" charset="0"/>
              </a:rPr>
              <a:t>T</a:t>
            </a:r>
            <a:r>
              <a:rPr lang="en-US" altLang="zh-CN" sz="3200" baseline="-25000" dirty="0" err="1">
                <a:latin typeface="Times New Roman" pitchFamily="18" charset="0"/>
                <a:ea typeface="宋体" charset="-122"/>
                <a:cs typeface="Times New Roman" pitchFamily="18" charset="0"/>
              </a:rPr>
              <a:t>ij</a:t>
            </a:r>
            <a:r>
              <a:rPr lang="en-US" altLang="zh-CN" sz="3200" dirty="0">
                <a:latin typeface="Times New Roman" pitchFamily="18" charset="0"/>
                <a:ea typeface="宋体" charset="-122"/>
                <a:cs typeface="Times New Roman" pitchFamily="18" charset="0"/>
              </a:rPr>
              <a:t>=</a:t>
            </a:r>
            <a:r>
              <a:rPr lang="en-US" altLang="zh-CN" sz="3200" dirty="0" err="1">
                <a:latin typeface="Times New Roman" pitchFamily="18" charset="0"/>
                <a:ea typeface="宋体" charset="-122"/>
                <a:cs typeface="Times New Roman" pitchFamily="18" charset="0"/>
              </a:rPr>
              <a:t>M</a:t>
            </a:r>
            <a:r>
              <a:rPr lang="en-US" altLang="zh-CN" sz="3200" baseline="-25000" dirty="0" err="1">
                <a:latin typeface="Times New Roman" pitchFamily="18" charset="0"/>
                <a:ea typeface="宋体" charset="-122"/>
                <a:cs typeface="Times New Roman" pitchFamily="18" charset="0"/>
              </a:rPr>
              <a:t>ji</a:t>
            </a:r>
            <a:endParaRPr lang="zh-CN" altLang="en-US" sz="3200" dirty="0">
              <a:latin typeface="Times New Roman" pitchFamily="18" charset="0"/>
              <a:cs typeface="Times New Roman" pitchFamily="18" charset="0"/>
            </a:endParaRPr>
          </a:p>
        </p:txBody>
      </p:sp>
      <p:sp>
        <p:nvSpPr>
          <p:cNvPr id="11" name="Rectangle 4"/>
          <p:cNvSpPr txBox="1">
            <a:spLocks noChangeArrowheads="1"/>
          </p:cNvSpPr>
          <p:nvPr/>
        </p:nvSpPr>
        <p:spPr bwMode="auto">
          <a:xfrm>
            <a:off x="1625600" y="310660"/>
            <a:ext cx="1039071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dirty="0"/>
              <a:t>稀疏矩阵的三元组顺序表表示</a:t>
            </a:r>
          </a:p>
        </p:txBody>
      </p:sp>
    </p:spTree>
    <p:extLst>
      <p:ext uri="{BB962C8B-B14F-4D97-AF65-F5344CB8AC3E}">
        <p14:creationId xmlns:p14="http://schemas.microsoft.com/office/powerpoint/2010/main" val="74356951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1618"/>
                                        </p:tgtEl>
                                        <p:attrNameLst>
                                          <p:attrName>style.visibility</p:attrName>
                                        </p:attrNameLst>
                                      </p:cBhvr>
                                      <p:to>
                                        <p:strVal val="visible"/>
                                      </p:to>
                                    </p:set>
                                    <p:animEffect transition="in" filter="box(in)">
                                      <p:cBhvr>
                                        <p:cTn id="7" dur="500"/>
                                        <p:tgtEl>
                                          <p:spTgt spid="1516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51696"/>
                                        </p:tgtEl>
                                        <p:attrNameLst>
                                          <p:attrName>style.visibility</p:attrName>
                                        </p:attrNameLst>
                                      </p:cBhvr>
                                      <p:to>
                                        <p:strVal val="visible"/>
                                      </p:to>
                                    </p:set>
                                    <p:animEffect transition="in" filter="checkerboard(across)">
                                      <p:cBhvr>
                                        <p:cTn id="12" dur="500"/>
                                        <p:tgtEl>
                                          <p:spTgt spid="1516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1691"/>
                                        </p:tgtEl>
                                        <p:attrNameLst>
                                          <p:attrName>style.visibility</p:attrName>
                                        </p:attrNameLst>
                                      </p:cBhvr>
                                      <p:to>
                                        <p:strVal val="visible"/>
                                      </p:to>
                                    </p:set>
                                    <p:animEffect transition="in" filter="blinds(horizontal)">
                                      <p:cBhvr>
                                        <p:cTn id="17" dur="500"/>
                                        <p:tgtEl>
                                          <p:spTgt spid="1516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51619"/>
                                        </p:tgtEl>
                                        <p:attrNameLst>
                                          <p:attrName>style.visibility</p:attrName>
                                        </p:attrNameLst>
                                      </p:cBhvr>
                                      <p:to>
                                        <p:strVal val="visible"/>
                                      </p:to>
                                    </p:set>
                                    <p:animEffect transition="in" filter="checkerboard(across)">
                                      <p:cBhvr>
                                        <p:cTn id="22" dur="500"/>
                                        <p:tgtEl>
                                          <p:spTgt spid="151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618" grpId="0" autoUpdateAnimBg="0"/>
      <p:bldP spid="151691"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96"/>
          <p:cNvSpPr>
            <a:spLocks noGrp="1" noChangeArrowheads="1"/>
          </p:cNvSpPr>
          <p:nvPr>
            <p:ph type="body" idx="1"/>
          </p:nvPr>
        </p:nvSpPr>
        <p:spPr>
          <a:xfrm>
            <a:off x="508000" y="1103144"/>
            <a:ext cx="11379200" cy="5410200"/>
          </a:xfrm>
        </p:spPr>
        <p:txBody>
          <a:bodyPr/>
          <a:lstStyle/>
          <a:p>
            <a:pPr marL="0" indent="0" eaLnBrk="1" hangingPunct="1">
              <a:buNone/>
            </a:pPr>
            <a:r>
              <a:rPr lang="zh-CN" altLang="en-US" dirty="0">
                <a:latin typeface="SimSun" charset="-122"/>
                <a:ea typeface="SimSun" charset="-122"/>
                <a:cs typeface="SimSun" charset="-122"/>
              </a:rPr>
              <a:t>对应的稀疏</a:t>
            </a:r>
            <a:r>
              <a:rPr lang="zh-CN" altLang="en-US" dirty="0" smtClean="0">
                <a:latin typeface="SimSun" charset="-122"/>
                <a:ea typeface="SimSun" charset="-122"/>
                <a:cs typeface="SimSun" charset="-122"/>
              </a:rPr>
              <a:t>矩阵三元组表如下</a:t>
            </a:r>
            <a:r>
              <a:rPr lang="zh-CN" altLang="en-US" dirty="0">
                <a:latin typeface="SimSun" charset="-122"/>
                <a:ea typeface="SimSun" charset="-122"/>
                <a:cs typeface="SimSun" charset="-122"/>
              </a:rPr>
              <a:t>：</a:t>
            </a:r>
          </a:p>
        </p:txBody>
      </p:sp>
      <p:graphicFrame>
        <p:nvGraphicFramePr>
          <p:cNvPr id="181252" name="Group 4"/>
          <p:cNvGraphicFramePr>
            <a:graphicFrameLocks noGrp="1"/>
          </p:cNvGraphicFramePr>
          <p:nvPr/>
        </p:nvGraphicFramePr>
        <p:xfrm>
          <a:off x="2495551" y="1628775"/>
          <a:ext cx="2438400" cy="4000818"/>
        </p:xfrm>
        <a:graphic>
          <a:graphicData uri="http://schemas.openxmlformats.org/drawingml/2006/table">
            <a:tbl>
              <a:tblPr/>
              <a:tblGrid>
                <a:gridCol w="812800">
                  <a:extLst>
                    <a:ext uri="{9D8B030D-6E8A-4147-A177-3AD203B41FA5}">
                      <a16:colId xmlns:a16="http://schemas.microsoft.com/office/drawing/2014/main" xmlns="" val="20000"/>
                    </a:ext>
                  </a:extLst>
                </a:gridCol>
                <a:gridCol w="711200">
                  <a:extLst>
                    <a:ext uri="{9D8B030D-6E8A-4147-A177-3AD203B41FA5}">
                      <a16:colId xmlns:a16="http://schemas.microsoft.com/office/drawing/2014/main" xmlns="" val="20001"/>
                    </a:ext>
                  </a:extLst>
                </a:gridCol>
                <a:gridCol w="914400">
                  <a:extLst>
                    <a:ext uri="{9D8B030D-6E8A-4147-A177-3AD203B41FA5}">
                      <a16:colId xmlns:a16="http://schemas.microsoft.com/office/drawing/2014/main" xmlns="" val="20002"/>
                    </a:ext>
                  </a:extLst>
                </a:gridCol>
              </a:tblGrid>
              <a:tr h="465138">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2"/>
                          </a:solidFill>
                          <a:effectLst/>
                          <a:latin typeface="Times New Roman" pitchFamily="18" charset="0"/>
                          <a:ea typeface="宋体" charset="-122"/>
                        </a:rPr>
                        <a:t>i</a:t>
                      </a:r>
                    </a:p>
                  </a:txBody>
                  <a:tcPr marL="121920" marR="121920" horzOverflow="overflow">
                    <a:lnL>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2"/>
                          </a:solidFill>
                          <a:effectLst/>
                          <a:latin typeface="Times New Roman" pitchFamily="18" charset="0"/>
                          <a:ea typeface="宋体" charset="-122"/>
                        </a:rPr>
                        <a:t>j</a:t>
                      </a:r>
                    </a:p>
                  </a:txBody>
                  <a:tcPr marL="121920" marR="121920" horzOverflow="overflow">
                    <a:lnL>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2"/>
                          </a:solidFill>
                          <a:effectLst/>
                          <a:latin typeface="Times New Roman" pitchFamily="18" charset="0"/>
                          <a:ea typeface="宋体" charset="-122"/>
                        </a:rPr>
                        <a:t>e</a:t>
                      </a:r>
                    </a:p>
                  </a:txBody>
                  <a:tcPr marL="121920" marR="121920" horzOverflow="overflow">
                    <a:lnL>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17513">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dirty="0">
                          <a:ln>
                            <a:noFill/>
                          </a:ln>
                          <a:solidFill>
                            <a:schemeClr val="tx1"/>
                          </a:solidFill>
                          <a:effectLst/>
                          <a:latin typeface="Times New Roman" pitchFamily="18" charset="0"/>
                          <a:ea typeface="宋体" charset="-122"/>
                        </a:rPr>
                        <a:t>1</a:t>
                      </a:r>
                    </a:p>
                  </a:txBody>
                  <a:tcPr marL="121920" marR="121920" horzOverflow="overflow">
                    <a:lnL>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dirty="0">
                          <a:ln>
                            <a:noFill/>
                          </a:ln>
                          <a:solidFill>
                            <a:schemeClr val="tx1"/>
                          </a:solidFill>
                          <a:effectLst/>
                          <a:latin typeface="Times New Roman" pitchFamily="18" charset="0"/>
                          <a:ea typeface="宋体" charset="-122"/>
                        </a:rPr>
                        <a:t>2</a:t>
                      </a:r>
                    </a:p>
                  </a:txBody>
                  <a:tcPr marL="121920" marR="121920" horzOverflow="overflow">
                    <a:lnL>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dirty="0">
                          <a:ln>
                            <a:noFill/>
                          </a:ln>
                          <a:solidFill>
                            <a:srgbClr val="FF3300"/>
                          </a:solidFill>
                          <a:effectLst/>
                          <a:latin typeface="Times New Roman" pitchFamily="18" charset="0"/>
                          <a:ea typeface="宋体" charset="-122"/>
                        </a:rPr>
                        <a:t>12</a:t>
                      </a:r>
                    </a:p>
                  </a:txBody>
                  <a:tcPr marL="121920" marR="121920" horzOverflow="overflow">
                    <a:lnL>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xmlns="" val="10001"/>
                  </a:ext>
                </a:extLst>
              </a:tr>
              <a:tr h="419100">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dirty="0">
                          <a:ln>
                            <a:noFill/>
                          </a:ln>
                          <a:solidFill>
                            <a:schemeClr val="tx1"/>
                          </a:solidFill>
                          <a:effectLst/>
                          <a:latin typeface="Times New Roman" pitchFamily="18" charset="0"/>
                          <a:ea typeface="宋体" charset="-122"/>
                        </a:rPr>
                        <a:t>1</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dirty="0">
                          <a:ln>
                            <a:noFill/>
                          </a:ln>
                          <a:solidFill>
                            <a:schemeClr val="tx1"/>
                          </a:solidFill>
                          <a:effectLst/>
                          <a:latin typeface="Times New Roman" pitchFamily="18" charset="0"/>
                          <a:ea typeface="宋体" charset="-122"/>
                        </a:rPr>
                        <a:t>3</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dirty="0">
                          <a:ln>
                            <a:noFill/>
                          </a:ln>
                          <a:solidFill>
                            <a:srgbClr val="FF3300"/>
                          </a:solidFill>
                          <a:effectLst/>
                          <a:latin typeface="Times New Roman" pitchFamily="18" charset="0"/>
                          <a:ea typeface="宋体" charset="-122"/>
                        </a:rPr>
                        <a:t>9</a:t>
                      </a:r>
                    </a:p>
                  </a:txBody>
                  <a:tcPr marL="121920" marR="1219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2"/>
                  </a:ext>
                </a:extLst>
              </a:tr>
              <a:tr h="417513">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dirty="0">
                          <a:ln>
                            <a:noFill/>
                          </a:ln>
                          <a:solidFill>
                            <a:schemeClr val="tx1"/>
                          </a:solidFill>
                          <a:effectLst/>
                          <a:latin typeface="Times New Roman" pitchFamily="18" charset="0"/>
                          <a:ea typeface="宋体" charset="-122"/>
                        </a:rPr>
                        <a:t>3</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dirty="0">
                          <a:ln>
                            <a:noFill/>
                          </a:ln>
                          <a:solidFill>
                            <a:schemeClr val="tx1"/>
                          </a:solidFill>
                          <a:effectLst/>
                          <a:latin typeface="Times New Roman" pitchFamily="18" charset="0"/>
                          <a:ea typeface="宋体" charset="-122"/>
                        </a:rPr>
                        <a:t>1</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dirty="0">
                          <a:ln>
                            <a:noFill/>
                          </a:ln>
                          <a:solidFill>
                            <a:srgbClr val="FF3300"/>
                          </a:solidFill>
                          <a:effectLst/>
                          <a:latin typeface="Times New Roman" pitchFamily="18" charset="0"/>
                          <a:ea typeface="宋体" charset="-122"/>
                        </a:rPr>
                        <a:t>-3</a:t>
                      </a:r>
                    </a:p>
                  </a:txBody>
                  <a:tcPr marL="121920" marR="1219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3"/>
                  </a:ext>
                </a:extLst>
              </a:tr>
              <a:tr h="419100">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3</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dirty="0">
                          <a:ln>
                            <a:noFill/>
                          </a:ln>
                          <a:solidFill>
                            <a:schemeClr val="tx1"/>
                          </a:solidFill>
                          <a:effectLst/>
                          <a:latin typeface="Times New Roman" pitchFamily="18" charset="0"/>
                          <a:ea typeface="宋体" charset="-122"/>
                        </a:rPr>
                        <a:t>6</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3300"/>
                          </a:solidFill>
                          <a:effectLst/>
                          <a:latin typeface="Times New Roman" pitchFamily="18" charset="0"/>
                          <a:ea typeface="宋体" charset="-122"/>
                        </a:rPr>
                        <a:t>14</a:t>
                      </a:r>
                    </a:p>
                  </a:txBody>
                  <a:tcPr marL="121920" marR="1219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4"/>
                  </a:ext>
                </a:extLst>
              </a:tr>
              <a:tr h="417513">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4</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dirty="0">
                          <a:ln>
                            <a:noFill/>
                          </a:ln>
                          <a:solidFill>
                            <a:schemeClr val="tx1"/>
                          </a:solidFill>
                          <a:effectLst/>
                          <a:latin typeface="Times New Roman" pitchFamily="18" charset="0"/>
                          <a:ea typeface="宋体" charset="-122"/>
                        </a:rPr>
                        <a:t>3</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3300"/>
                          </a:solidFill>
                          <a:effectLst/>
                          <a:latin typeface="Times New Roman" pitchFamily="18" charset="0"/>
                          <a:ea typeface="宋体" charset="-122"/>
                        </a:rPr>
                        <a:t>24</a:t>
                      </a:r>
                    </a:p>
                  </a:txBody>
                  <a:tcPr marL="121920" marR="1219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5"/>
                  </a:ext>
                </a:extLst>
              </a:tr>
              <a:tr h="417513">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5</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dirty="0">
                          <a:ln>
                            <a:noFill/>
                          </a:ln>
                          <a:solidFill>
                            <a:schemeClr val="tx1"/>
                          </a:solidFill>
                          <a:effectLst/>
                          <a:latin typeface="Times New Roman" pitchFamily="18" charset="0"/>
                          <a:ea typeface="宋体" charset="-122"/>
                        </a:rPr>
                        <a:t>2</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3300"/>
                          </a:solidFill>
                          <a:effectLst/>
                          <a:latin typeface="Times New Roman" pitchFamily="18" charset="0"/>
                          <a:ea typeface="宋体" charset="-122"/>
                        </a:rPr>
                        <a:t>18</a:t>
                      </a:r>
                    </a:p>
                  </a:txBody>
                  <a:tcPr marL="121920" marR="1219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6"/>
                  </a:ext>
                </a:extLst>
              </a:tr>
              <a:tr h="419100">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6</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dirty="0">
                          <a:ln>
                            <a:noFill/>
                          </a:ln>
                          <a:solidFill>
                            <a:schemeClr val="tx1"/>
                          </a:solidFill>
                          <a:effectLst/>
                          <a:latin typeface="Times New Roman" pitchFamily="18" charset="0"/>
                          <a:ea typeface="宋体" charset="-122"/>
                        </a:rPr>
                        <a:t>1</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3300"/>
                          </a:solidFill>
                          <a:effectLst/>
                          <a:latin typeface="Times New Roman" pitchFamily="18" charset="0"/>
                          <a:ea typeface="宋体" charset="-122"/>
                        </a:rPr>
                        <a:t>15</a:t>
                      </a:r>
                    </a:p>
                  </a:txBody>
                  <a:tcPr marL="121920" marR="1219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7"/>
                  </a:ext>
                </a:extLst>
              </a:tr>
              <a:tr h="417513">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6</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dirty="0">
                          <a:ln>
                            <a:noFill/>
                          </a:ln>
                          <a:solidFill>
                            <a:schemeClr val="tx1"/>
                          </a:solidFill>
                          <a:effectLst/>
                          <a:latin typeface="Times New Roman" pitchFamily="18" charset="0"/>
                          <a:ea typeface="宋体" charset="-122"/>
                        </a:rPr>
                        <a:t>4</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dirty="0">
                          <a:ln>
                            <a:noFill/>
                          </a:ln>
                          <a:solidFill>
                            <a:srgbClr val="FF3300"/>
                          </a:solidFill>
                          <a:effectLst/>
                          <a:latin typeface="Times New Roman" pitchFamily="18" charset="0"/>
                          <a:ea typeface="宋体" charset="-122"/>
                        </a:rPr>
                        <a:t>-7</a:t>
                      </a:r>
                    </a:p>
                  </a:txBody>
                  <a:tcPr marL="121920" marR="1219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8"/>
                  </a:ext>
                </a:extLst>
              </a:tr>
            </a:tbl>
          </a:graphicData>
        </a:graphic>
      </p:graphicFrame>
      <p:sp>
        <p:nvSpPr>
          <p:cNvPr id="181294" name="Text Box 46"/>
          <p:cNvSpPr txBox="1">
            <a:spLocks noChangeArrowheads="1"/>
          </p:cNvSpPr>
          <p:nvPr/>
        </p:nvSpPr>
        <p:spPr bwMode="auto">
          <a:xfrm>
            <a:off x="1016000" y="2162176"/>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en-US" altLang="zh-CN" sz="2000" i="1" dirty="0" err="1"/>
              <a:t>M.data</a:t>
            </a:r>
            <a:r>
              <a:rPr lang="en-US" altLang="zh-CN" sz="2000" i="1" dirty="0"/>
              <a:t>[1]</a:t>
            </a:r>
          </a:p>
        </p:txBody>
      </p:sp>
      <p:sp>
        <p:nvSpPr>
          <p:cNvPr id="181295" name="Text Box 47"/>
          <p:cNvSpPr txBox="1">
            <a:spLocks noChangeArrowheads="1"/>
          </p:cNvSpPr>
          <p:nvPr/>
        </p:nvSpPr>
        <p:spPr bwMode="auto">
          <a:xfrm>
            <a:off x="766234" y="5775012"/>
            <a:ext cx="49678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zh-CN" altLang="en-US" sz="2000" dirty="0"/>
              <a:t>行数</a:t>
            </a:r>
            <a:r>
              <a:rPr lang="en-US" altLang="zh-CN" sz="2000" i="1" dirty="0"/>
              <a:t>M.mu＝6，</a:t>
            </a:r>
            <a:r>
              <a:rPr lang="zh-CN" altLang="en-US" sz="2000" dirty="0"/>
              <a:t>列数</a:t>
            </a:r>
            <a:r>
              <a:rPr lang="en-US" altLang="zh-CN" sz="2000" i="1" dirty="0"/>
              <a:t>M.nu＝7， </a:t>
            </a:r>
            <a:r>
              <a:rPr lang="zh-CN" altLang="en-US" sz="2000" dirty="0"/>
              <a:t>非零元个数</a:t>
            </a:r>
            <a:r>
              <a:rPr lang="en-US" altLang="zh-CN" sz="2000" i="1" dirty="0"/>
              <a:t>M.tu＝8</a:t>
            </a:r>
          </a:p>
        </p:txBody>
      </p:sp>
      <p:graphicFrame>
        <p:nvGraphicFramePr>
          <p:cNvPr id="181342" name="Group 94"/>
          <p:cNvGraphicFramePr>
            <a:graphicFrameLocks noGrp="1"/>
          </p:cNvGraphicFramePr>
          <p:nvPr/>
        </p:nvGraphicFramePr>
        <p:xfrm>
          <a:off x="6953251" y="1524000"/>
          <a:ext cx="2438400" cy="4343401"/>
        </p:xfrm>
        <a:graphic>
          <a:graphicData uri="http://schemas.openxmlformats.org/drawingml/2006/table">
            <a:tbl>
              <a:tblPr/>
              <a:tblGrid>
                <a:gridCol w="812800">
                  <a:extLst>
                    <a:ext uri="{9D8B030D-6E8A-4147-A177-3AD203B41FA5}">
                      <a16:colId xmlns:a16="http://schemas.microsoft.com/office/drawing/2014/main" xmlns="" val="20000"/>
                    </a:ext>
                  </a:extLst>
                </a:gridCol>
                <a:gridCol w="742949">
                  <a:extLst>
                    <a:ext uri="{9D8B030D-6E8A-4147-A177-3AD203B41FA5}">
                      <a16:colId xmlns:a16="http://schemas.microsoft.com/office/drawing/2014/main" xmlns="" val="20001"/>
                    </a:ext>
                  </a:extLst>
                </a:gridCol>
                <a:gridCol w="882651">
                  <a:extLst>
                    <a:ext uri="{9D8B030D-6E8A-4147-A177-3AD203B41FA5}">
                      <a16:colId xmlns:a16="http://schemas.microsoft.com/office/drawing/2014/main" xmlns="" val="20002"/>
                    </a:ext>
                  </a:extLst>
                </a:gridCol>
              </a:tblGrid>
              <a:tr h="530225">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400" b="1" i="1" u="none" strike="noStrike" cap="none" normalizeH="0" baseline="0">
                          <a:ln>
                            <a:noFill/>
                          </a:ln>
                          <a:solidFill>
                            <a:schemeClr val="tx2"/>
                          </a:solidFill>
                          <a:effectLst/>
                          <a:latin typeface="Times New Roman" pitchFamily="18" charset="0"/>
                          <a:ea typeface="宋体" charset="-122"/>
                        </a:rPr>
                        <a:t>i</a:t>
                      </a:r>
                    </a:p>
                  </a:txBody>
                  <a:tcPr marL="121920" marR="121920" horzOverflow="overflow">
                    <a:lnL>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400" b="1" i="1" u="none" strike="noStrike" cap="none" normalizeH="0" baseline="0">
                          <a:ln>
                            <a:noFill/>
                          </a:ln>
                          <a:solidFill>
                            <a:schemeClr val="tx2"/>
                          </a:solidFill>
                          <a:effectLst/>
                          <a:latin typeface="Times New Roman" pitchFamily="18" charset="0"/>
                          <a:ea typeface="宋体" charset="-122"/>
                        </a:rPr>
                        <a:t>j</a:t>
                      </a:r>
                    </a:p>
                  </a:txBody>
                  <a:tcPr marL="121920" marR="121920" horzOverflow="overflow">
                    <a:lnL>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400" b="1" i="1" u="none" strike="noStrike" cap="none" normalizeH="0" baseline="0">
                          <a:ln>
                            <a:noFill/>
                          </a:ln>
                          <a:solidFill>
                            <a:schemeClr val="tx2"/>
                          </a:solidFill>
                          <a:effectLst/>
                          <a:latin typeface="Times New Roman" pitchFamily="18" charset="0"/>
                          <a:ea typeface="宋体" charset="-122"/>
                        </a:rPr>
                        <a:t>e</a:t>
                      </a:r>
                    </a:p>
                  </a:txBody>
                  <a:tcPr marL="121920" marR="121920" horzOverflow="overflow">
                    <a:lnL>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76250">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1</a:t>
                      </a:r>
                    </a:p>
                  </a:txBody>
                  <a:tcPr marL="121920" marR="121920" horzOverflow="overflow">
                    <a:lnL>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3</a:t>
                      </a:r>
                    </a:p>
                  </a:txBody>
                  <a:tcPr marL="121920" marR="121920" horzOverflow="overflow">
                    <a:lnL>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3300"/>
                          </a:solidFill>
                          <a:effectLst/>
                          <a:latin typeface="Times New Roman" pitchFamily="18" charset="0"/>
                          <a:ea typeface="宋体" charset="-122"/>
                        </a:rPr>
                        <a:t>-3</a:t>
                      </a:r>
                    </a:p>
                  </a:txBody>
                  <a:tcPr marL="121920" marR="121920" horzOverflow="overflow">
                    <a:lnL>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xmlns="" val="10001"/>
                  </a:ext>
                </a:extLst>
              </a:tr>
              <a:tr h="477838">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1</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6</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3300"/>
                          </a:solidFill>
                          <a:effectLst/>
                          <a:latin typeface="Times New Roman" pitchFamily="18" charset="0"/>
                          <a:ea typeface="宋体" charset="-122"/>
                        </a:rPr>
                        <a:t>15</a:t>
                      </a:r>
                    </a:p>
                  </a:txBody>
                  <a:tcPr marL="121920" marR="1219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2"/>
                  </a:ext>
                </a:extLst>
              </a:tr>
              <a:tr h="476250">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2</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1</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3300"/>
                          </a:solidFill>
                          <a:effectLst/>
                          <a:latin typeface="Times New Roman" pitchFamily="18" charset="0"/>
                          <a:ea typeface="宋体" charset="-122"/>
                        </a:rPr>
                        <a:t>12</a:t>
                      </a:r>
                    </a:p>
                  </a:txBody>
                  <a:tcPr marL="121920" marR="1219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3"/>
                  </a:ext>
                </a:extLst>
              </a:tr>
              <a:tr h="476250">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2</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5</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3300"/>
                          </a:solidFill>
                          <a:effectLst/>
                          <a:latin typeface="Times New Roman" pitchFamily="18" charset="0"/>
                          <a:ea typeface="宋体" charset="-122"/>
                        </a:rPr>
                        <a:t>18</a:t>
                      </a:r>
                    </a:p>
                  </a:txBody>
                  <a:tcPr marL="121920" marR="1219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4"/>
                  </a:ext>
                </a:extLst>
              </a:tr>
              <a:tr h="476250">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dirty="0">
                          <a:ln>
                            <a:noFill/>
                          </a:ln>
                          <a:solidFill>
                            <a:schemeClr val="tx1"/>
                          </a:solidFill>
                          <a:effectLst/>
                          <a:latin typeface="Times New Roman" pitchFamily="18" charset="0"/>
                          <a:ea typeface="宋体" charset="-122"/>
                        </a:rPr>
                        <a:t>3</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dirty="0">
                          <a:ln>
                            <a:noFill/>
                          </a:ln>
                          <a:solidFill>
                            <a:schemeClr val="tx1"/>
                          </a:solidFill>
                          <a:effectLst/>
                          <a:latin typeface="Times New Roman" pitchFamily="18" charset="0"/>
                          <a:ea typeface="宋体" charset="-122"/>
                        </a:rPr>
                        <a:t>1</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dirty="0">
                          <a:ln>
                            <a:noFill/>
                          </a:ln>
                          <a:solidFill>
                            <a:srgbClr val="FF3300"/>
                          </a:solidFill>
                          <a:effectLst/>
                          <a:latin typeface="Times New Roman" pitchFamily="18" charset="0"/>
                          <a:ea typeface="宋体" charset="-122"/>
                        </a:rPr>
                        <a:t>9</a:t>
                      </a:r>
                    </a:p>
                  </a:txBody>
                  <a:tcPr marL="121920" marR="1219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5"/>
                  </a:ext>
                </a:extLst>
              </a:tr>
              <a:tr h="477838">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3</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4</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3300"/>
                          </a:solidFill>
                          <a:effectLst/>
                          <a:latin typeface="Times New Roman" pitchFamily="18" charset="0"/>
                          <a:ea typeface="宋体" charset="-122"/>
                        </a:rPr>
                        <a:t>24</a:t>
                      </a:r>
                    </a:p>
                  </a:txBody>
                  <a:tcPr marL="121920" marR="1219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6"/>
                  </a:ext>
                </a:extLst>
              </a:tr>
              <a:tr h="476250">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4</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6</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3300"/>
                          </a:solidFill>
                          <a:effectLst/>
                          <a:latin typeface="Times New Roman" pitchFamily="18" charset="0"/>
                          <a:ea typeface="宋体" charset="-122"/>
                        </a:rPr>
                        <a:t>-7</a:t>
                      </a:r>
                    </a:p>
                  </a:txBody>
                  <a:tcPr marL="121920" marR="1219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7"/>
                  </a:ext>
                </a:extLst>
              </a:tr>
              <a:tr h="476250">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6</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3</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dirty="0">
                          <a:ln>
                            <a:noFill/>
                          </a:ln>
                          <a:solidFill>
                            <a:srgbClr val="FF3300"/>
                          </a:solidFill>
                          <a:effectLst/>
                          <a:latin typeface="Times New Roman" pitchFamily="18" charset="0"/>
                          <a:ea typeface="宋体" charset="-122"/>
                        </a:rPr>
                        <a:t>14</a:t>
                      </a:r>
                    </a:p>
                  </a:txBody>
                  <a:tcPr marL="121920" marR="1219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8"/>
                  </a:ext>
                </a:extLst>
              </a:tr>
            </a:tbl>
          </a:graphicData>
        </a:graphic>
      </p:graphicFrame>
      <p:sp>
        <p:nvSpPr>
          <p:cNvPr id="181338" name="Text Box 90"/>
          <p:cNvSpPr txBox="1">
            <a:spLocks noChangeArrowheads="1"/>
          </p:cNvSpPr>
          <p:nvPr/>
        </p:nvSpPr>
        <p:spPr bwMode="auto">
          <a:xfrm>
            <a:off x="5734051" y="2116138"/>
            <a:ext cx="1828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en-US" altLang="zh-CN" sz="1800" i="1" dirty="0" err="1"/>
              <a:t>T.data</a:t>
            </a:r>
            <a:r>
              <a:rPr lang="en-US" altLang="zh-CN" sz="1800" i="1" dirty="0"/>
              <a:t>[1]</a:t>
            </a:r>
          </a:p>
        </p:txBody>
      </p:sp>
      <p:sp>
        <p:nvSpPr>
          <p:cNvPr id="181339" name="Text Box 91"/>
          <p:cNvSpPr txBox="1">
            <a:spLocks noChangeArrowheads="1"/>
          </p:cNvSpPr>
          <p:nvPr/>
        </p:nvSpPr>
        <p:spPr bwMode="auto">
          <a:xfrm>
            <a:off x="6604000" y="5934314"/>
            <a:ext cx="5156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zh-CN" altLang="en-US" sz="2000" dirty="0"/>
              <a:t>行数</a:t>
            </a:r>
            <a:r>
              <a:rPr lang="en-US" altLang="zh-CN" sz="2000" i="1" dirty="0"/>
              <a:t>T.mu＝7，</a:t>
            </a:r>
            <a:r>
              <a:rPr lang="zh-CN" altLang="en-US" sz="2000" dirty="0"/>
              <a:t>列数</a:t>
            </a:r>
            <a:r>
              <a:rPr lang="en-US" altLang="zh-CN" sz="2000" i="1" dirty="0"/>
              <a:t>T.nu＝6，</a:t>
            </a:r>
            <a:r>
              <a:rPr lang="zh-CN" altLang="en-US" sz="2000" dirty="0"/>
              <a:t>非零元个数</a:t>
            </a:r>
            <a:r>
              <a:rPr lang="en-US" altLang="zh-CN" sz="2000" i="1" dirty="0"/>
              <a:t>T.tu＝8</a:t>
            </a:r>
          </a:p>
        </p:txBody>
      </p:sp>
      <p:sp>
        <p:nvSpPr>
          <p:cNvPr id="13" name="Rectangle 4"/>
          <p:cNvSpPr>
            <a:spLocks noGrp="1" noChangeArrowheads="1"/>
          </p:cNvSpPr>
          <p:nvPr>
            <p:ph type="title"/>
          </p:nvPr>
        </p:nvSpPr>
        <p:spPr>
          <a:xfrm>
            <a:off x="1625600" y="228600"/>
            <a:ext cx="10390717" cy="762000"/>
          </a:xfrm>
        </p:spPr>
        <p:txBody>
          <a:bodyPr/>
          <a:lstStyle/>
          <a:p>
            <a:pPr eaLnBrk="1" hangingPunct="1"/>
            <a:r>
              <a:rPr lang="zh-CN" altLang="en-US" dirty="0"/>
              <a:t>稀疏矩阵的三元组顺序表表示</a:t>
            </a:r>
          </a:p>
        </p:txBody>
      </p:sp>
    </p:spTree>
    <p:extLst>
      <p:ext uri="{BB962C8B-B14F-4D97-AF65-F5344CB8AC3E}">
        <p14:creationId xmlns:p14="http://schemas.microsoft.com/office/powerpoint/2010/main" val="293798132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1294"/>
                                        </p:tgtEl>
                                        <p:attrNameLst>
                                          <p:attrName>style.visibility</p:attrName>
                                        </p:attrNameLst>
                                      </p:cBhvr>
                                      <p:to>
                                        <p:strVal val="visible"/>
                                      </p:to>
                                    </p:set>
                                    <p:animEffect transition="in" filter="dissolve">
                                      <p:cBhvr>
                                        <p:cTn id="7" dur="500"/>
                                        <p:tgtEl>
                                          <p:spTgt spid="1812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1252"/>
                                        </p:tgtEl>
                                        <p:attrNameLst>
                                          <p:attrName>style.visibility</p:attrName>
                                        </p:attrNameLst>
                                      </p:cBhvr>
                                      <p:to>
                                        <p:strVal val="visible"/>
                                      </p:to>
                                    </p:set>
                                    <p:animEffect transition="in" filter="blinds(horizontal)">
                                      <p:cBhvr>
                                        <p:cTn id="12" dur="500"/>
                                        <p:tgtEl>
                                          <p:spTgt spid="1812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1295"/>
                                        </p:tgtEl>
                                        <p:attrNameLst>
                                          <p:attrName>style.visibility</p:attrName>
                                        </p:attrNameLst>
                                      </p:cBhvr>
                                      <p:to>
                                        <p:strVal val="visible"/>
                                      </p:to>
                                    </p:set>
                                    <p:animEffect transition="in" filter="dissolve">
                                      <p:cBhvr>
                                        <p:cTn id="17" dur="500"/>
                                        <p:tgtEl>
                                          <p:spTgt spid="1812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81338"/>
                                        </p:tgtEl>
                                        <p:attrNameLst>
                                          <p:attrName>style.visibility</p:attrName>
                                        </p:attrNameLst>
                                      </p:cBhvr>
                                      <p:to>
                                        <p:strVal val="visible"/>
                                      </p:to>
                                    </p:set>
                                    <p:animEffect transition="in" filter="barn(outHorizontal)">
                                      <p:cBhvr>
                                        <p:cTn id="22" dur="500"/>
                                        <p:tgtEl>
                                          <p:spTgt spid="1813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81342"/>
                                        </p:tgtEl>
                                        <p:attrNameLst>
                                          <p:attrName>style.visibility</p:attrName>
                                        </p:attrNameLst>
                                      </p:cBhvr>
                                      <p:to>
                                        <p:strVal val="visible"/>
                                      </p:to>
                                    </p:set>
                                    <p:animEffect transition="in" filter="blinds(horizontal)">
                                      <p:cBhvr>
                                        <p:cTn id="27" dur="500"/>
                                        <p:tgtEl>
                                          <p:spTgt spid="18134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81339"/>
                                        </p:tgtEl>
                                        <p:attrNameLst>
                                          <p:attrName>style.visibility</p:attrName>
                                        </p:attrNameLst>
                                      </p:cBhvr>
                                      <p:to>
                                        <p:strVal val="visible"/>
                                      </p:to>
                                    </p:set>
                                    <p:animEffect transition="in" filter="checkerboard(across)">
                                      <p:cBhvr>
                                        <p:cTn id="32" dur="500"/>
                                        <p:tgtEl>
                                          <p:spTgt spid="181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94" grpId="0" autoUpdateAnimBg="0"/>
      <p:bldP spid="181295" grpId="0" autoUpdateAnimBg="0"/>
      <p:bldP spid="181338" grpId="0" autoUpdateAnimBg="0"/>
      <p:bldP spid="181339"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8"/>
          <p:cNvSpPr>
            <a:spLocks noGrp="1" noChangeArrowheads="1"/>
          </p:cNvSpPr>
          <p:nvPr>
            <p:ph type="title"/>
          </p:nvPr>
        </p:nvSpPr>
        <p:spPr/>
        <p:txBody>
          <a:bodyPr/>
          <a:lstStyle/>
          <a:p>
            <a:pPr eaLnBrk="1" hangingPunct="1"/>
            <a:r>
              <a:rPr lang="zh-CN" altLang="en-US"/>
              <a:t>  </a:t>
            </a:r>
          </a:p>
        </p:txBody>
      </p:sp>
      <p:sp>
        <p:nvSpPr>
          <p:cNvPr id="53252" name="Rectangle 9"/>
          <p:cNvSpPr>
            <a:spLocks noGrp="1" noChangeArrowheads="1"/>
          </p:cNvSpPr>
          <p:nvPr>
            <p:ph type="body" idx="1"/>
          </p:nvPr>
        </p:nvSpPr>
        <p:spPr>
          <a:xfrm>
            <a:off x="508000" y="1621474"/>
            <a:ext cx="11364384" cy="5373687"/>
          </a:xfrm>
        </p:spPr>
        <p:txBody>
          <a:bodyPr/>
          <a:lstStyle/>
          <a:p>
            <a:pPr marL="0" indent="0" eaLnBrk="1" hangingPunct="1">
              <a:buNone/>
            </a:pPr>
            <a:r>
              <a:rPr lang="zh-CN" altLang="en-US" dirty="0" smtClean="0">
                <a:latin typeface="Times New Roman" pitchFamily="18" charset="0"/>
                <a:ea typeface="宋体" pitchFamily="2" charset="-122"/>
              </a:rPr>
              <a:t>如何由矩阵</a:t>
            </a:r>
            <a:r>
              <a:rPr lang="en-US" altLang="zh-CN" dirty="0" smtClean="0">
                <a:latin typeface="Times New Roman" pitchFamily="18" charset="0"/>
                <a:ea typeface="宋体" pitchFamily="2" charset="-122"/>
              </a:rPr>
              <a:t>M</a:t>
            </a:r>
            <a:r>
              <a:rPr lang="zh-CN" altLang="en-US" dirty="0" smtClean="0">
                <a:latin typeface="Times New Roman" pitchFamily="18" charset="0"/>
                <a:ea typeface="宋体" pitchFamily="2" charset="-122"/>
              </a:rPr>
              <a:t>得到</a:t>
            </a:r>
            <a:r>
              <a:rPr lang="en-US" altLang="zh-CN" dirty="0" smtClean="0">
                <a:latin typeface="Times New Roman" pitchFamily="18" charset="0"/>
                <a:ea typeface="宋体" pitchFamily="2" charset="-122"/>
              </a:rPr>
              <a:t>T</a:t>
            </a:r>
            <a:r>
              <a:rPr lang="zh-CN" altLang="en-US" dirty="0" smtClean="0">
                <a:latin typeface="Times New Roman" pitchFamily="18" charset="0"/>
                <a:ea typeface="宋体" pitchFamily="2" charset="-122"/>
              </a:rPr>
              <a:t>呢？</a:t>
            </a:r>
            <a:endParaRPr lang="en-US" altLang="zh-CN" dirty="0" smtClean="0">
              <a:latin typeface="Times New Roman" pitchFamily="18" charset="0"/>
              <a:ea typeface="宋体" pitchFamily="2" charset="-122"/>
            </a:endParaRPr>
          </a:p>
          <a:p>
            <a:pPr lvl="2" eaLnBrk="1" hangingPunct="1"/>
            <a:endParaRPr lang="en-US" altLang="zh-CN" dirty="0">
              <a:latin typeface="Times New Roman" pitchFamily="18" charset="0"/>
              <a:ea typeface="宋体" pitchFamily="2" charset="-122"/>
            </a:endParaRPr>
          </a:p>
          <a:p>
            <a:pPr lvl="2" eaLnBrk="1" hangingPunct="1"/>
            <a:r>
              <a:rPr lang="zh-CN" altLang="en-US" dirty="0" smtClean="0">
                <a:latin typeface="Times New Roman" pitchFamily="18" charset="0"/>
                <a:ea typeface="宋体" pitchFamily="2" charset="-122"/>
              </a:rPr>
              <a:t>行列值互换</a:t>
            </a:r>
            <a:r>
              <a:rPr lang="en-US" altLang="zh-CN" dirty="0" smtClean="0">
                <a:latin typeface="Times New Roman" pitchFamily="18" charset="0"/>
                <a:ea typeface="宋体" pitchFamily="2" charset="-122"/>
              </a:rPr>
              <a:t>,</a:t>
            </a:r>
            <a:r>
              <a:rPr lang="zh-CN" altLang="en-US" dirty="0" smtClean="0">
                <a:latin typeface="Times New Roman" pitchFamily="18" charset="0"/>
                <a:ea typeface="宋体" pitchFamily="2" charset="-122"/>
              </a:rPr>
              <a:t>非零元个数相同。</a:t>
            </a:r>
            <a:r>
              <a:rPr lang="en-US" altLang="zh-CN" i="1" dirty="0" smtClean="0"/>
              <a:t> </a:t>
            </a:r>
            <a:r>
              <a:rPr lang="en-US" altLang="zh-CN" dirty="0" err="1" smtClean="0">
                <a:latin typeface="Times New Roman" charset="0"/>
                <a:ea typeface="Times New Roman" charset="0"/>
                <a:cs typeface="Times New Roman" charset="0"/>
              </a:rPr>
              <a:t>T.mu</a:t>
            </a:r>
            <a:r>
              <a:rPr lang="en-US" altLang="zh-CN" dirty="0" smtClean="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 </a:t>
            </a:r>
            <a:r>
              <a:rPr lang="en-US" altLang="zh-CN" dirty="0" err="1" smtClean="0">
                <a:latin typeface="Times New Roman" charset="0"/>
                <a:ea typeface="Times New Roman" charset="0"/>
                <a:cs typeface="Times New Roman" charset="0"/>
              </a:rPr>
              <a:t>M.nu</a:t>
            </a:r>
            <a:r>
              <a:rPr lang="en-US" altLang="zh-CN" dirty="0" smtClean="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 </a:t>
            </a:r>
            <a:r>
              <a:rPr lang="en-US" altLang="zh-CN" dirty="0" err="1" smtClean="0">
                <a:latin typeface="Times New Roman" charset="0"/>
                <a:ea typeface="Times New Roman" charset="0"/>
                <a:cs typeface="Times New Roman" charset="0"/>
              </a:rPr>
              <a:t>T.nu</a:t>
            </a:r>
            <a:r>
              <a:rPr lang="en-US" altLang="zh-CN" dirty="0" smtClean="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 </a:t>
            </a:r>
            <a:r>
              <a:rPr lang="en-US" altLang="zh-CN" dirty="0" err="1" smtClean="0">
                <a:latin typeface="Times New Roman" charset="0"/>
                <a:ea typeface="Times New Roman" charset="0"/>
                <a:cs typeface="Times New Roman" charset="0"/>
              </a:rPr>
              <a:t>M.mu</a:t>
            </a:r>
            <a:r>
              <a:rPr lang="en-US" altLang="zh-CN" dirty="0" smtClean="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 </a:t>
            </a:r>
            <a:r>
              <a:rPr lang="en-US" altLang="zh-CN" dirty="0" err="1" smtClean="0">
                <a:latin typeface="Times New Roman" charset="0"/>
                <a:ea typeface="Times New Roman" charset="0"/>
                <a:cs typeface="Times New Roman" charset="0"/>
              </a:rPr>
              <a:t>T.tu</a:t>
            </a:r>
            <a:r>
              <a:rPr lang="en-US" altLang="zh-CN" dirty="0" smtClean="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 </a:t>
            </a:r>
            <a:r>
              <a:rPr lang="en-US" altLang="zh-CN" dirty="0" err="1" smtClean="0">
                <a:latin typeface="Times New Roman" charset="0"/>
                <a:ea typeface="Times New Roman" charset="0"/>
                <a:cs typeface="Times New Roman" charset="0"/>
              </a:rPr>
              <a:t>M.tu</a:t>
            </a:r>
            <a:endParaRPr lang="en-US" altLang="zh-CN" dirty="0" smtClean="0">
              <a:latin typeface="Times New Roman" charset="0"/>
              <a:ea typeface="Times New Roman" charset="0"/>
              <a:cs typeface="Times New Roman" charset="0"/>
            </a:endParaRPr>
          </a:p>
          <a:p>
            <a:pPr lvl="2" eaLnBrk="1" hangingPunct="1"/>
            <a:endParaRPr lang="zh-CN" altLang="en-US" dirty="0">
              <a:latin typeface="Times New Roman" pitchFamily="18" charset="0"/>
              <a:ea typeface="宋体" pitchFamily="2" charset="-122"/>
            </a:endParaRPr>
          </a:p>
          <a:p>
            <a:pPr lvl="2" eaLnBrk="1" hangingPunct="1"/>
            <a:r>
              <a:rPr lang="zh-CN" altLang="en-US" dirty="0" smtClean="0">
                <a:latin typeface="Times New Roman" pitchFamily="18" charset="0"/>
                <a:ea typeface="宋体" pitchFamily="2" charset="-122"/>
              </a:rPr>
              <a:t>将每个三元组组中的</a:t>
            </a:r>
            <a:r>
              <a:rPr lang="en-US" altLang="zh-CN" dirty="0" err="1" smtClean="0">
                <a:latin typeface="Times New Roman" pitchFamily="18" charset="0"/>
                <a:ea typeface="宋体" pitchFamily="2" charset="-122"/>
              </a:rPr>
              <a:t>i,j</a:t>
            </a:r>
            <a:r>
              <a:rPr lang="zh-CN" altLang="en-US" dirty="0" smtClean="0">
                <a:latin typeface="Times New Roman" pitchFamily="18" charset="0"/>
                <a:ea typeface="宋体" pitchFamily="2" charset="-122"/>
              </a:rPr>
              <a:t>互换。</a:t>
            </a:r>
            <a:r>
              <a:rPr lang="en-US" altLang="zh-CN" dirty="0" err="1">
                <a:latin typeface="Times New Roman" charset="0"/>
                <a:ea typeface="Times New Roman" charset="0"/>
                <a:cs typeface="Times New Roman" charset="0"/>
              </a:rPr>
              <a:t>T.data</a:t>
            </a:r>
            <a:r>
              <a:rPr lang="en-US" altLang="zh-CN" dirty="0">
                <a:latin typeface="Times New Roman" charset="0"/>
                <a:ea typeface="Times New Roman" charset="0"/>
                <a:cs typeface="Times New Roman" charset="0"/>
              </a:rPr>
              <a:t>[x].</a:t>
            </a:r>
            <a:r>
              <a:rPr lang="en-US" altLang="zh-CN" dirty="0" err="1">
                <a:latin typeface="Times New Roman" charset="0"/>
                <a:ea typeface="Times New Roman" charset="0"/>
                <a:cs typeface="Times New Roman" charset="0"/>
              </a:rPr>
              <a:t>i</a:t>
            </a:r>
            <a:r>
              <a:rPr lang="en-US" altLang="zh-CN" dirty="0">
                <a:latin typeface="Times New Roman" charset="0"/>
                <a:ea typeface="Times New Roman" charset="0"/>
                <a:cs typeface="Times New Roman" charset="0"/>
              </a:rPr>
              <a:t> = </a:t>
            </a:r>
            <a:r>
              <a:rPr lang="en-US" altLang="zh-CN" dirty="0" err="1" smtClean="0">
                <a:latin typeface="Times New Roman" charset="0"/>
                <a:ea typeface="Times New Roman" charset="0"/>
                <a:cs typeface="Times New Roman" charset="0"/>
              </a:rPr>
              <a:t>M.data</a:t>
            </a:r>
            <a:r>
              <a:rPr lang="en-US" altLang="zh-CN" dirty="0" smtClean="0">
                <a:latin typeface="Times New Roman" charset="0"/>
                <a:ea typeface="Times New Roman" charset="0"/>
                <a:cs typeface="Times New Roman" charset="0"/>
              </a:rPr>
              <a:t>[x].j ;</a:t>
            </a:r>
            <a:r>
              <a:rPr lang="en-US" altLang="zh-CN" dirty="0">
                <a:latin typeface="Times New Roman" charset="0"/>
                <a:ea typeface="Times New Roman" charset="0"/>
                <a:cs typeface="Times New Roman" charset="0"/>
              </a:rPr>
              <a:t> </a:t>
            </a:r>
            <a:r>
              <a:rPr lang="en-US" altLang="zh-CN" dirty="0" err="1">
                <a:latin typeface="Times New Roman" charset="0"/>
                <a:ea typeface="Times New Roman" charset="0"/>
                <a:cs typeface="Times New Roman" charset="0"/>
              </a:rPr>
              <a:t>T.data</a:t>
            </a:r>
            <a:r>
              <a:rPr lang="en-US" altLang="zh-CN" dirty="0">
                <a:latin typeface="Times New Roman" charset="0"/>
                <a:ea typeface="Times New Roman" charset="0"/>
                <a:cs typeface="Times New Roman" charset="0"/>
              </a:rPr>
              <a:t>[x</a:t>
            </a:r>
            <a:r>
              <a:rPr lang="en-US" altLang="zh-CN" dirty="0" smtClean="0">
                <a:latin typeface="Times New Roman" charset="0"/>
                <a:ea typeface="Times New Roman" charset="0"/>
                <a:cs typeface="Times New Roman" charset="0"/>
              </a:rPr>
              <a:t>].j= </a:t>
            </a:r>
            <a:r>
              <a:rPr lang="en-US" altLang="zh-CN" dirty="0" err="1">
                <a:latin typeface="Times New Roman" charset="0"/>
                <a:ea typeface="Times New Roman" charset="0"/>
                <a:cs typeface="Times New Roman" charset="0"/>
              </a:rPr>
              <a:t>M.data</a:t>
            </a:r>
            <a:r>
              <a:rPr lang="en-US" altLang="zh-CN" dirty="0">
                <a:latin typeface="Times New Roman" charset="0"/>
                <a:ea typeface="Times New Roman" charset="0"/>
                <a:cs typeface="Times New Roman" charset="0"/>
              </a:rPr>
              <a:t>[x</a:t>
            </a:r>
            <a:r>
              <a:rPr lang="en-US" altLang="zh-CN" dirty="0" smtClean="0">
                <a:latin typeface="Times New Roman" charset="0"/>
                <a:ea typeface="Times New Roman" charset="0"/>
                <a:cs typeface="Times New Roman" charset="0"/>
              </a:rPr>
              <a:t>].</a:t>
            </a:r>
            <a:r>
              <a:rPr lang="en-US" altLang="zh-CN" dirty="0" err="1" smtClean="0">
                <a:latin typeface="Times New Roman" charset="0"/>
                <a:ea typeface="Times New Roman" charset="0"/>
                <a:cs typeface="Times New Roman" charset="0"/>
              </a:rPr>
              <a:t>i</a:t>
            </a:r>
            <a:r>
              <a:rPr lang="zh-CN" altLang="en-US" dirty="0" smtClean="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 </a:t>
            </a:r>
            <a:r>
              <a:rPr lang="en-US" altLang="zh-CN" dirty="0" err="1">
                <a:latin typeface="Times New Roman" charset="0"/>
                <a:ea typeface="Times New Roman" charset="0"/>
                <a:cs typeface="Times New Roman" charset="0"/>
              </a:rPr>
              <a:t>T.data</a:t>
            </a:r>
            <a:r>
              <a:rPr lang="en-US" altLang="zh-CN" dirty="0">
                <a:latin typeface="Times New Roman" charset="0"/>
                <a:ea typeface="Times New Roman" charset="0"/>
                <a:cs typeface="Times New Roman" charset="0"/>
              </a:rPr>
              <a:t>[x</a:t>
            </a:r>
            <a:r>
              <a:rPr lang="en-US" altLang="zh-CN" dirty="0" smtClean="0">
                <a:latin typeface="Times New Roman" charset="0"/>
                <a:ea typeface="Times New Roman" charset="0"/>
                <a:cs typeface="Times New Roman" charset="0"/>
              </a:rPr>
              <a:t>].e= </a:t>
            </a:r>
            <a:r>
              <a:rPr lang="en-US" altLang="zh-CN" dirty="0" err="1">
                <a:latin typeface="Times New Roman" charset="0"/>
                <a:ea typeface="Times New Roman" charset="0"/>
                <a:cs typeface="Times New Roman" charset="0"/>
              </a:rPr>
              <a:t>M.data</a:t>
            </a:r>
            <a:r>
              <a:rPr lang="en-US" altLang="zh-CN" dirty="0">
                <a:latin typeface="Times New Roman" charset="0"/>
                <a:ea typeface="Times New Roman" charset="0"/>
                <a:cs typeface="Times New Roman" charset="0"/>
              </a:rPr>
              <a:t>[x</a:t>
            </a:r>
            <a:r>
              <a:rPr lang="en-US" altLang="zh-CN" dirty="0" smtClean="0">
                <a:latin typeface="Times New Roman" charset="0"/>
                <a:ea typeface="Times New Roman" charset="0"/>
                <a:cs typeface="Times New Roman" charset="0"/>
              </a:rPr>
              <a:t>].e</a:t>
            </a:r>
            <a:endParaRPr lang="en-US" altLang="zh-CN" dirty="0">
              <a:latin typeface="Times New Roman" charset="0"/>
              <a:ea typeface="Times New Roman" charset="0"/>
              <a:cs typeface="Times New Roman" charset="0"/>
            </a:endParaRPr>
          </a:p>
          <a:p>
            <a:pPr lvl="2" eaLnBrk="1" hangingPunct="1"/>
            <a:endParaRPr lang="en-US" altLang="zh-CN" dirty="0">
              <a:latin typeface="Times New Roman" charset="0"/>
              <a:ea typeface="Times New Roman" charset="0"/>
              <a:cs typeface="Times New Roman" charset="0"/>
            </a:endParaRPr>
          </a:p>
          <a:p>
            <a:pPr lvl="2" eaLnBrk="1" hangingPunct="1"/>
            <a:r>
              <a:rPr lang="zh-CN" altLang="en-US" dirty="0" smtClean="0">
                <a:latin typeface="SimSun" charset="-122"/>
                <a:ea typeface="SimSun" charset="-122"/>
                <a:cs typeface="SimSun" charset="-122"/>
              </a:rPr>
              <a:t>确定</a:t>
            </a:r>
            <a:r>
              <a:rPr lang="en-US" altLang="zh-CN" dirty="0" smtClean="0">
                <a:latin typeface="SimSun" charset="-122"/>
                <a:ea typeface="SimSun" charset="-122"/>
                <a:cs typeface="SimSun" charset="-122"/>
              </a:rPr>
              <a:t>M</a:t>
            </a:r>
            <a:r>
              <a:rPr lang="zh-CN" altLang="en-US" dirty="0" smtClean="0">
                <a:latin typeface="SimSun" charset="-122"/>
                <a:ea typeface="SimSun" charset="-122"/>
                <a:cs typeface="SimSun" charset="-122"/>
              </a:rPr>
              <a:t>中的非零元转置后在</a:t>
            </a:r>
            <a:r>
              <a:rPr lang="en-US" altLang="zh-CN" dirty="0" smtClean="0">
                <a:latin typeface="SimSun" charset="-122"/>
                <a:ea typeface="SimSun" charset="-122"/>
                <a:cs typeface="SimSun" charset="-122"/>
              </a:rPr>
              <a:t>T</a:t>
            </a:r>
            <a:r>
              <a:rPr lang="zh-CN" altLang="en-US" dirty="0" smtClean="0">
                <a:latin typeface="SimSun" charset="-122"/>
                <a:ea typeface="SimSun" charset="-122"/>
                <a:cs typeface="SimSun" charset="-122"/>
              </a:rPr>
              <a:t>的次序（</a:t>
            </a:r>
            <a:r>
              <a:rPr lang="zh-CN" altLang="en-US" dirty="0" smtClean="0">
                <a:solidFill>
                  <a:srgbClr val="FF0000"/>
                </a:solidFill>
                <a:latin typeface="SimSun" charset="-122"/>
                <a:ea typeface="SimSun" charset="-122"/>
                <a:cs typeface="SimSun" charset="-122"/>
              </a:rPr>
              <a:t>关键点、难点</a:t>
            </a:r>
            <a:r>
              <a:rPr lang="zh-CN" altLang="en-US" dirty="0" smtClean="0">
                <a:latin typeface="SimSun" charset="-122"/>
                <a:ea typeface="SimSun" charset="-122"/>
                <a:cs typeface="SimSun" charset="-122"/>
              </a:rPr>
              <a:t>）</a:t>
            </a:r>
            <a:endParaRPr lang="en-US" altLang="zh-CN" dirty="0">
              <a:latin typeface="SimSun" charset="-122"/>
              <a:ea typeface="SimSun" charset="-122"/>
              <a:cs typeface="SimSun" charset="-122"/>
            </a:endParaRPr>
          </a:p>
          <a:p>
            <a:pPr lvl="2" eaLnBrk="1" hangingPunct="1"/>
            <a:endParaRPr lang="en-US" altLang="zh-CN" dirty="0">
              <a:latin typeface="Times New Roman" pitchFamily="18" charset="0"/>
              <a:ea typeface="宋体" pitchFamily="2" charset="-122"/>
            </a:endParaRPr>
          </a:p>
          <a:p>
            <a:pPr eaLnBrk="1" hangingPunct="1"/>
            <a:endParaRPr lang="zh-CN" altLang="en-US" dirty="0"/>
          </a:p>
        </p:txBody>
      </p:sp>
      <p:sp>
        <p:nvSpPr>
          <p:cNvPr id="5" name="Rectangle 4"/>
          <p:cNvSpPr txBox="1">
            <a:spLocks noChangeArrowheads="1"/>
          </p:cNvSpPr>
          <p:nvPr/>
        </p:nvSpPr>
        <p:spPr bwMode="auto">
          <a:xfrm>
            <a:off x="1625600" y="271975"/>
            <a:ext cx="1039071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sz="2800" dirty="0">
                <a:ea typeface="宋体" charset="-122"/>
              </a:rPr>
              <a:t> </a:t>
            </a:r>
            <a:r>
              <a:rPr lang="zh-CN" altLang="en-US" dirty="0"/>
              <a:t>按照列序进行转置</a:t>
            </a:r>
          </a:p>
        </p:txBody>
      </p:sp>
    </p:spTree>
    <p:extLst>
      <p:ext uri="{BB962C8B-B14F-4D97-AF65-F5344CB8AC3E}">
        <p14:creationId xmlns:p14="http://schemas.microsoft.com/office/powerpoint/2010/main" val="1932113337"/>
      </p:ext>
    </p:extLst>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5"/>
          <p:cNvSpPr>
            <a:spLocks noGrp="1" noChangeArrowheads="1"/>
          </p:cNvSpPr>
          <p:nvPr>
            <p:ph type="body" idx="1"/>
          </p:nvPr>
        </p:nvSpPr>
        <p:spPr/>
        <p:txBody>
          <a:bodyPr/>
          <a:lstStyle/>
          <a:p>
            <a:pPr marL="0" indent="0" eaLnBrk="1" hangingPunct="1">
              <a:buNone/>
            </a:pPr>
            <a:r>
              <a:rPr lang="zh-CN" altLang="en-US" dirty="0"/>
              <a:t>注意：</a:t>
            </a:r>
          </a:p>
          <a:p>
            <a:pPr lvl="1" eaLnBrk="1" hangingPunct="1"/>
            <a:r>
              <a:rPr lang="en-US" altLang="zh-CN" dirty="0">
                <a:latin typeface="SimSun" charset="-122"/>
                <a:ea typeface="SimSun" charset="-122"/>
                <a:cs typeface="SimSun" charset="-122"/>
              </a:rPr>
              <a:t>C</a:t>
            </a:r>
            <a:r>
              <a:rPr lang="zh-CN" altLang="en-US" dirty="0">
                <a:latin typeface="SimSun" charset="-122"/>
                <a:ea typeface="SimSun" charset="-122"/>
                <a:cs typeface="SimSun" charset="-122"/>
              </a:rPr>
              <a:t>语言的数组定义</a:t>
            </a:r>
            <a:r>
              <a:rPr lang="zh-CN" altLang="en-US" dirty="0">
                <a:solidFill>
                  <a:srgbClr val="FF0000"/>
                </a:solidFill>
                <a:latin typeface="SimSun" charset="-122"/>
                <a:ea typeface="SimSun" charset="-122"/>
                <a:cs typeface="SimSun" charset="-122"/>
              </a:rPr>
              <a:t>下标从0</a:t>
            </a:r>
            <a:r>
              <a:rPr lang="zh-CN" altLang="en-US" dirty="0">
                <a:latin typeface="SimSun" charset="-122"/>
                <a:ea typeface="SimSun" charset="-122"/>
                <a:cs typeface="SimSun" charset="-122"/>
              </a:rPr>
              <a:t>开始</a:t>
            </a:r>
          </a:p>
          <a:p>
            <a:pPr lvl="1" eaLnBrk="1" hangingPunct="1"/>
            <a:r>
              <a:rPr lang="zh-CN" altLang="en-US" dirty="0">
                <a:latin typeface="SimSun" charset="-122"/>
                <a:ea typeface="SimSun" charset="-122"/>
                <a:cs typeface="SimSun" charset="-122"/>
              </a:rPr>
              <a:t>数组的处理相比其它复杂的结构要简单</a:t>
            </a:r>
          </a:p>
          <a:p>
            <a:pPr lvl="2" eaLnBrk="1" hangingPunct="1"/>
            <a:r>
              <a:rPr lang="zh-CN" altLang="en-US" dirty="0">
                <a:latin typeface="SimSun" charset="-122"/>
                <a:ea typeface="SimSun" charset="-122"/>
                <a:cs typeface="SimSun" charset="-122"/>
              </a:rPr>
              <a:t>数组中各元素具有</a:t>
            </a:r>
            <a:r>
              <a:rPr lang="zh-CN" altLang="en-US" dirty="0">
                <a:solidFill>
                  <a:srgbClr val="FF0000"/>
                </a:solidFill>
                <a:latin typeface="SimSun" charset="-122"/>
                <a:ea typeface="SimSun" charset="-122"/>
                <a:cs typeface="SimSun" charset="-122"/>
              </a:rPr>
              <a:t>统一</a:t>
            </a:r>
            <a:r>
              <a:rPr lang="zh-CN" altLang="en-US" dirty="0">
                <a:latin typeface="SimSun" charset="-122"/>
                <a:ea typeface="SimSun" charset="-122"/>
                <a:cs typeface="SimSun" charset="-122"/>
              </a:rPr>
              <a:t>的类型</a:t>
            </a:r>
          </a:p>
          <a:p>
            <a:pPr lvl="2" eaLnBrk="1" hangingPunct="1"/>
            <a:r>
              <a:rPr lang="zh-CN" altLang="en-US" dirty="0">
                <a:latin typeface="SimSun" charset="-122"/>
                <a:ea typeface="SimSun" charset="-122"/>
                <a:cs typeface="SimSun" charset="-122"/>
              </a:rPr>
              <a:t>数组元素的下标一般具有</a:t>
            </a:r>
            <a:r>
              <a:rPr lang="zh-CN" altLang="en-US" dirty="0">
                <a:solidFill>
                  <a:srgbClr val="FF0000"/>
                </a:solidFill>
                <a:latin typeface="SimSun" charset="-122"/>
                <a:ea typeface="SimSun" charset="-122"/>
                <a:cs typeface="SimSun" charset="-122"/>
              </a:rPr>
              <a:t>固定的上界和下界</a:t>
            </a:r>
            <a:r>
              <a:rPr lang="zh-CN" altLang="en-US" dirty="0">
                <a:latin typeface="SimSun" charset="-122"/>
                <a:ea typeface="SimSun" charset="-122"/>
                <a:cs typeface="SimSun" charset="-122"/>
              </a:rPr>
              <a:t>，即数组一旦被定义，它的</a:t>
            </a:r>
            <a:r>
              <a:rPr lang="zh-CN" altLang="en-US" dirty="0">
                <a:solidFill>
                  <a:srgbClr val="FF0000"/>
                </a:solidFill>
                <a:latin typeface="SimSun" charset="-122"/>
                <a:ea typeface="SimSun" charset="-122"/>
                <a:cs typeface="SimSun" charset="-122"/>
              </a:rPr>
              <a:t>维数和维界</a:t>
            </a:r>
            <a:r>
              <a:rPr lang="zh-CN" altLang="en-US" dirty="0">
                <a:latin typeface="SimSun" charset="-122"/>
                <a:ea typeface="SimSun" charset="-122"/>
                <a:cs typeface="SimSun" charset="-122"/>
              </a:rPr>
              <a:t>就</a:t>
            </a:r>
            <a:r>
              <a:rPr lang="zh-CN" altLang="en-US" dirty="0">
                <a:solidFill>
                  <a:srgbClr val="FF0000"/>
                </a:solidFill>
                <a:latin typeface="SimSun" charset="-122"/>
                <a:ea typeface="SimSun" charset="-122"/>
                <a:cs typeface="SimSun" charset="-122"/>
              </a:rPr>
              <a:t>不</a:t>
            </a:r>
            <a:r>
              <a:rPr lang="zh-CN" altLang="en-US" dirty="0">
                <a:latin typeface="SimSun" charset="-122"/>
                <a:ea typeface="SimSun" charset="-122"/>
                <a:cs typeface="SimSun" charset="-122"/>
              </a:rPr>
              <a:t>再</a:t>
            </a:r>
            <a:r>
              <a:rPr lang="zh-CN" altLang="en-US" dirty="0">
                <a:solidFill>
                  <a:srgbClr val="FF0000"/>
                </a:solidFill>
                <a:latin typeface="SimSun" charset="-122"/>
                <a:ea typeface="SimSun" charset="-122"/>
                <a:cs typeface="SimSun" charset="-122"/>
              </a:rPr>
              <a:t>改变</a:t>
            </a:r>
          </a:p>
          <a:p>
            <a:pPr lvl="2" eaLnBrk="1" hangingPunct="1"/>
            <a:r>
              <a:rPr lang="zh-CN" altLang="en-US" dirty="0">
                <a:latin typeface="SimSun" charset="-122"/>
                <a:ea typeface="SimSun" charset="-122"/>
                <a:cs typeface="SimSun" charset="-122"/>
              </a:rPr>
              <a:t>数组的基本操作比较简单</a:t>
            </a:r>
          </a:p>
          <a:p>
            <a:pPr lvl="2" eaLnBrk="1" hangingPunct="1"/>
            <a:endParaRPr lang="zh-CN" altLang="en-US" dirty="0"/>
          </a:p>
          <a:p>
            <a:pPr marL="0" indent="0" eaLnBrk="1" hangingPunct="1">
              <a:buNone/>
            </a:pPr>
            <a:endParaRPr lang="zh-CN" altLang="en-US" dirty="0"/>
          </a:p>
        </p:txBody>
      </p:sp>
      <p:sp>
        <p:nvSpPr>
          <p:cNvPr id="5" name="Rectangle 1031"/>
          <p:cNvSpPr>
            <a:spLocks noGrp="1" noChangeArrowheads="1"/>
          </p:cNvSpPr>
          <p:nvPr>
            <p:ph type="title"/>
          </p:nvPr>
        </p:nvSpPr>
        <p:spPr>
          <a:xfrm>
            <a:off x="1481667" y="228600"/>
            <a:ext cx="10390717" cy="762000"/>
          </a:xfrm>
        </p:spPr>
        <p:txBody>
          <a:bodyPr/>
          <a:lstStyle/>
          <a:p>
            <a:pPr eaLnBrk="1" hangingPunct="1"/>
            <a:r>
              <a:rPr lang="zh-CN" altLang="en-US" dirty="0"/>
              <a:t>5.1 数组的定义</a:t>
            </a:r>
          </a:p>
        </p:txBody>
      </p:sp>
    </p:spTree>
    <p:extLst>
      <p:ext uri="{BB962C8B-B14F-4D97-AF65-F5344CB8AC3E}">
        <p14:creationId xmlns:p14="http://schemas.microsoft.com/office/powerpoint/2010/main" val="408269739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8"/>
          <p:cNvSpPr>
            <a:spLocks noGrp="1" noChangeArrowheads="1"/>
          </p:cNvSpPr>
          <p:nvPr>
            <p:ph type="title"/>
          </p:nvPr>
        </p:nvSpPr>
        <p:spPr/>
        <p:txBody>
          <a:bodyPr/>
          <a:lstStyle/>
          <a:p>
            <a:pPr eaLnBrk="1" hangingPunct="1"/>
            <a:r>
              <a:rPr lang="zh-CN" altLang="en-US"/>
              <a:t>  </a:t>
            </a:r>
          </a:p>
        </p:txBody>
      </p:sp>
      <p:sp>
        <p:nvSpPr>
          <p:cNvPr id="53252" name="Rectangle 9"/>
          <p:cNvSpPr>
            <a:spLocks noGrp="1" noChangeArrowheads="1"/>
          </p:cNvSpPr>
          <p:nvPr>
            <p:ph type="body" idx="1"/>
          </p:nvPr>
        </p:nvSpPr>
        <p:spPr>
          <a:xfrm>
            <a:off x="508000" y="1621474"/>
            <a:ext cx="11364384" cy="5373687"/>
          </a:xfrm>
        </p:spPr>
        <p:txBody>
          <a:bodyPr/>
          <a:lstStyle/>
          <a:p>
            <a:pPr marL="0" indent="0" eaLnBrk="1" hangingPunct="1">
              <a:buNone/>
            </a:pPr>
            <a:r>
              <a:rPr lang="zh-CN" altLang="en-US" dirty="0" smtClean="0">
                <a:latin typeface="Times New Roman" pitchFamily="18" charset="0"/>
                <a:ea typeface="宋体" pitchFamily="2" charset="-122"/>
              </a:rPr>
              <a:t>方法</a:t>
            </a:r>
            <a:r>
              <a:rPr lang="en-US" altLang="zh-CN" dirty="0" smtClean="0">
                <a:latin typeface="Times New Roman" pitchFamily="18" charset="0"/>
                <a:ea typeface="宋体" pitchFamily="2" charset="-122"/>
              </a:rPr>
              <a:t>1</a:t>
            </a:r>
            <a:r>
              <a:rPr lang="zh-CN" altLang="en-US" dirty="0" smtClean="0">
                <a:latin typeface="Times New Roman" pitchFamily="18" charset="0"/>
                <a:ea typeface="宋体" pitchFamily="2" charset="-122"/>
              </a:rPr>
              <a:t>按照</a:t>
            </a:r>
            <a:r>
              <a:rPr lang="en-US" altLang="zh-CN" i="1" dirty="0" smtClean="0">
                <a:solidFill>
                  <a:srgbClr val="FF0000"/>
                </a:solidFill>
                <a:latin typeface="Times New Roman" pitchFamily="18" charset="0"/>
                <a:ea typeface="宋体" pitchFamily="2" charset="-122"/>
              </a:rPr>
              <a:t>M</a:t>
            </a:r>
            <a:r>
              <a:rPr lang="zh-CN" altLang="en-US" i="1" dirty="0" smtClean="0">
                <a:solidFill>
                  <a:srgbClr val="FF0000"/>
                </a:solidFill>
                <a:latin typeface="Times New Roman" pitchFamily="18" charset="0"/>
                <a:ea typeface="宋体" pitchFamily="2" charset="-122"/>
              </a:rPr>
              <a:t>的列序进行转置</a:t>
            </a:r>
            <a:endParaRPr lang="en-US" altLang="zh-CN" i="1" dirty="0" smtClean="0">
              <a:solidFill>
                <a:srgbClr val="FF0000"/>
              </a:solidFill>
              <a:latin typeface="Times New Roman" pitchFamily="18" charset="0"/>
              <a:ea typeface="宋体" pitchFamily="2" charset="-122"/>
            </a:endParaRPr>
          </a:p>
          <a:p>
            <a:pPr marL="0" indent="0" eaLnBrk="1" hangingPunct="1">
              <a:buNone/>
            </a:pPr>
            <a:r>
              <a:rPr lang="zh-CN" altLang="en-US" dirty="0" smtClean="0">
                <a:solidFill>
                  <a:schemeClr val="tx2">
                    <a:lumMod val="75000"/>
                  </a:schemeClr>
                </a:solidFill>
                <a:latin typeface="Times New Roman" pitchFamily="18" charset="0"/>
                <a:ea typeface="宋体" pitchFamily="2" charset="-122"/>
              </a:rPr>
              <a:t>分析</a:t>
            </a:r>
            <a:r>
              <a:rPr lang="zh-CN" altLang="en-US" dirty="0">
                <a:solidFill>
                  <a:schemeClr val="tx2">
                    <a:lumMod val="75000"/>
                  </a:schemeClr>
                </a:solidFill>
                <a:latin typeface="Times New Roman" pitchFamily="18" charset="0"/>
                <a:ea typeface="宋体" pitchFamily="2" charset="-122"/>
              </a:rPr>
              <a:t>：</a:t>
            </a:r>
          </a:p>
          <a:p>
            <a:pPr lvl="2" eaLnBrk="1" hangingPunct="1"/>
            <a:r>
              <a:rPr lang="zh-CN" altLang="en-US" dirty="0">
                <a:latin typeface="Times New Roman" pitchFamily="18" charset="0"/>
                <a:ea typeface="宋体" pitchFamily="2" charset="-122"/>
              </a:rPr>
              <a:t>由于</a:t>
            </a:r>
            <a:r>
              <a:rPr lang="en-US" altLang="zh-CN" i="1" dirty="0">
                <a:solidFill>
                  <a:srgbClr val="FF0000"/>
                </a:solidFill>
                <a:latin typeface="Times New Roman" pitchFamily="18" charset="0"/>
                <a:ea typeface="宋体" pitchFamily="2" charset="-122"/>
              </a:rPr>
              <a:t>M</a:t>
            </a:r>
            <a:r>
              <a:rPr lang="zh-CN" altLang="en-US" dirty="0">
                <a:solidFill>
                  <a:srgbClr val="FF0000"/>
                </a:solidFill>
                <a:latin typeface="Times New Roman" pitchFamily="18" charset="0"/>
                <a:ea typeface="宋体" pitchFamily="2" charset="-122"/>
              </a:rPr>
              <a:t>的列即为</a:t>
            </a:r>
            <a:r>
              <a:rPr lang="en-US" altLang="zh-CN" i="1" dirty="0">
                <a:solidFill>
                  <a:srgbClr val="FF0000"/>
                </a:solidFill>
                <a:latin typeface="Times New Roman" pitchFamily="18" charset="0"/>
                <a:ea typeface="宋体" pitchFamily="2" charset="-122"/>
              </a:rPr>
              <a:t>T</a:t>
            </a:r>
            <a:r>
              <a:rPr lang="zh-CN" altLang="en-US" dirty="0">
                <a:solidFill>
                  <a:srgbClr val="FF0000"/>
                </a:solidFill>
                <a:latin typeface="Times New Roman" pitchFamily="18" charset="0"/>
                <a:ea typeface="宋体" pitchFamily="2" charset="-122"/>
              </a:rPr>
              <a:t>的行</a:t>
            </a:r>
            <a:r>
              <a:rPr lang="zh-CN" altLang="en-US" dirty="0">
                <a:latin typeface="Times New Roman" pitchFamily="18" charset="0"/>
                <a:ea typeface="宋体" pitchFamily="2" charset="-122"/>
              </a:rPr>
              <a:t>，在</a:t>
            </a:r>
            <a:r>
              <a:rPr lang="en-US" altLang="zh-CN" i="1" dirty="0" err="1">
                <a:latin typeface="Times New Roman" pitchFamily="18" charset="0"/>
                <a:ea typeface="宋体" pitchFamily="2" charset="-122"/>
              </a:rPr>
              <a:t>M.data</a:t>
            </a:r>
            <a:r>
              <a:rPr lang="zh-CN" altLang="en-US" dirty="0">
                <a:latin typeface="Times New Roman" pitchFamily="18" charset="0"/>
                <a:ea typeface="宋体" pitchFamily="2" charset="-122"/>
              </a:rPr>
              <a:t>中，按列扫描，则得到的</a:t>
            </a:r>
            <a:r>
              <a:rPr lang="en-US" altLang="zh-CN" i="1" dirty="0" err="1">
                <a:latin typeface="Times New Roman" pitchFamily="18" charset="0"/>
                <a:ea typeface="宋体" pitchFamily="2" charset="-122"/>
              </a:rPr>
              <a:t>T.data</a:t>
            </a:r>
            <a:r>
              <a:rPr lang="zh-CN" altLang="en-US" dirty="0">
                <a:latin typeface="Times New Roman" pitchFamily="18" charset="0"/>
                <a:ea typeface="宋体" pitchFamily="2" charset="-122"/>
              </a:rPr>
              <a:t>必按行优先存放</a:t>
            </a:r>
            <a:r>
              <a:rPr lang="zh-CN" altLang="en-US" dirty="0" smtClean="0">
                <a:latin typeface="Times New Roman" pitchFamily="18" charset="0"/>
                <a:ea typeface="宋体" pitchFamily="2" charset="-122"/>
              </a:rPr>
              <a:t>。</a:t>
            </a:r>
            <a:endParaRPr lang="en-US" altLang="zh-CN" dirty="0" smtClean="0">
              <a:latin typeface="Times New Roman" pitchFamily="18" charset="0"/>
              <a:ea typeface="宋体" pitchFamily="2" charset="-122"/>
            </a:endParaRPr>
          </a:p>
          <a:p>
            <a:pPr lvl="2" eaLnBrk="1" hangingPunct="1"/>
            <a:endParaRPr lang="zh-CN" altLang="en-US" dirty="0">
              <a:latin typeface="Times New Roman" pitchFamily="18" charset="0"/>
              <a:ea typeface="宋体" pitchFamily="2" charset="-122"/>
            </a:endParaRPr>
          </a:p>
          <a:p>
            <a:pPr lvl="2" eaLnBrk="1" hangingPunct="1"/>
            <a:r>
              <a:rPr lang="zh-CN" altLang="en-US" dirty="0">
                <a:latin typeface="Times New Roman" pitchFamily="18" charset="0"/>
                <a:ea typeface="宋体" pitchFamily="2" charset="-122"/>
              </a:rPr>
              <a:t>但为了找到</a:t>
            </a:r>
            <a:r>
              <a:rPr lang="en-US" altLang="zh-CN" i="1" dirty="0">
                <a:latin typeface="Times New Roman" pitchFamily="18" charset="0"/>
                <a:ea typeface="宋体" pitchFamily="2" charset="-122"/>
              </a:rPr>
              <a:t>M</a:t>
            </a:r>
            <a:r>
              <a:rPr lang="zh-CN" altLang="en-US" dirty="0">
                <a:latin typeface="Times New Roman" pitchFamily="18" charset="0"/>
                <a:ea typeface="宋体" pitchFamily="2" charset="-122"/>
              </a:rPr>
              <a:t>的每一列中所有的非零的元素，</a:t>
            </a:r>
            <a:r>
              <a:rPr lang="zh-CN" altLang="en-US" dirty="0">
                <a:solidFill>
                  <a:srgbClr val="FF0000"/>
                </a:solidFill>
                <a:latin typeface="Times New Roman" pitchFamily="18" charset="0"/>
                <a:ea typeface="宋体" pitchFamily="2" charset="-122"/>
              </a:rPr>
              <a:t>每次</a:t>
            </a:r>
            <a:r>
              <a:rPr lang="zh-CN" altLang="en-US" dirty="0">
                <a:latin typeface="Times New Roman" pitchFamily="18" charset="0"/>
                <a:ea typeface="宋体" pitchFamily="2" charset="-122"/>
              </a:rPr>
              <a:t>都必须</a:t>
            </a:r>
            <a:r>
              <a:rPr lang="zh-CN" altLang="en-US" dirty="0">
                <a:solidFill>
                  <a:srgbClr val="FF0000"/>
                </a:solidFill>
                <a:latin typeface="Times New Roman" pitchFamily="18" charset="0"/>
                <a:ea typeface="宋体" pitchFamily="2" charset="-122"/>
              </a:rPr>
              <a:t>从头到尾扫描</a:t>
            </a:r>
            <a:r>
              <a:rPr lang="en-US" altLang="zh-CN" i="1" dirty="0">
                <a:solidFill>
                  <a:srgbClr val="FF0000"/>
                </a:solidFill>
                <a:latin typeface="Times New Roman" pitchFamily="18" charset="0"/>
                <a:ea typeface="宋体" pitchFamily="2" charset="-122"/>
              </a:rPr>
              <a:t>M</a:t>
            </a:r>
            <a:r>
              <a:rPr lang="zh-CN" altLang="en-US" dirty="0" smtClean="0">
                <a:latin typeface="Times New Roman" pitchFamily="18" charset="0"/>
                <a:ea typeface="宋体" pitchFamily="2" charset="-122"/>
              </a:rPr>
              <a:t>的</a:t>
            </a:r>
            <a:r>
              <a:rPr lang="zh-CN" altLang="en-US" dirty="0" smtClean="0">
                <a:solidFill>
                  <a:srgbClr val="FF0000"/>
                </a:solidFill>
                <a:latin typeface="Times New Roman" pitchFamily="18" charset="0"/>
                <a:ea typeface="宋体" pitchFamily="2" charset="-122"/>
              </a:rPr>
              <a:t>非零元</a:t>
            </a:r>
            <a:r>
              <a:rPr lang="zh-CN" altLang="en-US" dirty="0" smtClean="0">
                <a:latin typeface="Times New Roman" pitchFamily="18" charset="0"/>
                <a:ea typeface="宋体" pitchFamily="2" charset="-122"/>
              </a:rPr>
              <a:t>（即三元</a:t>
            </a:r>
            <a:r>
              <a:rPr lang="zh-CN" altLang="en-US" dirty="0">
                <a:latin typeface="Times New Roman" pitchFamily="18" charset="0"/>
                <a:ea typeface="宋体" pitchFamily="2" charset="-122"/>
              </a:rPr>
              <a:t>组</a:t>
            </a:r>
            <a:r>
              <a:rPr lang="zh-CN" altLang="en-US" dirty="0" smtClean="0">
                <a:latin typeface="Times New Roman" pitchFamily="18" charset="0"/>
                <a:ea typeface="宋体" pitchFamily="2" charset="-122"/>
              </a:rPr>
              <a:t>表)</a:t>
            </a:r>
            <a:r>
              <a:rPr lang="zh-CN" altLang="en-US" dirty="0">
                <a:latin typeface="Times New Roman" pitchFamily="18" charset="0"/>
                <a:ea typeface="宋体" pitchFamily="2" charset="-122"/>
              </a:rPr>
              <a:t>。</a:t>
            </a:r>
            <a:endParaRPr lang="en-US" altLang="zh-CN" dirty="0">
              <a:latin typeface="Times New Roman" pitchFamily="18" charset="0"/>
              <a:ea typeface="宋体" pitchFamily="2" charset="-122"/>
            </a:endParaRPr>
          </a:p>
          <a:p>
            <a:pPr lvl="2" eaLnBrk="1" hangingPunct="1"/>
            <a:endParaRPr lang="en-US" altLang="zh-CN" dirty="0">
              <a:latin typeface="Times New Roman" pitchFamily="18" charset="0"/>
              <a:ea typeface="宋体" pitchFamily="2" charset="-122"/>
            </a:endParaRPr>
          </a:p>
          <a:p>
            <a:pPr lvl="2" eaLnBrk="1" hangingPunct="1"/>
            <a:r>
              <a:rPr lang="zh-CN" altLang="en-US" dirty="0">
                <a:latin typeface="Times New Roman" pitchFamily="18" charset="0"/>
                <a:ea typeface="宋体" pitchFamily="2" charset="-122"/>
              </a:rPr>
              <a:t>算法描述如下（算法</a:t>
            </a:r>
            <a:r>
              <a:rPr lang="zh-CN" altLang="en-US" i="1" dirty="0">
                <a:latin typeface="Times New Roman" pitchFamily="18" charset="0"/>
                <a:ea typeface="宋体" pitchFamily="2" charset="-122"/>
              </a:rPr>
              <a:t>5.1</a:t>
            </a:r>
            <a:r>
              <a:rPr lang="zh-CN" altLang="en-US" dirty="0">
                <a:latin typeface="Times New Roman" pitchFamily="18" charset="0"/>
                <a:ea typeface="宋体" pitchFamily="2" charset="-122"/>
              </a:rPr>
              <a:t>）</a:t>
            </a:r>
          </a:p>
          <a:p>
            <a:pPr eaLnBrk="1" hangingPunct="1"/>
            <a:endParaRPr lang="zh-CN" altLang="en-US" dirty="0"/>
          </a:p>
        </p:txBody>
      </p:sp>
      <p:sp>
        <p:nvSpPr>
          <p:cNvPr id="5" name="Rectangle 4"/>
          <p:cNvSpPr txBox="1">
            <a:spLocks noChangeArrowheads="1"/>
          </p:cNvSpPr>
          <p:nvPr/>
        </p:nvSpPr>
        <p:spPr bwMode="auto">
          <a:xfrm>
            <a:off x="1625600" y="271975"/>
            <a:ext cx="1039071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sz="2800" dirty="0">
                <a:ea typeface="宋体" charset="-122"/>
              </a:rPr>
              <a:t> </a:t>
            </a:r>
            <a:r>
              <a:rPr lang="zh-CN" altLang="en-US" dirty="0"/>
              <a:t>按照列序进行转置</a:t>
            </a:r>
          </a:p>
        </p:txBody>
      </p:sp>
    </p:spTree>
    <p:extLst>
      <p:ext uri="{BB962C8B-B14F-4D97-AF65-F5344CB8AC3E}">
        <p14:creationId xmlns:p14="http://schemas.microsoft.com/office/powerpoint/2010/main" val="922490302"/>
      </p:ext>
    </p:extLst>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Text Box 3"/>
          <p:cNvSpPr txBox="1">
            <a:spLocks noChangeArrowheads="1"/>
          </p:cNvSpPr>
          <p:nvPr/>
        </p:nvSpPr>
        <p:spPr bwMode="auto">
          <a:xfrm>
            <a:off x="508000" y="1290847"/>
            <a:ext cx="11379200" cy="5539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lnSpc>
                <a:spcPts val="1700"/>
              </a:lnSpc>
              <a:spcBef>
                <a:spcPct val="50000"/>
              </a:spcBef>
            </a:pPr>
            <a:r>
              <a:rPr lang="en-US" altLang="zh-CN" i="1" dirty="0"/>
              <a:t>Status </a:t>
            </a:r>
            <a:r>
              <a:rPr lang="en-US" altLang="zh-CN" i="1" dirty="0" err="1"/>
              <a:t>TransposeSMatrix</a:t>
            </a:r>
            <a:r>
              <a:rPr lang="en-US" altLang="zh-CN" i="1" dirty="0"/>
              <a:t>(</a:t>
            </a:r>
            <a:r>
              <a:rPr lang="en-US" altLang="zh-CN" i="1" dirty="0" err="1"/>
              <a:t>TSMatrix</a:t>
            </a:r>
            <a:r>
              <a:rPr lang="en-US" altLang="zh-CN" i="1" dirty="0"/>
              <a:t> </a:t>
            </a:r>
            <a:r>
              <a:rPr lang="en-US" altLang="zh-CN" i="1" dirty="0" err="1"/>
              <a:t>M,TSMatrxi</a:t>
            </a:r>
            <a:r>
              <a:rPr lang="en-US" altLang="zh-CN" i="1" dirty="0"/>
              <a:t> &amp;T){</a:t>
            </a:r>
          </a:p>
          <a:p>
            <a:pPr lvl="1" eaLnBrk="1" hangingPunct="1">
              <a:lnSpc>
                <a:spcPts val="1700"/>
              </a:lnSpc>
              <a:spcBef>
                <a:spcPct val="50000"/>
              </a:spcBef>
            </a:pPr>
            <a:r>
              <a:rPr lang="en-US" altLang="zh-CN" i="1" dirty="0"/>
              <a:t> T.mu=</a:t>
            </a:r>
            <a:r>
              <a:rPr lang="en-US" altLang="zh-CN" i="1" dirty="0" err="1"/>
              <a:t>M.nu;T.nu</a:t>
            </a:r>
            <a:r>
              <a:rPr lang="en-US" altLang="zh-CN" i="1" dirty="0"/>
              <a:t>=</a:t>
            </a:r>
            <a:r>
              <a:rPr lang="en-US" altLang="zh-CN" i="1" dirty="0" err="1"/>
              <a:t>M.mu;T.tu</a:t>
            </a:r>
            <a:r>
              <a:rPr lang="en-US" altLang="zh-CN" i="1" dirty="0"/>
              <a:t>=</a:t>
            </a:r>
            <a:r>
              <a:rPr lang="en-US" altLang="zh-CN" i="1" dirty="0" err="1"/>
              <a:t>M.tu</a:t>
            </a:r>
            <a:r>
              <a:rPr lang="en-US" altLang="zh-CN" i="1" dirty="0"/>
              <a:t>;</a:t>
            </a:r>
          </a:p>
          <a:p>
            <a:pPr lvl="1" eaLnBrk="1" hangingPunct="1">
              <a:lnSpc>
                <a:spcPts val="1700"/>
              </a:lnSpc>
              <a:spcBef>
                <a:spcPct val="50000"/>
              </a:spcBef>
            </a:pPr>
            <a:r>
              <a:rPr lang="en-US" altLang="zh-CN" i="1" dirty="0"/>
              <a:t> if (</a:t>
            </a:r>
            <a:r>
              <a:rPr lang="en-US" altLang="zh-CN" i="1" dirty="0" err="1"/>
              <a:t>T.tu</a:t>
            </a:r>
            <a:r>
              <a:rPr lang="en-US" altLang="zh-CN" i="1" dirty="0"/>
              <a:t>){</a:t>
            </a:r>
          </a:p>
          <a:p>
            <a:pPr lvl="1" eaLnBrk="1" hangingPunct="1">
              <a:lnSpc>
                <a:spcPts val="1700"/>
              </a:lnSpc>
              <a:spcBef>
                <a:spcPct val="50000"/>
              </a:spcBef>
            </a:pPr>
            <a:r>
              <a:rPr lang="en-US" altLang="zh-CN" i="1" dirty="0"/>
              <a:t>     q=1</a:t>
            </a:r>
            <a:r>
              <a:rPr lang="en-US" altLang="zh-CN" i="1" dirty="0" smtClean="0">
                <a:solidFill>
                  <a:srgbClr val="FF0000"/>
                </a:solidFill>
              </a:rPr>
              <a:t>;//</a:t>
            </a:r>
            <a:r>
              <a:rPr lang="zh-CN" altLang="en-US" i="1" dirty="0" smtClean="0">
                <a:solidFill>
                  <a:srgbClr val="FF0000"/>
                </a:solidFill>
              </a:rPr>
              <a:t>记录</a:t>
            </a:r>
            <a:r>
              <a:rPr lang="en-US" altLang="zh-CN" i="1" dirty="0">
                <a:solidFill>
                  <a:srgbClr val="FF0000"/>
                </a:solidFill>
              </a:rPr>
              <a:t>T</a:t>
            </a:r>
            <a:r>
              <a:rPr lang="zh-CN" altLang="en-US" i="1" dirty="0" smtClean="0">
                <a:solidFill>
                  <a:srgbClr val="FF0000"/>
                </a:solidFill>
              </a:rPr>
              <a:t>非零元个数</a:t>
            </a:r>
            <a:endParaRPr lang="en-US" altLang="zh-CN" i="1" dirty="0">
              <a:solidFill>
                <a:srgbClr val="FF0000"/>
              </a:solidFill>
            </a:endParaRPr>
          </a:p>
          <a:p>
            <a:pPr lvl="1" eaLnBrk="1" hangingPunct="1">
              <a:lnSpc>
                <a:spcPts val="1700"/>
              </a:lnSpc>
              <a:spcBef>
                <a:spcPct val="50000"/>
              </a:spcBef>
            </a:pPr>
            <a:r>
              <a:rPr lang="en-US" altLang="zh-CN" i="1" dirty="0"/>
              <a:t>     for (col=1;col&lt;=</a:t>
            </a:r>
            <a:r>
              <a:rPr lang="en-US" altLang="zh-CN" i="1" dirty="0" err="1"/>
              <a:t>M.nu;col</a:t>
            </a:r>
            <a:r>
              <a:rPr lang="en-US" altLang="zh-CN" i="1" dirty="0"/>
              <a:t>++) </a:t>
            </a:r>
            <a:r>
              <a:rPr lang="en-US" altLang="zh-CN" i="1" dirty="0" smtClean="0">
                <a:solidFill>
                  <a:srgbClr val="FF0000"/>
                </a:solidFill>
              </a:rPr>
              <a:t>//</a:t>
            </a:r>
            <a:r>
              <a:rPr lang="zh-CN" altLang="en-US" i="1" dirty="0" smtClean="0">
                <a:solidFill>
                  <a:srgbClr val="FF0000"/>
                </a:solidFill>
              </a:rPr>
              <a:t>按</a:t>
            </a:r>
            <a:r>
              <a:rPr lang="en-US" altLang="zh-CN" i="1" dirty="0" smtClean="0">
                <a:solidFill>
                  <a:srgbClr val="FF0000"/>
                </a:solidFill>
              </a:rPr>
              <a:t>M</a:t>
            </a:r>
            <a:r>
              <a:rPr lang="zh-CN" altLang="en-US" i="1" dirty="0" smtClean="0">
                <a:solidFill>
                  <a:srgbClr val="FF0000"/>
                </a:solidFill>
              </a:rPr>
              <a:t>的列序进行扫描，从第一列开始</a:t>
            </a:r>
            <a:endParaRPr lang="en-US" altLang="zh-CN" i="1" dirty="0">
              <a:solidFill>
                <a:srgbClr val="FF0000"/>
              </a:solidFill>
            </a:endParaRPr>
          </a:p>
          <a:p>
            <a:pPr lvl="1" eaLnBrk="1" hangingPunct="1">
              <a:lnSpc>
                <a:spcPts val="1700"/>
              </a:lnSpc>
              <a:spcBef>
                <a:spcPct val="50000"/>
              </a:spcBef>
            </a:pPr>
            <a:r>
              <a:rPr lang="en-US" altLang="zh-CN" i="1" dirty="0"/>
              <a:t>       for (p=1;p&lt;=</a:t>
            </a:r>
            <a:r>
              <a:rPr lang="en-US" altLang="zh-CN" i="1" dirty="0" err="1"/>
              <a:t>M.tu;p</a:t>
            </a:r>
            <a:r>
              <a:rPr lang="en-US" altLang="zh-CN" i="1" dirty="0"/>
              <a:t>++) </a:t>
            </a:r>
            <a:r>
              <a:rPr lang="en-US" altLang="zh-CN" i="1" dirty="0" smtClean="0"/>
              <a:t>//</a:t>
            </a:r>
            <a:r>
              <a:rPr lang="zh-CN" altLang="en-US" i="1" dirty="0" smtClean="0">
                <a:solidFill>
                  <a:srgbClr val="FF0000"/>
                </a:solidFill>
              </a:rPr>
              <a:t>从</a:t>
            </a:r>
            <a:r>
              <a:rPr lang="en-US" altLang="zh-CN" i="1" dirty="0" smtClean="0">
                <a:solidFill>
                  <a:srgbClr val="FF0000"/>
                </a:solidFill>
              </a:rPr>
              <a:t>M</a:t>
            </a:r>
            <a:r>
              <a:rPr lang="zh-CN" altLang="en-US" i="1" dirty="0" smtClean="0">
                <a:solidFill>
                  <a:srgbClr val="FF0000"/>
                </a:solidFill>
              </a:rPr>
              <a:t>第一个非零元开始</a:t>
            </a:r>
            <a:endParaRPr lang="en-US" altLang="zh-CN" i="1" dirty="0">
              <a:solidFill>
                <a:srgbClr val="FF0000"/>
              </a:solidFill>
            </a:endParaRPr>
          </a:p>
          <a:p>
            <a:pPr lvl="1" eaLnBrk="1" hangingPunct="1">
              <a:lnSpc>
                <a:spcPts val="1700"/>
              </a:lnSpc>
              <a:spcBef>
                <a:spcPct val="50000"/>
              </a:spcBef>
            </a:pPr>
            <a:r>
              <a:rPr lang="en-US" altLang="zh-CN" i="1" dirty="0"/>
              <a:t>            if (</a:t>
            </a:r>
            <a:r>
              <a:rPr lang="en-US" altLang="zh-CN" i="1" dirty="0" err="1"/>
              <a:t>M.data</a:t>
            </a:r>
            <a:r>
              <a:rPr lang="en-US" altLang="zh-CN" i="1" dirty="0"/>
              <a:t>[p].j==col</a:t>
            </a:r>
            <a:r>
              <a:rPr lang="en-US" altLang="zh-CN" i="1" dirty="0" smtClean="0"/>
              <a:t>){//</a:t>
            </a:r>
            <a:r>
              <a:rPr lang="en-US" altLang="zh-CN" i="1" dirty="0" smtClean="0">
                <a:solidFill>
                  <a:srgbClr val="FF0000"/>
                </a:solidFill>
              </a:rPr>
              <a:t>M</a:t>
            </a:r>
            <a:r>
              <a:rPr lang="zh-CN" altLang="en-US" i="1" dirty="0" smtClean="0">
                <a:solidFill>
                  <a:srgbClr val="FF0000"/>
                </a:solidFill>
              </a:rPr>
              <a:t>中非零元的列值与</a:t>
            </a:r>
            <a:r>
              <a:rPr lang="en-US" altLang="zh-CN" i="1" dirty="0" smtClean="0">
                <a:solidFill>
                  <a:srgbClr val="FF0000"/>
                </a:solidFill>
              </a:rPr>
              <a:t>col</a:t>
            </a:r>
            <a:r>
              <a:rPr lang="zh-CN" altLang="en-US" i="1" dirty="0" smtClean="0">
                <a:solidFill>
                  <a:srgbClr val="FF0000"/>
                </a:solidFill>
              </a:rPr>
              <a:t>相同，进行转置</a:t>
            </a:r>
            <a:endParaRPr lang="en-US" altLang="zh-CN" i="1" dirty="0">
              <a:solidFill>
                <a:srgbClr val="FF0000"/>
              </a:solidFill>
            </a:endParaRPr>
          </a:p>
          <a:p>
            <a:pPr lvl="1" eaLnBrk="1" hangingPunct="1">
              <a:lnSpc>
                <a:spcPts val="1700"/>
              </a:lnSpc>
              <a:spcBef>
                <a:spcPct val="50000"/>
              </a:spcBef>
            </a:pPr>
            <a:r>
              <a:rPr lang="en-US" altLang="zh-CN" i="1" dirty="0"/>
              <a:t> 		</a:t>
            </a:r>
            <a:r>
              <a:rPr lang="en-US" altLang="zh-CN" i="1" dirty="0" err="1"/>
              <a:t>T.data</a:t>
            </a:r>
            <a:r>
              <a:rPr lang="en-US" altLang="zh-CN" i="1" dirty="0"/>
              <a:t>[q].i=</a:t>
            </a:r>
            <a:r>
              <a:rPr lang="en-US" altLang="zh-CN" i="1" dirty="0" err="1"/>
              <a:t>M.data</a:t>
            </a:r>
            <a:r>
              <a:rPr lang="en-US" altLang="zh-CN" i="1" dirty="0"/>
              <a:t>[p].j;</a:t>
            </a:r>
          </a:p>
          <a:p>
            <a:pPr lvl="1" eaLnBrk="1" hangingPunct="1">
              <a:lnSpc>
                <a:spcPts val="1700"/>
              </a:lnSpc>
              <a:spcBef>
                <a:spcPct val="50000"/>
              </a:spcBef>
            </a:pPr>
            <a:r>
              <a:rPr lang="en-US" altLang="zh-CN" i="1" dirty="0"/>
              <a:t>		</a:t>
            </a:r>
            <a:r>
              <a:rPr lang="en-US" altLang="zh-CN" i="1" dirty="0" err="1"/>
              <a:t>T.data</a:t>
            </a:r>
            <a:r>
              <a:rPr lang="en-US" altLang="zh-CN" i="1" dirty="0"/>
              <a:t>[q].j=</a:t>
            </a:r>
            <a:r>
              <a:rPr lang="en-US" altLang="zh-CN" i="1" dirty="0" err="1"/>
              <a:t>M.data</a:t>
            </a:r>
            <a:r>
              <a:rPr lang="en-US" altLang="zh-CN" i="1" dirty="0"/>
              <a:t>[p].i;</a:t>
            </a:r>
          </a:p>
          <a:p>
            <a:pPr lvl="1" eaLnBrk="1" hangingPunct="1">
              <a:lnSpc>
                <a:spcPts val="1700"/>
              </a:lnSpc>
              <a:spcBef>
                <a:spcPct val="50000"/>
              </a:spcBef>
            </a:pPr>
            <a:r>
              <a:rPr lang="en-US" altLang="zh-CN" i="1" dirty="0"/>
              <a:t>		</a:t>
            </a:r>
            <a:r>
              <a:rPr lang="en-US" altLang="zh-CN" i="1" dirty="0" err="1"/>
              <a:t>T.data</a:t>
            </a:r>
            <a:r>
              <a:rPr lang="en-US" altLang="zh-CN" i="1" dirty="0"/>
              <a:t>[q].e=</a:t>
            </a:r>
            <a:r>
              <a:rPr lang="en-US" altLang="zh-CN" i="1" dirty="0" err="1"/>
              <a:t>M.data</a:t>
            </a:r>
            <a:r>
              <a:rPr lang="en-US" altLang="zh-CN" i="1" dirty="0"/>
              <a:t>[p].e;</a:t>
            </a:r>
          </a:p>
          <a:p>
            <a:pPr lvl="1" eaLnBrk="1" hangingPunct="1">
              <a:lnSpc>
                <a:spcPts val="1000"/>
              </a:lnSpc>
              <a:spcBef>
                <a:spcPct val="50000"/>
              </a:spcBef>
            </a:pPr>
            <a:r>
              <a:rPr lang="en-US" altLang="zh-CN" i="1" dirty="0"/>
              <a:t>  		++q;</a:t>
            </a:r>
          </a:p>
          <a:p>
            <a:pPr lvl="1" eaLnBrk="1" hangingPunct="1">
              <a:lnSpc>
                <a:spcPts val="1000"/>
              </a:lnSpc>
              <a:spcBef>
                <a:spcPct val="50000"/>
              </a:spcBef>
            </a:pPr>
            <a:r>
              <a:rPr lang="en-US" altLang="zh-CN" i="1" dirty="0"/>
              <a:t> 	     }</a:t>
            </a:r>
          </a:p>
          <a:p>
            <a:pPr lvl="1" eaLnBrk="1" hangingPunct="1">
              <a:lnSpc>
                <a:spcPts val="1000"/>
              </a:lnSpc>
              <a:spcBef>
                <a:spcPct val="50000"/>
              </a:spcBef>
            </a:pPr>
            <a:r>
              <a:rPr lang="en-US" altLang="zh-CN" i="1" dirty="0"/>
              <a:t> }</a:t>
            </a:r>
          </a:p>
          <a:p>
            <a:pPr lvl="1" eaLnBrk="1" hangingPunct="1">
              <a:lnSpc>
                <a:spcPts val="1000"/>
              </a:lnSpc>
              <a:spcBef>
                <a:spcPct val="50000"/>
              </a:spcBef>
            </a:pPr>
            <a:r>
              <a:rPr lang="en-US" altLang="zh-CN" i="1" dirty="0"/>
              <a:t> return OK;</a:t>
            </a:r>
          </a:p>
          <a:p>
            <a:pPr eaLnBrk="1" hangingPunct="1">
              <a:lnSpc>
                <a:spcPts val="1000"/>
              </a:lnSpc>
              <a:spcBef>
                <a:spcPct val="50000"/>
              </a:spcBef>
            </a:pPr>
            <a:r>
              <a:rPr lang="en-US" altLang="zh-CN" i="1" dirty="0"/>
              <a:t>}// </a:t>
            </a:r>
            <a:r>
              <a:rPr lang="en-US" altLang="zh-CN" i="1" dirty="0" err="1"/>
              <a:t>TransposeSMatrix</a:t>
            </a:r>
            <a:endParaRPr lang="en-US" altLang="zh-CN" i="1" dirty="0"/>
          </a:p>
        </p:txBody>
      </p:sp>
      <p:sp>
        <p:nvSpPr>
          <p:cNvPr id="83972" name="Text Box 4"/>
          <p:cNvSpPr txBox="1">
            <a:spLocks noChangeArrowheads="1"/>
          </p:cNvSpPr>
          <p:nvPr/>
        </p:nvSpPr>
        <p:spPr bwMode="auto">
          <a:xfrm>
            <a:off x="6197600" y="5257800"/>
            <a:ext cx="56896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zh-CN" altLang="en-US" b="0" dirty="0">
                <a:latin typeface="Arial Narrow" pitchFamily="34" charset="0"/>
              </a:rPr>
              <a:t>  </a:t>
            </a:r>
            <a:r>
              <a:rPr lang="zh-CN" altLang="en-US" dirty="0">
                <a:solidFill>
                  <a:schemeClr val="tx2"/>
                </a:solidFill>
                <a:latin typeface="Arial Narrow" pitchFamily="34" charset="0"/>
              </a:rPr>
              <a:t>时间复杂度：</a:t>
            </a:r>
            <a:r>
              <a:rPr lang="en-US" altLang="zh-CN" dirty="0" smtClean="0">
                <a:solidFill>
                  <a:schemeClr val="tx2"/>
                </a:solidFill>
                <a:latin typeface="Arial Narrow" pitchFamily="34" charset="0"/>
              </a:rPr>
              <a:t>O(</a:t>
            </a:r>
            <a:r>
              <a:rPr lang="en-US" altLang="zh-CN" dirty="0" err="1" smtClean="0">
                <a:solidFill>
                  <a:schemeClr val="tx2"/>
                </a:solidFill>
                <a:latin typeface="Arial Narrow" pitchFamily="34" charset="0"/>
              </a:rPr>
              <a:t>nu×tu</a:t>
            </a:r>
            <a:r>
              <a:rPr lang="en-US" altLang="zh-CN" dirty="0">
                <a:solidFill>
                  <a:schemeClr val="tx2"/>
                </a:solidFill>
                <a:latin typeface="Arial Narrow" pitchFamily="34" charset="0"/>
              </a:rPr>
              <a:t>)</a:t>
            </a:r>
          </a:p>
          <a:p>
            <a:pPr eaLnBrk="1" hangingPunct="1">
              <a:spcBef>
                <a:spcPct val="50000"/>
              </a:spcBef>
            </a:pPr>
            <a:r>
              <a:rPr lang="zh-CN" altLang="en-US" dirty="0">
                <a:solidFill>
                  <a:schemeClr val="tx2"/>
                </a:solidFill>
                <a:latin typeface="Arial Narrow" pitchFamily="34" charset="0"/>
              </a:rPr>
              <a:t> 适用于</a:t>
            </a:r>
            <a:r>
              <a:rPr lang="en-US" altLang="zh-CN" dirty="0" err="1">
                <a:solidFill>
                  <a:schemeClr val="tx2"/>
                </a:solidFill>
                <a:latin typeface="Arial Narrow" pitchFamily="34" charset="0"/>
              </a:rPr>
              <a:t>tu</a:t>
            </a:r>
            <a:r>
              <a:rPr lang="en-US" altLang="zh-CN" dirty="0">
                <a:solidFill>
                  <a:schemeClr val="tx2"/>
                </a:solidFill>
                <a:latin typeface="Arial Narrow" pitchFamily="34" charset="0"/>
              </a:rPr>
              <a:t>＜＜</a:t>
            </a:r>
            <a:r>
              <a:rPr lang="en-US" altLang="zh-CN" dirty="0" err="1">
                <a:solidFill>
                  <a:schemeClr val="tx2"/>
                </a:solidFill>
                <a:latin typeface="Arial Narrow" pitchFamily="34" charset="0"/>
              </a:rPr>
              <a:t>mu×nu</a:t>
            </a:r>
            <a:r>
              <a:rPr lang="zh-CN" altLang="en-US" dirty="0">
                <a:solidFill>
                  <a:schemeClr val="tx2"/>
                </a:solidFill>
                <a:latin typeface="Arial Narrow" pitchFamily="34" charset="0"/>
              </a:rPr>
              <a:t>的情况</a:t>
            </a:r>
            <a:endParaRPr lang="zh-CN" altLang="en-US" dirty="0">
              <a:latin typeface="Arial Narrow" pitchFamily="34" charset="0"/>
            </a:endParaRPr>
          </a:p>
        </p:txBody>
      </p:sp>
      <p:sp>
        <p:nvSpPr>
          <p:cNvPr id="5" name="Rectangle 4"/>
          <p:cNvSpPr txBox="1">
            <a:spLocks noChangeArrowheads="1"/>
          </p:cNvSpPr>
          <p:nvPr/>
        </p:nvSpPr>
        <p:spPr bwMode="auto">
          <a:xfrm>
            <a:off x="1496483" y="240323"/>
            <a:ext cx="1039071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sz="2800" dirty="0">
                <a:ea typeface="宋体" charset="-122"/>
              </a:rPr>
              <a:t> </a:t>
            </a:r>
            <a:r>
              <a:rPr lang="zh-CN" altLang="en-US" dirty="0"/>
              <a:t>按照列序进行转置</a:t>
            </a:r>
          </a:p>
        </p:txBody>
      </p:sp>
    </p:spTree>
    <p:extLst>
      <p:ext uri="{BB962C8B-B14F-4D97-AF65-F5344CB8AC3E}">
        <p14:creationId xmlns:p14="http://schemas.microsoft.com/office/powerpoint/2010/main" val="404461281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barn(outHorizontal)">
                                      <p:cBhvr>
                                        <p:cTn id="7" dur="500"/>
                                        <p:tgtEl>
                                          <p:spTgt spid="839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83971">
                                            <p:txEl>
                                              <p:pRg st="1" end="1"/>
                                            </p:txEl>
                                          </p:spTgt>
                                        </p:tgtEl>
                                        <p:attrNameLst>
                                          <p:attrName>style.visibility</p:attrName>
                                        </p:attrNameLst>
                                      </p:cBhvr>
                                      <p:to>
                                        <p:strVal val="visible"/>
                                      </p:to>
                                    </p:set>
                                    <p:animEffect transition="in" filter="barn(outHorizontal)">
                                      <p:cBhvr>
                                        <p:cTn id="12" dur="500"/>
                                        <p:tgtEl>
                                          <p:spTgt spid="839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83971">
                                            <p:txEl>
                                              <p:pRg st="2" end="2"/>
                                            </p:txEl>
                                          </p:spTgt>
                                        </p:tgtEl>
                                        <p:attrNameLst>
                                          <p:attrName>style.visibility</p:attrName>
                                        </p:attrNameLst>
                                      </p:cBhvr>
                                      <p:to>
                                        <p:strVal val="visible"/>
                                      </p:to>
                                    </p:set>
                                    <p:animEffect transition="in" filter="barn(outHorizontal)">
                                      <p:cBhvr>
                                        <p:cTn id="17" dur="500"/>
                                        <p:tgtEl>
                                          <p:spTgt spid="839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83971">
                                            <p:txEl>
                                              <p:pRg st="3" end="3"/>
                                            </p:txEl>
                                          </p:spTgt>
                                        </p:tgtEl>
                                        <p:attrNameLst>
                                          <p:attrName>style.visibility</p:attrName>
                                        </p:attrNameLst>
                                      </p:cBhvr>
                                      <p:to>
                                        <p:strVal val="visible"/>
                                      </p:to>
                                    </p:set>
                                    <p:animEffect transition="in" filter="barn(outHorizontal)">
                                      <p:cBhvr>
                                        <p:cTn id="22" dur="500"/>
                                        <p:tgtEl>
                                          <p:spTgt spid="839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83971">
                                            <p:txEl>
                                              <p:pRg st="4" end="4"/>
                                            </p:txEl>
                                          </p:spTgt>
                                        </p:tgtEl>
                                        <p:attrNameLst>
                                          <p:attrName>style.visibility</p:attrName>
                                        </p:attrNameLst>
                                      </p:cBhvr>
                                      <p:to>
                                        <p:strVal val="visible"/>
                                      </p:to>
                                    </p:set>
                                    <p:animEffect transition="in" filter="barn(outHorizontal)">
                                      <p:cBhvr>
                                        <p:cTn id="27" dur="500"/>
                                        <p:tgtEl>
                                          <p:spTgt spid="839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83971">
                                            <p:txEl>
                                              <p:pRg st="5" end="5"/>
                                            </p:txEl>
                                          </p:spTgt>
                                        </p:tgtEl>
                                        <p:attrNameLst>
                                          <p:attrName>style.visibility</p:attrName>
                                        </p:attrNameLst>
                                      </p:cBhvr>
                                      <p:to>
                                        <p:strVal val="visible"/>
                                      </p:to>
                                    </p:set>
                                    <p:animEffect transition="in" filter="barn(outHorizontal)">
                                      <p:cBhvr>
                                        <p:cTn id="32" dur="500"/>
                                        <p:tgtEl>
                                          <p:spTgt spid="8397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83971">
                                            <p:txEl>
                                              <p:pRg st="6" end="6"/>
                                            </p:txEl>
                                          </p:spTgt>
                                        </p:tgtEl>
                                        <p:attrNameLst>
                                          <p:attrName>style.visibility</p:attrName>
                                        </p:attrNameLst>
                                      </p:cBhvr>
                                      <p:to>
                                        <p:strVal val="visible"/>
                                      </p:to>
                                    </p:set>
                                    <p:animEffect transition="in" filter="barn(outHorizontal)">
                                      <p:cBhvr>
                                        <p:cTn id="37" dur="500"/>
                                        <p:tgtEl>
                                          <p:spTgt spid="8397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83971">
                                            <p:txEl>
                                              <p:pRg st="7" end="7"/>
                                            </p:txEl>
                                          </p:spTgt>
                                        </p:tgtEl>
                                        <p:attrNameLst>
                                          <p:attrName>style.visibility</p:attrName>
                                        </p:attrNameLst>
                                      </p:cBhvr>
                                      <p:to>
                                        <p:strVal val="visible"/>
                                      </p:to>
                                    </p:set>
                                    <p:animEffect transition="in" filter="barn(outHorizontal)">
                                      <p:cBhvr>
                                        <p:cTn id="42" dur="500"/>
                                        <p:tgtEl>
                                          <p:spTgt spid="8397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42" fill="hold" grpId="0" nodeType="clickEffect">
                                  <p:stCondLst>
                                    <p:cond delay="0"/>
                                  </p:stCondLst>
                                  <p:childTnLst>
                                    <p:set>
                                      <p:cBhvr>
                                        <p:cTn id="46" dur="1" fill="hold">
                                          <p:stCondLst>
                                            <p:cond delay="0"/>
                                          </p:stCondLst>
                                        </p:cTn>
                                        <p:tgtEl>
                                          <p:spTgt spid="83971">
                                            <p:txEl>
                                              <p:pRg st="8" end="8"/>
                                            </p:txEl>
                                          </p:spTgt>
                                        </p:tgtEl>
                                        <p:attrNameLst>
                                          <p:attrName>style.visibility</p:attrName>
                                        </p:attrNameLst>
                                      </p:cBhvr>
                                      <p:to>
                                        <p:strVal val="visible"/>
                                      </p:to>
                                    </p:set>
                                    <p:animEffect transition="in" filter="barn(outHorizontal)">
                                      <p:cBhvr>
                                        <p:cTn id="47" dur="500"/>
                                        <p:tgtEl>
                                          <p:spTgt spid="8397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42" fill="hold" grpId="0" nodeType="clickEffect">
                                  <p:stCondLst>
                                    <p:cond delay="0"/>
                                  </p:stCondLst>
                                  <p:childTnLst>
                                    <p:set>
                                      <p:cBhvr>
                                        <p:cTn id="51" dur="1" fill="hold">
                                          <p:stCondLst>
                                            <p:cond delay="0"/>
                                          </p:stCondLst>
                                        </p:cTn>
                                        <p:tgtEl>
                                          <p:spTgt spid="83971">
                                            <p:txEl>
                                              <p:pRg st="9" end="9"/>
                                            </p:txEl>
                                          </p:spTgt>
                                        </p:tgtEl>
                                        <p:attrNameLst>
                                          <p:attrName>style.visibility</p:attrName>
                                        </p:attrNameLst>
                                      </p:cBhvr>
                                      <p:to>
                                        <p:strVal val="visible"/>
                                      </p:to>
                                    </p:set>
                                    <p:animEffect transition="in" filter="barn(outHorizontal)">
                                      <p:cBhvr>
                                        <p:cTn id="52" dur="500"/>
                                        <p:tgtEl>
                                          <p:spTgt spid="83971">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6" presetClass="entr" presetSubtype="42" fill="hold" grpId="0" nodeType="clickEffect">
                                  <p:stCondLst>
                                    <p:cond delay="0"/>
                                  </p:stCondLst>
                                  <p:childTnLst>
                                    <p:set>
                                      <p:cBhvr>
                                        <p:cTn id="56" dur="1" fill="hold">
                                          <p:stCondLst>
                                            <p:cond delay="0"/>
                                          </p:stCondLst>
                                        </p:cTn>
                                        <p:tgtEl>
                                          <p:spTgt spid="83971">
                                            <p:txEl>
                                              <p:pRg st="10" end="10"/>
                                            </p:txEl>
                                          </p:spTgt>
                                        </p:tgtEl>
                                        <p:attrNameLst>
                                          <p:attrName>style.visibility</p:attrName>
                                        </p:attrNameLst>
                                      </p:cBhvr>
                                      <p:to>
                                        <p:strVal val="visible"/>
                                      </p:to>
                                    </p:set>
                                    <p:animEffect transition="in" filter="barn(outHorizontal)">
                                      <p:cBhvr>
                                        <p:cTn id="57" dur="500"/>
                                        <p:tgtEl>
                                          <p:spTgt spid="83971">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6" presetClass="entr" presetSubtype="42" fill="hold" grpId="0" nodeType="clickEffect">
                                  <p:stCondLst>
                                    <p:cond delay="0"/>
                                  </p:stCondLst>
                                  <p:childTnLst>
                                    <p:set>
                                      <p:cBhvr>
                                        <p:cTn id="61" dur="1" fill="hold">
                                          <p:stCondLst>
                                            <p:cond delay="0"/>
                                          </p:stCondLst>
                                        </p:cTn>
                                        <p:tgtEl>
                                          <p:spTgt spid="83971">
                                            <p:txEl>
                                              <p:pRg st="11" end="11"/>
                                            </p:txEl>
                                          </p:spTgt>
                                        </p:tgtEl>
                                        <p:attrNameLst>
                                          <p:attrName>style.visibility</p:attrName>
                                        </p:attrNameLst>
                                      </p:cBhvr>
                                      <p:to>
                                        <p:strVal val="visible"/>
                                      </p:to>
                                    </p:set>
                                    <p:animEffect transition="in" filter="barn(outHorizontal)">
                                      <p:cBhvr>
                                        <p:cTn id="62" dur="500"/>
                                        <p:tgtEl>
                                          <p:spTgt spid="83971">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6" presetClass="entr" presetSubtype="42" fill="hold" grpId="0" nodeType="clickEffect">
                                  <p:stCondLst>
                                    <p:cond delay="0"/>
                                  </p:stCondLst>
                                  <p:childTnLst>
                                    <p:set>
                                      <p:cBhvr>
                                        <p:cTn id="66" dur="1" fill="hold">
                                          <p:stCondLst>
                                            <p:cond delay="0"/>
                                          </p:stCondLst>
                                        </p:cTn>
                                        <p:tgtEl>
                                          <p:spTgt spid="83971">
                                            <p:txEl>
                                              <p:pRg st="12" end="12"/>
                                            </p:txEl>
                                          </p:spTgt>
                                        </p:tgtEl>
                                        <p:attrNameLst>
                                          <p:attrName>style.visibility</p:attrName>
                                        </p:attrNameLst>
                                      </p:cBhvr>
                                      <p:to>
                                        <p:strVal val="visible"/>
                                      </p:to>
                                    </p:set>
                                    <p:animEffect transition="in" filter="barn(outHorizontal)">
                                      <p:cBhvr>
                                        <p:cTn id="67" dur="500"/>
                                        <p:tgtEl>
                                          <p:spTgt spid="83971">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6" presetClass="entr" presetSubtype="42" fill="hold" grpId="0" nodeType="clickEffect">
                                  <p:stCondLst>
                                    <p:cond delay="0"/>
                                  </p:stCondLst>
                                  <p:childTnLst>
                                    <p:set>
                                      <p:cBhvr>
                                        <p:cTn id="71" dur="1" fill="hold">
                                          <p:stCondLst>
                                            <p:cond delay="0"/>
                                          </p:stCondLst>
                                        </p:cTn>
                                        <p:tgtEl>
                                          <p:spTgt spid="83971">
                                            <p:txEl>
                                              <p:pRg st="13" end="13"/>
                                            </p:txEl>
                                          </p:spTgt>
                                        </p:tgtEl>
                                        <p:attrNameLst>
                                          <p:attrName>style.visibility</p:attrName>
                                        </p:attrNameLst>
                                      </p:cBhvr>
                                      <p:to>
                                        <p:strVal val="visible"/>
                                      </p:to>
                                    </p:set>
                                    <p:animEffect transition="in" filter="barn(outHorizontal)">
                                      <p:cBhvr>
                                        <p:cTn id="72" dur="500"/>
                                        <p:tgtEl>
                                          <p:spTgt spid="83971">
                                            <p:txEl>
                                              <p:pRg st="13" end="1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6" presetClass="entr" presetSubtype="42" fill="hold" grpId="0" nodeType="clickEffect">
                                  <p:stCondLst>
                                    <p:cond delay="0"/>
                                  </p:stCondLst>
                                  <p:childTnLst>
                                    <p:set>
                                      <p:cBhvr>
                                        <p:cTn id="76" dur="1" fill="hold">
                                          <p:stCondLst>
                                            <p:cond delay="0"/>
                                          </p:stCondLst>
                                        </p:cTn>
                                        <p:tgtEl>
                                          <p:spTgt spid="83971">
                                            <p:txEl>
                                              <p:pRg st="14" end="14"/>
                                            </p:txEl>
                                          </p:spTgt>
                                        </p:tgtEl>
                                        <p:attrNameLst>
                                          <p:attrName>style.visibility</p:attrName>
                                        </p:attrNameLst>
                                      </p:cBhvr>
                                      <p:to>
                                        <p:strVal val="visible"/>
                                      </p:to>
                                    </p:set>
                                    <p:animEffect transition="in" filter="barn(outHorizontal)">
                                      <p:cBhvr>
                                        <p:cTn id="77" dur="500"/>
                                        <p:tgtEl>
                                          <p:spTgt spid="83971">
                                            <p:txEl>
                                              <p:pRg st="14" end="14"/>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839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bldLvl="2" autoUpdateAnimBg="0"/>
      <p:bldP spid="83972"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8"/>
          <p:cNvSpPr>
            <a:spLocks noGrp="1" noChangeArrowheads="1"/>
          </p:cNvSpPr>
          <p:nvPr>
            <p:ph type="title"/>
          </p:nvPr>
        </p:nvSpPr>
        <p:spPr/>
        <p:txBody>
          <a:bodyPr/>
          <a:lstStyle/>
          <a:p>
            <a:pPr eaLnBrk="1" hangingPunct="1"/>
            <a:r>
              <a:rPr lang="zh-CN" altLang="en-US"/>
              <a:t>  </a:t>
            </a:r>
          </a:p>
        </p:txBody>
      </p:sp>
      <p:sp>
        <p:nvSpPr>
          <p:cNvPr id="53252" name="Rectangle 9"/>
          <p:cNvSpPr>
            <a:spLocks noGrp="1" noChangeArrowheads="1"/>
          </p:cNvSpPr>
          <p:nvPr>
            <p:ph type="body" idx="1"/>
          </p:nvPr>
        </p:nvSpPr>
        <p:spPr>
          <a:xfrm>
            <a:off x="508000" y="1621474"/>
            <a:ext cx="11364384" cy="5373687"/>
          </a:xfrm>
        </p:spPr>
        <p:txBody>
          <a:bodyPr/>
          <a:lstStyle/>
          <a:p>
            <a:pPr marL="0" indent="0" eaLnBrk="1" hangingPunct="1">
              <a:buNone/>
            </a:pPr>
            <a:r>
              <a:rPr lang="zh-CN" altLang="en-US" dirty="0" smtClean="0">
                <a:latin typeface="Times New Roman" pitchFamily="18" charset="0"/>
                <a:ea typeface="宋体" pitchFamily="2" charset="-122"/>
              </a:rPr>
              <a:t>方法</a:t>
            </a:r>
            <a:r>
              <a:rPr lang="en-US" altLang="zh-CN" dirty="0" smtClean="0">
                <a:latin typeface="Times New Roman" pitchFamily="18" charset="0"/>
                <a:ea typeface="宋体" pitchFamily="2" charset="-122"/>
              </a:rPr>
              <a:t>2</a:t>
            </a:r>
            <a:r>
              <a:rPr lang="zh-CN" altLang="en-US" dirty="0" smtClean="0">
                <a:latin typeface="Times New Roman" pitchFamily="18" charset="0"/>
                <a:ea typeface="宋体" pitchFamily="2" charset="-122"/>
              </a:rPr>
              <a:t>按照</a:t>
            </a:r>
            <a:r>
              <a:rPr lang="en-US" altLang="zh-CN" dirty="0" smtClean="0">
                <a:solidFill>
                  <a:srgbClr val="FF0000"/>
                </a:solidFill>
                <a:latin typeface="Times New Roman" pitchFamily="18" charset="0"/>
                <a:ea typeface="宋体" pitchFamily="2" charset="-122"/>
              </a:rPr>
              <a:t>M</a:t>
            </a:r>
            <a:r>
              <a:rPr lang="zh-CN" altLang="en-US" dirty="0" smtClean="0">
                <a:solidFill>
                  <a:srgbClr val="FF0000"/>
                </a:solidFill>
                <a:latin typeface="Times New Roman" pitchFamily="18" charset="0"/>
                <a:ea typeface="宋体" pitchFamily="2" charset="-122"/>
              </a:rPr>
              <a:t>的三元组次序进行转置</a:t>
            </a:r>
            <a:endParaRPr lang="en-US" altLang="zh-CN" dirty="0" smtClean="0">
              <a:solidFill>
                <a:srgbClr val="FF0000"/>
              </a:solidFill>
              <a:latin typeface="Times New Roman" pitchFamily="18" charset="0"/>
              <a:ea typeface="宋体" pitchFamily="2" charset="-122"/>
            </a:endParaRPr>
          </a:p>
          <a:p>
            <a:pPr marL="0" indent="0" eaLnBrk="1" hangingPunct="1">
              <a:buNone/>
            </a:pPr>
            <a:r>
              <a:rPr lang="zh-CN" altLang="en-US" dirty="0" smtClean="0">
                <a:solidFill>
                  <a:schemeClr val="tx2">
                    <a:lumMod val="75000"/>
                  </a:schemeClr>
                </a:solidFill>
                <a:latin typeface="Times New Roman" pitchFamily="18" charset="0"/>
                <a:ea typeface="宋体" pitchFamily="2" charset="-122"/>
              </a:rPr>
              <a:t>分析</a:t>
            </a:r>
            <a:r>
              <a:rPr lang="zh-CN" altLang="en-US" dirty="0">
                <a:solidFill>
                  <a:schemeClr val="tx2">
                    <a:lumMod val="75000"/>
                  </a:schemeClr>
                </a:solidFill>
                <a:latin typeface="Times New Roman" pitchFamily="18" charset="0"/>
                <a:ea typeface="宋体" pitchFamily="2" charset="-122"/>
              </a:rPr>
              <a:t>：</a:t>
            </a:r>
          </a:p>
          <a:p>
            <a:pPr lvl="2" eaLnBrk="1" hangingPunct="1"/>
            <a:r>
              <a:rPr lang="zh-CN" altLang="en-US" dirty="0" smtClean="0">
                <a:latin typeface="Times New Roman" pitchFamily="18" charset="0"/>
                <a:ea typeface="宋体" pitchFamily="2" charset="-122"/>
              </a:rPr>
              <a:t>若能预先确定</a:t>
            </a:r>
            <a:r>
              <a:rPr lang="en-US" altLang="zh-CN" i="1" dirty="0" smtClean="0">
                <a:solidFill>
                  <a:srgbClr val="FF0000"/>
                </a:solidFill>
                <a:latin typeface="Times New Roman" pitchFamily="18" charset="0"/>
                <a:ea typeface="宋体" pitchFamily="2" charset="-122"/>
              </a:rPr>
              <a:t>M</a:t>
            </a:r>
            <a:r>
              <a:rPr lang="zh-CN" altLang="en-US" dirty="0" smtClean="0">
                <a:latin typeface="Times New Roman" pitchFamily="18" charset="0"/>
                <a:ea typeface="宋体" pitchFamily="2" charset="-122"/>
              </a:rPr>
              <a:t>每一列的第一个非零元在</a:t>
            </a:r>
            <a:r>
              <a:rPr lang="en-US" altLang="zh-CN" i="1" dirty="0" smtClean="0">
                <a:latin typeface="Times New Roman" pitchFamily="18" charset="0"/>
                <a:ea typeface="宋体" pitchFamily="2" charset="-122"/>
              </a:rPr>
              <a:t>T</a:t>
            </a:r>
            <a:r>
              <a:rPr lang="zh-CN" altLang="en-US" dirty="0" smtClean="0">
                <a:latin typeface="Times New Roman" pitchFamily="18" charset="0"/>
                <a:ea typeface="宋体" pitchFamily="2" charset="-122"/>
              </a:rPr>
              <a:t>中应有的次序，可以直接转置到相应的位置。</a:t>
            </a:r>
            <a:endParaRPr lang="en-US" altLang="zh-CN" dirty="0" smtClean="0">
              <a:latin typeface="Times New Roman" pitchFamily="18" charset="0"/>
              <a:ea typeface="宋体" pitchFamily="2" charset="-122"/>
            </a:endParaRPr>
          </a:p>
          <a:p>
            <a:pPr lvl="2" eaLnBrk="1" hangingPunct="1"/>
            <a:endParaRPr lang="zh-CN" altLang="en-US" dirty="0">
              <a:latin typeface="Times New Roman" pitchFamily="18" charset="0"/>
              <a:ea typeface="宋体" pitchFamily="2" charset="-122"/>
            </a:endParaRPr>
          </a:p>
          <a:p>
            <a:pPr lvl="2" eaLnBrk="1" hangingPunct="1"/>
            <a:r>
              <a:rPr lang="zh-CN" altLang="en-US" dirty="0" smtClean="0">
                <a:latin typeface="Times New Roman" pitchFamily="18" charset="0"/>
                <a:ea typeface="宋体" pitchFamily="2" charset="-122"/>
              </a:rPr>
              <a:t>找到</a:t>
            </a:r>
            <a:r>
              <a:rPr lang="en-US" altLang="zh-CN" i="1" dirty="0">
                <a:latin typeface="Times New Roman" pitchFamily="18" charset="0"/>
                <a:ea typeface="宋体" pitchFamily="2" charset="-122"/>
              </a:rPr>
              <a:t>M</a:t>
            </a:r>
            <a:r>
              <a:rPr lang="zh-CN" altLang="en-US" dirty="0">
                <a:latin typeface="Times New Roman" pitchFamily="18" charset="0"/>
                <a:ea typeface="宋体" pitchFamily="2" charset="-122"/>
              </a:rPr>
              <a:t>的每一</a:t>
            </a:r>
            <a:r>
              <a:rPr lang="zh-CN" altLang="en-US" dirty="0" smtClean="0">
                <a:latin typeface="Times New Roman" pitchFamily="18" charset="0"/>
                <a:ea typeface="宋体" pitchFamily="2" charset="-122"/>
              </a:rPr>
              <a:t>列的</a:t>
            </a:r>
            <a:r>
              <a:rPr lang="zh-CN" altLang="en-US" dirty="0">
                <a:latin typeface="Times New Roman" pitchFamily="18" charset="0"/>
                <a:ea typeface="宋体" pitchFamily="2" charset="-122"/>
              </a:rPr>
              <a:t>非</a:t>
            </a:r>
            <a:r>
              <a:rPr lang="zh-CN" altLang="en-US" dirty="0" smtClean="0">
                <a:latin typeface="Times New Roman" pitchFamily="18" charset="0"/>
                <a:ea typeface="宋体" pitchFamily="2" charset="-122"/>
              </a:rPr>
              <a:t>零元个数，</a:t>
            </a:r>
            <a:r>
              <a:rPr lang="zh-CN" altLang="en-US" dirty="0" smtClean="0">
                <a:solidFill>
                  <a:srgbClr val="FF0000"/>
                </a:solidFill>
                <a:latin typeface="Times New Roman" pitchFamily="18" charset="0"/>
                <a:ea typeface="宋体" pitchFamily="2" charset="-122"/>
              </a:rPr>
              <a:t>求每一列的第一个非零元在</a:t>
            </a:r>
            <a:r>
              <a:rPr lang="en-US" altLang="zh-CN" i="1" dirty="0">
                <a:latin typeface="Times New Roman" pitchFamily="18" charset="0"/>
                <a:ea typeface="宋体" pitchFamily="2" charset="-122"/>
              </a:rPr>
              <a:t>T</a:t>
            </a:r>
            <a:r>
              <a:rPr lang="zh-CN" altLang="en-US" dirty="0">
                <a:latin typeface="Times New Roman" pitchFamily="18" charset="0"/>
                <a:ea typeface="宋体" pitchFamily="2" charset="-122"/>
              </a:rPr>
              <a:t>中应有的</a:t>
            </a:r>
            <a:r>
              <a:rPr lang="zh-CN" altLang="en-US" dirty="0" smtClean="0">
                <a:latin typeface="Times New Roman" pitchFamily="18" charset="0"/>
                <a:ea typeface="宋体" pitchFamily="2" charset="-122"/>
              </a:rPr>
              <a:t>次序</a:t>
            </a:r>
            <a:endParaRPr lang="en-US" altLang="zh-CN" dirty="0" smtClean="0">
              <a:latin typeface="Times New Roman" pitchFamily="18" charset="0"/>
              <a:ea typeface="宋体" pitchFamily="2" charset="-122"/>
            </a:endParaRPr>
          </a:p>
          <a:p>
            <a:pPr lvl="2" eaLnBrk="1" hangingPunct="1"/>
            <a:endParaRPr lang="en-US" altLang="zh-CN" dirty="0">
              <a:latin typeface="Times New Roman" pitchFamily="18" charset="0"/>
              <a:ea typeface="宋体" pitchFamily="2" charset="-122"/>
            </a:endParaRPr>
          </a:p>
          <a:p>
            <a:pPr lvl="2" eaLnBrk="1" hangingPunct="1"/>
            <a:r>
              <a:rPr lang="zh-CN" altLang="en-US" dirty="0">
                <a:solidFill>
                  <a:srgbClr val="FF0000"/>
                </a:solidFill>
                <a:latin typeface="Times New Roman" pitchFamily="18" charset="0"/>
                <a:ea typeface="宋体" pitchFamily="2" charset="-122"/>
              </a:rPr>
              <a:t>从头到尾扫描</a:t>
            </a:r>
            <a:r>
              <a:rPr lang="en-US" altLang="zh-CN" i="1" dirty="0">
                <a:solidFill>
                  <a:srgbClr val="FF0000"/>
                </a:solidFill>
                <a:latin typeface="Times New Roman" pitchFamily="18" charset="0"/>
                <a:ea typeface="宋体" pitchFamily="2" charset="-122"/>
              </a:rPr>
              <a:t>M</a:t>
            </a:r>
            <a:r>
              <a:rPr lang="zh-CN" altLang="en-US" dirty="0">
                <a:latin typeface="Times New Roman" pitchFamily="18" charset="0"/>
                <a:ea typeface="宋体" pitchFamily="2" charset="-122"/>
              </a:rPr>
              <a:t>的</a:t>
            </a:r>
            <a:r>
              <a:rPr lang="zh-CN" altLang="en-US" dirty="0">
                <a:solidFill>
                  <a:srgbClr val="FF0000"/>
                </a:solidFill>
                <a:latin typeface="Times New Roman" pitchFamily="18" charset="0"/>
                <a:ea typeface="宋体" pitchFamily="2" charset="-122"/>
              </a:rPr>
              <a:t>非零</a:t>
            </a:r>
            <a:r>
              <a:rPr lang="zh-CN" altLang="en-US" dirty="0" smtClean="0">
                <a:solidFill>
                  <a:srgbClr val="FF0000"/>
                </a:solidFill>
                <a:latin typeface="Times New Roman" pitchFamily="18" charset="0"/>
                <a:ea typeface="宋体" pitchFamily="2" charset="-122"/>
              </a:rPr>
              <a:t>元，将每一个非零元按其列序放到</a:t>
            </a:r>
            <a:r>
              <a:rPr lang="en-US" altLang="zh-CN" i="1" dirty="0">
                <a:latin typeface="Times New Roman" pitchFamily="18" charset="0"/>
                <a:ea typeface="宋体" pitchFamily="2" charset="-122"/>
              </a:rPr>
              <a:t>T</a:t>
            </a:r>
            <a:r>
              <a:rPr lang="zh-CN" altLang="en-US" dirty="0" smtClean="0">
                <a:latin typeface="Times New Roman" pitchFamily="18" charset="0"/>
                <a:ea typeface="宋体" pitchFamily="2" charset="-122"/>
              </a:rPr>
              <a:t>中对应的位置</a:t>
            </a:r>
            <a:endParaRPr lang="zh-CN" altLang="en-US" dirty="0"/>
          </a:p>
        </p:txBody>
      </p:sp>
      <p:sp>
        <p:nvSpPr>
          <p:cNvPr id="5" name="Rectangle 4"/>
          <p:cNvSpPr txBox="1">
            <a:spLocks noChangeArrowheads="1"/>
          </p:cNvSpPr>
          <p:nvPr/>
        </p:nvSpPr>
        <p:spPr bwMode="auto">
          <a:xfrm>
            <a:off x="1625600" y="271975"/>
            <a:ext cx="1039071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sz="2800" dirty="0">
                <a:ea typeface="宋体" charset="-122"/>
              </a:rPr>
              <a:t> </a:t>
            </a:r>
            <a:r>
              <a:rPr lang="zh-CN" altLang="en-US" dirty="0" smtClean="0"/>
              <a:t>按照</a:t>
            </a:r>
            <a:r>
              <a:rPr lang="en-US" altLang="zh-CN" i="1" dirty="0">
                <a:solidFill>
                  <a:srgbClr val="FF0000"/>
                </a:solidFill>
                <a:latin typeface="Times New Roman" pitchFamily="18" charset="0"/>
                <a:ea typeface="宋体" pitchFamily="2" charset="-122"/>
              </a:rPr>
              <a:t>M</a:t>
            </a:r>
            <a:r>
              <a:rPr lang="zh-CN" altLang="en-US" dirty="0" smtClean="0"/>
              <a:t>中三元组次序进行</a:t>
            </a:r>
            <a:r>
              <a:rPr lang="zh-CN" altLang="en-US" dirty="0"/>
              <a:t>转置</a:t>
            </a:r>
          </a:p>
        </p:txBody>
      </p:sp>
    </p:spTree>
    <p:extLst>
      <p:ext uri="{BB962C8B-B14F-4D97-AF65-F5344CB8AC3E}">
        <p14:creationId xmlns:p14="http://schemas.microsoft.com/office/powerpoint/2010/main" val="762799309"/>
      </p:ext>
    </p:extLst>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96"/>
          <p:cNvSpPr>
            <a:spLocks noGrp="1" noChangeArrowheads="1"/>
          </p:cNvSpPr>
          <p:nvPr>
            <p:ph type="body" idx="1"/>
          </p:nvPr>
        </p:nvSpPr>
        <p:spPr>
          <a:xfrm>
            <a:off x="508000" y="1103144"/>
            <a:ext cx="11379200" cy="5410200"/>
          </a:xfrm>
        </p:spPr>
        <p:txBody>
          <a:bodyPr/>
          <a:lstStyle/>
          <a:p>
            <a:pPr marL="0" indent="0" eaLnBrk="1" hangingPunct="1">
              <a:buNone/>
            </a:pPr>
            <a:r>
              <a:rPr lang="zh-CN" altLang="en-US" dirty="0">
                <a:latin typeface="SimSun" charset="-122"/>
                <a:ea typeface="SimSun" charset="-122"/>
                <a:cs typeface="SimSun" charset="-122"/>
              </a:rPr>
              <a:t>对应的稀疏</a:t>
            </a:r>
            <a:r>
              <a:rPr lang="zh-CN" altLang="en-US" dirty="0" smtClean="0">
                <a:latin typeface="SimSun" charset="-122"/>
                <a:ea typeface="SimSun" charset="-122"/>
                <a:cs typeface="SimSun" charset="-122"/>
              </a:rPr>
              <a:t>矩阵三元组表如下</a:t>
            </a:r>
            <a:r>
              <a:rPr lang="zh-CN" altLang="en-US" dirty="0">
                <a:latin typeface="SimSun" charset="-122"/>
                <a:ea typeface="SimSun" charset="-122"/>
                <a:cs typeface="SimSun" charset="-122"/>
              </a:rPr>
              <a:t>：</a:t>
            </a:r>
          </a:p>
        </p:txBody>
      </p:sp>
      <p:graphicFrame>
        <p:nvGraphicFramePr>
          <p:cNvPr id="181252" name="Group 4"/>
          <p:cNvGraphicFramePr>
            <a:graphicFrameLocks noGrp="1"/>
          </p:cNvGraphicFramePr>
          <p:nvPr/>
        </p:nvGraphicFramePr>
        <p:xfrm>
          <a:off x="2495551" y="1628775"/>
          <a:ext cx="2438400" cy="4000818"/>
        </p:xfrm>
        <a:graphic>
          <a:graphicData uri="http://schemas.openxmlformats.org/drawingml/2006/table">
            <a:tbl>
              <a:tblPr/>
              <a:tblGrid>
                <a:gridCol w="812800">
                  <a:extLst>
                    <a:ext uri="{9D8B030D-6E8A-4147-A177-3AD203B41FA5}">
                      <a16:colId xmlns:a16="http://schemas.microsoft.com/office/drawing/2014/main" xmlns="" val="20000"/>
                    </a:ext>
                  </a:extLst>
                </a:gridCol>
                <a:gridCol w="711200">
                  <a:extLst>
                    <a:ext uri="{9D8B030D-6E8A-4147-A177-3AD203B41FA5}">
                      <a16:colId xmlns:a16="http://schemas.microsoft.com/office/drawing/2014/main" xmlns="" val="20001"/>
                    </a:ext>
                  </a:extLst>
                </a:gridCol>
                <a:gridCol w="914400">
                  <a:extLst>
                    <a:ext uri="{9D8B030D-6E8A-4147-A177-3AD203B41FA5}">
                      <a16:colId xmlns:a16="http://schemas.microsoft.com/office/drawing/2014/main" xmlns="" val="20002"/>
                    </a:ext>
                  </a:extLst>
                </a:gridCol>
              </a:tblGrid>
              <a:tr h="465138">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2"/>
                          </a:solidFill>
                          <a:effectLst/>
                          <a:latin typeface="Times New Roman" pitchFamily="18" charset="0"/>
                          <a:ea typeface="宋体" charset="-122"/>
                        </a:rPr>
                        <a:t>i</a:t>
                      </a:r>
                    </a:p>
                  </a:txBody>
                  <a:tcPr marL="121920" marR="121920" horzOverflow="overflow">
                    <a:lnL>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2"/>
                          </a:solidFill>
                          <a:effectLst/>
                          <a:latin typeface="Times New Roman" pitchFamily="18" charset="0"/>
                          <a:ea typeface="宋体" charset="-122"/>
                        </a:rPr>
                        <a:t>j</a:t>
                      </a:r>
                    </a:p>
                  </a:txBody>
                  <a:tcPr marL="121920" marR="121920" horzOverflow="overflow">
                    <a:lnL>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2"/>
                          </a:solidFill>
                          <a:effectLst/>
                          <a:latin typeface="Times New Roman" pitchFamily="18" charset="0"/>
                          <a:ea typeface="宋体" charset="-122"/>
                        </a:rPr>
                        <a:t>e</a:t>
                      </a:r>
                    </a:p>
                  </a:txBody>
                  <a:tcPr marL="121920" marR="121920" horzOverflow="overflow">
                    <a:lnL>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17513">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dirty="0">
                          <a:ln>
                            <a:noFill/>
                          </a:ln>
                          <a:solidFill>
                            <a:schemeClr val="tx1"/>
                          </a:solidFill>
                          <a:effectLst/>
                          <a:latin typeface="Times New Roman" pitchFamily="18" charset="0"/>
                          <a:ea typeface="宋体" charset="-122"/>
                        </a:rPr>
                        <a:t>1</a:t>
                      </a:r>
                    </a:p>
                  </a:txBody>
                  <a:tcPr marL="121920" marR="121920" horzOverflow="overflow">
                    <a:lnL>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dirty="0">
                          <a:ln>
                            <a:noFill/>
                          </a:ln>
                          <a:solidFill>
                            <a:schemeClr val="tx1"/>
                          </a:solidFill>
                          <a:effectLst/>
                          <a:latin typeface="Times New Roman" pitchFamily="18" charset="0"/>
                          <a:ea typeface="宋体" charset="-122"/>
                        </a:rPr>
                        <a:t>2</a:t>
                      </a:r>
                    </a:p>
                  </a:txBody>
                  <a:tcPr marL="121920" marR="121920" horzOverflow="overflow">
                    <a:lnL>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dirty="0">
                          <a:ln>
                            <a:noFill/>
                          </a:ln>
                          <a:solidFill>
                            <a:srgbClr val="FF3300"/>
                          </a:solidFill>
                          <a:effectLst/>
                          <a:latin typeface="Times New Roman" pitchFamily="18" charset="0"/>
                          <a:ea typeface="宋体" charset="-122"/>
                        </a:rPr>
                        <a:t>12</a:t>
                      </a:r>
                    </a:p>
                  </a:txBody>
                  <a:tcPr marL="121920" marR="121920" horzOverflow="overflow">
                    <a:lnL>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xmlns="" val="10001"/>
                  </a:ext>
                </a:extLst>
              </a:tr>
              <a:tr h="419100">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dirty="0">
                          <a:ln>
                            <a:noFill/>
                          </a:ln>
                          <a:solidFill>
                            <a:schemeClr val="tx1"/>
                          </a:solidFill>
                          <a:effectLst/>
                          <a:latin typeface="Times New Roman" pitchFamily="18" charset="0"/>
                          <a:ea typeface="宋体" charset="-122"/>
                        </a:rPr>
                        <a:t>1</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dirty="0">
                          <a:ln>
                            <a:noFill/>
                          </a:ln>
                          <a:solidFill>
                            <a:schemeClr val="tx1"/>
                          </a:solidFill>
                          <a:effectLst/>
                          <a:latin typeface="Times New Roman" pitchFamily="18" charset="0"/>
                          <a:ea typeface="宋体" charset="-122"/>
                        </a:rPr>
                        <a:t>3</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dirty="0">
                          <a:ln>
                            <a:noFill/>
                          </a:ln>
                          <a:solidFill>
                            <a:srgbClr val="FF3300"/>
                          </a:solidFill>
                          <a:effectLst/>
                          <a:latin typeface="Times New Roman" pitchFamily="18" charset="0"/>
                          <a:ea typeface="宋体" charset="-122"/>
                        </a:rPr>
                        <a:t>9</a:t>
                      </a:r>
                    </a:p>
                  </a:txBody>
                  <a:tcPr marL="121920" marR="1219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2"/>
                  </a:ext>
                </a:extLst>
              </a:tr>
              <a:tr h="417513">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dirty="0">
                          <a:ln>
                            <a:noFill/>
                          </a:ln>
                          <a:solidFill>
                            <a:schemeClr val="tx1"/>
                          </a:solidFill>
                          <a:effectLst/>
                          <a:latin typeface="Times New Roman" pitchFamily="18" charset="0"/>
                          <a:ea typeface="宋体" charset="-122"/>
                        </a:rPr>
                        <a:t>3</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dirty="0">
                          <a:ln>
                            <a:noFill/>
                          </a:ln>
                          <a:solidFill>
                            <a:schemeClr val="tx1"/>
                          </a:solidFill>
                          <a:effectLst/>
                          <a:latin typeface="Times New Roman" pitchFamily="18" charset="0"/>
                          <a:ea typeface="宋体" charset="-122"/>
                        </a:rPr>
                        <a:t>1</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dirty="0">
                          <a:ln>
                            <a:noFill/>
                          </a:ln>
                          <a:solidFill>
                            <a:srgbClr val="FF3300"/>
                          </a:solidFill>
                          <a:effectLst/>
                          <a:latin typeface="Times New Roman" pitchFamily="18" charset="0"/>
                          <a:ea typeface="宋体" charset="-122"/>
                        </a:rPr>
                        <a:t>-3</a:t>
                      </a:r>
                    </a:p>
                  </a:txBody>
                  <a:tcPr marL="121920" marR="1219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3"/>
                  </a:ext>
                </a:extLst>
              </a:tr>
              <a:tr h="419100">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3</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dirty="0">
                          <a:ln>
                            <a:noFill/>
                          </a:ln>
                          <a:solidFill>
                            <a:schemeClr val="tx1"/>
                          </a:solidFill>
                          <a:effectLst/>
                          <a:latin typeface="Times New Roman" pitchFamily="18" charset="0"/>
                          <a:ea typeface="宋体" charset="-122"/>
                        </a:rPr>
                        <a:t>6</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3300"/>
                          </a:solidFill>
                          <a:effectLst/>
                          <a:latin typeface="Times New Roman" pitchFamily="18" charset="0"/>
                          <a:ea typeface="宋体" charset="-122"/>
                        </a:rPr>
                        <a:t>14</a:t>
                      </a:r>
                    </a:p>
                  </a:txBody>
                  <a:tcPr marL="121920" marR="1219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4"/>
                  </a:ext>
                </a:extLst>
              </a:tr>
              <a:tr h="417513">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4</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dirty="0">
                          <a:ln>
                            <a:noFill/>
                          </a:ln>
                          <a:solidFill>
                            <a:schemeClr val="tx1"/>
                          </a:solidFill>
                          <a:effectLst/>
                          <a:latin typeface="Times New Roman" pitchFamily="18" charset="0"/>
                          <a:ea typeface="宋体" charset="-122"/>
                        </a:rPr>
                        <a:t>3</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3300"/>
                          </a:solidFill>
                          <a:effectLst/>
                          <a:latin typeface="Times New Roman" pitchFamily="18" charset="0"/>
                          <a:ea typeface="宋体" charset="-122"/>
                        </a:rPr>
                        <a:t>24</a:t>
                      </a:r>
                    </a:p>
                  </a:txBody>
                  <a:tcPr marL="121920" marR="1219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5"/>
                  </a:ext>
                </a:extLst>
              </a:tr>
              <a:tr h="417513">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5</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dirty="0">
                          <a:ln>
                            <a:noFill/>
                          </a:ln>
                          <a:solidFill>
                            <a:schemeClr val="tx1"/>
                          </a:solidFill>
                          <a:effectLst/>
                          <a:latin typeface="Times New Roman" pitchFamily="18" charset="0"/>
                          <a:ea typeface="宋体" charset="-122"/>
                        </a:rPr>
                        <a:t>2</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3300"/>
                          </a:solidFill>
                          <a:effectLst/>
                          <a:latin typeface="Times New Roman" pitchFamily="18" charset="0"/>
                          <a:ea typeface="宋体" charset="-122"/>
                        </a:rPr>
                        <a:t>18</a:t>
                      </a:r>
                    </a:p>
                  </a:txBody>
                  <a:tcPr marL="121920" marR="1219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6"/>
                  </a:ext>
                </a:extLst>
              </a:tr>
              <a:tr h="419100">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6</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dirty="0">
                          <a:ln>
                            <a:noFill/>
                          </a:ln>
                          <a:solidFill>
                            <a:schemeClr val="tx1"/>
                          </a:solidFill>
                          <a:effectLst/>
                          <a:latin typeface="Times New Roman" pitchFamily="18" charset="0"/>
                          <a:ea typeface="宋体" charset="-122"/>
                        </a:rPr>
                        <a:t>1</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rgbClr val="FF3300"/>
                          </a:solidFill>
                          <a:effectLst/>
                          <a:latin typeface="Times New Roman" pitchFamily="18" charset="0"/>
                          <a:ea typeface="宋体" charset="-122"/>
                        </a:rPr>
                        <a:t>15</a:t>
                      </a:r>
                    </a:p>
                  </a:txBody>
                  <a:tcPr marL="121920" marR="1219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7"/>
                  </a:ext>
                </a:extLst>
              </a:tr>
              <a:tr h="417513">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6</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dirty="0">
                          <a:ln>
                            <a:noFill/>
                          </a:ln>
                          <a:solidFill>
                            <a:schemeClr val="tx1"/>
                          </a:solidFill>
                          <a:effectLst/>
                          <a:latin typeface="Times New Roman" pitchFamily="18" charset="0"/>
                          <a:ea typeface="宋体" charset="-122"/>
                        </a:rPr>
                        <a:t>4</a:t>
                      </a:r>
                    </a:p>
                  </a:txBody>
                  <a:tcPr marL="121920" marR="12192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dirty="0">
                          <a:ln>
                            <a:noFill/>
                          </a:ln>
                          <a:solidFill>
                            <a:srgbClr val="FF3300"/>
                          </a:solidFill>
                          <a:effectLst/>
                          <a:latin typeface="Times New Roman" pitchFamily="18" charset="0"/>
                          <a:ea typeface="宋体" charset="-122"/>
                        </a:rPr>
                        <a:t>-7</a:t>
                      </a:r>
                    </a:p>
                  </a:txBody>
                  <a:tcPr marL="121920" marR="1219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8"/>
                  </a:ext>
                </a:extLst>
              </a:tr>
            </a:tbl>
          </a:graphicData>
        </a:graphic>
      </p:graphicFrame>
      <p:sp>
        <p:nvSpPr>
          <p:cNvPr id="181294" name="Text Box 46"/>
          <p:cNvSpPr txBox="1">
            <a:spLocks noChangeArrowheads="1"/>
          </p:cNvSpPr>
          <p:nvPr/>
        </p:nvSpPr>
        <p:spPr bwMode="auto">
          <a:xfrm>
            <a:off x="1016000" y="2162176"/>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en-US" altLang="zh-CN" sz="2000" i="1" dirty="0" err="1"/>
              <a:t>M.data</a:t>
            </a:r>
            <a:r>
              <a:rPr lang="en-US" altLang="zh-CN" sz="2000" i="1" dirty="0"/>
              <a:t>[1]</a:t>
            </a:r>
          </a:p>
        </p:txBody>
      </p:sp>
      <p:sp>
        <p:nvSpPr>
          <p:cNvPr id="181295" name="Text Box 47"/>
          <p:cNvSpPr txBox="1">
            <a:spLocks noChangeArrowheads="1"/>
          </p:cNvSpPr>
          <p:nvPr/>
        </p:nvSpPr>
        <p:spPr bwMode="auto">
          <a:xfrm>
            <a:off x="766234" y="5775012"/>
            <a:ext cx="49678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zh-CN" altLang="en-US" sz="2000" dirty="0"/>
              <a:t>行数</a:t>
            </a:r>
            <a:r>
              <a:rPr lang="en-US" altLang="zh-CN" sz="2000" i="1" dirty="0"/>
              <a:t>M.mu＝6，</a:t>
            </a:r>
            <a:r>
              <a:rPr lang="zh-CN" altLang="en-US" sz="2000" dirty="0"/>
              <a:t>列数</a:t>
            </a:r>
            <a:r>
              <a:rPr lang="en-US" altLang="zh-CN" sz="2000" i="1" dirty="0"/>
              <a:t>M.nu＝7， </a:t>
            </a:r>
            <a:r>
              <a:rPr lang="zh-CN" altLang="en-US" sz="2000" dirty="0"/>
              <a:t>非零元个数</a:t>
            </a:r>
            <a:r>
              <a:rPr lang="en-US" altLang="zh-CN" sz="2000" i="1" dirty="0"/>
              <a:t>M.tu＝8</a:t>
            </a:r>
          </a:p>
        </p:txBody>
      </p:sp>
      <p:sp>
        <p:nvSpPr>
          <p:cNvPr id="13" name="Rectangle 4"/>
          <p:cNvSpPr>
            <a:spLocks noGrp="1" noChangeArrowheads="1"/>
          </p:cNvSpPr>
          <p:nvPr>
            <p:ph type="title"/>
          </p:nvPr>
        </p:nvSpPr>
        <p:spPr>
          <a:xfrm>
            <a:off x="1625600" y="228600"/>
            <a:ext cx="10390717" cy="762000"/>
          </a:xfrm>
        </p:spPr>
        <p:txBody>
          <a:bodyPr/>
          <a:lstStyle/>
          <a:p>
            <a:pPr eaLnBrk="1" hangingPunct="1"/>
            <a:r>
              <a:rPr lang="zh-CN" altLang="en-US" dirty="0"/>
              <a:t>按照</a:t>
            </a:r>
            <a:r>
              <a:rPr lang="en-US" altLang="zh-CN" i="1" dirty="0">
                <a:solidFill>
                  <a:srgbClr val="FF0000"/>
                </a:solidFill>
                <a:latin typeface="Times New Roman" pitchFamily="18" charset="0"/>
                <a:ea typeface="宋体" pitchFamily="2" charset="-122"/>
              </a:rPr>
              <a:t>M</a:t>
            </a:r>
            <a:r>
              <a:rPr lang="zh-CN" altLang="en-US" dirty="0"/>
              <a:t>中三元组次序进行转置</a:t>
            </a:r>
          </a:p>
        </p:txBody>
      </p:sp>
      <p:graphicFrame>
        <p:nvGraphicFramePr>
          <p:cNvPr id="2" name="表格 1"/>
          <p:cNvGraphicFramePr>
            <a:graphicFrameLocks noGrp="1"/>
          </p:cNvGraphicFramePr>
          <p:nvPr>
            <p:extLst>
              <p:ext uri="{D42A27DB-BD31-4B8C-83A1-F6EECF244321}">
                <p14:modId xmlns:p14="http://schemas.microsoft.com/office/powerpoint/2010/main" val="2117218562"/>
              </p:ext>
            </p:extLst>
          </p:nvPr>
        </p:nvGraphicFramePr>
        <p:xfrm>
          <a:off x="5198980" y="2119316"/>
          <a:ext cx="6817336" cy="741680"/>
        </p:xfrm>
        <a:graphic>
          <a:graphicData uri="http://schemas.openxmlformats.org/drawingml/2006/table">
            <a:tbl>
              <a:tblPr firstRow="1" bandRow="1">
                <a:tableStyleId>{5C22544A-7EE6-4342-B048-85BDC9FD1C3A}</a:tableStyleId>
              </a:tblPr>
              <a:tblGrid>
                <a:gridCol w="852167"/>
                <a:gridCol w="852167"/>
                <a:gridCol w="852167"/>
                <a:gridCol w="852167"/>
                <a:gridCol w="852167"/>
                <a:gridCol w="852167"/>
                <a:gridCol w="852167"/>
                <a:gridCol w="852167"/>
              </a:tblGrid>
              <a:tr h="370840">
                <a:tc>
                  <a:txBody>
                    <a:bodyPr/>
                    <a:lstStyle/>
                    <a:p>
                      <a:r>
                        <a:rPr lang="zh-CN" altLang="en-US" dirty="0" smtClean="0">
                          <a:solidFill>
                            <a:srgbClr val="FF0000"/>
                          </a:solidFill>
                        </a:rPr>
                        <a:t>列</a:t>
                      </a:r>
                      <a:r>
                        <a:rPr lang="en-US" altLang="zh-CN" dirty="0" smtClean="0">
                          <a:solidFill>
                            <a:srgbClr val="FF0000"/>
                          </a:solidFill>
                        </a:rPr>
                        <a:t>col</a:t>
                      </a:r>
                      <a:endParaRPr lang="zh-CN" altLang="en-US" dirty="0">
                        <a:solidFill>
                          <a:srgbClr val="FF0000"/>
                        </a:solidFill>
                      </a:endParaRPr>
                    </a:p>
                  </a:txBody>
                  <a:tcPr/>
                </a:tc>
                <a:tc>
                  <a:txBody>
                    <a:bodyPr/>
                    <a:lstStyle/>
                    <a:p>
                      <a:r>
                        <a:rPr lang="en-US" altLang="zh-CN" dirty="0" smtClean="0">
                          <a:solidFill>
                            <a:srgbClr val="FF0000"/>
                          </a:solidFill>
                        </a:rPr>
                        <a:t>1</a:t>
                      </a:r>
                      <a:endParaRPr lang="zh-CN" altLang="en-US" dirty="0">
                        <a:solidFill>
                          <a:srgbClr val="FF0000"/>
                        </a:solidFill>
                      </a:endParaRPr>
                    </a:p>
                  </a:txBody>
                  <a:tcPr/>
                </a:tc>
                <a:tc>
                  <a:txBody>
                    <a:bodyPr/>
                    <a:lstStyle/>
                    <a:p>
                      <a:r>
                        <a:rPr lang="en-US" altLang="zh-CN" dirty="0" smtClean="0">
                          <a:solidFill>
                            <a:srgbClr val="FF0000"/>
                          </a:solidFill>
                        </a:rPr>
                        <a:t>2</a:t>
                      </a:r>
                      <a:endParaRPr lang="zh-CN" altLang="en-US" dirty="0">
                        <a:solidFill>
                          <a:srgbClr val="FF0000"/>
                        </a:solidFill>
                      </a:endParaRPr>
                    </a:p>
                  </a:txBody>
                  <a:tcPr/>
                </a:tc>
                <a:tc>
                  <a:txBody>
                    <a:bodyPr/>
                    <a:lstStyle/>
                    <a:p>
                      <a:r>
                        <a:rPr lang="en-US" altLang="zh-CN" dirty="0" smtClean="0">
                          <a:solidFill>
                            <a:srgbClr val="FF0000"/>
                          </a:solidFill>
                        </a:rPr>
                        <a:t>3</a:t>
                      </a:r>
                      <a:endParaRPr lang="zh-CN" altLang="en-US" dirty="0">
                        <a:solidFill>
                          <a:srgbClr val="FF0000"/>
                        </a:solidFill>
                      </a:endParaRPr>
                    </a:p>
                  </a:txBody>
                  <a:tcPr/>
                </a:tc>
                <a:tc>
                  <a:txBody>
                    <a:bodyPr/>
                    <a:lstStyle/>
                    <a:p>
                      <a:r>
                        <a:rPr lang="en-US" altLang="zh-CN" dirty="0" smtClean="0">
                          <a:solidFill>
                            <a:srgbClr val="FF0000"/>
                          </a:solidFill>
                        </a:rPr>
                        <a:t>4</a:t>
                      </a:r>
                      <a:endParaRPr lang="zh-CN" altLang="en-US" dirty="0">
                        <a:solidFill>
                          <a:srgbClr val="FF0000"/>
                        </a:solidFill>
                      </a:endParaRPr>
                    </a:p>
                  </a:txBody>
                  <a:tcPr/>
                </a:tc>
                <a:tc>
                  <a:txBody>
                    <a:bodyPr/>
                    <a:lstStyle/>
                    <a:p>
                      <a:r>
                        <a:rPr lang="en-US" altLang="zh-CN" dirty="0" smtClean="0">
                          <a:solidFill>
                            <a:srgbClr val="FF0000"/>
                          </a:solidFill>
                        </a:rPr>
                        <a:t>5</a:t>
                      </a:r>
                      <a:endParaRPr lang="zh-CN" altLang="en-US" dirty="0">
                        <a:solidFill>
                          <a:srgbClr val="FF0000"/>
                        </a:solidFill>
                      </a:endParaRPr>
                    </a:p>
                  </a:txBody>
                  <a:tcPr/>
                </a:tc>
                <a:tc>
                  <a:txBody>
                    <a:bodyPr/>
                    <a:lstStyle/>
                    <a:p>
                      <a:r>
                        <a:rPr lang="en-US" altLang="zh-CN" dirty="0" smtClean="0">
                          <a:solidFill>
                            <a:srgbClr val="FF0000"/>
                          </a:solidFill>
                        </a:rPr>
                        <a:t>6</a:t>
                      </a:r>
                      <a:endParaRPr lang="zh-CN" altLang="en-US" dirty="0">
                        <a:solidFill>
                          <a:srgbClr val="FF0000"/>
                        </a:solidFill>
                      </a:endParaRPr>
                    </a:p>
                  </a:txBody>
                  <a:tcPr/>
                </a:tc>
                <a:tc>
                  <a:txBody>
                    <a:bodyPr/>
                    <a:lstStyle/>
                    <a:p>
                      <a:r>
                        <a:rPr lang="en-US" altLang="zh-CN" dirty="0" smtClean="0">
                          <a:solidFill>
                            <a:srgbClr val="FF0000"/>
                          </a:solidFill>
                        </a:rPr>
                        <a:t>7</a:t>
                      </a:r>
                      <a:endParaRPr lang="zh-CN" altLang="en-US" dirty="0">
                        <a:solidFill>
                          <a:srgbClr val="FF0000"/>
                        </a:solidFill>
                      </a:endParaRPr>
                    </a:p>
                  </a:txBody>
                  <a:tcPr/>
                </a:tc>
              </a:tr>
              <a:tr h="370840">
                <a:tc>
                  <a:txBody>
                    <a:bodyPr/>
                    <a:lstStyle/>
                    <a:p>
                      <a:r>
                        <a:rPr lang="en-US" altLang="zh-CN" dirty="0" err="1" smtClean="0"/>
                        <a:t>num</a:t>
                      </a:r>
                      <a:r>
                        <a:rPr lang="en-US" altLang="zh-CN" dirty="0" smtClean="0"/>
                        <a:t>[col]</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319090773"/>
              </p:ext>
            </p:extLst>
          </p:nvPr>
        </p:nvGraphicFramePr>
        <p:xfrm>
          <a:off x="5198982" y="3492748"/>
          <a:ext cx="6817336" cy="741680"/>
        </p:xfrm>
        <a:graphic>
          <a:graphicData uri="http://schemas.openxmlformats.org/drawingml/2006/table">
            <a:tbl>
              <a:tblPr firstRow="1" bandRow="1">
                <a:tableStyleId>{5C22544A-7EE6-4342-B048-85BDC9FD1C3A}</a:tableStyleId>
              </a:tblPr>
              <a:tblGrid>
                <a:gridCol w="852167"/>
                <a:gridCol w="852167"/>
                <a:gridCol w="852167"/>
                <a:gridCol w="852167"/>
                <a:gridCol w="852167"/>
                <a:gridCol w="852167"/>
                <a:gridCol w="852167"/>
                <a:gridCol w="852167"/>
              </a:tblGrid>
              <a:tr h="370840">
                <a:tc>
                  <a:txBody>
                    <a:bodyPr/>
                    <a:lstStyle/>
                    <a:p>
                      <a:r>
                        <a:rPr lang="zh-CN" altLang="en-US" dirty="0" smtClean="0">
                          <a:solidFill>
                            <a:srgbClr val="FF0000"/>
                          </a:solidFill>
                        </a:rPr>
                        <a:t>列</a:t>
                      </a:r>
                      <a:r>
                        <a:rPr lang="en-US" altLang="zh-CN" dirty="0" smtClean="0">
                          <a:solidFill>
                            <a:srgbClr val="FF0000"/>
                          </a:solidFill>
                        </a:rPr>
                        <a:t>col</a:t>
                      </a:r>
                      <a:endParaRPr lang="zh-CN" altLang="en-US" dirty="0">
                        <a:solidFill>
                          <a:srgbClr val="FF0000"/>
                        </a:solidFill>
                      </a:endParaRPr>
                    </a:p>
                  </a:txBody>
                  <a:tcPr/>
                </a:tc>
                <a:tc>
                  <a:txBody>
                    <a:bodyPr/>
                    <a:lstStyle/>
                    <a:p>
                      <a:r>
                        <a:rPr lang="en-US" altLang="zh-CN" dirty="0" smtClean="0">
                          <a:solidFill>
                            <a:srgbClr val="FF0000"/>
                          </a:solidFill>
                        </a:rPr>
                        <a:t>1</a:t>
                      </a:r>
                      <a:endParaRPr lang="zh-CN" altLang="en-US" dirty="0">
                        <a:solidFill>
                          <a:srgbClr val="FF0000"/>
                        </a:solidFill>
                      </a:endParaRPr>
                    </a:p>
                  </a:txBody>
                  <a:tcPr/>
                </a:tc>
                <a:tc>
                  <a:txBody>
                    <a:bodyPr/>
                    <a:lstStyle/>
                    <a:p>
                      <a:r>
                        <a:rPr lang="en-US" altLang="zh-CN" dirty="0" smtClean="0">
                          <a:solidFill>
                            <a:srgbClr val="FF0000"/>
                          </a:solidFill>
                        </a:rPr>
                        <a:t>2</a:t>
                      </a:r>
                      <a:endParaRPr lang="zh-CN" altLang="en-US" dirty="0">
                        <a:solidFill>
                          <a:srgbClr val="FF0000"/>
                        </a:solidFill>
                      </a:endParaRPr>
                    </a:p>
                  </a:txBody>
                  <a:tcPr/>
                </a:tc>
                <a:tc>
                  <a:txBody>
                    <a:bodyPr/>
                    <a:lstStyle/>
                    <a:p>
                      <a:r>
                        <a:rPr lang="en-US" altLang="zh-CN" dirty="0" smtClean="0">
                          <a:solidFill>
                            <a:srgbClr val="FF0000"/>
                          </a:solidFill>
                        </a:rPr>
                        <a:t>3</a:t>
                      </a:r>
                      <a:endParaRPr lang="zh-CN" altLang="en-US" dirty="0">
                        <a:solidFill>
                          <a:srgbClr val="FF0000"/>
                        </a:solidFill>
                      </a:endParaRPr>
                    </a:p>
                  </a:txBody>
                  <a:tcPr/>
                </a:tc>
                <a:tc>
                  <a:txBody>
                    <a:bodyPr/>
                    <a:lstStyle/>
                    <a:p>
                      <a:r>
                        <a:rPr lang="en-US" altLang="zh-CN" dirty="0" smtClean="0">
                          <a:solidFill>
                            <a:srgbClr val="FF0000"/>
                          </a:solidFill>
                        </a:rPr>
                        <a:t>4</a:t>
                      </a:r>
                      <a:endParaRPr lang="zh-CN" altLang="en-US" dirty="0">
                        <a:solidFill>
                          <a:srgbClr val="FF0000"/>
                        </a:solidFill>
                      </a:endParaRPr>
                    </a:p>
                  </a:txBody>
                  <a:tcPr/>
                </a:tc>
                <a:tc>
                  <a:txBody>
                    <a:bodyPr/>
                    <a:lstStyle/>
                    <a:p>
                      <a:r>
                        <a:rPr lang="en-US" altLang="zh-CN" dirty="0" smtClean="0">
                          <a:solidFill>
                            <a:srgbClr val="FF0000"/>
                          </a:solidFill>
                        </a:rPr>
                        <a:t>5</a:t>
                      </a:r>
                      <a:endParaRPr lang="zh-CN" altLang="en-US" dirty="0">
                        <a:solidFill>
                          <a:srgbClr val="FF0000"/>
                        </a:solidFill>
                      </a:endParaRPr>
                    </a:p>
                  </a:txBody>
                  <a:tcPr/>
                </a:tc>
                <a:tc>
                  <a:txBody>
                    <a:bodyPr/>
                    <a:lstStyle/>
                    <a:p>
                      <a:r>
                        <a:rPr lang="en-US" altLang="zh-CN" dirty="0" smtClean="0">
                          <a:solidFill>
                            <a:srgbClr val="FF0000"/>
                          </a:solidFill>
                        </a:rPr>
                        <a:t>6</a:t>
                      </a:r>
                      <a:endParaRPr lang="zh-CN" altLang="en-US" dirty="0">
                        <a:solidFill>
                          <a:srgbClr val="FF0000"/>
                        </a:solidFill>
                      </a:endParaRPr>
                    </a:p>
                  </a:txBody>
                  <a:tcPr/>
                </a:tc>
                <a:tc>
                  <a:txBody>
                    <a:bodyPr/>
                    <a:lstStyle/>
                    <a:p>
                      <a:r>
                        <a:rPr lang="en-US" altLang="zh-CN" dirty="0" smtClean="0">
                          <a:solidFill>
                            <a:srgbClr val="FF0000"/>
                          </a:solidFill>
                        </a:rPr>
                        <a:t>7</a:t>
                      </a:r>
                      <a:endParaRPr lang="zh-CN" altLang="en-US" dirty="0">
                        <a:solidFill>
                          <a:srgbClr val="FF0000"/>
                        </a:solidFill>
                      </a:endParaRPr>
                    </a:p>
                  </a:txBody>
                  <a:tcPr/>
                </a:tc>
              </a:tr>
              <a:tr h="370840">
                <a:tc>
                  <a:txBody>
                    <a:bodyPr/>
                    <a:lstStyle/>
                    <a:p>
                      <a:r>
                        <a:rPr lang="en-US" altLang="zh-CN" dirty="0" err="1" smtClean="0"/>
                        <a:t>copt</a:t>
                      </a:r>
                      <a:r>
                        <a:rPr lang="en-US" altLang="zh-CN" dirty="0" smtClean="0"/>
                        <a:t>[col]</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9</a:t>
                      </a:r>
                      <a:endParaRPr lang="zh-CN" altLang="en-US" dirty="0"/>
                    </a:p>
                  </a:txBody>
                  <a:tcPr/>
                </a:tc>
              </a:tr>
            </a:tbl>
          </a:graphicData>
        </a:graphic>
      </p:graphicFrame>
      <p:sp>
        <p:nvSpPr>
          <p:cNvPr id="3" name="矩形 2"/>
          <p:cNvSpPr/>
          <p:nvPr/>
        </p:nvSpPr>
        <p:spPr>
          <a:xfrm>
            <a:off x="5734051" y="4896998"/>
            <a:ext cx="6140206" cy="923330"/>
          </a:xfrm>
          <a:prstGeom prst="rect">
            <a:avLst/>
          </a:prstGeom>
        </p:spPr>
        <p:txBody>
          <a:bodyPr wrap="square">
            <a:spAutoFit/>
          </a:bodyPr>
          <a:lstStyle/>
          <a:p>
            <a:r>
              <a:rPr lang="zh-CN" altLang="en-US" dirty="0" smtClean="0"/>
              <a:t>注：</a:t>
            </a:r>
            <a:r>
              <a:rPr lang="en-US" altLang="zh-CN" dirty="0" err="1" smtClean="0">
                <a:latin typeface="SimSun" charset="-122"/>
                <a:ea typeface="SimSun" charset="-122"/>
                <a:cs typeface="SimSun" charset="-122"/>
              </a:rPr>
              <a:t>num</a:t>
            </a:r>
            <a:r>
              <a:rPr lang="en-US" altLang="zh-CN" dirty="0" smtClean="0">
                <a:latin typeface="SimSun" charset="-122"/>
                <a:ea typeface="SimSun" charset="-122"/>
                <a:cs typeface="SimSun" charset="-122"/>
              </a:rPr>
              <a:t>[col]</a:t>
            </a:r>
            <a:r>
              <a:rPr lang="zh-CN" altLang="en-US" dirty="0" smtClean="0">
                <a:latin typeface="SimSun" charset="-122"/>
                <a:ea typeface="SimSun" charset="-122"/>
                <a:cs typeface="SimSun" charset="-122"/>
              </a:rPr>
              <a:t>表示第</a:t>
            </a:r>
            <a:r>
              <a:rPr lang="en-US" altLang="zh-CN" dirty="0" smtClean="0">
                <a:latin typeface="SimSun" charset="-122"/>
                <a:ea typeface="SimSun" charset="-122"/>
                <a:cs typeface="SimSun" charset="-122"/>
              </a:rPr>
              <a:t>col</a:t>
            </a:r>
            <a:r>
              <a:rPr lang="zh-CN" altLang="en-US" dirty="0" smtClean="0">
                <a:latin typeface="SimSun" charset="-122"/>
                <a:ea typeface="SimSun" charset="-122"/>
                <a:cs typeface="SimSun" charset="-122"/>
              </a:rPr>
              <a:t>列含有的非</a:t>
            </a:r>
            <a:r>
              <a:rPr lang="en-US" altLang="zh-CN" dirty="0" smtClean="0">
                <a:latin typeface="SimSun" charset="-122"/>
                <a:ea typeface="SimSun" charset="-122"/>
                <a:cs typeface="SimSun" charset="-122"/>
              </a:rPr>
              <a:t>0</a:t>
            </a:r>
            <a:r>
              <a:rPr lang="zh-CN" altLang="en-US" dirty="0" smtClean="0">
                <a:latin typeface="SimSun" charset="-122"/>
                <a:ea typeface="SimSun" charset="-122"/>
                <a:cs typeface="SimSun" charset="-122"/>
              </a:rPr>
              <a:t>元个数</a:t>
            </a:r>
            <a:endParaRPr lang="en-US" altLang="zh-CN" dirty="0" smtClean="0">
              <a:latin typeface="SimSun" charset="-122"/>
              <a:ea typeface="SimSun" charset="-122"/>
              <a:cs typeface="SimSun" charset="-122"/>
            </a:endParaRPr>
          </a:p>
          <a:p>
            <a:r>
              <a:rPr lang="zh-CN" altLang="en-US" dirty="0" smtClean="0">
                <a:latin typeface="SimSun" charset="-122"/>
                <a:ea typeface="SimSun" charset="-122"/>
                <a:cs typeface="SimSun" charset="-122"/>
              </a:rPr>
              <a:t>    </a:t>
            </a:r>
            <a:r>
              <a:rPr lang="en-US" altLang="zh-CN" dirty="0" err="1" smtClean="0">
                <a:latin typeface="SimSun" charset="-122"/>
                <a:ea typeface="SimSun" charset="-122"/>
                <a:cs typeface="SimSun" charset="-122"/>
              </a:rPr>
              <a:t>copt</a:t>
            </a:r>
            <a:r>
              <a:rPr lang="en-US" altLang="zh-CN" dirty="0" smtClean="0">
                <a:latin typeface="SimSun" charset="-122"/>
                <a:ea typeface="SimSun" charset="-122"/>
                <a:cs typeface="SimSun" charset="-122"/>
              </a:rPr>
              <a:t>[col]</a:t>
            </a:r>
            <a:r>
              <a:rPr lang="zh-CN" altLang="en-US" dirty="0" smtClean="0">
                <a:latin typeface="SimSun" charset="-122"/>
                <a:ea typeface="SimSun" charset="-122"/>
                <a:cs typeface="SimSun" charset="-122"/>
              </a:rPr>
              <a:t>表示</a:t>
            </a:r>
            <a:r>
              <a:rPr lang="zh-CN" altLang="en-US" dirty="0">
                <a:latin typeface="SimSun" charset="-122"/>
                <a:ea typeface="SimSun" charset="-122"/>
                <a:cs typeface="SimSun" charset="-122"/>
              </a:rPr>
              <a:t>第</a:t>
            </a:r>
            <a:r>
              <a:rPr lang="en-US" altLang="zh-CN" dirty="0" smtClean="0">
                <a:latin typeface="SimSun" charset="-122"/>
                <a:ea typeface="SimSun" charset="-122"/>
                <a:cs typeface="SimSun" charset="-122"/>
              </a:rPr>
              <a:t>col</a:t>
            </a:r>
            <a:r>
              <a:rPr lang="zh-CN" altLang="en-US" dirty="0" smtClean="0">
                <a:latin typeface="SimSun" charset="-122"/>
                <a:ea typeface="SimSun" charset="-122"/>
                <a:cs typeface="SimSun" charset="-122"/>
              </a:rPr>
              <a:t>列中第一个非</a:t>
            </a:r>
            <a:r>
              <a:rPr lang="en-US" altLang="zh-CN" dirty="0">
                <a:latin typeface="SimSun" charset="-122"/>
                <a:ea typeface="SimSun" charset="-122"/>
                <a:cs typeface="SimSun" charset="-122"/>
              </a:rPr>
              <a:t>0</a:t>
            </a:r>
            <a:r>
              <a:rPr lang="zh-CN" altLang="en-US" dirty="0" smtClean="0">
                <a:latin typeface="SimSun" charset="-122"/>
                <a:ea typeface="SimSun" charset="-122"/>
                <a:cs typeface="SimSun" charset="-122"/>
              </a:rPr>
              <a:t>元应在</a:t>
            </a:r>
            <a:r>
              <a:rPr lang="en-US" altLang="zh-CN" dirty="0" smtClean="0">
                <a:latin typeface="SimSun" charset="-122"/>
                <a:ea typeface="SimSun" charset="-122"/>
                <a:cs typeface="SimSun" charset="-122"/>
              </a:rPr>
              <a:t>T</a:t>
            </a:r>
            <a:r>
              <a:rPr lang="zh-CN" altLang="en-US" dirty="0" smtClean="0">
                <a:latin typeface="SimSun" charset="-122"/>
                <a:ea typeface="SimSun" charset="-122"/>
                <a:cs typeface="SimSun" charset="-122"/>
              </a:rPr>
              <a:t>中的次序</a:t>
            </a:r>
            <a:endParaRPr lang="zh-CN" altLang="en-US" dirty="0">
              <a:latin typeface="SimSun" charset="-122"/>
              <a:ea typeface="SimSun" charset="-122"/>
              <a:cs typeface="SimSun" charset="-122"/>
            </a:endParaRPr>
          </a:p>
          <a:p>
            <a:endParaRPr lang="zh-CN" altLang="en-US" dirty="0"/>
          </a:p>
        </p:txBody>
      </p:sp>
    </p:spTree>
    <p:extLst>
      <p:ext uri="{BB962C8B-B14F-4D97-AF65-F5344CB8AC3E}">
        <p14:creationId xmlns:p14="http://schemas.microsoft.com/office/powerpoint/2010/main" val="61474697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1294"/>
                                        </p:tgtEl>
                                        <p:attrNameLst>
                                          <p:attrName>style.visibility</p:attrName>
                                        </p:attrNameLst>
                                      </p:cBhvr>
                                      <p:to>
                                        <p:strVal val="visible"/>
                                      </p:to>
                                    </p:set>
                                    <p:animEffect transition="in" filter="dissolve">
                                      <p:cBhvr>
                                        <p:cTn id="7" dur="500"/>
                                        <p:tgtEl>
                                          <p:spTgt spid="1812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1252"/>
                                        </p:tgtEl>
                                        <p:attrNameLst>
                                          <p:attrName>style.visibility</p:attrName>
                                        </p:attrNameLst>
                                      </p:cBhvr>
                                      <p:to>
                                        <p:strVal val="visible"/>
                                      </p:to>
                                    </p:set>
                                    <p:animEffect transition="in" filter="blinds(horizontal)">
                                      <p:cBhvr>
                                        <p:cTn id="12" dur="500"/>
                                        <p:tgtEl>
                                          <p:spTgt spid="1812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1295"/>
                                        </p:tgtEl>
                                        <p:attrNameLst>
                                          <p:attrName>style.visibility</p:attrName>
                                        </p:attrNameLst>
                                      </p:cBhvr>
                                      <p:to>
                                        <p:strVal val="visible"/>
                                      </p:to>
                                    </p:set>
                                    <p:animEffect transition="in" filter="dissolve">
                                      <p:cBhvr>
                                        <p:cTn id="17" dur="500"/>
                                        <p:tgtEl>
                                          <p:spTgt spid="18129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94" grpId="0" autoUpdateAnimBg="0"/>
      <p:bldP spid="181295" grpId="0" autoUpdateAnimBg="0"/>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Text Box 3"/>
          <p:cNvSpPr txBox="1">
            <a:spLocks noChangeArrowheads="1"/>
          </p:cNvSpPr>
          <p:nvPr/>
        </p:nvSpPr>
        <p:spPr bwMode="auto">
          <a:xfrm>
            <a:off x="508000" y="1064315"/>
            <a:ext cx="11379200" cy="5734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lnSpc>
                <a:spcPts val="1700"/>
              </a:lnSpc>
              <a:spcBef>
                <a:spcPct val="50000"/>
              </a:spcBef>
            </a:pPr>
            <a:r>
              <a:rPr lang="en-US" altLang="zh-CN" dirty="0"/>
              <a:t>Status </a:t>
            </a:r>
            <a:r>
              <a:rPr lang="en-US" altLang="zh-CN" dirty="0" err="1" smtClean="0"/>
              <a:t>FastTransposeSMatrix</a:t>
            </a:r>
            <a:r>
              <a:rPr lang="en-US" altLang="zh-CN" dirty="0" smtClean="0"/>
              <a:t>(</a:t>
            </a:r>
            <a:r>
              <a:rPr lang="en-US" altLang="zh-CN" dirty="0" err="1" smtClean="0"/>
              <a:t>TSMatrix</a:t>
            </a:r>
            <a:r>
              <a:rPr lang="en-US" altLang="zh-CN" dirty="0" smtClean="0"/>
              <a:t> </a:t>
            </a:r>
            <a:r>
              <a:rPr lang="en-US" altLang="zh-CN" dirty="0" err="1"/>
              <a:t>M,TSMatrxi</a:t>
            </a:r>
            <a:r>
              <a:rPr lang="en-US" altLang="zh-CN" dirty="0"/>
              <a:t> &amp;T){</a:t>
            </a:r>
          </a:p>
          <a:p>
            <a:pPr lvl="1" eaLnBrk="1" hangingPunct="1">
              <a:lnSpc>
                <a:spcPts val="1700"/>
              </a:lnSpc>
              <a:spcBef>
                <a:spcPct val="50000"/>
              </a:spcBef>
            </a:pPr>
            <a:r>
              <a:rPr lang="en-US" altLang="zh-CN" dirty="0"/>
              <a:t> </a:t>
            </a:r>
            <a:r>
              <a:rPr lang="en-US" altLang="zh-CN" dirty="0" err="1"/>
              <a:t>T.mu</a:t>
            </a:r>
            <a:r>
              <a:rPr lang="en-US" altLang="zh-CN" dirty="0"/>
              <a:t>=</a:t>
            </a:r>
            <a:r>
              <a:rPr lang="en-US" altLang="zh-CN" dirty="0" err="1"/>
              <a:t>M.nu;T.nu</a:t>
            </a:r>
            <a:r>
              <a:rPr lang="en-US" altLang="zh-CN" dirty="0"/>
              <a:t>=</a:t>
            </a:r>
            <a:r>
              <a:rPr lang="en-US" altLang="zh-CN" dirty="0" err="1"/>
              <a:t>M.mu;T.tu</a:t>
            </a:r>
            <a:r>
              <a:rPr lang="en-US" altLang="zh-CN" dirty="0"/>
              <a:t>=</a:t>
            </a:r>
            <a:r>
              <a:rPr lang="en-US" altLang="zh-CN" dirty="0" err="1"/>
              <a:t>M.tu</a:t>
            </a:r>
            <a:r>
              <a:rPr lang="en-US" altLang="zh-CN" dirty="0" smtClean="0"/>
              <a:t>;</a:t>
            </a:r>
          </a:p>
          <a:p>
            <a:pPr lvl="1" eaLnBrk="1" hangingPunct="1">
              <a:lnSpc>
                <a:spcPts val="1700"/>
              </a:lnSpc>
              <a:spcBef>
                <a:spcPct val="50000"/>
              </a:spcBef>
            </a:pPr>
            <a:r>
              <a:rPr lang="en-US" altLang="zh-CN" dirty="0" smtClean="0"/>
              <a:t>if </a:t>
            </a:r>
            <a:r>
              <a:rPr lang="en-US" altLang="zh-CN" dirty="0"/>
              <a:t>(</a:t>
            </a:r>
            <a:r>
              <a:rPr lang="en-US" altLang="zh-CN" dirty="0" err="1"/>
              <a:t>T.tu</a:t>
            </a:r>
            <a:r>
              <a:rPr lang="en-US" altLang="zh-CN" dirty="0" smtClean="0"/>
              <a:t>){</a:t>
            </a:r>
          </a:p>
          <a:p>
            <a:pPr lvl="1" eaLnBrk="1" hangingPunct="1">
              <a:lnSpc>
                <a:spcPts val="1700"/>
              </a:lnSpc>
              <a:spcBef>
                <a:spcPct val="50000"/>
              </a:spcBef>
            </a:pPr>
            <a:r>
              <a:rPr lang="en-US" altLang="zh-CN" dirty="0" smtClean="0"/>
              <a:t>     </a:t>
            </a:r>
            <a:r>
              <a:rPr lang="en-US" altLang="zh-CN" dirty="0" err="1" smtClean="0"/>
              <a:t>num</a:t>
            </a:r>
            <a:r>
              <a:rPr lang="en-US" altLang="zh-CN" dirty="0" smtClean="0"/>
              <a:t>[nu</a:t>
            </a:r>
            <a:r>
              <a:rPr lang="en-US" altLang="zh-CN" dirty="0"/>
              <a:t>]={0}</a:t>
            </a:r>
            <a:r>
              <a:rPr lang="zh-CN" altLang="en-US" dirty="0"/>
              <a:t>；</a:t>
            </a:r>
            <a:r>
              <a:rPr lang="en-US" altLang="zh-CN" dirty="0" err="1"/>
              <a:t>copt</a:t>
            </a:r>
            <a:r>
              <a:rPr lang="en-US" altLang="zh-CN" dirty="0"/>
              <a:t>[1]=1/</a:t>
            </a:r>
            <a:r>
              <a:rPr lang="en-US" altLang="zh-CN" dirty="0">
                <a:solidFill>
                  <a:srgbClr val="FF0000"/>
                </a:solidFill>
              </a:rPr>
              <a:t>/</a:t>
            </a:r>
            <a:r>
              <a:rPr lang="zh-CN" altLang="en-US" dirty="0">
                <a:solidFill>
                  <a:srgbClr val="FF0000"/>
                </a:solidFill>
              </a:rPr>
              <a:t>赋初</a:t>
            </a:r>
            <a:r>
              <a:rPr lang="zh-CN" altLang="en-US" dirty="0" smtClean="0">
                <a:solidFill>
                  <a:srgbClr val="FF0000"/>
                </a:solidFill>
              </a:rPr>
              <a:t>值</a:t>
            </a:r>
            <a:endParaRPr lang="en-US" altLang="zh-CN" dirty="0"/>
          </a:p>
          <a:p>
            <a:pPr lvl="1" eaLnBrk="1" hangingPunct="1">
              <a:lnSpc>
                <a:spcPts val="1700"/>
              </a:lnSpc>
              <a:spcBef>
                <a:spcPct val="50000"/>
              </a:spcBef>
            </a:pPr>
            <a:r>
              <a:rPr lang="en-US" altLang="zh-CN" dirty="0" smtClean="0"/>
              <a:t>     for (t=1;t&lt;=</a:t>
            </a:r>
            <a:r>
              <a:rPr lang="en-US" altLang="zh-CN" dirty="0" err="1" smtClean="0"/>
              <a:t>M.tu;t</a:t>
            </a:r>
            <a:r>
              <a:rPr lang="en-US" altLang="zh-CN" dirty="0" smtClean="0"/>
              <a:t>++) </a:t>
            </a:r>
            <a:r>
              <a:rPr lang="en-US" altLang="zh-CN" dirty="0" err="1" smtClean="0"/>
              <a:t>num</a:t>
            </a:r>
            <a:r>
              <a:rPr lang="en-US" altLang="zh-CN" dirty="0" smtClean="0"/>
              <a:t>[</a:t>
            </a:r>
            <a:r>
              <a:rPr lang="en-US" altLang="zh-CN" dirty="0" err="1" smtClean="0"/>
              <a:t>M.data</a:t>
            </a:r>
            <a:r>
              <a:rPr lang="en-US" altLang="zh-CN" dirty="0" smtClean="0"/>
              <a:t>[t].j]++</a:t>
            </a:r>
            <a:r>
              <a:rPr lang="en-US" altLang="zh-CN" dirty="0" smtClean="0">
                <a:solidFill>
                  <a:srgbClr val="FF0000"/>
                </a:solidFill>
              </a:rPr>
              <a:t>;//</a:t>
            </a:r>
            <a:r>
              <a:rPr lang="zh-CN" altLang="en-US" dirty="0" smtClean="0">
                <a:solidFill>
                  <a:srgbClr val="FF0000"/>
                </a:solidFill>
              </a:rPr>
              <a:t>求</a:t>
            </a:r>
            <a:r>
              <a:rPr lang="en-US" altLang="zh-CN" dirty="0" smtClean="0">
                <a:solidFill>
                  <a:srgbClr val="FF0000"/>
                </a:solidFill>
              </a:rPr>
              <a:t>M</a:t>
            </a:r>
            <a:r>
              <a:rPr lang="zh-CN" altLang="en-US" dirty="0" smtClean="0">
                <a:solidFill>
                  <a:srgbClr val="FF0000"/>
                </a:solidFill>
              </a:rPr>
              <a:t>每一列的非零元个数</a:t>
            </a:r>
            <a:endParaRPr lang="en-US" altLang="zh-CN" dirty="0">
              <a:solidFill>
                <a:srgbClr val="FF0000"/>
              </a:solidFill>
            </a:endParaRPr>
          </a:p>
          <a:p>
            <a:pPr lvl="1" eaLnBrk="1" hangingPunct="1">
              <a:lnSpc>
                <a:spcPts val="1700"/>
              </a:lnSpc>
              <a:spcBef>
                <a:spcPct val="50000"/>
              </a:spcBef>
            </a:pPr>
            <a:r>
              <a:rPr lang="en-US" altLang="zh-CN" dirty="0"/>
              <a:t>     for (</a:t>
            </a:r>
            <a:r>
              <a:rPr lang="en-US" altLang="zh-CN" dirty="0" smtClean="0"/>
              <a:t>col=2;col</a:t>
            </a:r>
            <a:r>
              <a:rPr lang="en-US" altLang="zh-CN" dirty="0"/>
              <a:t>&lt;=</a:t>
            </a:r>
            <a:r>
              <a:rPr lang="en-US" altLang="zh-CN" dirty="0" err="1"/>
              <a:t>M.nu;col</a:t>
            </a:r>
            <a:r>
              <a:rPr lang="en-US" altLang="zh-CN" dirty="0"/>
              <a:t>++) </a:t>
            </a:r>
            <a:r>
              <a:rPr lang="en-US" altLang="zh-CN" dirty="0" smtClean="0"/>
              <a:t> </a:t>
            </a:r>
            <a:r>
              <a:rPr lang="en-US" altLang="zh-CN" dirty="0" err="1" smtClean="0"/>
              <a:t>copt</a:t>
            </a:r>
            <a:r>
              <a:rPr lang="en-US" altLang="zh-CN" dirty="0" smtClean="0"/>
              <a:t>[col]=</a:t>
            </a:r>
            <a:r>
              <a:rPr lang="en-US" altLang="zh-CN" dirty="0" err="1" smtClean="0"/>
              <a:t>copt</a:t>
            </a:r>
            <a:r>
              <a:rPr lang="en-US" altLang="zh-CN" dirty="0" smtClean="0"/>
              <a:t>[co-1]+</a:t>
            </a:r>
            <a:r>
              <a:rPr lang="en-US" altLang="zh-CN" dirty="0" err="1" smtClean="0"/>
              <a:t>num</a:t>
            </a:r>
            <a:r>
              <a:rPr lang="en-US" altLang="zh-CN" dirty="0" smtClean="0"/>
              <a:t>[col-1];</a:t>
            </a:r>
          </a:p>
          <a:p>
            <a:pPr lvl="2" eaLnBrk="1" hangingPunct="1"/>
            <a:r>
              <a:rPr lang="en-US" altLang="zh-CN" dirty="0">
                <a:solidFill>
                  <a:srgbClr val="FF0000"/>
                </a:solidFill>
              </a:rPr>
              <a:t> </a:t>
            </a:r>
            <a:r>
              <a:rPr lang="en-US" altLang="zh-CN" dirty="0" smtClean="0">
                <a:solidFill>
                  <a:srgbClr val="FF0000"/>
                </a:solidFill>
              </a:rPr>
              <a:t>     //</a:t>
            </a:r>
            <a:r>
              <a:rPr lang="zh-CN" altLang="en-US" dirty="0">
                <a:solidFill>
                  <a:srgbClr val="FF0000"/>
                </a:solidFill>
                <a:ea typeface="宋体" pitchFamily="2" charset="-122"/>
              </a:rPr>
              <a:t>求每一列的第一个非零元在</a:t>
            </a:r>
            <a:r>
              <a:rPr lang="en-US" altLang="zh-CN" i="1" dirty="0">
                <a:ea typeface="宋体" pitchFamily="2" charset="-122"/>
              </a:rPr>
              <a:t>T</a:t>
            </a:r>
            <a:r>
              <a:rPr lang="zh-CN" altLang="en-US" dirty="0">
                <a:ea typeface="宋体" pitchFamily="2" charset="-122"/>
              </a:rPr>
              <a:t>中应有的次序</a:t>
            </a:r>
            <a:endParaRPr lang="en-US" altLang="zh-CN" dirty="0">
              <a:ea typeface="宋体" pitchFamily="2" charset="-122"/>
            </a:endParaRPr>
          </a:p>
          <a:p>
            <a:pPr lvl="1" eaLnBrk="1" hangingPunct="1">
              <a:lnSpc>
                <a:spcPts val="1700"/>
              </a:lnSpc>
              <a:spcBef>
                <a:spcPct val="50000"/>
              </a:spcBef>
            </a:pPr>
            <a:r>
              <a:rPr lang="en-US" altLang="zh-CN" dirty="0" smtClean="0"/>
              <a:t>       </a:t>
            </a:r>
            <a:r>
              <a:rPr lang="en-US" altLang="zh-CN" dirty="0"/>
              <a:t>for (p=1;p&lt;=</a:t>
            </a:r>
            <a:r>
              <a:rPr lang="en-US" altLang="zh-CN" dirty="0" err="1"/>
              <a:t>M.tu;p</a:t>
            </a:r>
            <a:r>
              <a:rPr lang="en-US" altLang="zh-CN" dirty="0"/>
              <a:t>++) </a:t>
            </a:r>
            <a:r>
              <a:rPr lang="en-US" altLang="zh-CN" dirty="0" smtClean="0"/>
              <a:t>{//</a:t>
            </a:r>
            <a:r>
              <a:rPr lang="en-US" altLang="zh-CN" dirty="0" smtClean="0">
                <a:solidFill>
                  <a:srgbClr val="FF0000"/>
                </a:solidFill>
              </a:rPr>
              <a:t>M</a:t>
            </a:r>
            <a:r>
              <a:rPr lang="zh-CN" altLang="en-US" dirty="0" smtClean="0">
                <a:solidFill>
                  <a:srgbClr val="FF0000"/>
                </a:solidFill>
              </a:rPr>
              <a:t>中非零元的列值与</a:t>
            </a:r>
            <a:r>
              <a:rPr lang="en-US" altLang="zh-CN" dirty="0" smtClean="0">
                <a:solidFill>
                  <a:srgbClr val="FF0000"/>
                </a:solidFill>
              </a:rPr>
              <a:t>col</a:t>
            </a:r>
            <a:r>
              <a:rPr lang="zh-CN" altLang="en-US" dirty="0" smtClean="0">
                <a:solidFill>
                  <a:srgbClr val="FF0000"/>
                </a:solidFill>
              </a:rPr>
              <a:t>相同，进行转置</a:t>
            </a:r>
            <a:endParaRPr lang="en-US" altLang="zh-CN" dirty="0">
              <a:solidFill>
                <a:srgbClr val="FF0000"/>
              </a:solidFill>
            </a:endParaRPr>
          </a:p>
          <a:p>
            <a:pPr lvl="1" eaLnBrk="1" hangingPunct="1">
              <a:lnSpc>
                <a:spcPts val="1700"/>
              </a:lnSpc>
              <a:spcBef>
                <a:spcPct val="50000"/>
              </a:spcBef>
            </a:pPr>
            <a:r>
              <a:rPr lang="en-US" altLang="zh-CN" dirty="0"/>
              <a:t> 		col=</a:t>
            </a:r>
            <a:r>
              <a:rPr lang="en-US" altLang="zh-CN" dirty="0" err="1"/>
              <a:t>M.data</a:t>
            </a:r>
            <a:r>
              <a:rPr lang="en-US" altLang="zh-CN" dirty="0"/>
              <a:t>[p</a:t>
            </a:r>
            <a:r>
              <a:rPr lang="en-US" altLang="zh-CN" dirty="0" smtClean="0"/>
              <a:t>].j;</a:t>
            </a:r>
          </a:p>
          <a:p>
            <a:pPr lvl="1" eaLnBrk="1" hangingPunct="1">
              <a:lnSpc>
                <a:spcPts val="1700"/>
              </a:lnSpc>
              <a:spcBef>
                <a:spcPct val="50000"/>
              </a:spcBef>
            </a:pPr>
            <a:r>
              <a:rPr lang="en-US" altLang="zh-CN" dirty="0"/>
              <a:t>	</a:t>
            </a:r>
            <a:r>
              <a:rPr lang="en-US" altLang="zh-CN" dirty="0" smtClean="0"/>
              <a:t>	q=</a:t>
            </a:r>
            <a:r>
              <a:rPr lang="en-US" altLang="zh-CN" dirty="0" err="1" smtClean="0"/>
              <a:t>copt</a:t>
            </a:r>
            <a:r>
              <a:rPr lang="en-US" altLang="zh-CN" dirty="0" smtClean="0"/>
              <a:t>[col];</a:t>
            </a:r>
          </a:p>
          <a:p>
            <a:pPr lvl="1" eaLnBrk="1" hangingPunct="1">
              <a:lnSpc>
                <a:spcPts val="1700"/>
              </a:lnSpc>
              <a:spcBef>
                <a:spcPct val="50000"/>
              </a:spcBef>
            </a:pPr>
            <a:r>
              <a:rPr lang="en-US" altLang="zh-CN" dirty="0"/>
              <a:t> </a:t>
            </a:r>
            <a:r>
              <a:rPr lang="en-US" altLang="zh-CN" dirty="0" smtClean="0"/>
              <a:t>                 </a:t>
            </a:r>
            <a:r>
              <a:rPr lang="en-US" altLang="zh-CN" dirty="0" err="1" smtClean="0"/>
              <a:t>T.data</a:t>
            </a:r>
            <a:r>
              <a:rPr lang="en-US" altLang="zh-CN" dirty="0" smtClean="0"/>
              <a:t>[q].</a:t>
            </a:r>
            <a:r>
              <a:rPr lang="en-US" altLang="zh-CN" dirty="0" err="1" smtClean="0"/>
              <a:t>i</a:t>
            </a:r>
            <a:r>
              <a:rPr lang="en-US" altLang="zh-CN" dirty="0" smtClean="0"/>
              <a:t>=</a:t>
            </a:r>
            <a:r>
              <a:rPr lang="en-US" altLang="zh-CN" dirty="0" err="1" smtClean="0"/>
              <a:t>M.data</a:t>
            </a:r>
            <a:r>
              <a:rPr lang="en-US" altLang="zh-CN" dirty="0" smtClean="0"/>
              <a:t>[p].j;</a:t>
            </a:r>
            <a:endParaRPr lang="en-US" altLang="zh-CN" dirty="0"/>
          </a:p>
          <a:p>
            <a:pPr lvl="1" eaLnBrk="1" hangingPunct="1">
              <a:lnSpc>
                <a:spcPts val="1700"/>
              </a:lnSpc>
              <a:spcBef>
                <a:spcPct val="50000"/>
              </a:spcBef>
            </a:pPr>
            <a:r>
              <a:rPr lang="en-US" altLang="zh-CN" dirty="0"/>
              <a:t>		</a:t>
            </a:r>
            <a:r>
              <a:rPr lang="en-US" altLang="zh-CN" dirty="0" err="1" smtClean="0"/>
              <a:t>T.data</a:t>
            </a:r>
            <a:r>
              <a:rPr lang="en-US" altLang="zh-CN" dirty="0" smtClean="0"/>
              <a:t>[q].j=</a:t>
            </a:r>
            <a:r>
              <a:rPr lang="en-US" altLang="zh-CN" dirty="0" err="1" smtClean="0"/>
              <a:t>M.data</a:t>
            </a:r>
            <a:r>
              <a:rPr lang="en-US" altLang="zh-CN" dirty="0" smtClean="0"/>
              <a:t>[p].</a:t>
            </a:r>
            <a:r>
              <a:rPr lang="en-US" altLang="zh-CN" dirty="0" err="1" smtClean="0"/>
              <a:t>i</a:t>
            </a:r>
            <a:r>
              <a:rPr lang="en-US" altLang="zh-CN" dirty="0" smtClean="0"/>
              <a:t>;</a:t>
            </a:r>
            <a:endParaRPr lang="en-US" altLang="zh-CN" dirty="0"/>
          </a:p>
          <a:p>
            <a:pPr lvl="1" eaLnBrk="1" hangingPunct="1">
              <a:lnSpc>
                <a:spcPts val="1700"/>
              </a:lnSpc>
              <a:spcBef>
                <a:spcPct val="50000"/>
              </a:spcBef>
            </a:pPr>
            <a:r>
              <a:rPr lang="en-US" altLang="zh-CN" dirty="0"/>
              <a:t>		</a:t>
            </a:r>
            <a:r>
              <a:rPr lang="en-US" altLang="zh-CN" dirty="0" err="1" smtClean="0"/>
              <a:t>T.data</a:t>
            </a:r>
            <a:r>
              <a:rPr lang="en-US" altLang="zh-CN" dirty="0" smtClean="0"/>
              <a:t>[q].e=</a:t>
            </a:r>
            <a:r>
              <a:rPr lang="en-US" altLang="zh-CN" dirty="0" err="1" smtClean="0"/>
              <a:t>M.data</a:t>
            </a:r>
            <a:r>
              <a:rPr lang="en-US" altLang="zh-CN" dirty="0" smtClean="0"/>
              <a:t>[p].</a:t>
            </a:r>
            <a:r>
              <a:rPr lang="en-US" altLang="zh-CN" dirty="0"/>
              <a:t>e;</a:t>
            </a:r>
          </a:p>
          <a:p>
            <a:pPr lvl="1" eaLnBrk="1" hangingPunct="1">
              <a:lnSpc>
                <a:spcPts val="1000"/>
              </a:lnSpc>
              <a:spcBef>
                <a:spcPct val="50000"/>
              </a:spcBef>
            </a:pPr>
            <a:r>
              <a:rPr lang="en-US" altLang="zh-CN" dirty="0"/>
              <a:t>  		</a:t>
            </a:r>
            <a:r>
              <a:rPr lang="en-US" altLang="zh-CN" dirty="0" smtClean="0"/>
              <a:t>++</a:t>
            </a:r>
            <a:r>
              <a:rPr lang="en-US" altLang="zh-CN" dirty="0" err="1" smtClean="0"/>
              <a:t>copt</a:t>
            </a:r>
            <a:r>
              <a:rPr lang="en-US" altLang="zh-CN" dirty="0" smtClean="0"/>
              <a:t>[col];}}return </a:t>
            </a:r>
            <a:r>
              <a:rPr lang="en-US" altLang="zh-CN" dirty="0"/>
              <a:t>OK;</a:t>
            </a:r>
          </a:p>
          <a:p>
            <a:pPr eaLnBrk="1" hangingPunct="1">
              <a:lnSpc>
                <a:spcPts val="1000"/>
              </a:lnSpc>
              <a:spcBef>
                <a:spcPct val="50000"/>
              </a:spcBef>
            </a:pPr>
            <a:r>
              <a:rPr lang="en-US" altLang="zh-CN" dirty="0"/>
              <a:t>}// </a:t>
            </a:r>
            <a:r>
              <a:rPr lang="en-US" altLang="zh-CN" dirty="0" err="1"/>
              <a:t>TransposeSMatrix</a:t>
            </a:r>
            <a:endParaRPr lang="en-US" altLang="zh-CN" dirty="0"/>
          </a:p>
        </p:txBody>
      </p:sp>
      <p:sp>
        <p:nvSpPr>
          <p:cNvPr id="83972" name="Text Box 4"/>
          <p:cNvSpPr txBox="1">
            <a:spLocks noChangeArrowheads="1"/>
          </p:cNvSpPr>
          <p:nvPr/>
        </p:nvSpPr>
        <p:spPr bwMode="auto">
          <a:xfrm>
            <a:off x="6197600" y="5257800"/>
            <a:ext cx="568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zh-CN" altLang="en-US" b="0" dirty="0">
                <a:latin typeface="Arial Narrow" pitchFamily="34" charset="0"/>
              </a:rPr>
              <a:t>  </a:t>
            </a:r>
            <a:r>
              <a:rPr lang="zh-CN" altLang="en-US" dirty="0">
                <a:solidFill>
                  <a:schemeClr val="tx2"/>
                </a:solidFill>
                <a:latin typeface="Arial Narrow" pitchFamily="34" charset="0"/>
              </a:rPr>
              <a:t>时间复杂度：</a:t>
            </a:r>
            <a:r>
              <a:rPr lang="en-US" altLang="zh-CN" dirty="0" smtClean="0">
                <a:solidFill>
                  <a:schemeClr val="tx2"/>
                </a:solidFill>
                <a:latin typeface="Arial Narrow" pitchFamily="34" charset="0"/>
              </a:rPr>
              <a:t>O(</a:t>
            </a:r>
            <a:r>
              <a:rPr lang="en-US" altLang="zh-CN" dirty="0" err="1" smtClean="0">
                <a:solidFill>
                  <a:schemeClr val="tx2"/>
                </a:solidFill>
                <a:latin typeface="Arial Narrow" pitchFamily="34" charset="0"/>
              </a:rPr>
              <a:t>nu+tu</a:t>
            </a:r>
            <a:r>
              <a:rPr lang="en-US" altLang="zh-CN" dirty="0" smtClean="0">
                <a:solidFill>
                  <a:schemeClr val="tx2"/>
                </a:solidFill>
                <a:latin typeface="Arial Narrow" pitchFamily="34" charset="0"/>
              </a:rPr>
              <a:t>)</a:t>
            </a:r>
            <a:endParaRPr lang="en-US" altLang="zh-CN" dirty="0">
              <a:solidFill>
                <a:schemeClr val="tx2"/>
              </a:solidFill>
              <a:latin typeface="Arial Narrow" pitchFamily="34" charset="0"/>
            </a:endParaRPr>
          </a:p>
        </p:txBody>
      </p:sp>
      <p:sp>
        <p:nvSpPr>
          <p:cNvPr id="5" name="Rectangle 4"/>
          <p:cNvSpPr txBox="1">
            <a:spLocks noChangeArrowheads="1"/>
          </p:cNvSpPr>
          <p:nvPr/>
        </p:nvSpPr>
        <p:spPr bwMode="auto">
          <a:xfrm>
            <a:off x="1496483" y="240323"/>
            <a:ext cx="1039071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sz="2800" dirty="0">
                <a:ea typeface="宋体" charset="-122"/>
              </a:rPr>
              <a:t> </a:t>
            </a:r>
            <a:r>
              <a:rPr lang="zh-CN" altLang="en-US" dirty="0"/>
              <a:t>按照列序进行转置</a:t>
            </a:r>
          </a:p>
        </p:txBody>
      </p:sp>
    </p:spTree>
    <p:extLst>
      <p:ext uri="{BB962C8B-B14F-4D97-AF65-F5344CB8AC3E}">
        <p14:creationId xmlns:p14="http://schemas.microsoft.com/office/powerpoint/2010/main" val="148493383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barn(outHorizontal)">
                                      <p:cBhvr>
                                        <p:cTn id="7" dur="500"/>
                                        <p:tgtEl>
                                          <p:spTgt spid="839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83971">
                                            <p:txEl>
                                              <p:pRg st="1" end="1"/>
                                            </p:txEl>
                                          </p:spTgt>
                                        </p:tgtEl>
                                        <p:attrNameLst>
                                          <p:attrName>style.visibility</p:attrName>
                                        </p:attrNameLst>
                                      </p:cBhvr>
                                      <p:to>
                                        <p:strVal val="visible"/>
                                      </p:to>
                                    </p:set>
                                    <p:animEffect transition="in" filter="barn(outHorizontal)">
                                      <p:cBhvr>
                                        <p:cTn id="12" dur="500"/>
                                        <p:tgtEl>
                                          <p:spTgt spid="839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83971">
                                            <p:txEl>
                                              <p:pRg st="2" end="2"/>
                                            </p:txEl>
                                          </p:spTgt>
                                        </p:tgtEl>
                                        <p:attrNameLst>
                                          <p:attrName>style.visibility</p:attrName>
                                        </p:attrNameLst>
                                      </p:cBhvr>
                                      <p:to>
                                        <p:strVal val="visible"/>
                                      </p:to>
                                    </p:set>
                                    <p:animEffect transition="in" filter="barn(outHorizontal)">
                                      <p:cBhvr>
                                        <p:cTn id="17" dur="500"/>
                                        <p:tgtEl>
                                          <p:spTgt spid="839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83971">
                                            <p:txEl>
                                              <p:pRg st="3" end="3"/>
                                            </p:txEl>
                                          </p:spTgt>
                                        </p:tgtEl>
                                        <p:attrNameLst>
                                          <p:attrName>style.visibility</p:attrName>
                                        </p:attrNameLst>
                                      </p:cBhvr>
                                      <p:to>
                                        <p:strVal val="visible"/>
                                      </p:to>
                                    </p:set>
                                    <p:animEffect transition="in" filter="barn(outHorizontal)">
                                      <p:cBhvr>
                                        <p:cTn id="22" dur="500"/>
                                        <p:tgtEl>
                                          <p:spTgt spid="839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83971">
                                            <p:txEl>
                                              <p:pRg st="4" end="4"/>
                                            </p:txEl>
                                          </p:spTgt>
                                        </p:tgtEl>
                                        <p:attrNameLst>
                                          <p:attrName>style.visibility</p:attrName>
                                        </p:attrNameLst>
                                      </p:cBhvr>
                                      <p:to>
                                        <p:strVal val="visible"/>
                                      </p:to>
                                    </p:set>
                                    <p:animEffect transition="in" filter="barn(outHorizontal)">
                                      <p:cBhvr>
                                        <p:cTn id="27" dur="500"/>
                                        <p:tgtEl>
                                          <p:spTgt spid="839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83971">
                                            <p:txEl>
                                              <p:pRg st="5" end="5"/>
                                            </p:txEl>
                                          </p:spTgt>
                                        </p:tgtEl>
                                        <p:attrNameLst>
                                          <p:attrName>style.visibility</p:attrName>
                                        </p:attrNameLst>
                                      </p:cBhvr>
                                      <p:to>
                                        <p:strVal val="visible"/>
                                      </p:to>
                                    </p:set>
                                    <p:animEffect transition="in" filter="barn(outHorizontal)">
                                      <p:cBhvr>
                                        <p:cTn id="32" dur="500"/>
                                        <p:tgtEl>
                                          <p:spTgt spid="839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83971">
                                            <p:txEl>
                                              <p:pRg st="6" end="6"/>
                                            </p:txEl>
                                          </p:spTgt>
                                        </p:tgtEl>
                                        <p:attrNameLst>
                                          <p:attrName>style.visibility</p:attrName>
                                        </p:attrNameLst>
                                      </p:cBhvr>
                                      <p:to>
                                        <p:strVal val="visible"/>
                                      </p:to>
                                    </p:set>
                                    <p:animEffect transition="in" filter="barn(outHorizontal)">
                                      <p:cBhvr>
                                        <p:cTn id="37" dur="500"/>
                                        <p:tgtEl>
                                          <p:spTgt spid="8397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83971">
                                            <p:txEl>
                                              <p:pRg st="7" end="7"/>
                                            </p:txEl>
                                          </p:spTgt>
                                        </p:tgtEl>
                                        <p:attrNameLst>
                                          <p:attrName>style.visibility</p:attrName>
                                        </p:attrNameLst>
                                      </p:cBhvr>
                                      <p:to>
                                        <p:strVal val="visible"/>
                                      </p:to>
                                    </p:set>
                                    <p:animEffect transition="in" filter="barn(outHorizontal)">
                                      <p:cBhvr>
                                        <p:cTn id="42" dur="500"/>
                                        <p:tgtEl>
                                          <p:spTgt spid="8397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42" fill="hold" grpId="0" nodeType="clickEffect">
                                  <p:stCondLst>
                                    <p:cond delay="0"/>
                                  </p:stCondLst>
                                  <p:childTnLst>
                                    <p:set>
                                      <p:cBhvr>
                                        <p:cTn id="46" dur="1" fill="hold">
                                          <p:stCondLst>
                                            <p:cond delay="0"/>
                                          </p:stCondLst>
                                        </p:cTn>
                                        <p:tgtEl>
                                          <p:spTgt spid="83971">
                                            <p:txEl>
                                              <p:pRg st="8" end="8"/>
                                            </p:txEl>
                                          </p:spTgt>
                                        </p:tgtEl>
                                        <p:attrNameLst>
                                          <p:attrName>style.visibility</p:attrName>
                                        </p:attrNameLst>
                                      </p:cBhvr>
                                      <p:to>
                                        <p:strVal val="visible"/>
                                      </p:to>
                                    </p:set>
                                    <p:animEffect transition="in" filter="barn(outHorizontal)">
                                      <p:cBhvr>
                                        <p:cTn id="47" dur="500"/>
                                        <p:tgtEl>
                                          <p:spTgt spid="8397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42" fill="hold" grpId="0" nodeType="clickEffect">
                                  <p:stCondLst>
                                    <p:cond delay="0"/>
                                  </p:stCondLst>
                                  <p:childTnLst>
                                    <p:set>
                                      <p:cBhvr>
                                        <p:cTn id="51" dur="1" fill="hold">
                                          <p:stCondLst>
                                            <p:cond delay="0"/>
                                          </p:stCondLst>
                                        </p:cTn>
                                        <p:tgtEl>
                                          <p:spTgt spid="83971">
                                            <p:txEl>
                                              <p:pRg st="9" end="9"/>
                                            </p:txEl>
                                          </p:spTgt>
                                        </p:tgtEl>
                                        <p:attrNameLst>
                                          <p:attrName>style.visibility</p:attrName>
                                        </p:attrNameLst>
                                      </p:cBhvr>
                                      <p:to>
                                        <p:strVal val="visible"/>
                                      </p:to>
                                    </p:set>
                                    <p:animEffect transition="in" filter="barn(outHorizontal)">
                                      <p:cBhvr>
                                        <p:cTn id="52" dur="500"/>
                                        <p:tgtEl>
                                          <p:spTgt spid="8397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42" fill="hold" grpId="0" nodeType="clickEffect">
                                  <p:stCondLst>
                                    <p:cond delay="0"/>
                                  </p:stCondLst>
                                  <p:childTnLst>
                                    <p:set>
                                      <p:cBhvr>
                                        <p:cTn id="56" dur="1" fill="hold">
                                          <p:stCondLst>
                                            <p:cond delay="0"/>
                                          </p:stCondLst>
                                        </p:cTn>
                                        <p:tgtEl>
                                          <p:spTgt spid="83971">
                                            <p:txEl>
                                              <p:pRg st="10" end="10"/>
                                            </p:txEl>
                                          </p:spTgt>
                                        </p:tgtEl>
                                        <p:attrNameLst>
                                          <p:attrName>style.visibility</p:attrName>
                                        </p:attrNameLst>
                                      </p:cBhvr>
                                      <p:to>
                                        <p:strVal val="visible"/>
                                      </p:to>
                                    </p:set>
                                    <p:animEffect transition="in" filter="barn(outHorizontal)">
                                      <p:cBhvr>
                                        <p:cTn id="57" dur="500"/>
                                        <p:tgtEl>
                                          <p:spTgt spid="83971">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6" presetClass="entr" presetSubtype="42" fill="hold" grpId="0" nodeType="clickEffect">
                                  <p:stCondLst>
                                    <p:cond delay="0"/>
                                  </p:stCondLst>
                                  <p:childTnLst>
                                    <p:set>
                                      <p:cBhvr>
                                        <p:cTn id="61" dur="1" fill="hold">
                                          <p:stCondLst>
                                            <p:cond delay="0"/>
                                          </p:stCondLst>
                                        </p:cTn>
                                        <p:tgtEl>
                                          <p:spTgt spid="83971">
                                            <p:txEl>
                                              <p:pRg st="11" end="11"/>
                                            </p:txEl>
                                          </p:spTgt>
                                        </p:tgtEl>
                                        <p:attrNameLst>
                                          <p:attrName>style.visibility</p:attrName>
                                        </p:attrNameLst>
                                      </p:cBhvr>
                                      <p:to>
                                        <p:strVal val="visible"/>
                                      </p:to>
                                    </p:set>
                                    <p:animEffect transition="in" filter="barn(outHorizontal)">
                                      <p:cBhvr>
                                        <p:cTn id="62" dur="500"/>
                                        <p:tgtEl>
                                          <p:spTgt spid="83971">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42" fill="hold" grpId="0" nodeType="clickEffect">
                                  <p:stCondLst>
                                    <p:cond delay="0"/>
                                  </p:stCondLst>
                                  <p:childTnLst>
                                    <p:set>
                                      <p:cBhvr>
                                        <p:cTn id="66" dur="1" fill="hold">
                                          <p:stCondLst>
                                            <p:cond delay="0"/>
                                          </p:stCondLst>
                                        </p:cTn>
                                        <p:tgtEl>
                                          <p:spTgt spid="83971">
                                            <p:txEl>
                                              <p:pRg st="12" end="12"/>
                                            </p:txEl>
                                          </p:spTgt>
                                        </p:tgtEl>
                                        <p:attrNameLst>
                                          <p:attrName>style.visibility</p:attrName>
                                        </p:attrNameLst>
                                      </p:cBhvr>
                                      <p:to>
                                        <p:strVal val="visible"/>
                                      </p:to>
                                    </p:set>
                                    <p:animEffect transition="in" filter="barn(outHorizontal)">
                                      <p:cBhvr>
                                        <p:cTn id="67" dur="500"/>
                                        <p:tgtEl>
                                          <p:spTgt spid="83971">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6" presetClass="entr" presetSubtype="42" fill="hold" grpId="0" nodeType="clickEffect">
                                  <p:stCondLst>
                                    <p:cond delay="0"/>
                                  </p:stCondLst>
                                  <p:childTnLst>
                                    <p:set>
                                      <p:cBhvr>
                                        <p:cTn id="71" dur="1" fill="hold">
                                          <p:stCondLst>
                                            <p:cond delay="0"/>
                                          </p:stCondLst>
                                        </p:cTn>
                                        <p:tgtEl>
                                          <p:spTgt spid="83971">
                                            <p:txEl>
                                              <p:pRg st="13" end="13"/>
                                            </p:txEl>
                                          </p:spTgt>
                                        </p:tgtEl>
                                        <p:attrNameLst>
                                          <p:attrName>style.visibility</p:attrName>
                                        </p:attrNameLst>
                                      </p:cBhvr>
                                      <p:to>
                                        <p:strVal val="visible"/>
                                      </p:to>
                                    </p:set>
                                    <p:animEffect transition="in" filter="barn(outHorizontal)">
                                      <p:cBhvr>
                                        <p:cTn id="72" dur="500"/>
                                        <p:tgtEl>
                                          <p:spTgt spid="83971">
                                            <p:txEl>
                                              <p:pRg st="13" end="1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6" presetClass="entr" presetSubtype="42" fill="hold" grpId="0" nodeType="clickEffect">
                                  <p:stCondLst>
                                    <p:cond delay="0"/>
                                  </p:stCondLst>
                                  <p:childTnLst>
                                    <p:set>
                                      <p:cBhvr>
                                        <p:cTn id="76" dur="1" fill="hold">
                                          <p:stCondLst>
                                            <p:cond delay="0"/>
                                          </p:stCondLst>
                                        </p:cTn>
                                        <p:tgtEl>
                                          <p:spTgt spid="83971">
                                            <p:txEl>
                                              <p:pRg st="14" end="14"/>
                                            </p:txEl>
                                          </p:spTgt>
                                        </p:tgtEl>
                                        <p:attrNameLst>
                                          <p:attrName>style.visibility</p:attrName>
                                        </p:attrNameLst>
                                      </p:cBhvr>
                                      <p:to>
                                        <p:strVal val="visible"/>
                                      </p:to>
                                    </p:set>
                                    <p:animEffect transition="in" filter="barn(outHorizontal)">
                                      <p:cBhvr>
                                        <p:cTn id="77" dur="500"/>
                                        <p:tgtEl>
                                          <p:spTgt spid="83971">
                                            <p:txEl>
                                              <p:pRg st="14" end="14"/>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839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bldLvl="2" autoUpdateAnimBg="0"/>
      <p:bldP spid="83972"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1320800" y="316523"/>
            <a:ext cx="103632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dirty="0"/>
              <a:t>稀疏矩阵的十字链表表示法</a:t>
            </a:r>
          </a:p>
        </p:txBody>
      </p:sp>
      <p:sp>
        <p:nvSpPr>
          <p:cNvPr id="143363" name="Rectangle 3"/>
          <p:cNvSpPr>
            <a:spLocks noGrp="1" noChangeArrowheads="1"/>
          </p:cNvSpPr>
          <p:nvPr>
            <p:ph type="body" idx="1"/>
          </p:nvPr>
        </p:nvSpPr>
        <p:spPr bwMode="auto">
          <a:xfrm>
            <a:off x="0" y="1143000"/>
            <a:ext cx="11887200" cy="1676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zh-CN" b="1" dirty="0"/>
              <a:t>            </a:t>
            </a:r>
            <a:r>
              <a:rPr lang="zh-CN" altLang="en-US" b="1" dirty="0"/>
              <a:t>三元组表示法中，对于矩阵的加、减等运算很不方便，为此可采用链式存储结构，每个结点由五个域构成，结点结构如下：</a:t>
            </a:r>
          </a:p>
        </p:txBody>
      </p:sp>
      <p:graphicFrame>
        <p:nvGraphicFramePr>
          <p:cNvPr id="143402" name="Group 42"/>
          <p:cNvGraphicFramePr>
            <a:graphicFrameLocks noGrp="1"/>
          </p:cNvGraphicFramePr>
          <p:nvPr/>
        </p:nvGraphicFramePr>
        <p:xfrm>
          <a:off x="609600" y="3048000"/>
          <a:ext cx="11074400" cy="518048"/>
        </p:xfrm>
        <a:graphic>
          <a:graphicData uri="http://schemas.openxmlformats.org/drawingml/2006/table">
            <a:tbl>
              <a:tblPr/>
              <a:tblGrid>
                <a:gridCol w="1828800">
                  <a:extLst>
                    <a:ext uri="{9D8B030D-6E8A-4147-A177-3AD203B41FA5}">
                      <a16:colId xmlns:a16="http://schemas.microsoft.com/office/drawing/2014/main" xmlns="" val="20000"/>
                    </a:ext>
                  </a:extLst>
                </a:gridCol>
                <a:gridCol w="2235200">
                  <a:extLst>
                    <a:ext uri="{9D8B030D-6E8A-4147-A177-3AD203B41FA5}">
                      <a16:colId xmlns:a16="http://schemas.microsoft.com/office/drawing/2014/main" xmlns="" val="20001"/>
                    </a:ext>
                  </a:extLst>
                </a:gridCol>
                <a:gridCol w="1828800">
                  <a:extLst>
                    <a:ext uri="{9D8B030D-6E8A-4147-A177-3AD203B41FA5}">
                      <a16:colId xmlns:a16="http://schemas.microsoft.com/office/drawing/2014/main" xmlns="" val="20002"/>
                    </a:ext>
                  </a:extLst>
                </a:gridCol>
                <a:gridCol w="2540000">
                  <a:extLst>
                    <a:ext uri="{9D8B030D-6E8A-4147-A177-3AD203B41FA5}">
                      <a16:colId xmlns:a16="http://schemas.microsoft.com/office/drawing/2014/main" xmlns="" val="20003"/>
                    </a:ext>
                  </a:extLst>
                </a:gridCol>
                <a:gridCol w="2641600">
                  <a:extLst>
                    <a:ext uri="{9D8B030D-6E8A-4147-A177-3AD203B41FA5}">
                      <a16:colId xmlns:a16="http://schemas.microsoft.com/office/drawing/2014/main" xmlns="" val="20004"/>
                    </a:ext>
                  </a:extLst>
                </a:gridCol>
              </a:tblGrid>
              <a:tr h="517525">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p>
                  </a:txBody>
                  <a:tcPr marL="121920" marR="121920"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j</a:t>
                      </a:r>
                    </a:p>
                  </a:txBody>
                  <a:tcPr marL="121920" marR="121920"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p>
                  </a:txBody>
                  <a:tcPr marL="121920" marR="121920"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down</a:t>
                      </a:r>
                    </a:p>
                  </a:txBody>
                  <a:tcPr marL="121920" marR="121920"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right</a:t>
                      </a:r>
                    </a:p>
                  </a:txBody>
                  <a:tcPr marL="121920" marR="121920"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pSp>
        <p:nvGrpSpPr>
          <p:cNvPr id="2" name="Group 21"/>
          <p:cNvGrpSpPr>
            <a:grpSpLocks/>
          </p:cNvGrpSpPr>
          <p:nvPr/>
        </p:nvGrpSpPr>
        <p:grpSpPr bwMode="auto">
          <a:xfrm>
            <a:off x="1280584" y="3581401"/>
            <a:ext cx="1009650" cy="930920"/>
            <a:chOff x="1469" y="1632"/>
            <a:chExt cx="477" cy="1033"/>
          </a:xfrm>
        </p:grpSpPr>
        <p:sp>
          <p:nvSpPr>
            <p:cNvPr id="14367" name="Text Box 22"/>
            <p:cNvSpPr txBox="1">
              <a:spLocks noChangeArrowheads="1"/>
            </p:cNvSpPr>
            <p:nvPr/>
          </p:nvSpPr>
          <p:spPr bwMode="auto">
            <a:xfrm>
              <a:off x="1469" y="2016"/>
              <a:ext cx="477" cy="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spcBef>
                  <a:spcPct val="50000"/>
                </a:spcBef>
                <a:defRPr kumimoji="1" sz="4400" b="1">
                  <a:solidFill>
                    <a:schemeClr val="tx1"/>
                  </a:solidFill>
                  <a:latin typeface="Times New Roman" pitchFamily="18" charset="0"/>
                  <a:ea typeface="宋体" charset="-122"/>
                </a:defRPr>
              </a:lvl1pPr>
              <a:lvl2pPr marL="742950" indent="-285750" algn="ctr">
                <a:spcBef>
                  <a:spcPct val="50000"/>
                </a:spcBef>
                <a:defRPr kumimoji="1" sz="4400" b="1">
                  <a:solidFill>
                    <a:schemeClr val="tx1"/>
                  </a:solidFill>
                  <a:latin typeface="Times New Roman" pitchFamily="18" charset="0"/>
                  <a:ea typeface="宋体" charset="-122"/>
                </a:defRPr>
              </a:lvl2pPr>
              <a:lvl3pPr marL="1143000" indent="-228600" algn="ctr">
                <a:spcBef>
                  <a:spcPct val="50000"/>
                </a:spcBef>
                <a:defRPr kumimoji="1" sz="4400" b="1">
                  <a:solidFill>
                    <a:schemeClr val="tx1"/>
                  </a:solidFill>
                  <a:latin typeface="Times New Roman" pitchFamily="18" charset="0"/>
                  <a:ea typeface="宋体" charset="-122"/>
                </a:defRPr>
              </a:lvl3pPr>
              <a:lvl4pPr marL="1600200" indent="-228600" algn="ctr">
                <a:spcBef>
                  <a:spcPct val="50000"/>
                </a:spcBef>
                <a:defRPr kumimoji="1" sz="4400" b="1">
                  <a:solidFill>
                    <a:schemeClr val="tx1"/>
                  </a:solidFill>
                  <a:latin typeface="Times New Roman" pitchFamily="18" charset="0"/>
                  <a:ea typeface="宋体" charset="-122"/>
                </a:defRPr>
              </a:lvl4pPr>
              <a:lvl5pPr marL="2057400" indent="-228600" algn="ctr">
                <a:spcBef>
                  <a:spcPct val="50000"/>
                </a:spcBef>
                <a:defRPr kumimoji="1" sz="44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9pPr>
            </a:lstStyle>
            <a:p>
              <a:pPr eaLnBrk="1" hangingPunct="1"/>
              <a:r>
                <a:rPr lang="zh-CN" altLang="en-US" sz="3200"/>
                <a:t>行标</a:t>
              </a:r>
            </a:p>
          </p:txBody>
        </p:sp>
        <p:sp>
          <p:nvSpPr>
            <p:cNvPr id="14368" name="Line 23"/>
            <p:cNvSpPr>
              <a:spLocks noChangeShapeType="1"/>
            </p:cNvSpPr>
            <p:nvPr/>
          </p:nvSpPr>
          <p:spPr bwMode="auto">
            <a:xfrm flipV="1">
              <a:off x="1680" y="1632"/>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nvGrpSpPr>
          <p:cNvPr id="3" name="Group 24"/>
          <p:cNvGrpSpPr>
            <a:grpSpLocks/>
          </p:cNvGrpSpPr>
          <p:nvPr/>
        </p:nvGrpSpPr>
        <p:grpSpPr bwMode="auto">
          <a:xfrm>
            <a:off x="3007784" y="3581401"/>
            <a:ext cx="1009650" cy="930920"/>
            <a:chOff x="1469" y="1632"/>
            <a:chExt cx="477" cy="1033"/>
          </a:xfrm>
        </p:grpSpPr>
        <p:sp>
          <p:nvSpPr>
            <p:cNvPr id="14365" name="Text Box 25"/>
            <p:cNvSpPr txBox="1">
              <a:spLocks noChangeArrowheads="1"/>
            </p:cNvSpPr>
            <p:nvPr/>
          </p:nvSpPr>
          <p:spPr bwMode="auto">
            <a:xfrm>
              <a:off x="1469" y="2016"/>
              <a:ext cx="477" cy="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spcBef>
                  <a:spcPct val="50000"/>
                </a:spcBef>
                <a:defRPr kumimoji="1" sz="4400" b="1">
                  <a:solidFill>
                    <a:schemeClr val="tx1"/>
                  </a:solidFill>
                  <a:latin typeface="Times New Roman" pitchFamily="18" charset="0"/>
                  <a:ea typeface="宋体" charset="-122"/>
                </a:defRPr>
              </a:lvl1pPr>
              <a:lvl2pPr marL="742950" indent="-285750" algn="ctr">
                <a:spcBef>
                  <a:spcPct val="50000"/>
                </a:spcBef>
                <a:defRPr kumimoji="1" sz="4400" b="1">
                  <a:solidFill>
                    <a:schemeClr val="tx1"/>
                  </a:solidFill>
                  <a:latin typeface="Times New Roman" pitchFamily="18" charset="0"/>
                  <a:ea typeface="宋体" charset="-122"/>
                </a:defRPr>
              </a:lvl2pPr>
              <a:lvl3pPr marL="1143000" indent="-228600" algn="ctr">
                <a:spcBef>
                  <a:spcPct val="50000"/>
                </a:spcBef>
                <a:defRPr kumimoji="1" sz="4400" b="1">
                  <a:solidFill>
                    <a:schemeClr val="tx1"/>
                  </a:solidFill>
                  <a:latin typeface="Times New Roman" pitchFamily="18" charset="0"/>
                  <a:ea typeface="宋体" charset="-122"/>
                </a:defRPr>
              </a:lvl3pPr>
              <a:lvl4pPr marL="1600200" indent="-228600" algn="ctr">
                <a:spcBef>
                  <a:spcPct val="50000"/>
                </a:spcBef>
                <a:defRPr kumimoji="1" sz="4400" b="1">
                  <a:solidFill>
                    <a:schemeClr val="tx1"/>
                  </a:solidFill>
                  <a:latin typeface="Times New Roman" pitchFamily="18" charset="0"/>
                  <a:ea typeface="宋体" charset="-122"/>
                </a:defRPr>
              </a:lvl4pPr>
              <a:lvl5pPr marL="2057400" indent="-228600" algn="ctr">
                <a:spcBef>
                  <a:spcPct val="50000"/>
                </a:spcBef>
                <a:defRPr kumimoji="1" sz="44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9pPr>
            </a:lstStyle>
            <a:p>
              <a:pPr eaLnBrk="1" hangingPunct="1"/>
              <a:r>
                <a:rPr lang="zh-CN" altLang="en-US" sz="3200"/>
                <a:t>列标</a:t>
              </a:r>
            </a:p>
          </p:txBody>
        </p:sp>
        <p:sp>
          <p:nvSpPr>
            <p:cNvPr id="14366" name="Line 26"/>
            <p:cNvSpPr>
              <a:spLocks noChangeShapeType="1"/>
            </p:cNvSpPr>
            <p:nvPr/>
          </p:nvSpPr>
          <p:spPr bwMode="auto">
            <a:xfrm flipV="1">
              <a:off x="1680" y="1632"/>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nvGrpSpPr>
          <p:cNvPr id="4" name="Group 27"/>
          <p:cNvGrpSpPr>
            <a:grpSpLocks/>
          </p:cNvGrpSpPr>
          <p:nvPr/>
        </p:nvGrpSpPr>
        <p:grpSpPr bwMode="auto">
          <a:xfrm>
            <a:off x="5380565" y="3581401"/>
            <a:ext cx="596900" cy="930920"/>
            <a:chOff x="1566" y="1632"/>
            <a:chExt cx="282" cy="1033"/>
          </a:xfrm>
        </p:grpSpPr>
        <p:sp>
          <p:nvSpPr>
            <p:cNvPr id="14363" name="Text Box 28"/>
            <p:cNvSpPr txBox="1">
              <a:spLocks noChangeArrowheads="1"/>
            </p:cNvSpPr>
            <p:nvPr/>
          </p:nvSpPr>
          <p:spPr bwMode="auto">
            <a:xfrm>
              <a:off x="1566" y="2016"/>
              <a:ext cx="282" cy="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spcBef>
                  <a:spcPct val="50000"/>
                </a:spcBef>
                <a:defRPr kumimoji="1" sz="4400" b="1">
                  <a:solidFill>
                    <a:schemeClr val="tx1"/>
                  </a:solidFill>
                  <a:latin typeface="Times New Roman" pitchFamily="18" charset="0"/>
                  <a:ea typeface="宋体" charset="-122"/>
                </a:defRPr>
              </a:lvl1pPr>
              <a:lvl2pPr marL="742950" indent="-285750" algn="ctr">
                <a:spcBef>
                  <a:spcPct val="50000"/>
                </a:spcBef>
                <a:defRPr kumimoji="1" sz="4400" b="1">
                  <a:solidFill>
                    <a:schemeClr val="tx1"/>
                  </a:solidFill>
                  <a:latin typeface="Times New Roman" pitchFamily="18" charset="0"/>
                  <a:ea typeface="宋体" charset="-122"/>
                </a:defRPr>
              </a:lvl2pPr>
              <a:lvl3pPr marL="1143000" indent="-228600" algn="ctr">
                <a:spcBef>
                  <a:spcPct val="50000"/>
                </a:spcBef>
                <a:defRPr kumimoji="1" sz="4400" b="1">
                  <a:solidFill>
                    <a:schemeClr val="tx1"/>
                  </a:solidFill>
                  <a:latin typeface="Times New Roman" pitchFamily="18" charset="0"/>
                  <a:ea typeface="宋体" charset="-122"/>
                </a:defRPr>
              </a:lvl3pPr>
              <a:lvl4pPr marL="1600200" indent="-228600" algn="ctr">
                <a:spcBef>
                  <a:spcPct val="50000"/>
                </a:spcBef>
                <a:defRPr kumimoji="1" sz="4400" b="1">
                  <a:solidFill>
                    <a:schemeClr val="tx1"/>
                  </a:solidFill>
                  <a:latin typeface="Times New Roman" pitchFamily="18" charset="0"/>
                  <a:ea typeface="宋体" charset="-122"/>
                </a:defRPr>
              </a:lvl4pPr>
              <a:lvl5pPr marL="2057400" indent="-228600" algn="ctr">
                <a:spcBef>
                  <a:spcPct val="50000"/>
                </a:spcBef>
                <a:defRPr kumimoji="1" sz="44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9pPr>
            </a:lstStyle>
            <a:p>
              <a:pPr eaLnBrk="1" hangingPunct="1"/>
              <a:r>
                <a:rPr lang="zh-CN" altLang="en-US" sz="3200"/>
                <a:t>值</a:t>
              </a:r>
            </a:p>
          </p:txBody>
        </p:sp>
        <p:sp>
          <p:nvSpPr>
            <p:cNvPr id="14364" name="Line 29"/>
            <p:cNvSpPr>
              <a:spLocks noChangeShapeType="1"/>
            </p:cNvSpPr>
            <p:nvPr/>
          </p:nvSpPr>
          <p:spPr bwMode="auto">
            <a:xfrm flipV="1">
              <a:off x="1680" y="1632"/>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nvGrpSpPr>
          <p:cNvPr id="5" name="Group 34"/>
          <p:cNvGrpSpPr>
            <a:grpSpLocks/>
          </p:cNvGrpSpPr>
          <p:nvPr/>
        </p:nvGrpSpPr>
        <p:grpSpPr bwMode="auto">
          <a:xfrm>
            <a:off x="6807200" y="3581400"/>
            <a:ext cx="1930400" cy="2443163"/>
            <a:chOff x="3120" y="2304"/>
            <a:chExt cx="912" cy="1539"/>
          </a:xfrm>
        </p:grpSpPr>
        <p:sp>
          <p:nvSpPr>
            <p:cNvPr id="14361" name="Text Box 32"/>
            <p:cNvSpPr txBox="1">
              <a:spLocks noChangeArrowheads="1"/>
            </p:cNvSpPr>
            <p:nvPr/>
          </p:nvSpPr>
          <p:spPr bwMode="auto">
            <a:xfrm>
              <a:off x="3120" y="2544"/>
              <a:ext cx="912" cy="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spcBef>
                  <a:spcPct val="50000"/>
                </a:spcBef>
                <a:defRPr kumimoji="1" sz="4400" b="1">
                  <a:solidFill>
                    <a:schemeClr val="tx1"/>
                  </a:solidFill>
                  <a:latin typeface="Times New Roman" pitchFamily="18" charset="0"/>
                  <a:ea typeface="宋体" charset="-122"/>
                </a:defRPr>
              </a:lvl1pPr>
              <a:lvl2pPr marL="742950" indent="-285750" algn="ctr">
                <a:spcBef>
                  <a:spcPct val="50000"/>
                </a:spcBef>
                <a:defRPr kumimoji="1" sz="4400" b="1">
                  <a:solidFill>
                    <a:schemeClr val="tx1"/>
                  </a:solidFill>
                  <a:latin typeface="Times New Roman" pitchFamily="18" charset="0"/>
                  <a:ea typeface="宋体" charset="-122"/>
                </a:defRPr>
              </a:lvl2pPr>
              <a:lvl3pPr marL="1143000" indent="-228600" algn="ctr">
                <a:spcBef>
                  <a:spcPct val="50000"/>
                </a:spcBef>
                <a:defRPr kumimoji="1" sz="4400" b="1">
                  <a:solidFill>
                    <a:schemeClr val="tx1"/>
                  </a:solidFill>
                  <a:latin typeface="Times New Roman" pitchFamily="18" charset="0"/>
                  <a:ea typeface="宋体" charset="-122"/>
                </a:defRPr>
              </a:lvl3pPr>
              <a:lvl4pPr marL="1600200" indent="-228600" algn="ctr">
                <a:spcBef>
                  <a:spcPct val="50000"/>
                </a:spcBef>
                <a:defRPr kumimoji="1" sz="4400" b="1">
                  <a:solidFill>
                    <a:schemeClr val="tx1"/>
                  </a:solidFill>
                  <a:latin typeface="Times New Roman" pitchFamily="18" charset="0"/>
                  <a:ea typeface="宋体" charset="-122"/>
                </a:defRPr>
              </a:lvl4pPr>
              <a:lvl5pPr marL="2057400" indent="-228600" algn="ctr">
                <a:spcBef>
                  <a:spcPct val="50000"/>
                </a:spcBef>
                <a:defRPr kumimoji="1" sz="44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9pPr>
            </a:lstStyle>
            <a:p>
              <a:pPr algn="l" eaLnBrk="1" hangingPunct="1"/>
              <a:r>
                <a:rPr lang="zh-CN" altLang="en-US" sz="3200"/>
                <a:t>指向同列中下一非零元的指针</a:t>
              </a:r>
            </a:p>
          </p:txBody>
        </p:sp>
        <p:sp>
          <p:nvSpPr>
            <p:cNvPr id="14362" name="Line 33"/>
            <p:cNvSpPr>
              <a:spLocks noChangeShapeType="1"/>
            </p:cNvSpPr>
            <p:nvPr/>
          </p:nvSpPr>
          <p:spPr bwMode="auto">
            <a:xfrm flipV="1">
              <a:off x="3560" y="2304"/>
              <a:ext cx="0" cy="2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nvGrpSpPr>
          <p:cNvPr id="6" name="Group 35"/>
          <p:cNvGrpSpPr>
            <a:grpSpLocks/>
          </p:cNvGrpSpPr>
          <p:nvPr/>
        </p:nvGrpSpPr>
        <p:grpSpPr bwMode="auto">
          <a:xfrm>
            <a:off x="9448800" y="3581400"/>
            <a:ext cx="1930400" cy="2443163"/>
            <a:chOff x="3120" y="2304"/>
            <a:chExt cx="912" cy="1539"/>
          </a:xfrm>
        </p:grpSpPr>
        <p:sp>
          <p:nvSpPr>
            <p:cNvPr id="14359" name="Text Box 36"/>
            <p:cNvSpPr txBox="1">
              <a:spLocks noChangeArrowheads="1"/>
            </p:cNvSpPr>
            <p:nvPr/>
          </p:nvSpPr>
          <p:spPr bwMode="auto">
            <a:xfrm>
              <a:off x="3120" y="2544"/>
              <a:ext cx="912" cy="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spcBef>
                  <a:spcPct val="50000"/>
                </a:spcBef>
                <a:defRPr kumimoji="1" sz="4400" b="1">
                  <a:solidFill>
                    <a:schemeClr val="tx1"/>
                  </a:solidFill>
                  <a:latin typeface="Times New Roman" pitchFamily="18" charset="0"/>
                  <a:ea typeface="宋体" charset="-122"/>
                </a:defRPr>
              </a:lvl1pPr>
              <a:lvl2pPr marL="742950" indent="-285750" algn="ctr">
                <a:spcBef>
                  <a:spcPct val="50000"/>
                </a:spcBef>
                <a:defRPr kumimoji="1" sz="4400" b="1">
                  <a:solidFill>
                    <a:schemeClr val="tx1"/>
                  </a:solidFill>
                  <a:latin typeface="Times New Roman" pitchFamily="18" charset="0"/>
                  <a:ea typeface="宋体" charset="-122"/>
                </a:defRPr>
              </a:lvl2pPr>
              <a:lvl3pPr marL="1143000" indent="-228600" algn="ctr">
                <a:spcBef>
                  <a:spcPct val="50000"/>
                </a:spcBef>
                <a:defRPr kumimoji="1" sz="4400" b="1">
                  <a:solidFill>
                    <a:schemeClr val="tx1"/>
                  </a:solidFill>
                  <a:latin typeface="Times New Roman" pitchFamily="18" charset="0"/>
                  <a:ea typeface="宋体" charset="-122"/>
                </a:defRPr>
              </a:lvl3pPr>
              <a:lvl4pPr marL="1600200" indent="-228600" algn="ctr">
                <a:spcBef>
                  <a:spcPct val="50000"/>
                </a:spcBef>
                <a:defRPr kumimoji="1" sz="4400" b="1">
                  <a:solidFill>
                    <a:schemeClr val="tx1"/>
                  </a:solidFill>
                  <a:latin typeface="Times New Roman" pitchFamily="18" charset="0"/>
                  <a:ea typeface="宋体" charset="-122"/>
                </a:defRPr>
              </a:lvl4pPr>
              <a:lvl5pPr marL="2057400" indent="-228600" algn="ctr">
                <a:spcBef>
                  <a:spcPct val="50000"/>
                </a:spcBef>
                <a:defRPr kumimoji="1" sz="44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9pPr>
            </a:lstStyle>
            <a:p>
              <a:pPr algn="l" eaLnBrk="1" hangingPunct="1"/>
              <a:r>
                <a:rPr lang="zh-CN" altLang="en-US" sz="3200"/>
                <a:t>指向同行中下一非零元的指针</a:t>
              </a:r>
            </a:p>
          </p:txBody>
        </p:sp>
        <p:sp>
          <p:nvSpPr>
            <p:cNvPr id="14360" name="Line 37"/>
            <p:cNvSpPr>
              <a:spLocks noChangeShapeType="1"/>
            </p:cNvSpPr>
            <p:nvPr/>
          </p:nvSpPr>
          <p:spPr bwMode="auto">
            <a:xfrm flipV="1">
              <a:off x="3560" y="2304"/>
              <a:ext cx="0" cy="2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spTree>
    <p:extLst>
      <p:ext uri="{BB962C8B-B14F-4D97-AF65-F5344CB8AC3E}">
        <p14:creationId xmlns:p14="http://schemas.microsoft.com/office/powerpoint/2010/main" val="103534598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Effect transition="in" filter="wipe(up)">
                                      <p:cBhvr>
                                        <p:cTn id="7" dur="500"/>
                                        <p:tgtEl>
                                          <p:spTgt spid="143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3402"/>
                                        </p:tgtEl>
                                        <p:attrNameLst>
                                          <p:attrName>style.visibility</p:attrName>
                                        </p:attrNameLst>
                                      </p:cBhvr>
                                      <p:to>
                                        <p:strVal val="visible"/>
                                      </p:to>
                                    </p:set>
                                    <p:animEffect transition="in" filter="wipe(left)">
                                      <p:cBhvr>
                                        <p:cTn id="12" dur="500"/>
                                        <p:tgtEl>
                                          <p:spTgt spid="1434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227" name="Rectangle 43"/>
          <p:cNvSpPr>
            <a:spLocks noGrp="1" noChangeArrowheads="1"/>
          </p:cNvSpPr>
          <p:nvPr>
            <p:ph type="body" idx="1"/>
          </p:nvPr>
        </p:nvSpPr>
        <p:spPr>
          <a:xfrm>
            <a:off x="508000" y="1154723"/>
            <a:ext cx="11364384" cy="5373687"/>
          </a:xfrm>
        </p:spPr>
        <p:txBody>
          <a:bodyPr/>
          <a:lstStyle/>
          <a:p>
            <a:pPr marL="0" indent="0" eaLnBrk="1" hangingPunct="1">
              <a:lnSpc>
                <a:spcPct val="120000"/>
              </a:lnSpc>
              <a:buNone/>
            </a:pPr>
            <a:r>
              <a:rPr lang="zh-CN" altLang="en-US" dirty="0"/>
              <a:t>结点结构定义：</a:t>
            </a:r>
          </a:p>
          <a:p>
            <a:pPr lvl="1" eaLnBrk="1" hangingPunct="1">
              <a:lnSpc>
                <a:spcPct val="120000"/>
              </a:lnSpc>
              <a:buFont typeface="Wingdings" pitchFamily="2" charset="2"/>
              <a:buNone/>
            </a:pPr>
            <a:r>
              <a:rPr lang="en-US" altLang="zh-CN" i="1" dirty="0" err="1">
                <a:latin typeface="Times New Roman" pitchFamily="18" charset="0"/>
                <a:cs typeface="Times New Roman" pitchFamily="18" charset="0"/>
              </a:rPr>
              <a:t>typedef</a:t>
            </a:r>
            <a:r>
              <a:rPr lang="en-US" altLang="zh-CN" i="1" dirty="0">
                <a:latin typeface="Times New Roman" pitchFamily="18" charset="0"/>
                <a:cs typeface="Times New Roman" pitchFamily="18" charset="0"/>
              </a:rPr>
              <a:t> </a:t>
            </a:r>
            <a:r>
              <a:rPr lang="en-US" altLang="zh-CN" i="1" dirty="0" err="1">
                <a:latin typeface="Times New Roman" pitchFamily="18" charset="0"/>
                <a:cs typeface="Times New Roman" pitchFamily="18" charset="0"/>
              </a:rPr>
              <a:t>struct</a:t>
            </a:r>
            <a:r>
              <a:rPr lang="en-US" altLang="zh-CN" i="1" dirty="0">
                <a:latin typeface="Times New Roman" pitchFamily="18" charset="0"/>
                <a:cs typeface="Times New Roman" pitchFamily="18" charset="0"/>
              </a:rPr>
              <a:t> </a:t>
            </a:r>
            <a:r>
              <a:rPr lang="en-US" altLang="zh-CN" i="1" dirty="0" err="1">
                <a:latin typeface="Times New Roman" pitchFamily="18" charset="0"/>
                <a:cs typeface="Times New Roman" pitchFamily="18" charset="0"/>
              </a:rPr>
              <a:t>OLNode</a:t>
            </a:r>
            <a:r>
              <a:rPr lang="en-US" altLang="zh-CN" i="1" dirty="0">
                <a:latin typeface="Times New Roman" pitchFamily="18" charset="0"/>
                <a:cs typeface="Times New Roman" pitchFamily="18" charset="0"/>
              </a:rPr>
              <a:t>{</a:t>
            </a:r>
          </a:p>
          <a:p>
            <a:pPr lvl="2" eaLnBrk="1" hangingPunct="1">
              <a:lnSpc>
                <a:spcPct val="120000"/>
              </a:lnSpc>
              <a:buFont typeface="Wingdings" pitchFamily="2" charset="2"/>
              <a:buNone/>
            </a:pPr>
            <a:r>
              <a:rPr lang="en-US" altLang="zh-CN" i="1" dirty="0">
                <a:latin typeface="Times New Roman" pitchFamily="18" charset="0"/>
                <a:cs typeface="Times New Roman" pitchFamily="18" charset="0"/>
              </a:rPr>
              <a:t>  </a:t>
            </a:r>
            <a:r>
              <a:rPr lang="en-US" altLang="zh-CN" i="1" dirty="0" err="1">
                <a:latin typeface="Times New Roman" pitchFamily="18" charset="0"/>
                <a:cs typeface="Times New Roman" pitchFamily="18" charset="0"/>
              </a:rPr>
              <a:t>int</a:t>
            </a:r>
            <a:r>
              <a:rPr lang="en-US" altLang="zh-CN" i="1" dirty="0">
                <a:latin typeface="Times New Roman" pitchFamily="18" charset="0"/>
                <a:cs typeface="Times New Roman" pitchFamily="18" charset="0"/>
              </a:rPr>
              <a:t> </a:t>
            </a:r>
            <a:r>
              <a:rPr lang="en-US" altLang="zh-CN" i="1" dirty="0" err="1">
                <a:latin typeface="Times New Roman" pitchFamily="18" charset="0"/>
                <a:cs typeface="Times New Roman" pitchFamily="18" charset="0"/>
              </a:rPr>
              <a:t>i,j</a:t>
            </a:r>
            <a:r>
              <a:rPr lang="en-US" altLang="zh-CN" i="1" dirty="0">
                <a:latin typeface="Times New Roman" pitchFamily="18" charset="0"/>
                <a:cs typeface="Times New Roman" pitchFamily="18" charset="0"/>
              </a:rPr>
              <a:t>;</a:t>
            </a:r>
          </a:p>
          <a:p>
            <a:pPr lvl="2" eaLnBrk="1" hangingPunct="1">
              <a:lnSpc>
                <a:spcPct val="120000"/>
              </a:lnSpc>
              <a:buFont typeface="Wingdings" pitchFamily="2" charset="2"/>
              <a:buNone/>
            </a:pPr>
            <a:r>
              <a:rPr lang="en-US" altLang="zh-CN" i="1" dirty="0">
                <a:latin typeface="Times New Roman" pitchFamily="18" charset="0"/>
                <a:cs typeface="Times New Roman" pitchFamily="18" charset="0"/>
              </a:rPr>
              <a:t>  </a:t>
            </a:r>
            <a:r>
              <a:rPr lang="en-US" altLang="zh-CN" i="1" dirty="0" err="1">
                <a:latin typeface="Times New Roman" pitchFamily="18" charset="0"/>
                <a:cs typeface="Times New Roman" pitchFamily="18" charset="0"/>
              </a:rPr>
              <a:t>ElemType</a:t>
            </a:r>
            <a:r>
              <a:rPr lang="en-US" altLang="zh-CN" i="1" dirty="0">
                <a:latin typeface="Times New Roman" pitchFamily="18" charset="0"/>
                <a:cs typeface="Times New Roman" pitchFamily="18" charset="0"/>
              </a:rPr>
              <a:t> e;</a:t>
            </a:r>
          </a:p>
          <a:p>
            <a:pPr lvl="2" eaLnBrk="1" hangingPunct="1">
              <a:lnSpc>
                <a:spcPct val="120000"/>
              </a:lnSpc>
              <a:buFont typeface="Wingdings" pitchFamily="2" charset="2"/>
              <a:buNone/>
            </a:pPr>
            <a:r>
              <a:rPr lang="en-US" altLang="zh-CN" i="1" dirty="0">
                <a:latin typeface="Times New Roman" pitchFamily="18" charset="0"/>
                <a:cs typeface="Times New Roman" pitchFamily="18" charset="0"/>
              </a:rPr>
              <a:t>  </a:t>
            </a:r>
            <a:r>
              <a:rPr lang="en-US" altLang="zh-CN" i="1" dirty="0" err="1">
                <a:latin typeface="Times New Roman" pitchFamily="18" charset="0"/>
                <a:cs typeface="Times New Roman" pitchFamily="18" charset="0"/>
              </a:rPr>
              <a:t>struct</a:t>
            </a:r>
            <a:r>
              <a:rPr lang="en-US" altLang="zh-CN" i="1" dirty="0">
                <a:latin typeface="Times New Roman" pitchFamily="18" charset="0"/>
                <a:cs typeface="Times New Roman" pitchFamily="18" charset="0"/>
              </a:rPr>
              <a:t>   </a:t>
            </a:r>
            <a:r>
              <a:rPr lang="en-US" altLang="zh-CN" i="1" dirty="0" err="1">
                <a:latin typeface="Times New Roman" pitchFamily="18" charset="0"/>
                <a:cs typeface="Times New Roman" pitchFamily="18" charset="0"/>
              </a:rPr>
              <a:t>OLNode</a:t>
            </a:r>
            <a:r>
              <a:rPr lang="en-US" altLang="zh-CN" i="1" dirty="0">
                <a:latin typeface="Times New Roman" pitchFamily="18" charset="0"/>
                <a:cs typeface="Times New Roman" pitchFamily="18" charset="0"/>
              </a:rPr>
              <a:t> *right,*down ;</a:t>
            </a:r>
          </a:p>
          <a:p>
            <a:pPr lvl="1" eaLnBrk="1" hangingPunct="1">
              <a:lnSpc>
                <a:spcPct val="120000"/>
              </a:lnSpc>
              <a:buFont typeface="Wingdings" pitchFamily="2" charset="2"/>
              <a:buNone/>
            </a:pPr>
            <a:r>
              <a:rPr lang="en-US" altLang="zh-CN" i="1" dirty="0">
                <a:latin typeface="Times New Roman" pitchFamily="18" charset="0"/>
                <a:cs typeface="Times New Roman" pitchFamily="18" charset="0"/>
              </a:rPr>
              <a:t>}</a:t>
            </a:r>
            <a:r>
              <a:rPr lang="en-US" altLang="zh-CN" i="1" dirty="0" err="1">
                <a:latin typeface="Times New Roman" pitchFamily="18" charset="0"/>
                <a:cs typeface="Times New Roman" pitchFamily="18" charset="0"/>
              </a:rPr>
              <a:t>OLNode</a:t>
            </a:r>
            <a:r>
              <a:rPr lang="en-US" altLang="zh-CN" i="1" dirty="0">
                <a:latin typeface="Times New Roman" pitchFamily="18" charset="0"/>
                <a:cs typeface="Times New Roman" pitchFamily="18" charset="0"/>
              </a:rPr>
              <a:t>,*</a:t>
            </a:r>
            <a:r>
              <a:rPr lang="en-US" altLang="zh-CN" i="1" dirty="0" err="1">
                <a:latin typeface="Times New Roman" pitchFamily="18" charset="0"/>
                <a:cs typeface="Times New Roman" pitchFamily="18" charset="0"/>
              </a:rPr>
              <a:t>OLink</a:t>
            </a:r>
            <a:r>
              <a:rPr lang="en-US" altLang="zh-CN" i="1" dirty="0">
                <a:latin typeface="Times New Roman" pitchFamily="18" charset="0"/>
                <a:cs typeface="Times New Roman" pitchFamily="18" charset="0"/>
              </a:rPr>
              <a:t>;</a:t>
            </a:r>
          </a:p>
          <a:p>
            <a:pPr lvl="1" eaLnBrk="1" hangingPunct="1">
              <a:lnSpc>
                <a:spcPct val="120000"/>
              </a:lnSpc>
              <a:buFont typeface="Wingdings" pitchFamily="2" charset="2"/>
              <a:buNone/>
            </a:pPr>
            <a:r>
              <a:rPr lang="en-US" altLang="zh-CN" i="1" dirty="0" err="1">
                <a:latin typeface="Times New Roman" pitchFamily="18" charset="0"/>
                <a:cs typeface="Times New Roman" pitchFamily="18" charset="0"/>
              </a:rPr>
              <a:t>typedef</a:t>
            </a:r>
            <a:r>
              <a:rPr lang="en-US" altLang="zh-CN" i="1" dirty="0">
                <a:latin typeface="Times New Roman" pitchFamily="18" charset="0"/>
                <a:cs typeface="Times New Roman" pitchFamily="18" charset="0"/>
              </a:rPr>
              <a:t> </a:t>
            </a:r>
            <a:r>
              <a:rPr lang="en-US" altLang="zh-CN" i="1" dirty="0" err="1">
                <a:latin typeface="Times New Roman" pitchFamily="18" charset="0"/>
                <a:cs typeface="Times New Roman" pitchFamily="18" charset="0"/>
              </a:rPr>
              <a:t>struct</a:t>
            </a:r>
            <a:r>
              <a:rPr lang="en-US" altLang="zh-CN" i="1" dirty="0">
                <a:latin typeface="Times New Roman" pitchFamily="18" charset="0"/>
                <a:cs typeface="Times New Roman" pitchFamily="18" charset="0"/>
              </a:rPr>
              <a:t>{</a:t>
            </a:r>
          </a:p>
          <a:p>
            <a:pPr lvl="2" eaLnBrk="1" hangingPunct="1">
              <a:lnSpc>
                <a:spcPct val="120000"/>
              </a:lnSpc>
              <a:buFont typeface="Wingdings" pitchFamily="2" charset="2"/>
              <a:buNone/>
            </a:pPr>
            <a:r>
              <a:rPr lang="en-US" altLang="zh-CN" i="1" dirty="0">
                <a:latin typeface="Times New Roman" pitchFamily="18" charset="0"/>
                <a:cs typeface="Times New Roman" pitchFamily="18" charset="0"/>
              </a:rPr>
              <a:t>  </a:t>
            </a:r>
            <a:r>
              <a:rPr lang="en-US" altLang="zh-CN" i="1" dirty="0" err="1">
                <a:latin typeface="Times New Roman" pitchFamily="18" charset="0"/>
                <a:cs typeface="Times New Roman" pitchFamily="18" charset="0"/>
              </a:rPr>
              <a:t>Olink</a:t>
            </a:r>
            <a:r>
              <a:rPr lang="en-US" altLang="zh-CN" i="1" dirty="0">
                <a:latin typeface="Times New Roman" pitchFamily="18" charset="0"/>
                <a:cs typeface="Times New Roman" pitchFamily="18" charset="0"/>
              </a:rPr>
              <a:t> *</a:t>
            </a:r>
            <a:r>
              <a:rPr lang="en-US" altLang="zh-CN" i="1" dirty="0" err="1">
                <a:latin typeface="Times New Roman" pitchFamily="18" charset="0"/>
                <a:cs typeface="Times New Roman" pitchFamily="18" charset="0"/>
              </a:rPr>
              <a:t>rhead</a:t>
            </a:r>
            <a:r>
              <a:rPr lang="en-US" altLang="zh-CN" i="1" dirty="0">
                <a:latin typeface="Times New Roman" pitchFamily="18" charset="0"/>
                <a:cs typeface="Times New Roman" pitchFamily="18" charset="0"/>
              </a:rPr>
              <a:t>,*</a:t>
            </a:r>
            <a:r>
              <a:rPr lang="en-US" altLang="zh-CN" i="1" dirty="0" err="1">
                <a:latin typeface="Times New Roman" pitchFamily="18" charset="0"/>
                <a:cs typeface="Times New Roman" pitchFamily="18" charset="0"/>
              </a:rPr>
              <a:t>chead</a:t>
            </a:r>
            <a:r>
              <a:rPr lang="en-US" altLang="zh-CN" i="1" dirty="0">
                <a:latin typeface="Times New Roman" pitchFamily="18" charset="0"/>
                <a:cs typeface="Times New Roman" pitchFamily="18" charset="0"/>
              </a:rPr>
              <a:t>;</a:t>
            </a:r>
          </a:p>
          <a:p>
            <a:pPr lvl="2" eaLnBrk="1" hangingPunct="1">
              <a:lnSpc>
                <a:spcPct val="120000"/>
              </a:lnSpc>
              <a:buFont typeface="Wingdings" pitchFamily="2" charset="2"/>
              <a:buNone/>
            </a:pPr>
            <a:r>
              <a:rPr lang="en-US" altLang="zh-CN" i="1" dirty="0">
                <a:latin typeface="Times New Roman" pitchFamily="18" charset="0"/>
                <a:cs typeface="Times New Roman" pitchFamily="18" charset="0"/>
              </a:rPr>
              <a:t>  </a:t>
            </a:r>
            <a:r>
              <a:rPr lang="en-US" altLang="zh-CN" i="1" dirty="0" err="1">
                <a:latin typeface="Times New Roman" pitchFamily="18" charset="0"/>
                <a:cs typeface="Times New Roman" pitchFamily="18" charset="0"/>
              </a:rPr>
              <a:t>int</a:t>
            </a:r>
            <a:r>
              <a:rPr lang="en-US" altLang="zh-CN" i="1" dirty="0">
                <a:latin typeface="Times New Roman" pitchFamily="18" charset="0"/>
                <a:cs typeface="Times New Roman" pitchFamily="18" charset="0"/>
              </a:rPr>
              <a:t> </a:t>
            </a:r>
            <a:r>
              <a:rPr lang="en-US" altLang="zh-CN" i="1" dirty="0" err="1">
                <a:latin typeface="Times New Roman" pitchFamily="18" charset="0"/>
                <a:cs typeface="Times New Roman" pitchFamily="18" charset="0"/>
              </a:rPr>
              <a:t>mu,nu,tu</a:t>
            </a:r>
            <a:r>
              <a:rPr lang="en-US" altLang="zh-CN" i="1" dirty="0">
                <a:latin typeface="Times New Roman" pitchFamily="18" charset="0"/>
                <a:cs typeface="Times New Roman" pitchFamily="18" charset="0"/>
              </a:rPr>
              <a:t>;</a:t>
            </a:r>
          </a:p>
          <a:p>
            <a:pPr lvl="1" eaLnBrk="1" hangingPunct="1">
              <a:lnSpc>
                <a:spcPct val="120000"/>
              </a:lnSpc>
              <a:buFont typeface="Wingdings" pitchFamily="2" charset="2"/>
              <a:buNone/>
            </a:pPr>
            <a:r>
              <a:rPr lang="en-US" altLang="zh-CN" i="1" dirty="0">
                <a:latin typeface="Times New Roman" pitchFamily="18" charset="0"/>
                <a:cs typeface="Times New Roman" pitchFamily="18" charset="0"/>
              </a:rPr>
              <a:t>}</a:t>
            </a:r>
            <a:r>
              <a:rPr lang="en-US" altLang="zh-CN" i="1" dirty="0" err="1">
                <a:latin typeface="Times New Roman" pitchFamily="18" charset="0"/>
                <a:cs typeface="Times New Roman" pitchFamily="18" charset="0"/>
              </a:rPr>
              <a:t>CrossList</a:t>
            </a:r>
            <a:endParaRPr lang="en-US" altLang="zh-CN" i="1" dirty="0">
              <a:latin typeface="Times New Roman" pitchFamily="18" charset="0"/>
              <a:cs typeface="Times New Roman" pitchFamily="18" charset="0"/>
            </a:endParaRPr>
          </a:p>
        </p:txBody>
      </p:sp>
      <p:grpSp>
        <p:nvGrpSpPr>
          <p:cNvPr id="2" name="Group 39"/>
          <p:cNvGrpSpPr>
            <a:grpSpLocks/>
          </p:cNvGrpSpPr>
          <p:nvPr/>
        </p:nvGrpSpPr>
        <p:grpSpPr bwMode="auto">
          <a:xfrm>
            <a:off x="6908798" y="1752600"/>
            <a:ext cx="3520955" cy="1828800"/>
            <a:chOff x="3552" y="1104"/>
            <a:chExt cx="1361" cy="864"/>
          </a:xfrm>
        </p:grpSpPr>
        <p:sp>
          <p:nvSpPr>
            <p:cNvPr id="65542" name="Rectangle 21"/>
            <p:cNvSpPr>
              <a:spLocks noChangeArrowheads="1"/>
            </p:cNvSpPr>
            <p:nvPr/>
          </p:nvSpPr>
          <p:spPr bwMode="auto">
            <a:xfrm>
              <a:off x="4089" y="1401"/>
              <a:ext cx="537" cy="3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b"/>
            <a:lstStyle/>
            <a:p>
              <a:pPr algn="ctr">
                <a:lnSpc>
                  <a:spcPct val="115000"/>
                </a:lnSpc>
                <a:spcBef>
                  <a:spcPct val="20000"/>
                </a:spcBef>
                <a:buClr>
                  <a:schemeClr val="folHlink"/>
                </a:buClr>
                <a:buSzPct val="80000"/>
                <a:buFont typeface="Wingdings" pitchFamily="2" charset="2"/>
                <a:buNone/>
              </a:pPr>
              <a:r>
                <a:rPr lang="en-US" altLang="zh-CN" sz="2800" i="1" dirty="0">
                  <a:latin typeface="Times New Roman" pitchFamily="18" charset="0"/>
                  <a:cs typeface="Times New Roman" pitchFamily="18" charset="0"/>
                </a:rPr>
                <a:t>right</a:t>
              </a:r>
            </a:p>
          </p:txBody>
        </p:sp>
        <p:sp>
          <p:nvSpPr>
            <p:cNvPr id="65543" name="Rectangle 18"/>
            <p:cNvSpPr>
              <a:spLocks noChangeArrowheads="1"/>
            </p:cNvSpPr>
            <p:nvPr/>
          </p:nvSpPr>
          <p:spPr bwMode="auto">
            <a:xfrm>
              <a:off x="4268" y="1104"/>
              <a:ext cx="358" cy="29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lnSpc>
                  <a:spcPct val="115000"/>
                </a:lnSpc>
                <a:spcBef>
                  <a:spcPct val="20000"/>
                </a:spcBef>
                <a:buClr>
                  <a:schemeClr val="folHlink"/>
                </a:buClr>
                <a:buSzPct val="80000"/>
                <a:buFont typeface="Wingdings" pitchFamily="2" charset="2"/>
                <a:buNone/>
              </a:pPr>
              <a:r>
                <a:rPr lang="en-US" altLang="zh-CN" sz="2800" i="1" dirty="0">
                  <a:latin typeface="Times New Roman" pitchFamily="18" charset="0"/>
                  <a:cs typeface="Times New Roman" pitchFamily="18" charset="0"/>
                </a:rPr>
                <a:t>e</a:t>
              </a:r>
            </a:p>
          </p:txBody>
        </p:sp>
        <p:sp>
          <p:nvSpPr>
            <p:cNvPr id="65544" name="Rectangle 15"/>
            <p:cNvSpPr>
              <a:spLocks noChangeArrowheads="1"/>
            </p:cNvSpPr>
            <p:nvPr/>
          </p:nvSpPr>
          <p:spPr bwMode="auto">
            <a:xfrm>
              <a:off x="3961" y="1104"/>
              <a:ext cx="307" cy="29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lnSpc>
                  <a:spcPct val="115000"/>
                </a:lnSpc>
                <a:spcBef>
                  <a:spcPct val="20000"/>
                </a:spcBef>
                <a:buClr>
                  <a:schemeClr val="folHlink"/>
                </a:buClr>
                <a:buSzPct val="80000"/>
                <a:buFont typeface="Wingdings" pitchFamily="2" charset="2"/>
                <a:buNone/>
              </a:pPr>
              <a:r>
                <a:rPr lang="en-US" altLang="zh-CN" sz="2800" i="1" dirty="0">
                  <a:latin typeface="Times New Roman" pitchFamily="18" charset="0"/>
                  <a:cs typeface="Times New Roman" pitchFamily="18" charset="0"/>
                </a:rPr>
                <a:t>j</a:t>
              </a:r>
            </a:p>
          </p:txBody>
        </p:sp>
        <p:sp>
          <p:nvSpPr>
            <p:cNvPr id="65545" name="Rectangle 12"/>
            <p:cNvSpPr>
              <a:spLocks noChangeArrowheads="1"/>
            </p:cNvSpPr>
            <p:nvPr/>
          </p:nvSpPr>
          <p:spPr bwMode="auto">
            <a:xfrm>
              <a:off x="3552" y="1401"/>
              <a:ext cx="537" cy="3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lnSpc>
                  <a:spcPct val="115000"/>
                </a:lnSpc>
                <a:spcBef>
                  <a:spcPct val="20000"/>
                </a:spcBef>
                <a:buClr>
                  <a:schemeClr val="folHlink"/>
                </a:buClr>
                <a:buSzPct val="80000"/>
                <a:buFont typeface="Wingdings" pitchFamily="2" charset="2"/>
                <a:buNone/>
              </a:pPr>
              <a:r>
                <a:rPr lang="en-US" altLang="zh-CN" sz="2800" i="1" dirty="0">
                  <a:latin typeface="Times New Roman" pitchFamily="18" charset="0"/>
                  <a:cs typeface="Times New Roman" pitchFamily="18" charset="0"/>
                </a:rPr>
                <a:t>down</a:t>
              </a:r>
            </a:p>
          </p:txBody>
        </p:sp>
        <p:sp>
          <p:nvSpPr>
            <p:cNvPr id="65546" name="Rectangle 6"/>
            <p:cNvSpPr>
              <a:spLocks noChangeArrowheads="1"/>
            </p:cNvSpPr>
            <p:nvPr/>
          </p:nvSpPr>
          <p:spPr bwMode="auto">
            <a:xfrm>
              <a:off x="3552" y="1104"/>
              <a:ext cx="409" cy="29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lnSpc>
                  <a:spcPct val="115000"/>
                </a:lnSpc>
                <a:spcBef>
                  <a:spcPct val="20000"/>
                </a:spcBef>
                <a:buClr>
                  <a:schemeClr val="folHlink"/>
                </a:buClr>
                <a:buSzPct val="80000"/>
                <a:buFont typeface="Wingdings" pitchFamily="2" charset="2"/>
                <a:buNone/>
              </a:pPr>
              <a:r>
                <a:rPr lang="en-US" altLang="zh-CN" sz="3200" i="1" dirty="0">
                  <a:latin typeface="Times New Roman" pitchFamily="18" charset="0"/>
                  <a:cs typeface="Times New Roman" pitchFamily="18" charset="0"/>
                </a:rPr>
                <a:t>i</a:t>
              </a:r>
            </a:p>
          </p:txBody>
        </p:sp>
        <p:sp>
          <p:nvSpPr>
            <p:cNvPr id="65547" name="Line 7"/>
            <p:cNvSpPr>
              <a:spLocks noChangeShapeType="1"/>
            </p:cNvSpPr>
            <p:nvPr/>
          </p:nvSpPr>
          <p:spPr bwMode="auto">
            <a:xfrm>
              <a:off x="3552" y="1104"/>
              <a:ext cx="1074" cy="0"/>
            </a:xfrm>
            <a:prstGeom prst="line">
              <a:avLst/>
            </a:prstGeom>
            <a:noFill/>
            <a:ln w="28575" cap="sq">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cs typeface="Times New Roman" pitchFamily="18" charset="0"/>
              </a:endParaRPr>
            </a:p>
          </p:txBody>
        </p:sp>
        <p:sp>
          <p:nvSpPr>
            <p:cNvPr id="65548" name="Line 8"/>
            <p:cNvSpPr>
              <a:spLocks noChangeShapeType="1"/>
            </p:cNvSpPr>
            <p:nvPr/>
          </p:nvSpPr>
          <p:spPr bwMode="auto">
            <a:xfrm>
              <a:off x="3552" y="1726"/>
              <a:ext cx="1074" cy="0"/>
            </a:xfrm>
            <a:prstGeom prst="line">
              <a:avLst/>
            </a:prstGeom>
            <a:noFill/>
            <a:ln w="28575" cap="sq">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cs typeface="Times New Roman" pitchFamily="18" charset="0"/>
              </a:endParaRPr>
            </a:p>
          </p:txBody>
        </p:sp>
        <p:sp>
          <p:nvSpPr>
            <p:cNvPr id="65549" name="Line 9"/>
            <p:cNvSpPr>
              <a:spLocks noChangeShapeType="1"/>
            </p:cNvSpPr>
            <p:nvPr/>
          </p:nvSpPr>
          <p:spPr bwMode="auto">
            <a:xfrm>
              <a:off x="3552" y="1104"/>
              <a:ext cx="0" cy="622"/>
            </a:xfrm>
            <a:prstGeom prst="line">
              <a:avLst/>
            </a:prstGeom>
            <a:noFill/>
            <a:ln w="28575" cap="sq">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cs typeface="Times New Roman" pitchFamily="18" charset="0"/>
              </a:endParaRPr>
            </a:p>
          </p:txBody>
        </p:sp>
        <p:sp>
          <p:nvSpPr>
            <p:cNvPr id="65550" name="Line 10"/>
            <p:cNvSpPr>
              <a:spLocks noChangeShapeType="1"/>
            </p:cNvSpPr>
            <p:nvPr/>
          </p:nvSpPr>
          <p:spPr bwMode="auto">
            <a:xfrm>
              <a:off x="4626" y="1104"/>
              <a:ext cx="0" cy="622"/>
            </a:xfrm>
            <a:prstGeom prst="line">
              <a:avLst/>
            </a:prstGeom>
            <a:noFill/>
            <a:ln w="28575" cap="sq">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cs typeface="Times New Roman" pitchFamily="18" charset="0"/>
              </a:endParaRPr>
            </a:p>
          </p:txBody>
        </p:sp>
        <p:sp>
          <p:nvSpPr>
            <p:cNvPr id="65551" name="Line 13"/>
            <p:cNvSpPr>
              <a:spLocks noChangeShapeType="1"/>
            </p:cNvSpPr>
            <p:nvPr/>
          </p:nvSpPr>
          <p:spPr bwMode="auto">
            <a:xfrm>
              <a:off x="3552" y="1401"/>
              <a:ext cx="1074"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cs typeface="Times New Roman" pitchFamily="18" charset="0"/>
              </a:endParaRPr>
            </a:p>
          </p:txBody>
        </p:sp>
        <p:sp>
          <p:nvSpPr>
            <p:cNvPr id="65552" name="Line 16"/>
            <p:cNvSpPr>
              <a:spLocks noChangeShapeType="1"/>
            </p:cNvSpPr>
            <p:nvPr/>
          </p:nvSpPr>
          <p:spPr bwMode="auto">
            <a:xfrm>
              <a:off x="3961" y="1104"/>
              <a:ext cx="0" cy="297"/>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cs typeface="Times New Roman" pitchFamily="18" charset="0"/>
              </a:endParaRPr>
            </a:p>
          </p:txBody>
        </p:sp>
        <p:sp>
          <p:nvSpPr>
            <p:cNvPr id="65553" name="Line 19"/>
            <p:cNvSpPr>
              <a:spLocks noChangeShapeType="1"/>
            </p:cNvSpPr>
            <p:nvPr/>
          </p:nvSpPr>
          <p:spPr bwMode="auto">
            <a:xfrm>
              <a:off x="4268" y="1104"/>
              <a:ext cx="0" cy="297"/>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cs typeface="Times New Roman" pitchFamily="18" charset="0"/>
              </a:endParaRPr>
            </a:p>
          </p:txBody>
        </p:sp>
        <p:sp>
          <p:nvSpPr>
            <p:cNvPr id="65554" name="Line 22"/>
            <p:cNvSpPr>
              <a:spLocks noChangeShapeType="1"/>
            </p:cNvSpPr>
            <p:nvPr/>
          </p:nvSpPr>
          <p:spPr bwMode="auto">
            <a:xfrm>
              <a:off x="4089" y="1401"/>
              <a:ext cx="0" cy="325"/>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cs typeface="Times New Roman" pitchFamily="18" charset="0"/>
              </a:endParaRPr>
            </a:p>
          </p:txBody>
        </p:sp>
        <p:sp>
          <p:nvSpPr>
            <p:cNvPr id="65555" name="Line 24"/>
            <p:cNvSpPr>
              <a:spLocks noChangeShapeType="1"/>
            </p:cNvSpPr>
            <p:nvPr/>
          </p:nvSpPr>
          <p:spPr bwMode="auto">
            <a:xfrm flipV="1">
              <a:off x="4529" y="1578"/>
              <a:ext cx="384" cy="7"/>
            </a:xfrm>
            <a:prstGeom prst="line">
              <a:avLst/>
            </a:prstGeom>
            <a:noFill/>
            <a:ln w="38100">
              <a:solidFill>
                <a:schemeClr val="tx2"/>
              </a:solidFill>
              <a:round/>
              <a:headEnd/>
              <a:tailEnd type="stealth"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cs typeface="Times New Roman" pitchFamily="18" charset="0"/>
              </a:endParaRPr>
            </a:p>
          </p:txBody>
        </p:sp>
        <p:sp>
          <p:nvSpPr>
            <p:cNvPr id="65556" name="Line 38"/>
            <p:cNvSpPr>
              <a:spLocks noChangeShapeType="1"/>
            </p:cNvSpPr>
            <p:nvPr/>
          </p:nvSpPr>
          <p:spPr bwMode="auto">
            <a:xfrm>
              <a:off x="3840" y="1632"/>
              <a:ext cx="0" cy="336"/>
            </a:xfrm>
            <a:prstGeom prst="line">
              <a:avLst/>
            </a:prstGeom>
            <a:noFill/>
            <a:ln w="28575">
              <a:solidFill>
                <a:schemeClr val="tx2"/>
              </a:solidFill>
              <a:round/>
              <a:headEnd/>
              <a:tailEnd type="stealth" w="med"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cs typeface="Times New Roman" pitchFamily="18" charset="0"/>
              </a:endParaRPr>
            </a:p>
          </p:txBody>
        </p:sp>
      </p:grpSp>
      <p:sp>
        <p:nvSpPr>
          <p:cNvPr id="22" name="Rectangle 2"/>
          <p:cNvSpPr>
            <a:spLocks noGrp="1" noChangeArrowheads="1"/>
          </p:cNvSpPr>
          <p:nvPr>
            <p:ph type="title"/>
          </p:nvPr>
        </p:nvSpPr>
        <p:spPr bwMode="auto">
          <a:xfrm>
            <a:off x="1320800" y="316523"/>
            <a:ext cx="103632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dirty="0"/>
              <a:t>稀疏矩阵的十字链表表示法</a:t>
            </a:r>
          </a:p>
        </p:txBody>
      </p:sp>
    </p:spTree>
    <p:extLst>
      <p:ext uri="{BB962C8B-B14F-4D97-AF65-F5344CB8AC3E}">
        <p14:creationId xmlns:p14="http://schemas.microsoft.com/office/powerpoint/2010/main" val="373128867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3227">
                                            <p:txEl>
                                              <p:pRg st="0" end="0"/>
                                            </p:txEl>
                                          </p:spTgt>
                                        </p:tgtEl>
                                        <p:attrNameLst>
                                          <p:attrName>style.visibility</p:attrName>
                                        </p:attrNameLst>
                                      </p:cBhvr>
                                      <p:to>
                                        <p:strVal val="visible"/>
                                      </p:to>
                                    </p:set>
                                    <p:animEffect transition="in" filter="dissolve">
                                      <p:cBhvr>
                                        <p:cTn id="12" dur="500"/>
                                        <p:tgtEl>
                                          <p:spTgt spid="9322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3227">
                                            <p:txEl>
                                              <p:pRg st="1" end="1"/>
                                            </p:txEl>
                                          </p:spTgt>
                                        </p:tgtEl>
                                        <p:attrNameLst>
                                          <p:attrName>style.visibility</p:attrName>
                                        </p:attrNameLst>
                                      </p:cBhvr>
                                      <p:to>
                                        <p:strVal val="visible"/>
                                      </p:to>
                                    </p:set>
                                    <p:animEffect transition="in" filter="dissolve">
                                      <p:cBhvr>
                                        <p:cTn id="17" dur="500"/>
                                        <p:tgtEl>
                                          <p:spTgt spid="9322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3227">
                                            <p:txEl>
                                              <p:pRg st="2" end="2"/>
                                            </p:txEl>
                                          </p:spTgt>
                                        </p:tgtEl>
                                        <p:attrNameLst>
                                          <p:attrName>style.visibility</p:attrName>
                                        </p:attrNameLst>
                                      </p:cBhvr>
                                      <p:to>
                                        <p:strVal val="visible"/>
                                      </p:to>
                                    </p:set>
                                    <p:animEffect transition="in" filter="dissolve">
                                      <p:cBhvr>
                                        <p:cTn id="22" dur="500"/>
                                        <p:tgtEl>
                                          <p:spTgt spid="9322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3227">
                                            <p:txEl>
                                              <p:pRg st="3" end="3"/>
                                            </p:txEl>
                                          </p:spTgt>
                                        </p:tgtEl>
                                        <p:attrNameLst>
                                          <p:attrName>style.visibility</p:attrName>
                                        </p:attrNameLst>
                                      </p:cBhvr>
                                      <p:to>
                                        <p:strVal val="visible"/>
                                      </p:to>
                                    </p:set>
                                    <p:animEffect transition="in" filter="dissolve">
                                      <p:cBhvr>
                                        <p:cTn id="27" dur="500"/>
                                        <p:tgtEl>
                                          <p:spTgt spid="9322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3227">
                                            <p:txEl>
                                              <p:pRg st="4" end="4"/>
                                            </p:txEl>
                                          </p:spTgt>
                                        </p:tgtEl>
                                        <p:attrNameLst>
                                          <p:attrName>style.visibility</p:attrName>
                                        </p:attrNameLst>
                                      </p:cBhvr>
                                      <p:to>
                                        <p:strVal val="visible"/>
                                      </p:to>
                                    </p:set>
                                    <p:animEffect transition="in" filter="dissolve">
                                      <p:cBhvr>
                                        <p:cTn id="32" dur="500"/>
                                        <p:tgtEl>
                                          <p:spTgt spid="93227">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93227">
                                            <p:txEl>
                                              <p:pRg st="5" end="5"/>
                                            </p:txEl>
                                          </p:spTgt>
                                        </p:tgtEl>
                                        <p:attrNameLst>
                                          <p:attrName>style.visibility</p:attrName>
                                        </p:attrNameLst>
                                      </p:cBhvr>
                                      <p:to>
                                        <p:strVal val="visible"/>
                                      </p:to>
                                    </p:set>
                                    <p:animEffect transition="in" filter="dissolve">
                                      <p:cBhvr>
                                        <p:cTn id="37" dur="500"/>
                                        <p:tgtEl>
                                          <p:spTgt spid="93227">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93227">
                                            <p:txEl>
                                              <p:pRg st="6" end="6"/>
                                            </p:txEl>
                                          </p:spTgt>
                                        </p:tgtEl>
                                        <p:attrNameLst>
                                          <p:attrName>style.visibility</p:attrName>
                                        </p:attrNameLst>
                                      </p:cBhvr>
                                      <p:to>
                                        <p:strVal val="visible"/>
                                      </p:to>
                                    </p:set>
                                    <p:animEffect transition="in" filter="dissolve">
                                      <p:cBhvr>
                                        <p:cTn id="42" dur="500"/>
                                        <p:tgtEl>
                                          <p:spTgt spid="93227">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93227">
                                            <p:txEl>
                                              <p:pRg st="7" end="7"/>
                                            </p:txEl>
                                          </p:spTgt>
                                        </p:tgtEl>
                                        <p:attrNameLst>
                                          <p:attrName>style.visibility</p:attrName>
                                        </p:attrNameLst>
                                      </p:cBhvr>
                                      <p:to>
                                        <p:strVal val="visible"/>
                                      </p:to>
                                    </p:set>
                                    <p:animEffect transition="in" filter="dissolve">
                                      <p:cBhvr>
                                        <p:cTn id="47" dur="500"/>
                                        <p:tgtEl>
                                          <p:spTgt spid="93227">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93227">
                                            <p:txEl>
                                              <p:pRg st="8" end="8"/>
                                            </p:txEl>
                                          </p:spTgt>
                                        </p:tgtEl>
                                        <p:attrNameLst>
                                          <p:attrName>style.visibility</p:attrName>
                                        </p:attrNameLst>
                                      </p:cBhvr>
                                      <p:to>
                                        <p:strVal val="visible"/>
                                      </p:to>
                                    </p:set>
                                    <p:animEffect transition="in" filter="dissolve">
                                      <p:cBhvr>
                                        <p:cTn id="52" dur="500"/>
                                        <p:tgtEl>
                                          <p:spTgt spid="93227">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93227">
                                            <p:txEl>
                                              <p:pRg st="9" end="9"/>
                                            </p:txEl>
                                          </p:spTgt>
                                        </p:tgtEl>
                                        <p:attrNameLst>
                                          <p:attrName>style.visibility</p:attrName>
                                        </p:attrNameLst>
                                      </p:cBhvr>
                                      <p:to>
                                        <p:strVal val="visible"/>
                                      </p:to>
                                    </p:set>
                                    <p:animEffect transition="in" filter="dissolve">
                                      <p:cBhvr>
                                        <p:cTn id="57" dur="500"/>
                                        <p:tgtEl>
                                          <p:spTgt spid="9322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27" grpId="0" build="p" bldLvl="5"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4"/>
          <p:cNvGrpSpPr>
            <a:grpSpLocks/>
          </p:cNvGrpSpPr>
          <p:nvPr/>
        </p:nvGrpSpPr>
        <p:grpSpPr bwMode="auto">
          <a:xfrm>
            <a:off x="7213600" y="5206224"/>
            <a:ext cx="4064000" cy="1524000"/>
            <a:chOff x="1008" y="240"/>
            <a:chExt cx="1536" cy="816"/>
          </a:xfrm>
        </p:grpSpPr>
        <p:graphicFrame>
          <p:nvGraphicFramePr>
            <p:cNvPr id="11266" name="Object 145"/>
            <p:cNvGraphicFramePr>
              <a:graphicFrameLocks noChangeAspect="1"/>
            </p:cNvGraphicFramePr>
            <p:nvPr/>
          </p:nvGraphicFramePr>
          <p:xfrm>
            <a:off x="1344" y="240"/>
            <a:ext cx="1200" cy="816"/>
          </p:xfrm>
          <a:graphic>
            <a:graphicData uri="http://schemas.openxmlformats.org/presentationml/2006/ole">
              <mc:AlternateContent xmlns:mc="http://schemas.openxmlformats.org/markup-compatibility/2006">
                <mc:Choice xmlns:v="urn:schemas-microsoft-com:vml" Requires="v">
                  <p:oleObj spid="_x0000_s9280" name="Equation" r:id="rId3" imgW="1002960" imgH="672840" progId="Equation.3">
                    <p:embed/>
                  </p:oleObj>
                </mc:Choice>
                <mc:Fallback>
                  <p:oleObj name="Equation" r:id="rId3" imgW="1002960" imgH="6728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 y="240"/>
                          <a:ext cx="1200" cy="81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25" name="Text Box 146"/>
            <p:cNvSpPr txBox="1">
              <a:spLocks noChangeArrowheads="1"/>
            </p:cNvSpPr>
            <p:nvPr/>
          </p:nvSpPr>
          <p:spPr bwMode="auto">
            <a:xfrm>
              <a:off x="1008" y="480"/>
              <a:ext cx="43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en-US" altLang="zh-CN" sz="2800" i="1"/>
                <a:t>M＝</a:t>
              </a:r>
            </a:p>
          </p:txBody>
        </p:sp>
      </p:grpSp>
      <p:sp>
        <p:nvSpPr>
          <p:cNvPr id="94357" name="Text Box 149"/>
          <p:cNvSpPr txBox="1">
            <a:spLocks noChangeArrowheads="1"/>
          </p:cNvSpPr>
          <p:nvPr/>
        </p:nvSpPr>
        <p:spPr bwMode="auto">
          <a:xfrm>
            <a:off x="8208223" y="4789117"/>
            <a:ext cx="32710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en-US" altLang="zh-CN" sz="2000" i="1" dirty="0"/>
              <a:t>M.mu=3  M.nu=4  </a:t>
            </a:r>
            <a:r>
              <a:rPr lang="en-US" altLang="zh-CN" sz="2000" i="1" dirty="0" err="1"/>
              <a:t>M.tu</a:t>
            </a:r>
            <a:r>
              <a:rPr lang="en-US" altLang="zh-CN" sz="2000" i="1" dirty="0"/>
              <a:t>=4</a:t>
            </a:r>
          </a:p>
        </p:txBody>
      </p:sp>
      <p:grpSp>
        <p:nvGrpSpPr>
          <p:cNvPr id="3" name="Group 207"/>
          <p:cNvGrpSpPr>
            <a:grpSpLocks/>
          </p:cNvGrpSpPr>
          <p:nvPr/>
        </p:nvGrpSpPr>
        <p:grpSpPr bwMode="auto">
          <a:xfrm>
            <a:off x="1998133" y="2416988"/>
            <a:ext cx="654051" cy="4160837"/>
            <a:chOff x="800" y="1171"/>
            <a:chExt cx="309" cy="2621"/>
          </a:xfrm>
        </p:grpSpPr>
        <p:sp>
          <p:nvSpPr>
            <p:cNvPr id="11321" name="Rectangle 160"/>
            <p:cNvSpPr>
              <a:spLocks noChangeArrowheads="1"/>
            </p:cNvSpPr>
            <p:nvPr/>
          </p:nvSpPr>
          <p:spPr bwMode="auto">
            <a:xfrm>
              <a:off x="800" y="2945"/>
              <a:ext cx="309" cy="847"/>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lnSpc>
                  <a:spcPct val="115000"/>
                </a:lnSpc>
                <a:spcBef>
                  <a:spcPct val="20000"/>
                </a:spcBef>
                <a:buClr>
                  <a:schemeClr val="folHlink"/>
                </a:buClr>
                <a:buSzPct val="80000"/>
                <a:buFont typeface="Wingdings" pitchFamily="2" charset="2"/>
                <a:buNone/>
              </a:pPr>
              <a:endParaRPr lang="zh-CN" altLang="en-US" i="1"/>
            </a:p>
          </p:txBody>
        </p:sp>
        <p:sp>
          <p:nvSpPr>
            <p:cNvPr id="11322" name="Rectangle 161"/>
            <p:cNvSpPr>
              <a:spLocks noChangeArrowheads="1"/>
            </p:cNvSpPr>
            <p:nvPr/>
          </p:nvSpPr>
          <p:spPr bwMode="auto">
            <a:xfrm>
              <a:off x="800" y="2229"/>
              <a:ext cx="309" cy="71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lnSpc>
                  <a:spcPct val="115000"/>
                </a:lnSpc>
                <a:spcBef>
                  <a:spcPct val="20000"/>
                </a:spcBef>
                <a:buClr>
                  <a:schemeClr val="folHlink"/>
                </a:buClr>
                <a:buSzPct val="80000"/>
                <a:buFont typeface="Wingdings" pitchFamily="2" charset="2"/>
                <a:buNone/>
              </a:pPr>
              <a:endParaRPr lang="zh-CN" altLang="en-US" i="1"/>
            </a:p>
          </p:txBody>
        </p:sp>
        <p:sp>
          <p:nvSpPr>
            <p:cNvPr id="11323" name="Rectangle 162"/>
            <p:cNvSpPr>
              <a:spLocks noChangeArrowheads="1"/>
            </p:cNvSpPr>
            <p:nvPr/>
          </p:nvSpPr>
          <p:spPr bwMode="auto">
            <a:xfrm>
              <a:off x="800" y="1547"/>
              <a:ext cx="309" cy="68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lnSpc>
                  <a:spcPct val="115000"/>
                </a:lnSpc>
                <a:spcBef>
                  <a:spcPct val="20000"/>
                </a:spcBef>
                <a:buClr>
                  <a:schemeClr val="folHlink"/>
                </a:buClr>
                <a:buSzPct val="80000"/>
                <a:buFont typeface="Wingdings" pitchFamily="2" charset="2"/>
                <a:buNone/>
              </a:pPr>
              <a:endParaRPr lang="zh-CN" altLang="en-US" i="1"/>
            </a:p>
          </p:txBody>
        </p:sp>
        <p:sp>
          <p:nvSpPr>
            <p:cNvPr id="11324" name="Rectangle 163" descr="深色上对角线"/>
            <p:cNvSpPr>
              <a:spLocks noChangeArrowheads="1"/>
            </p:cNvSpPr>
            <p:nvPr/>
          </p:nvSpPr>
          <p:spPr bwMode="auto">
            <a:xfrm>
              <a:off x="800" y="1171"/>
              <a:ext cx="309" cy="376"/>
            </a:xfrm>
            <a:prstGeom prst="rect">
              <a:avLst/>
            </a:prstGeom>
            <a:pattFill prst="dkUpDiag">
              <a:fgClr>
                <a:srgbClr val="006600"/>
              </a:fgClr>
              <a:bgClr>
                <a:srgbClr val="FFFFFF"/>
              </a:bgClr>
            </a:pattFill>
            <a:ln w="38100">
              <a:solidFill>
                <a:schemeClr val="tx1"/>
              </a:solidFill>
              <a:miter lim="800000"/>
              <a:headEnd/>
              <a:tailEnd/>
            </a:ln>
          </p:spPr>
          <p:txBody>
            <a:bodyPr/>
            <a:lstStyle/>
            <a:p>
              <a:pPr algn="ctr">
                <a:lnSpc>
                  <a:spcPct val="115000"/>
                </a:lnSpc>
                <a:spcBef>
                  <a:spcPct val="20000"/>
                </a:spcBef>
                <a:buClr>
                  <a:schemeClr val="folHlink"/>
                </a:buClr>
                <a:buSzPct val="80000"/>
                <a:buFont typeface="Wingdings" pitchFamily="2" charset="2"/>
                <a:buNone/>
              </a:pPr>
              <a:endParaRPr lang="zh-CN" altLang="en-US" i="1"/>
            </a:p>
          </p:txBody>
        </p:sp>
      </p:grpSp>
      <p:grpSp>
        <p:nvGrpSpPr>
          <p:cNvPr id="4" name="Group 209"/>
          <p:cNvGrpSpPr>
            <a:grpSpLocks/>
          </p:cNvGrpSpPr>
          <p:nvPr/>
        </p:nvGrpSpPr>
        <p:grpSpPr bwMode="auto">
          <a:xfrm>
            <a:off x="2931584" y="2053450"/>
            <a:ext cx="8034867" cy="493713"/>
            <a:chOff x="1241" y="942"/>
            <a:chExt cx="3796" cy="311"/>
          </a:xfrm>
        </p:grpSpPr>
        <p:sp>
          <p:nvSpPr>
            <p:cNvPr id="11316" name="Rectangle 164"/>
            <p:cNvSpPr>
              <a:spLocks noChangeArrowheads="1"/>
            </p:cNvSpPr>
            <p:nvPr/>
          </p:nvSpPr>
          <p:spPr bwMode="auto">
            <a:xfrm>
              <a:off x="4278" y="942"/>
              <a:ext cx="759" cy="311"/>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lnSpc>
                  <a:spcPct val="115000"/>
                </a:lnSpc>
                <a:spcBef>
                  <a:spcPct val="20000"/>
                </a:spcBef>
                <a:buClr>
                  <a:schemeClr val="folHlink"/>
                </a:buClr>
                <a:buSzPct val="80000"/>
                <a:buFont typeface="Wingdings" pitchFamily="2" charset="2"/>
                <a:buNone/>
              </a:pPr>
              <a:endParaRPr lang="zh-CN" altLang="en-US" i="1"/>
            </a:p>
          </p:txBody>
        </p:sp>
        <p:sp>
          <p:nvSpPr>
            <p:cNvPr id="11317" name="Rectangle 165"/>
            <p:cNvSpPr>
              <a:spLocks noChangeArrowheads="1"/>
            </p:cNvSpPr>
            <p:nvPr/>
          </p:nvSpPr>
          <p:spPr bwMode="auto">
            <a:xfrm>
              <a:off x="3360" y="942"/>
              <a:ext cx="918" cy="311"/>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lnSpc>
                  <a:spcPct val="115000"/>
                </a:lnSpc>
                <a:spcBef>
                  <a:spcPct val="20000"/>
                </a:spcBef>
                <a:buClr>
                  <a:schemeClr val="folHlink"/>
                </a:buClr>
                <a:buSzPct val="80000"/>
                <a:buFont typeface="Wingdings" pitchFamily="2" charset="2"/>
                <a:buNone/>
              </a:pPr>
              <a:r>
                <a:rPr lang="en-US" altLang="zh-CN" i="1">
                  <a:solidFill>
                    <a:schemeClr val="tx2"/>
                  </a:solidFill>
                </a:rPr>
                <a:t>^</a:t>
              </a:r>
              <a:endParaRPr lang="zh-CN" altLang="en-US" i="1">
                <a:solidFill>
                  <a:schemeClr val="tx2"/>
                </a:solidFill>
              </a:endParaRPr>
            </a:p>
          </p:txBody>
        </p:sp>
        <p:sp>
          <p:nvSpPr>
            <p:cNvPr id="11318" name="Rectangle 166"/>
            <p:cNvSpPr>
              <a:spLocks noChangeArrowheads="1"/>
            </p:cNvSpPr>
            <p:nvPr/>
          </p:nvSpPr>
          <p:spPr bwMode="auto">
            <a:xfrm>
              <a:off x="2477" y="942"/>
              <a:ext cx="883" cy="311"/>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lnSpc>
                  <a:spcPct val="115000"/>
                </a:lnSpc>
                <a:spcBef>
                  <a:spcPct val="20000"/>
                </a:spcBef>
                <a:buClr>
                  <a:schemeClr val="folHlink"/>
                </a:buClr>
                <a:buSzPct val="80000"/>
                <a:buFont typeface="Wingdings" pitchFamily="2" charset="2"/>
                <a:buNone/>
              </a:pPr>
              <a:endParaRPr lang="zh-CN" altLang="en-US" i="1"/>
            </a:p>
          </p:txBody>
        </p:sp>
        <p:sp>
          <p:nvSpPr>
            <p:cNvPr id="11319" name="Rectangle 167"/>
            <p:cNvSpPr>
              <a:spLocks noChangeArrowheads="1"/>
            </p:cNvSpPr>
            <p:nvPr/>
          </p:nvSpPr>
          <p:spPr bwMode="auto">
            <a:xfrm>
              <a:off x="1683" y="942"/>
              <a:ext cx="794" cy="311"/>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lnSpc>
                  <a:spcPct val="115000"/>
                </a:lnSpc>
                <a:spcBef>
                  <a:spcPct val="20000"/>
                </a:spcBef>
                <a:buClr>
                  <a:schemeClr val="folHlink"/>
                </a:buClr>
                <a:buSzPct val="80000"/>
                <a:buFont typeface="Wingdings" pitchFamily="2" charset="2"/>
                <a:buNone/>
              </a:pPr>
              <a:endParaRPr lang="zh-CN" altLang="en-US" i="1"/>
            </a:p>
          </p:txBody>
        </p:sp>
        <p:sp>
          <p:nvSpPr>
            <p:cNvPr id="11320" name="Rectangle 168" descr="深色上对角线"/>
            <p:cNvSpPr>
              <a:spLocks noChangeArrowheads="1"/>
            </p:cNvSpPr>
            <p:nvPr/>
          </p:nvSpPr>
          <p:spPr bwMode="auto">
            <a:xfrm>
              <a:off x="1241" y="942"/>
              <a:ext cx="442" cy="311"/>
            </a:xfrm>
            <a:prstGeom prst="rect">
              <a:avLst/>
            </a:prstGeom>
            <a:pattFill prst="dkUpDiag">
              <a:fgClr>
                <a:srgbClr val="006600"/>
              </a:fgClr>
              <a:bgClr>
                <a:srgbClr val="FFFFFF"/>
              </a:bgClr>
            </a:pattFill>
            <a:ln w="38100">
              <a:solidFill>
                <a:schemeClr val="tx1"/>
              </a:solidFill>
              <a:miter lim="800000"/>
              <a:headEnd/>
              <a:tailEnd/>
            </a:ln>
          </p:spPr>
          <p:txBody>
            <a:bodyPr/>
            <a:lstStyle/>
            <a:p>
              <a:pPr algn="ctr">
                <a:lnSpc>
                  <a:spcPct val="115000"/>
                </a:lnSpc>
                <a:spcBef>
                  <a:spcPct val="20000"/>
                </a:spcBef>
                <a:buClr>
                  <a:schemeClr val="folHlink"/>
                </a:buClr>
                <a:buSzPct val="80000"/>
                <a:buFont typeface="Wingdings" pitchFamily="2" charset="2"/>
                <a:buNone/>
              </a:pPr>
              <a:endParaRPr lang="zh-CN" altLang="en-US" i="1"/>
            </a:p>
          </p:txBody>
        </p:sp>
      </p:grpSp>
      <p:grpSp>
        <p:nvGrpSpPr>
          <p:cNvPr id="5" name="Group 213"/>
          <p:cNvGrpSpPr>
            <a:grpSpLocks/>
          </p:cNvGrpSpPr>
          <p:nvPr/>
        </p:nvGrpSpPr>
        <p:grpSpPr bwMode="auto">
          <a:xfrm>
            <a:off x="5547785" y="4160063"/>
            <a:ext cx="1780116" cy="777875"/>
            <a:chOff x="2477" y="2269"/>
            <a:chExt cx="841" cy="490"/>
          </a:xfrm>
        </p:grpSpPr>
        <p:sp>
          <p:nvSpPr>
            <p:cNvPr id="11311" name="Rectangle 183"/>
            <p:cNvSpPr>
              <a:spLocks noChangeArrowheads="1"/>
            </p:cNvSpPr>
            <p:nvPr/>
          </p:nvSpPr>
          <p:spPr bwMode="auto">
            <a:xfrm>
              <a:off x="2898" y="2503"/>
              <a:ext cx="420" cy="25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lnSpc>
                  <a:spcPct val="115000"/>
                </a:lnSpc>
                <a:spcBef>
                  <a:spcPct val="20000"/>
                </a:spcBef>
                <a:buClr>
                  <a:schemeClr val="folHlink"/>
                </a:buClr>
                <a:buSzPct val="80000"/>
                <a:buFont typeface="Wingdings" pitchFamily="2" charset="2"/>
                <a:buNone/>
              </a:pPr>
              <a:r>
                <a:rPr lang="en-US" altLang="zh-CN" b="1" i="1" dirty="0">
                  <a:solidFill>
                    <a:schemeClr val="tx2"/>
                  </a:solidFill>
                </a:rPr>
                <a:t>^</a:t>
              </a:r>
            </a:p>
          </p:txBody>
        </p:sp>
        <p:sp>
          <p:nvSpPr>
            <p:cNvPr id="11312" name="Rectangle 184"/>
            <p:cNvSpPr>
              <a:spLocks noChangeArrowheads="1"/>
            </p:cNvSpPr>
            <p:nvPr/>
          </p:nvSpPr>
          <p:spPr bwMode="auto">
            <a:xfrm>
              <a:off x="3038" y="2269"/>
              <a:ext cx="280" cy="23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lnSpc>
                  <a:spcPct val="115000"/>
                </a:lnSpc>
                <a:spcBef>
                  <a:spcPct val="20000"/>
                </a:spcBef>
                <a:buClr>
                  <a:schemeClr val="folHlink"/>
                </a:buClr>
                <a:buSzPct val="80000"/>
                <a:buFont typeface="Wingdings" pitchFamily="2" charset="2"/>
                <a:buNone/>
              </a:pPr>
              <a:r>
                <a:rPr lang="en-US" altLang="zh-CN" sz="2000" b="1" i="1" dirty="0">
                  <a:solidFill>
                    <a:schemeClr val="tx2"/>
                  </a:solidFill>
                </a:rPr>
                <a:t>-1</a:t>
              </a:r>
            </a:p>
          </p:txBody>
        </p:sp>
        <p:sp>
          <p:nvSpPr>
            <p:cNvPr id="11313" name="Rectangle 185"/>
            <p:cNvSpPr>
              <a:spLocks noChangeArrowheads="1"/>
            </p:cNvSpPr>
            <p:nvPr/>
          </p:nvSpPr>
          <p:spPr bwMode="auto">
            <a:xfrm>
              <a:off x="2798" y="2269"/>
              <a:ext cx="240" cy="23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lnSpc>
                  <a:spcPct val="115000"/>
                </a:lnSpc>
                <a:spcBef>
                  <a:spcPct val="20000"/>
                </a:spcBef>
                <a:buClr>
                  <a:schemeClr val="folHlink"/>
                </a:buClr>
                <a:buSzPct val="80000"/>
                <a:buFont typeface="Wingdings" pitchFamily="2" charset="2"/>
                <a:buNone/>
              </a:pPr>
              <a:r>
                <a:rPr lang="en-US" altLang="zh-CN" sz="2000" b="1" i="1" dirty="0">
                  <a:solidFill>
                    <a:schemeClr val="tx2"/>
                  </a:solidFill>
                </a:rPr>
                <a:t>2</a:t>
              </a:r>
            </a:p>
          </p:txBody>
        </p:sp>
        <p:sp>
          <p:nvSpPr>
            <p:cNvPr id="11314" name="Rectangle 186"/>
            <p:cNvSpPr>
              <a:spLocks noChangeArrowheads="1"/>
            </p:cNvSpPr>
            <p:nvPr/>
          </p:nvSpPr>
          <p:spPr bwMode="auto">
            <a:xfrm>
              <a:off x="2477" y="2503"/>
              <a:ext cx="421" cy="25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lnSpc>
                  <a:spcPct val="115000"/>
                </a:lnSpc>
                <a:spcBef>
                  <a:spcPct val="20000"/>
                </a:spcBef>
                <a:buClr>
                  <a:schemeClr val="folHlink"/>
                </a:buClr>
                <a:buSzPct val="80000"/>
                <a:buFont typeface="Wingdings" pitchFamily="2" charset="2"/>
                <a:buNone/>
              </a:pPr>
              <a:r>
                <a:rPr lang="en-US" altLang="zh-CN" b="1" i="1" dirty="0">
                  <a:solidFill>
                    <a:schemeClr val="tx2"/>
                  </a:solidFill>
                </a:rPr>
                <a:t>^</a:t>
              </a:r>
            </a:p>
          </p:txBody>
        </p:sp>
        <p:sp>
          <p:nvSpPr>
            <p:cNvPr id="11315" name="Rectangle 187"/>
            <p:cNvSpPr>
              <a:spLocks noChangeArrowheads="1"/>
            </p:cNvSpPr>
            <p:nvPr/>
          </p:nvSpPr>
          <p:spPr bwMode="auto">
            <a:xfrm>
              <a:off x="2477" y="2269"/>
              <a:ext cx="321" cy="23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lnSpc>
                  <a:spcPct val="115000"/>
                </a:lnSpc>
                <a:spcBef>
                  <a:spcPct val="20000"/>
                </a:spcBef>
                <a:buClr>
                  <a:schemeClr val="folHlink"/>
                </a:buClr>
                <a:buSzPct val="80000"/>
                <a:buFont typeface="Wingdings" pitchFamily="2" charset="2"/>
                <a:buNone/>
              </a:pPr>
              <a:r>
                <a:rPr lang="en-US" altLang="zh-CN" sz="2000" b="1" i="1" dirty="0">
                  <a:solidFill>
                    <a:schemeClr val="tx2"/>
                  </a:solidFill>
                </a:rPr>
                <a:t>2</a:t>
              </a:r>
            </a:p>
          </p:txBody>
        </p:sp>
      </p:grpSp>
      <p:grpSp>
        <p:nvGrpSpPr>
          <p:cNvPr id="6" name="Group 211"/>
          <p:cNvGrpSpPr>
            <a:grpSpLocks/>
          </p:cNvGrpSpPr>
          <p:nvPr/>
        </p:nvGrpSpPr>
        <p:grpSpPr bwMode="auto">
          <a:xfrm>
            <a:off x="2279651" y="3071038"/>
            <a:ext cx="8693149" cy="776287"/>
            <a:chOff x="933" y="1583"/>
            <a:chExt cx="4107" cy="489"/>
          </a:xfrm>
        </p:grpSpPr>
        <p:sp>
          <p:nvSpPr>
            <p:cNvPr id="11299" name="Rectangle 171"/>
            <p:cNvSpPr>
              <a:spLocks noChangeArrowheads="1"/>
            </p:cNvSpPr>
            <p:nvPr/>
          </p:nvSpPr>
          <p:spPr bwMode="auto">
            <a:xfrm>
              <a:off x="2015" y="1817"/>
              <a:ext cx="421" cy="25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b"/>
            <a:lstStyle/>
            <a:p>
              <a:pPr algn="ctr">
                <a:lnSpc>
                  <a:spcPct val="115000"/>
                </a:lnSpc>
                <a:spcBef>
                  <a:spcPct val="20000"/>
                </a:spcBef>
                <a:buClr>
                  <a:schemeClr val="folHlink"/>
                </a:buClr>
                <a:buSzPct val="80000"/>
                <a:buFont typeface="Wingdings" pitchFamily="2" charset="2"/>
                <a:buNone/>
              </a:pPr>
              <a:endParaRPr lang="en-US" altLang="zh-CN" b="1" i="1">
                <a:solidFill>
                  <a:schemeClr val="tx2"/>
                </a:solidFill>
              </a:endParaRPr>
            </a:p>
          </p:txBody>
        </p:sp>
        <p:sp>
          <p:nvSpPr>
            <p:cNvPr id="11300" name="Rectangle 172"/>
            <p:cNvSpPr>
              <a:spLocks noChangeArrowheads="1"/>
            </p:cNvSpPr>
            <p:nvPr/>
          </p:nvSpPr>
          <p:spPr bwMode="auto">
            <a:xfrm>
              <a:off x="2156" y="1583"/>
              <a:ext cx="280" cy="23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lnSpc>
                  <a:spcPct val="115000"/>
                </a:lnSpc>
                <a:spcBef>
                  <a:spcPct val="20000"/>
                </a:spcBef>
                <a:buClr>
                  <a:schemeClr val="folHlink"/>
                </a:buClr>
                <a:buSzPct val="80000"/>
                <a:buFont typeface="Wingdings" pitchFamily="2" charset="2"/>
                <a:buNone/>
              </a:pPr>
              <a:r>
                <a:rPr lang="en-US" altLang="zh-CN" sz="2000" b="1" i="1" dirty="0">
                  <a:solidFill>
                    <a:schemeClr val="tx2"/>
                  </a:solidFill>
                </a:rPr>
                <a:t>3</a:t>
              </a:r>
            </a:p>
          </p:txBody>
        </p:sp>
        <p:sp>
          <p:nvSpPr>
            <p:cNvPr id="11301" name="Rectangle 173"/>
            <p:cNvSpPr>
              <a:spLocks noChangeArrowheads="1"/>
            </p:cNvSpPr>
            <p:nvPr/>
          </p:nvSpPr>
          <p:spPr bwMode="auto">
            <a:xfrm>
              <a:off x="1915" y="1583"/>
              <a:ext cx="241" cy="23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lnSpc>
                  <a:spcPct val="115000"/>
                </a:lnSpc>
                <a:spcBef>
                  <a:spcPct val="20000"/>
                </a:spcBef>
                <a:buClr>
                  <a:schemeClr val="folHlink"/>
                </a:buClr>
                <a:buSzPct val="80000"/>
                <a:buFont typeface="Wingdings" pitchFamily="2" charset="2"/>
                <a:buNone/>
              </a:pPr>
              <a:r>
                <a:rPr lang="en-US" altLang="zh-CN" sz="2000" b="1" i="1" dirty="0">
                  <a:solidFill>
                    <a:schemeClr val="tx2"/>
                  </a:solidFill>
                </a:rPr>
                <a:t>1</a:t>
              </a:r>
            </a:p>
          </p:txBody>
        </p:sp>
        <p:sp>
          <p:nvSpPr>
            <p:cNvPr id="11302" name="Rectangle 174"/>
            <p:cNvSpPr>
              <a:spLocks noChangeArrowheads="1"/>
            </p:cNvSpPr>
            <p:nvPr/>
          </p:nvSpPr>
          <p:spPr bwMode="auto">
            <a:xfrm>
              <a:off x="1595" y="1817"/>
              <a:ext cx="420" cy="25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lnSpc>
                  <a:spcPct val="115000"/>
                </a:lnSpc>
                <a:spcBef>
                  <a:spcPct val="20000"/>
                </a:spcBef>
                <a:buClr>
                  <a:schemeClr val="folHlink"/>
                </a:buClr>
                <a:buSzPct val="80000"/>
                <a:buFont typeface="Wingdings" pitchFamily="2" charset="2"/>
                <a:buNone/>
              </a:pPr>
              <a:endParaRPr lang="en-US" altLang="zh-CN" b="1" i="1">
                <a:solidFill>
                  <a:schemeClr val="tx2"/>
                </a:solidFill>
              </a:endParaRPr>
            </a:p>
          </p:txBody>
        </p:sp>
        <p:sp>
          <p:nvSpPr>
            <p:cNvPr id="11303" name="Rectangle 175"/>
            <p:cNvSpPr>
              <a:spLocks noChangeArrowheads="1"/>
            </p:cNvSpPr>
            <p:nvPr/>
          </p:nvSpPr>
          <p:spPr bwMode="auto">
            <a:xfrm>
              <a:off x="1595" y="1583"/>
              <a:ext cx="320" cy="23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lnSpc>
                  <a:spcPct val="115000"/>
                </a:lnSpc>
                <a:spcBef>
                  <a:spcPct val="20000"/>
                </a:spcBef>
                <a:buClr>
                  <a:schemeClr val="folHlink"/>
                </a:buClr>
                <a:buSzPct val="80000"/>
                <a:buFont typeface="Wingdings" pitchFamily="2" charset="2"/>
                <a:buNone/>
              </a:pPr>
              <a:r>
                <a:rPr lang="en-US" altLang="zh-CN" sz="2000" b="1" i="1" dirty="0">
                  <a:solidFill>
                    <a:schemeClr val="tx2"/>
                  </a:solidFill>
                </a:rPr>
                <a:t>1</a:t>
              </a:r>
            </a:p>
          </p:txBody>
        </p:sp>
        <p:sp>
          <p:nvSpPr>
            <p:cNvPr id="11304" name="Line 176"/>
            <p:cNvSpPr>
              <a:spLocks noChangeShapeType="1"/>
            </p:cNvSpPr>
            <p:nvPr/>
          </p:nvSpPr>
          <p:spPr bwMode="auto">
            <a:xfrm flipV="1">
              <a:off x="2262" y="1903"/>
              <a:ext cx="1892" cy="14"/>
            </a:xfrm>
            <a:prstGeom prst="line">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txBody>
            <a:bodyPr wrap="none"/>
            <a:lstStyle/>
            <a:p>
              <a:endParaRPr lang="zh-CN" altLang="en-US" b="1"/>
            </a:p>
          </p:txBody>
        </p:sp>
        <p:sp>
          <p:nvSpPr>
            <p:cNvPr id="11305" name="Rectangle 178"/>
            <p:cNvSpPr>
              <a:spLocks noChangeArrowheads="1"/>
            </p:cNvSpPr>
            <p:nvPr/>
          </p:nvSpPr>
          <p:spPr bwMode="auto">
            <a:xfrm>
              <a:off x="4618" y="1817"/>
              <a:ext cx="422" cy="25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lnSpc>
                  <a:spcPct val="115000"/>
                </a:lnSpc>
                <a:spcBef>
                  <a:spcPct val="20000"/>
                </a:spcBef>
                <a:buClr>
                  <a:schemeClr val="folHlink"/>
                </a:buClr>
                <a:buSzPct val="80000"/>
                <a:buFont typeface="Wingdings" pitchFamily="2" charset="2"/>
                <a:buNone/>
              </a:pPr>
              <a:r>
                <a:rPr lang="en-US" altLang="zh-CN" sz="2000" b="1" i="1" dirty="0">
                  <a:solidFill>
                    <a:schemeClr val="tx2"/>
                  </a:solidFill>
                </a:rPr>
                <a:t>^</a:t>
              </a:r>
            </a:p>
          </p:txBody>
        </p:sp>
        <p:sp>
          <p:nvSpPr>
            <p:cNvPr id="11306" name="Rectangle 179"/>
            <p:cNvSpPr>
              <a:spLocks noChangeArrowheads="1"/>
            </p:cNvSpPr>
            <p:nvPr/>
          </p:nvSpPr>
          <p:spPr bwMode="auto">
            <a:xfrm>
              <a:off x="4760" y="1583"/>
              <a:ext cx="280" cy="23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lnSpc>
                  <a:spcPct val="115000"/>
                </a:lnSpc>
                <a:spcBef>
                  <a:spcPct val="20000"/>
                </a:spcBef>
                <a:buClr>
                  <a:schemeClr val="folHlink"/>
                </a:buClr>
                <a:buSzPct val="80000"/>
                <a:buFont typeface="Wingdings" pitchFamily="2" charset="2"/>
                <a:buNone/>
              </a:pPr>
              <a:r>
                <a:rPr lang="en-US" altLang="zh-CN" sz="2000" b="1" i="1" dirty="0">
                  <a:solidFill>
                    <a:schemeClr val="tx2"/>
                  </a:solidFill>
                </a:rPr>
                <a:t>5</a:t>
              </a:r>
            </a:p>
          </p:txBody>
        </p:sp>
        <p:sp>
          <p:nvSpPr>
            <p:cNvPr id="11307" name="Rectangle 180"/>
            <p:cNvSpPr>
              <a:spLocks noChangeArrowheads="1"/>
            </p:cNvSpPr>
            <p:nvPr/>
          </p:nvSpPr>
          <p:spPr bwMode="auto">
            <a:xfrm>
              <a:off x="4519" y="1583"/>
              <a:ext cx="241" cy="23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lnSpc>
                  <a:spcPct val="115000"/>
                </a:lnSpc>
                <a:spcBef>
                  <a:spcPct val="20000"/>
                </a:spcBef>
                <a:buClr>
                  <a:schemeClr val="folHlink"/>
                </a:buClr>
                <a:buSzPct val="80000"/>
                <a:buFont typeface="Wingdings" pitchFamily="2" charset="2"/>
                <a:buNone/>
              </a:pPr>
              <a:r>
                <a:rPr lang="en-US" altLang="zh-CN" sz="2000" b="1" i="1" dirty="0">
                  <a:solidFill>
                    <a:schemeClr val="tx2"/>
                  </a:solidFill>
                </a:rPr>
                <a:t>4</a:t>
              </a:r>
            </a:p>
          </p:txBody>
        </p:sp>
        <p:sp>
          <p:nvSpPr>
            <p:cNvPr id="11308" name="Rectangle 181"/>
            <p:cNvSpPr>
              <a:spLocks noChangeArrowheads="1"/>
            </p:cNvSpPr>
            <p:nvPr/>
          </p:nvSpPr>
          <p:spPr bwMode="auto">
            <a:xfrm>
              <a:off x="4199" y="1817"/>
              <a:ext cx="419" cy="25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lnSpc>
                  <a:spcPct val="115000"/>
                </a:lnSpc>
                <a:spcBef>
                  <a:spcPct val="20000"/>
                </a:spcBef>
                <a:buClr>
                  <a:schemeClr val="folHlink"/>
                </a:buClr>
                <a:buSzPct val="80000"/>
                <a:buFont typeface="Wingdings" pitchFamily="2" charset="2"/>
                <a:buNone/>
              </a:pPr>
              <a:r>
                <a:rPr lang="en-US" altLang="zh-CN" sz="2000" b="1" i="1" dirty="0">
                  <a:solidFill>
                    <a:schemeClr val="tx2"/>
                  </a:solidFill>
                </a:rPr>
                <a:t>^</a:t>
              </a:r>
            </a:p>
          </p:txBody>
        </p:sp>
        <p:sp>
          <p:nvSpPr>
            <p:cNvPr id="11309" name="Rectangle 182"/>
            <p:cNvSpPr>
              <a:spLocks noChangeArrowheads="1"/>
            </p:cNvSpPr>
            <p:nvPr/>
          </p:nvSpPr>
          <p:spPr bwMode="auto">
            <a:xfrm>
              <a:off x="4199" y="1583"/>
              <a:ext cx="320" cy="23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lnSpc>
                  <a:spcPct val="115000"/>
                </a:lnSpc>
                <a:spcBef>
                  <a:spcPct val="20000"/>
                </a:spcBef>
                <a:buClr>
                  <a:schemeClr val="folHlink"/>
                </a:buClr>
                <a:buSzPct val="80000"/>
                <a:buFont typeface="Wingdings" pitchFamily="2" charset="2"/>
                <a:buNone/>
              </a:pPr>
              <a:r>
                <a:rPr lang="en-US" altLang="zh-CN" sz="2000" b="1" i="1" dirty="0">
                  <a:solidFill>
                    <a:schemeClr val="tx2"/>
                  </a:solidFill>
                </a:rPr>
                <a:t>1</a:t>
              </a:r>
            </a:p>
          </p:txBody>
        </p:sp>
        <p:sp>
          <p:nvSpPr>
            <p:cNvPr id="11310" name="Line 193"/>
            <p:cNvSpPr>
              <a:spLocks noChangeShapeType="1"/>
            </p:cNvSpPr>
            <p:nvPr/>
          </p:nvSpPr>
          <p:spPr bwMode="auto">
            <a:xfrm>
              <a:off x="933" y="1903"/>
              <a:ext cx="618" cy="0"/>
            </a:xfrm>
            <a:prstGeom prst="line">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txBody>
            <a:bodyPr wrap="none"/>
            <a:lstStyle/>
            <a:p>
              <a:endParaRPr lang="zh-CN" altLang="en-US" b="1"/>
            </a:p>
          </p:txBody>
        </p:sp>
      </p:grpSp>
      <p:sp>
        <p:nvSpPr>
          <p:cNvPr id="94402" name="Line 194"/>
          <p:cNvSpPr>
            <a:spLocks noChangeShapeType="1"/>
          </p:cNvSpPr>
          <p:nvPr/>
        </p:nvSpPr>
        <p:spPr bwMode="auto">
          <a:xfrm>
            <a:off x="2279651" y="4668062"/>
            <a:ext cx="3177116" cy="0"/>
          </a:xfrm>
          <a:prstGeom prst="line">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7" name="Group 214"/>
          <p:cNvGrpSpPr>
            <a:grpSpLocks/>
          </p:cNvGrpSpPr>
          <p:nvPr/>
        </p:nvGrpSpPr>
        <p:grpSpPr bwMode="auto">
          <a:xfrm>
            <a:off x="2279651" y="5466575"/>
            <a:ext cx="3181349" cy="777875"/>
            <a:chOff x="1077" y="3284"/>
            <a:chExt cx="1503" cy="490"/>
          </a:xfrm>
        </p:grpSpPr>
        <p:sp>
          <p:nvSpPr>
            <p:cNvPr id="11293" name="Line 195"/>
            <p:cNvSpPr>
              <a:spLocks noChangeShapeType="1"/>
            </p:cNvSpPr>
            <p:nvPr/>
          </p:nvSpPr>
          <p:spPr bwMode="auto">
            <a:xfrm>
              <a:off x="1077" y="3605"/>
              <a:ext cx="618" cy="0"/>
            </a:xfrm>
            <a:prstGeom prst="line">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txBody>
            <a:bodyPr wrap="none"/>
            <a:lstStyle/>
            <a:p>
              <a:endParaRPr lang="zh-CN" altLang="en-US" sz="2000" b="1"/>
            </a:p>
          </p:txBody>
        </p:sp>
        <p:sp>
          <p:nvSpPr>
            <p:cNvPr id="11294" name="Rectangle 188"/>
            <p:cNvSpPr>
              <a:spLocks noChangeArrowheads="1"/>
            </p:cNvSpPr>
            <p:nvPr/>
          </p:nvSpPr>
          <p:spPr bwMode="auto">
            <a:xfrm>
              <a:off x="2159" y="3519"/>
              <a:ext cx="421" cy="25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lnSpc>
                  <a:spcPct val="115000"/>
                </a:lnSpc>
                <a:spcBef>
                  <a:spcPct val="20000"/>
                </a:spcBef>
                <a:buClr>
                  <a:schemeClr val="folHlink"/>
                </a:buClr>
                <a:buSzPct val="80000"/>
                <a:buFont typeface="Wingdings" pitchFamily="2" charset="2"/>
                <a:buNone/>
              </a:pPr>
              <a:r>
                <a:rPr lang="en-US" altLang="zh-CN" sz="2000" b="1" i="1">
                  <a:solidFill>
                    <a:schemeClr val="tx2"/>
                  </a:solidFill>
                </a:rPr>
                <a:t>^</a:t>
              </a:r>
            </a:p>
          </p:txBody>
        </p:sp>
        <p:sp>
          <p:nvSpPr>
            <p:cNvPr id="11295" name="Rectangle 189"/>
            <p:cNvSpPr>
              <a:spLocks noChangeArrowheads="1"/>
            </p:cNvSpPr>
            <p:nvPr/>
          </p:nvSpPr>
          <p:spPr bwMode="auto">
            <a:xfrm>
              <a:off x="2300" y="3284"/>
              <a:ext cx="280" cy="23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lnSpc>
                  <a:spcPct val="115000"/>
                </a:lnSpc>
                <a:spcBef>
                  <a:spcPct val="20000"/>
                </a:spcBef>
                <a:buClr>
                  <a:schemeClr val="folHlink"/>
                </a:buClr>
                <a:buSzPct val="80000"/>
                <a:buFont typeface="Wingdings" pitchFamily="2" charset="2"/>
                <a:buNone/>
              </a:pPr>
              <a:r>
                <a:rPr lang="en-US" altLang="zh-CN" sz="2000" b="1" i="1">
                  <a:solidFill>
                    <a:schemeClr val="tx2"/>
                  </a:solidFill>
                </a:rPr>
                <a:t>2</a:t>
              </a:r>
            </a:p>
          </p:txBody>
        </p:sp>
        <p:sp>
          <p:nvSpPr>
            <p:cNvPr id="11296" name="Rectangle 190"/>
            <p:cNvSpPr>
              <a:spLocks noChangeArrowheads="1"/>
            </p:cNvSpPr>
            <p:nvPr/>
          </p:nvSpPr>
          <p:spPr bwMode="auto">
            <a:xfrm>
              <a:off x="2059" y="3284"/>
              <a:ext cx="241" cy="23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lnSpc>
                  <a:spcPct val="115000"/>
                </a:lnSpc>
                <a:spcBef>
                  <a:spcPct val="20000"/>
                </a:spcBef>
                <a:buClr>
                  <a:schemeClr val="folHlink"/>
                </a:buClr>
                <a:buSzPct val="80000"/>
                <a:buFont typeface="Wingdings" pitchFamily="2" charset="2"/>
                <a:buNone/>
              </a:pPr>
              <a:r>
                <a:rPr lang="en-US" altLang="zh-CN" sz="2000" b="1" i="1">
                  <a:solidFill>
                    <a:schemeClr val="tx2"/>
                  </a:solidFill>
                </a:rPr>
                <a:t>1</a:t>
              </a:r>
            </a:p>
          </p:txBody>
        </p:sp>
        <p:sp>
          <p:nvSpPr>
            <p:cNvPr id="11297" name="Rectangle 191"/>
            <p:cNvSpPr>
              <a:spLocks noChangeArrowheads="1"/>
            </p:cNvSpPr>
            <p:nvPr/>
          </p:nvSpPr>
          <p:spPr bwMode="auto">
            <a:xfrm>
              <a:off x="1739" y="3519"/>
              <a:ext cx="420" cy="25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lnSpc>
                  <a:spcPct val="115000"/>
                </a:lnSpc>
                <a:spcBef>
                  <a:spcPct val="20000"/>
                </a:spcBef>
                <a:buClr>
                  <a:schemeClr val="folHlink"/>
                </a:buClr>
                <a:buSzPct val="80000"/>
                <a:buFont typeface="Wingdings" pitchFamily="2" charset="2"/>
                <a:buNone/>
              </a:pPr>
              <a:r>
                <a:rPr lang="en-US" altLang="zh-CN" sz="2000" b="1" i="1">
                  <a:solidFill>
                    <a:schemeClr val="tx2"/>
                  </a:solidFill>
                </a:rPr>
                <a:t>^</a:t>
              </a:r>
            </a:p>
          </p:txBody>
        </p:sp>
        <p:sp>
          <p:nvSpPr>
            <p:cNvPr id="11298" name="Rectangle 192"/>
            <p:cNvSpPr>
              <a:spLocks noChangeArrowheads="1"/>
            </p:cNvSpPr>
            <p:nvPr/>
          </p:nvSpPr>
          <p:spPr bwMode="auto">
            <a:xfrm>
              <a:off x="1739" y="3284"/>
              <a:ext cx="320" cy="23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lnSpc>
                  <a:spcPct val="115000"/>
                </a:lnSpc>
                <a:spcBef>
                  <a:spcPct val="20000"/>
                </a:spcBef>
                <a:buClr>
                  <a:schemeClr val="folHlink"/>
                </a:buClr>
                <a:buSzPct val="80000"/>
                <a:buFont typeface="Wingdings" pitchFamily="2" charset="2"/>
                <a:buNone/>
              </a:pPr>
              <a:r>
                <a:rPr lang="en-US" altLang="zh-CN" sz="2000" b="1" i="1">
                  <a:solidFill>
                    <a:schemeClr val="tx2"/>
                  </a:solidFill>
                </a:rPr>
                <a:t>3</a:t>
              </a:r>
            </a:p>
          </p:txBody>
        </p:sp>
      </p:grpSp>
      <p:grpSp>
        <p:nvGrpSpPr>
          <p:cNvPr id="8" name="Group 215"/>
          <p:cNvGrpSpPr>
            <a:grpSpLocks/>
          </p:cNvGrpSpPr>
          <p:nvPr/>
        </p:nvGrpSpPr>
        <p:grpSpPr bwMode="auto">
          <a:xfrm>
            <a:off x="4152901" y="2270938"/>
            <a:ext cx="88900" cy="3195637"/>
            <a:chOff x="1962" y="1271"/>
            <a:chExt cx="42" cy="2013"/>
          </a:xfrm>
        </p:grpSpPr>
        <p:sp>
          <p:nvSpPr>
            <p:cNvPr id="11291" name="Line 177"/>
            <p:cNvSpPr>
              <a:spLocks noChangeShapeType="1"/>
            </p:cNvSpPr>
            <p:nvPr/>
          </p:nvSpPr>
          <p:spPr bwMode="auto">
            <a:xfrm>
              <a:off x="2004" y="1271"/>
              <a:ext cx="0" cy="458"/>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292" name="Line 196"/>
            <p:cNvSpPr>
              <a:spLocks noChangeShapeType="1"/>
            </p:cNvSpPr>
            <p:nvPr/>
          </p:nvSpPr>
          <p:spPr bwMode="auto">
            <a:xfrm>
              <a:off x="1962" y="2186"/>
              <a:ext cx="0" cy="1098"/>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94405" name="Line 197"/>
          <p:cNvSpPr>
            <a:spLocks noChangeShapeType="1"/>
          </p:cNvSpPr>
          <p:nvPr/>
        </p:nvSpPr>
        <p:spPr bwMode="auto">
          <a:xfrm>
            <a:off x="6015567" y="2270938"/>
            <a:ext cx="0" cy="1889125"/>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4406" name="Line 198"/>
          <p:cNvSpPr>
            <a:spLocks noChangeShapeType="1"/>
          </p:cNvSpPr>
          <p:nvPr/>
        </p:nvSpPr>
        <p:spPr bwMode="auto">
          <a:xfrm>
            <a:off x="9846733" y="2343963"/>
            <a:ext cx="0" cy="727075"/>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9" name="Group 208"/>
          <p:cNvGrpSpPr>
            <a:grpSpLocks/>
          </p:cNvGrpSpPr>
          <p:nvPr/>
        </p:nvGrpSpPr>
        <p:grpSpPr bwMode="auto">
          <a:xfrm>
            <a:off x="162984" y="2386824"/>
            <a:ext cx="1970616" cy="3581400"/>
            <a:chOff x="-67" y="1152"/>
            <a:chExt cx="931" cy="2256"/>
          </a:xfrm>
        </p:grpSpPr>
        <p:sp>
          <p:nvSpPr>
            <p:cNvPr id="11287" name="Text Box 170"/>
            <p:cNvSpPr txBox="1">
              <a:spLocks noChangeArrowheads="1"/>
            </p:cNvSpPr>
            <p:nvPr/>
          </p:nvSpPr>
          <p:spPr bwMode="auto">
            <a:xfrm>
              <a:off x="-48" y="1152"/>
              <a:ext cx="8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ctr" eaLnBrk="1" hangingPunct="1">
                <a:spcBef>
                  <a:spcPct val="50000"/>
                </a:spcBef>
              </a:pPr>
              <a:r>
                <a:rPr lang="en-US" altLang="zh-CN" sz="2000" dirty="0" err="1">
                  <a:cs typeface="Times New Roman" pitchFamily="18" charset="0"/>
                </a:rPr>
                <a:t>M.rhead</a:t>
              </a:r>
              <a:r>
                <a:rPr lang="en-US" altLang="zh-CN" sz="2000" dirty="0">
                  <a:cs typeface="Times New Roman" pitchFamily="18" charset="0"/>
                </a:rPr>
                <a:t>[0]</a:t>
              </a:r>
            </a:p>
          </p:txBody>
        </p:sp>
        <p:sp>
          <p:nvSpPr>
            <p:cNvPr id="11288" name="Text Box 200"/>
            <p:cNvSpPr txBox="1">
              <a:spLocks noChangeArrowheads="1"/>
            </p:cNvSpPr>
            <p:nvPr/>
          </p:nvSpPr>
          <p:spPr bwMode="auto">
            <a:xfrm>
              <a:off x="-67" y="1776"/>
              <a:ext cx="8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ctr" eaLnBrk="1" hangingPunct="1">
                <a:spcBef>
                  <a:spcPct val="50000"/>
                </a:spcBef>
              </a:pPr>
              <a:r>
                <a:rPr lang="en-US" altLang="zh-CN" sz="2000" dirty="0" err="1">
                  <a:cs typeface="Times New Roman" pitchFamily="18" charset="0"/>
                </a:rPr>
                <a:t>M.rhead</a:t>
              </a:r>
              <a:r>
                <a:rPr lang="en-US" altLang="zh-CN" sz="2000" dirty="0">
                  <a:cs typeface="Times New Roman" pitchFamily="18" charset="0"/>
                </a:rPr>
                <a:t>[1]</a:t>
              </a:r>
            </a:p>
          </p:txBody>
        </p:sp>
        <p:sp>
          <p:nvSpPr>
            <p:cNvPr id="11289" name="Text Box 201"/>
            <p:cNvSpPr txBox="1">
              <a:spLocks noChangeArrowheads="1"/>
            </p:cNvSpPr>
            <p:nvPr/>
          </p:nvSpPr>
          <p:spPr bwMode="auto">
            <a:xfrm>
              <a:off x="-48" y="2438"/>
              <a:ext cx="8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ctr" eaLnBrk="1" hangingPunct="1">
                <a:spcBef>
                  <a:spcPct val="50000"/>
                </a:spcBef>
              </a:pPr>
              <a:r>
                <a:rPr lang="en-US" altLang="zh-CN" sz="2000" dirty="0" err="1">
                  <a:cs typeface="Times New Roman" pitchFamily="18" charset="0"/>
                </a:rPr>
                <a:t>M.rhead</a:t>
              </a:r>
              <a:r>
                <a:rPr lang="en-US" altLang="zh-CN" sz="2000" dirty="0">
                  <a:cs typeface="Times New Roman" pitchFamily="18" charset="0"/>
                </a:rPr>
                <a:t>[2]</a:t>
              </a:r>
            </a:p>
          </p:txBody>
        </p:sp>
        <p:sp>
          <p:nvSpPr>
            <p:cNvPr id="11290" name="Text Box 202"/>
            <p:cNvSpPr txBox="1">
              <a:spLocks noChangeArrowheads="1"/>
            </p:cNvSpPr>
            <p:nvPr/>
          </p:nvSpPr>
          <p:spPr bwMode="auto">
            <a:xfrm>
              <a:off x="-19" y="3158"/>
              <a:ext cx="8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ctr" eaLnBrk="1" hangingPunct="1">
                <a:spcBef>
                  <a:spcPct val="50000"/>
                </a:spcBef>
              </a:pPr>
              <a:r>
                <a:rPr lang="en-US" altLang="zh-CN" sz="2000" dirty="0" err="1">
                  <a:cs typeface="Times New Roman" pitchFamily="18" charset="0"/>
                </a:rPr>
                <a:t>M.rhead</a:t>
              </a:r>
              <a:r>
                <a:rPr lang="en-US" altLang="zh-CN" sz="2000" dirty="0">
                  <a:cs typeface="Times New Roman" pitchFamily="18" charset="0"/>
                </a:rPr>
                <a:t>[3]</a:t>
              </a:r>
            </a:p>
          </p:txBody>
        </p:sp>
      </p:grpSp>
      <p:grpSp>
        <p:nvGrpSpPr>
          <p:cNvPr id="10" name="Group 210"/>
          <p:cNvGrpSpPr>
            <a:grpSpLocks/>
          </p:cNvGrpSpPr>
          <p:nvPr/>
        </p:nvGrpSpPr>
        <p:grpSpPr bwMode="auto">
          <a:xfrm>
            <a:off x="2093384" y="1472424"/>
            <a:ext cx="8847667" cy="414338"/>
            <a:chOff x="845" y="576"/>
            <a:chExt cx="4180" cy="261"/>
          </a:xfrm>
        </p:grpSpPr>
        <p:sp>
          <p:nvSpPr>
            <p:cNvPr id="11282" name="Text Box 169"/>
            <p:cNvSpPr txBox="1">
              <a:spLocks noChangeArrowheads="1"/>
            </p:cNvSpPr>
            <p:nvPr/>
          </p:nvSpPr>
          <p:spPr bwMode="auto">
            <a:xfrm>
              <a:off x="845" y="576"/>
              <a:ext cx="8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ctr" eaLnBrk="1" hangingPunct="1">
                <a:spcBef>
                  <a:spcPct val="50000"/>
                </a:spcBef>
              </a:pPr>
              <a:r>
                <a:rPr lang="en-US" altLang="zh-CN" sz="2000" dirty="0" err="1">
                  <a:cs typeface="Times New Roman" pitchFamily="18" charset="0"/>
                </a:rPr>
                <a:t>M.chead</a:t>
              </a:r>
              <a:r>
                <a:rPr lang="en-US" altLang="zh-CN" sz="2000" dirty="0">
                  <a:cs typeface="Times New Roman" pitchFamily="18" charset="0"/>
                </a:rPr>
                <a:t>[0]</a:t>
              </a:r>
            </a:p>
          </p:txBody>
        </p:sp>
        <p:sp>
          <p:nvSpPr>
            <p:cNvPr id="11283" name="Text Box 203"/>
            <p:cNvSpPr txBox="1">
              <a:spLocks noChangeArrowheads="1"/>
            </p:cNvSpPr>
            <p:nvPr/>
          </p:nvSpPr>
          <p:spPr bwMode="auto">
            <a:xfrm>
              <a:off x="1614" y="576"/>
              <a:ext cx="8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ctr" eaLnBrk="1" hangingPunct="1">
                <a:spcBef>
                  <a:spcPct val="50000"/>
                </a:spcBef>
              </a:pPr>
              <a:r>
                <a:rPr lang="en-US" altLang="zh-CN" sz="2000" dirty="0" err="1">
                  <a:cs typeface="Times New Roman" pitchFamily="18" charset="0"/>
                </a:rPr>
                <a:t>M.chead</a:t>
              </a:r>
              <a:r>
                <a:rPr lang="en-US" altLang="zh-CN" sz="2000" dirty="0">
                  <a:cs typeface="Times New Roman" pitchFamily="18" charset="0"/>
                </a:rPr>
                <a:t>[1]</a:t>
              </a:r>
            </a:p>
          </p:txBody>
        </p:sp>
        <p:sp>
          <p:nvSpPr>
            <p:cNvPr id="11284" name="Text Box 204"/>
            <p:cNvSpPr txBox="1">
              <a:spLocks noChangeArrowheads="1"/>
            </p:cNvSpPr>
            <p:nvPr/>
          </p:nvSpPr>
          <p:spPr bwMode="auto">
            <a:xfrm>
              <a:off x="2430" y="576"/>
              <a:ext cx="8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ctr" eaLnBrk="1" hangingPunct="1">
                <a:spcBef>
                  <a:spcPct val="50000"/>
                </a:spcBef>
              </a:pPr>
              <a:r>
                <a:rPr lang="en-US" altLang="zh-CN" sz="2000" dirty="0" err="1">
                  <a:cs typeface="Times New Roman" pitchFamily="18" charset="0"/>
                </a:rPr>
                <a:t>M.chead</a:t>
              </a:r>
              <a:r>
                <a:rPr lang="en-US" altLang="zh-CN" sz="2000" dirty="0">
                  <a:cs typeface="Times New Roman" pitchFamily="18" charset="0"/>
                </a:rPr>
                <a:t>[2]</a:t>
              </a:r>
            </a:p>
          </p:txBody>
        </p:sp>
        <p:sp>
          <p:nvSpPr>
            <p:cNvPr id="11285" name="Text Box 205"/>
            <p:cNvSpPr txBox="1">
              <a:spLocks noChangeArrowheads="1"/>
            </p:cNvSpPr>
            <p:nvPr/>
          </p:nvSpPr>
          <p:spPr bwMode="auto">
            <a:xfrm>
              <a:off x="3246" y="576"/>
              <a:ext cx="8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ctr" eaLnBrk="1" hangingPunct="1">
                <a:spcBef>
                  <a:spcPct val="50000"/>
                </a:spcBef>
              </a:pPr>
              <a:r>
                <a:rPr lang="en-US" altLang="zh-CN" sz="2000" dirty="0" err="1">
                  <a:cs typeface="Times New Roman" pitchFamily="18" charset="0"/>
                </a:rPr>
                <a:t>M.chead</a:t>
              </a:r>
              <a:r>
                <a:rPr lang="en-US" altLang="zh-CN" sz="2000" dirty="0">
                  <a:cs typeface="Times New Roman" pitchFamily="18" charset="0"/>
                </a:rPr>
                <a:t>[3]</a:t>
              </a:r>
            </a:p>
          </p:txBody>
        </p:sp>
        <p:sp>
          <p:nvSpPr>
            <p:cNvPr id="11286" name="Text Box 206"/>
            <p:cNvSpPr txBox="1">
              <a:spLocks noChangeArrowheads="1"/>
            </p:cNvSpPr>
            <p:nvPr/>
          </p:nvSpPr>
          <p:spPr bwMode="auto">
            <a:xfrm>
              <a:off x="4143" y="587"/>
              <a:ext cx="8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ctr" eaLnBrk="1" hangingPunct="1">
                <a:spcBef>
                  <a:spcPct val="50000"/>
                </a:spcBef>
              </a:pPr>
              <a:r>
                <a:rPr lang="en-US" altLang="zh-CN" sz="2000" dirty="0" err="1">
                  <a:cs typeface="Times New Roman" pitchFamily="18" charset="0"/>
                </a:rPr>
                <a:t>M.chead</a:t>
              </a:r>
              <a:r>
                <a:rPr lang="en-US" altLang="zh-CN" sz="2000" dirty="0">
                  <a:cs typeface="Times New Roman" pitchFamily="18" charset="0"/>
                </a:rPr>
                <a:t>[4]</a:t>
              </a:r>
            </a:p>
          </p:txBody>
        </p:sp>
      </p:grpSp>
      <p:sp>
        <p:nvSpPr>
          <p:cNvPr id="62" name="Rectangle 2"/>
          <p:cNvSpPr txBox="1">
            <a:spLocks noChangeArrowheads="1"/>
          </p:cNvSpPr>
          <p:nvPr/>
        </p:nvSpPr>
        <p:spPr bwMode="auto">
          <a:xfrm>
            <a:off x="1320800" y="316523"/>
            <a:ext cx="10363200" cy="838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dirty="0"/>
              <a:t>稀疏矩阵的十字链表表示法</a:t>
            </a:r>
          </a:p>
        </p:txBody>
      </p:sp>
    </p:spTree>
    <p:extLst>
      <p:ext uri="{BB962C8B-B14F-4D97-AF65-F5344CB8AC3E}">
        <p14:creationId xmlns:p14="http://schemas.microsoft.com/office/powerpoint/2010/main" val="115377862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4357"/>
                                        </p:tgtEl>
                                        <p:attrNameLst>
                                          <p:attrName>style.visibility</p:attrName>
                                        </p:attrNameLst>
                                      </p:cBhvr>
                                      <p:to>
                                        <p:strVal val="visible"/>
                                      </p:to>
                                    </p:set>
                                    <p:anim calcmode="lin" valueType="num">
                                      <p:cBhvr additive="base">
                                        <p:cTn id="12" dur="500" fill="hold"/>
                                        <p:tgtEl>
                                          <p:spTgt spid="94357"/>
                                        </p:tgtEl>
                                        <p:attrNameLst>
                                          <p:attrName>ppt_x</p:attrName>
                                        </p:attrNameLst>
                                      </p:cBhvr>
                                      <p:tavLst>
                                        <p:tav tm="0">
                                          <p:val>
                                            <p:strVal val="0-#ppt_w/2"/>
                                          </p:val>
                                        </p:tav>
                                        <p:tav tm="100000">
                                          <p:val>
                                            <p:strVal val="#ppt_x"/>
                                          </p:val>
                                        </p:tav>
                                      </p:tavLst>
                                    </p:anim>
                                    <p:anim calcmode="lin" valueType="num">
                                      <p:cBhvr additive="base">
                                        <p:cTn id="13" dur="500" fill="hold"/>
                                        <p:tgtEl>
                                          <p:spTgt spid="94357"/>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randombar(horizontal)">
                                      <p:cBhvr>
                                        <p:cTn id="23" dur="500"/>
                                        <p:tgtEl>
                                          <p:spTgt spid="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ox(in)">
                                      <p:cBhvr>
                                        <p:cTn id="28" dur="500"/>
                                        <p:tgtEl>
                                          <p:spTgt spid="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12"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strips(downLeft)">
                                      <p:cBhvr>
                                        <p:cTn id="33" dur="500"/>
                                        <p:tgtEl>
                                          <p:spTgt spid="1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5" presetClass="entr" presetSubtype="0"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p:cTn id="38" dur="1000" fill="hold"/>
                                        <p:tgtEl>
                                          <p:spTgt spid="6"/>
                                        </p:tgtEl>
                                        <p:attrNameLst>
                                          <p:attrName>ppt_w</p:attrName>
                                        </p:attrNameLst>
                                      </p:cBhvr>
                                      <p:tavLst>
                                        <p:tav tm="0">
                                          <p:val>
                                            <p:fltVal val="0"/>
                                          </p:val>
                                        </p:tav>
                                        <p:tav tm="100000">
                                          <p:val>
                                            <p:strVal val="#ppt_w"/>
                                          </p:val>
                                        </p:tav>
                                      </p:tavLst>
                                    </p:anim>
                                    <p:anim calcmode="lin" valueType="num">
                                      <p:cBhvr>
                                        <p:cTn id="39" dur="1000" fill="hold"/>
                                        <p:tgtEl>
                                          <p:spTgt spid="6"/>
                                        </p:tgtEl>
                                        <p:attrNameLst>
                                          <p:attrName>ppt_h</p:attrName>
                                        </p:attrNameLst>
                                      </p:cBhvr>
                                      <p:tavLst>
                                        <p:tav tm="0">
                                          <p:val>
                                            <p:fltVal val="0"/>
                                          </p:val>
                                        </p:tav>
                                        <p:tav tm="100000">
                                          <p:val>
                                            <p:strVal val="#ppt_h"/>
                                          </p:val>
                                        </p:tav>
                                      </p:tavLst>
                                    </p:anim>
                                    <p:anim calcmode="lin" valueType="num">
                                      <p:cBhvr>
                                        <p:cTn id="40"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5" presetClass="entr" presetSubtype="10"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checkerboard(across)">
                                      <p:cBhvr>
                                        <p:cTn id="46" dur="500"/>
                                        <p:tgtEl>
                                          <p:spTgt spid="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94402"/>
                                        </p:tgtEl>
                                        <p:attrNameLst>
                                          <p:attrName>style.visibility</p:attrName>
                                        </p:attrNameLst>
                                      </p:cBhvr>
                                      <p:to>
                                        <p:strVal val="visible"/>
                                      </p:to>
                                    </p:set>
                                    <p:animEffect transition="in" filter="blinds(horizontal)">
                                      <p:cBhvr>
                                        <p:cTn id="51" dur="500"/>
                                        <p:tgtEl>
                                          <p:spTgt spid="9440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blinds(horizontal)">
                                      <p:cBhvr>
                                        <p:cTn id="56" dur="500"/>
                                        <p:tgtEl>
                                          <p:spTgt spid="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4" presetClass="entr" presetSubtype="16"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box(in)">
                                      <p:cBhvr>
                                        <p:cTn id="61" dur="500"/>
                                        <p:tgtEl>
                                          <p:spTgt spid="8"/>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4" presetClass="entr" presetSubtype="16" fill="hold" grpId="0" nodeType="clickEffect">
                                  <p:stCondLst>
                                    <p:cond delay="0"/>
                                  </p:stCondLst>
                                  <p:childTnLst>
                                    <p:set>
                                      <p:cBhvr>
                                        <p:cTn id="65" dur="1" fill="hold">
                                          <p:stCondLst>
                                            <p:cond delay="0"/>
                                          </p:stCondLst>
                                        </p:cTn>
                                        <p:tgtEl>
                                          <p:spTgt spid="94405"/>
                                        </p:tgtEl>
                                        <p:attrNameLst>
                                          <p:attrName>style.visibility</p:attrName>
                                        </p:attrNameLst>
                                      </p:cBhvr>
                                      <p:to>
                                        <p:strVal val="visible"/>
                                      </p:to>
                                    </p:set>
                                    <p:animEffect transition="in" filter="box(in)">
                                      <p:cBhvr>
                                        <p:cTn id="66" dur="500"/>
                                        <p:tgtEl>
                                          <p:spTgt spid="94405"/>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2" presetClass="entr" presetSubtype="4" fill="hold" grpId="0" nodeType="clickEffect">
                                  <p:stCondLst>
                                    <p:cond delay="0"/>
                                  </p:stCondLst>
                                  <p:childTnLst>
                                    <p:set>
                                      <p:cBhvr>
                                        <p:cTn id="70" dur="1" fill="hold">
                                          <p:stCondLst>
                                            <p:cond delay="0"/>
                                          </p:stCondLst>
                                        </p:cTn>
                                        <p:tgtEl>
                                          <p:spTgt spid="94406"/>
                                        </p:tgtEl>
                                        <p:attrNameLst>
                                          <p:attrName>style.visibility</p:attrName>
                                        </p:attrNameLst>
                                      </p:cBhvr>
                                      <p:to>
                                        <p:strVal val="visible"/>
                                      </p:to>
                                    </p:set>
                                    <p:animEffect transition="in" filter="slide(fromBottom)">
                                      <p:cBhvr>
                                        <p:cTn id="71" dur="500"/>
                                        <p:tgtEl>
                                          <p:spTgt spid="94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357" grpId="0" autoUpdateAnimBg="0"/>
      <p:bldP spid="94402" grpId="0" animBg="1"/>
      <p:bldP spid="94405" grpId="0" animBg="1"/>
      <p:bldP spid="9440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Text Box 2"/>
          <p:cNvSpPr txBox="1">
            <a:spLocks noChangeArrowheads="1"/>
          </p:cNvSpPr>
          <p:nvPr/>
        </p:nvSpPr>
        <p:spPr bwMode="auto">
          <a:xfrm>
            <a:off x="1041401" y="1132717"/>
            <a:ext cx="6400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zh-CN" altLang="en-US" sz="2800" dirty="0">
                <a:solidFill>
                  <a:srgbClr val="FF0000"/>
                </a:solidFill>
                <a:latin typeface="Arial Narrow" pitchFamily="34" charset="0"/>
                <a:ea typeface="楷体_GB2312" pitchFamily="49" charset="-122"/>
              </a:rPr>
              <a:t>稀疏矩阵的相加运算</a:t>
            </a:r>
          </a:p>
        </p:txBody>
      </p:sp>
      <p:sp>
        <p:nvSpPr>
          <p:cNvPr id="99331" name="Text Box 3"/>
          <p:cNvSpPr txBox="1">
            <a:spLocks noChangeArrowheads="1"/>
          </p:cNvSpPr>
          <p:nvPr/>
        </p:nvSpPr>
        <p:spPr bwMode="auto">
          <a:xfrm>
            <a:off x="1016000" y="180975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en-US" altLang="zh-CN" dirty="0">
                <a:latin typeface="宋体" charset="-122"/>
              </a:rPr>
              <a:t>A</a:t>
            </a:r>
            <a:r>
              <a:rPr lang="en-US" altLang="zh-CN" dirty="0"/>
              <a:t>’</a:t>
            </a:r>
            <a:r>
              <a:rPr lang="en-US" altLang="zh-CN" dirty="0">
                <a:latin typeface="宋体" charset="-122"/>
              </a:rPr>
              <a:t>=A+B</a:t>
            </a:r>
          </a:p>
        </p:txBody>
      </p:sp>
      <p:grpSp>
        <p:nvGrpSpPr>
          <p:cNvPr id="2" name="Group 13"/>
          <p:cNvGrpSpPr>
            <a:grpSpLocks/>
          </p:cNvGrpSpPr>
          <p:nvPr/>
        </p:nvGrpSpPr>
        <p:grpSpPr bwMode="auto">
          <a:xfrm>
            <a:off x="1117600" y="1733550"/>
            <a:ext cx="9956800" cy="2039938"/>
            <a:chOff x="1409" y="576"/>
            <a:chExt cx="3871" cy="1285"/>
          </a:xfrm>
        </p:grpSpPr>
        <p:sp>
          <p:nvSpPr>
            <p:cNvPr id="70669" name="Text Box 4"/>
            <p:cNvSpPr txBox="1">
              <a:spLocks noChangeArrowheads="1"/>
            </p:cNvSpPr>
            <p:nvPr/>
          </p:nvSpPr>
          <p:spPr bwMode="auto">
            <a:xfrm>
              <a:off x="1409" y="1104"/>
              <a:ext cx="6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en-US" altLang="zh-CN">
                  <a:cs typeface="Times New Roman" pitchFamily="18" charset="0"/>
                </a:rPr>
                <a:t>a</a:t>
              </a:r>
              <a:r>
                <a:rPr lang="en-US" altLang="zh-CN" baseline="-25000">
                  <a:cs typeface="Times New Roman" pitchFamily="18" charset="0"/>
                </a:rPr>
                <a:t>ij</a:t>
              </a:r>
              <a:r>
                <a:rPr lang="en-US" altLang="zh-CN" baseline="30000">
                  <a:cs typeface="Times New Roman" pitchFamily="18" charset="0"/>
                </a:rPr>
                <a:t>’</a:t>
              </a:r>
              <a:r>
                <a:rPr lang="en-US" altLang="zh-CN">
                  <a:cs typeface="Times New Roman" pitchFamily="18" charset="0"/>
                </a:rPr>
                <a:t>=</a:t>
              </a:r>
            </a:p>
          </p:txBody>
        </p:sp>
        <p:sp>
          <p:nvSpPr>
            <p:cNvPr id="70670" name="AutoShape 5"/>
            <p:cNvSpPr>
              <a:spLocks/>
            </p:cNvSpPr>
            <p:nvPr/>
          </p:nvSpPr>
          <p:spPr bwMode="auto">
            <a:xfrm>
              <a:off x="1920" y="720"/>
              <a:ext cx="252" cy="1104"/>
            </a:xfrm>
            <a:prstGeom prst="leftBrace">
              <a:avLst>
                <a:gd name="adj1" fmla="val 36508"/>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b="1">
                <a:latin typeface="Times New Roman" pitchFamily="18" charset="0"/>
                <a:cs typeface="Times New Roman" pitchFamily="18" charset="0"/>
              </a:endParaRPr>
            </a:p>
          </p:txBody>
        </p:sp>
        <p:sp>
          <p:nvSpPr>
            <p:cNvPr id="70671" name="Text Box 6"/>
            <p:cNvSpPr txBox="1">
              <a:spLocks noChangeArrowheads="1"/>
            </p:cNvSpPr>
            <p:nvPr/>
          </p:nvSpPr>
          <p:spPr bwMode="auto">
            <a:xfrm>
              <a:off x="2155" y="576"/>
              <a:ext cx="312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en-US" altLang="zh-CN" dirty="0">
                  <a:solidFill>
                    <a:schemeClr val="tx2"/>
                  </a:solidFill>
                  <a:cs typeface="Times New Roman" pitchFamily="18" charset="0"/>
                </a:rPr>
                <a:t>①</a:t>
              </a:r>
              <a:r>
                <a:rPr lang="en-US" altLang="zh-CN" dirty="0" err="1">
                  <a:cs typeface="Times New Roman" pitchFamily="18" charset="0"/>
                </a:rPr>
                <a:t>b</a:t>
              </a:r>
              <a:r>
                <a:rPr lang="en-US" altLang="zh-CN" baseline="-25000" dirty="0" err="1">
                  <a:cs typeface="Times New Roman" pitchFamily="18" charset="0"/>
                </a:rPr>
                <a:t>ij</a:t>
              </a:r>
              <a:r>
                <a:rPr lang="en-US" altLang="zh-CN" baseline="-25000" dirty="0">
                  <a:cs typeface="Times New Roman" pitchFamily="18" charset="0"/>
                </a:rPr>
                <a:t>       		 </a:t>
              </a:r>
              <a:r>
                <a:rPr lang="en-US" altLang="zh-CN" dirty="0">
                  <a:solidFill>
                    <a:schemeClr val="tx2"/>
                  </a:solidFill>
                  <a:cs typeface="Times New Roman" pitchFamily="18" charset="0"/>
                </a:rPr>
                <a:t>( a</a:t>
              </a:r>
              <a:r>
                <a:rPr lang="en-US" altLang="zh-CN" baseline="-25000" dirty="0">
                  <a:solidFill>
                    <a:schemeClr val="tx2"/>
                  </a:solidFill>
                  <a:cs typeface="Times New Roman" pitchFamily="18" charset="0"/>
                </a:rPr>
                <a:t>ij</a:t>
              </a:r>
              <a:r>
                <a:rPr lang="en-US" altLang="zh-CN" dirty="0">
                  <a:solidFill>
                    <a:schemeClr val="tx2"/>
                  </a:solidFill>
                  <a:cs typeface="Times New Roman" pitchFamily="18" charset="0"/>
                </a:rPr>
                <a:t>＝0 , b</a:t>
              </a:r>
              <a:r>
                <a:rPr lang="en-US" altLang="zh-CN" baseline="-25000" dirty="0">
                  <a:solidFill>
                    <a:schemeClr val="tx2"/>
                  </a:solidFill>
                  <a:cs typeface="Times New Roman" pitchFamily="18" charset="0"/>
                </a:rPr>
                <a:t>ij</a:t>
              </a:r>
              <a:r>
                <a:rPr lang="en-US" altLang="zh-CN" dirty="0">
                  <a:solidFill>
                    <a:schemeClr val="tx2"/>
                  </a:solidFill>
                  <a:cs typeface="Times New Roman" pitchFamily="18" charset="0"/>
                </a:rPr>
                <a:t>≠0      )</a:t>
              </a:r>
              <a:endParaRPr lang="zh-CN" altLang="en-US" dirty="0">
                <a:solidFill>
                  <a:schemeClr val="tx2"/>
                </a:solidFill>
                <a:cs typeface="Times New Roman" pitchFamily="18" charset="0"/>
              </a:endParaRPr>
            </a:p>
          </p:txBody>
        </p:sp>
        <p:sp>
          <p:nvSpPr>
            <p:cNvPr id="70672" name="Text Box 7"/>
            <p:cNvSpPr txBox="1">
              <a:spLocks noChangeArrowheads="1"/>
            </p:cNvSpPr>
            <p:nvPr/>
          </p:nvSpPr>
          <p:spPr bwMode="auto">
            <a:xfrm>
              <a:off x="2166" y="892"/>
              <a:ext cx="292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en-US" altLang="zh-CN" dirty="0">
                  <a:solidFill>
                    <a:schemeClr val="tx2"/>
                  </a:solidFill>
                  <a:cs typeface="Times New Roman" pitchFamily="18" charset="0"/>
                </a:rPr>
                <a:t>② </a:t>
              </a:r>
              <a:r>
                <a:rPr lang="en-US" altLang="zh-CN" dirty="0" err="1">
                  <a:cs typeface="Times New Roman" pitchFamily="18" charset="0"/>
                </a:rPr>
                <a:t>a</a:t>
              </a:r>
              <a:r>
                <a:rPr lang="en-US" altLang="zh-CN" baseline="-25000" dirty="0" err="1">
                  <a:cs typeface="Times New Roman" pitchFamily="18" charset="0"/>
                </a:rPr>
                <a:t>ij</a:t>
              </a:r>
              <a:r>
                <a:rPr lang="en-US" altLang="zh-CN" baseline="-25000" dirty="0">
                  <a:cs typeface="Times New Roman" pitchFamily="18" charset="0"/>
                </a:rPr>
                <a:t>      		</a:t>
              </a:r>
              <a:r>
                <a:rPr lang="en-US" altLang="zh-CN" dirty="0">
                  <a:solidFill>
                    <a:schemeClr val="tx2"/>
                  </a:solidFill>
                  <a:cs typeface="Times New Roman" pitchFamily="18" charset="0"/>
                </a:rPr>
                <a:t>( a</a:t>
              </a:r>
              <a:r>
                <a:rPr lang="en-US" altLang="zh-CN" baseline="-25000" dirty="0">
                  <a:solidFill>
                    <a:schemeClr val="tx2"/>
                  </a:solidFill>
                  <a:cs typeface="Times New Roman" pitchFamily="18" charset="0"/>
                </a:rPr>
                <a:t>ij</a:t>
              </a:r>
              <a:r>
                <a:rPr lang="en-US" altLang="zh-CN" dirty="0">
                  <a:solidFill>
                    <a:schemeClr val="tx2"/>
                  </a:solidFill>
                  <a:cs typeface="Times New Roman" pitchFamily="18" charset="0"/>
                </a:rPr>
                <a:t>≠0 , b</a:t>
              </a:r>
              <a:r>
                <a:rPr lang="en-US" altLang="zh-CN" baseline="-25000" dirty="0">
                  <a:solidFill>
                    <a:schemeClr val="tx2"/>
                  </a:solidFill>
                  <a:cs typeface="Times New Roman" pitchFamily="18" charset="0"/>
                </a:rPr>
                <a:t>ij</a:t>
              </a:r>
              <a:r>
                <a:rPr lang="en-US" altLang="zh-CN" dirty="0">
                  <a:solidFill>
                    <a:schemeClr val="tx2"/>
                  </a:solidFill>
                  <a:cs typeface="Times New Roman" pitchFamily="18" charset="0"/>
                </a:rPr>
                <a:t>＝0      )</a:t>
              </a:r>
              <a:endParaRPr lang="zh-CN" altLang="en-US" dirty="0">
                <a:solidFill>
                  <a:schemeClr val="tx2"/>
                </a:solidFill>
                <a:cs typeface="Times New Roman" pitchFamily="18" charset="0"/>
              </a:endParaRPr>
            </a:p>
          </p:txBody>
        </p:sp>
        <p:sp>
          <p:nvSpPr>
            <p:cNvPr id="70673" name="Rectangle 8"/>
            <p:cNvSpPr>
              <a:spLocks noChangeArrowheads="1"/>
            </p:cNvSpPr>
            <p:nvPr/>
          </p:nvSpPr>
          <p:spPr bwMode="auto">
            <a:xfrm>
              <a:off x="2160" y="1180"/>
              <a:ext cx="30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dirty="0">
                  <a:solidFill>
                    <a:schemeClr val="tx2"/>
                  </a:solidFill>
                  <a:latin typeface="Times New Roman" pitchFamily="18" charset="0"/>
                  <a:cs typeface="Times New Roman" pitchFamily="18" charset="0"/>
                </a:rPr>
                <a:t>③ </a:t>
              </a:r>
              <a:r>
                <a:rPr lang="en-US" altLang="zh-CN" sz="2400" b="1" dirty="0" err="1">
                  <a:latin typeface="Times New Roman" pitchFamily="18" charset="0"/>
                  <a:cs typeface="Times New Roman" pitchFamily="18" charset="0"/>
                </a:rPr>
                <a:t>a</a:t>
              </a:r>
              <a:r>
                <a:rPr lang="en-US" altLang="zh-CN" sz="2400" b="1" baseline="-25000" dirty="0" err="1">
                  <a:latin typeface="Times New Roman" pitchFamily="18" charset="0"/>
                  <a:cs typeface="Times New Roman" pitchFamily="18" charset="0"/>
                </a:rPr>
                <a:t>ij</a:t>
              </a:r>
              <a:r>
                <a:rPr lang="en-US" altLang="zh-CN" sz="2400" b="1" dirty="0">
                  <a:latin typeface="Times New Roman" pitchFamily="18" charset="0"/>
                  <a:cs typeface="Times New Roman" pitchFamily="18" charset="0"/>
                </a:rPr>
                <a:t>+</a:t>
              </a:r>
              <a:r>
                <a:rPr lang="en-US" altLang="zh-CN" sz="2400" b="1" baseline="-25000" dirty="0">
                  <a:latin typeface="Times New Roman" pitchFamily="18" charset="0"/>
                  <a:cs typeface="Times New Roman" pitchFamily="18" charset="0"/>
                </a:rPr>
                <a:t> </a:t>
              </a:r>
              <a:r>
                <a:rPr lang="en-US" altLang="zh-CN" sz="2400" b="1" dirty="0" err="1">
                  <a:latin typeface="Times New Roman" pitchFamily="18" charset="0"/>
                  <a:cs typeface="Times New Roman" pitchFamily="18" charset="0"/>
                </a:rPr>
                <a:t>b</a:t>
              </a:r>
              <a:r>
                <a:rPr lang="en-US" altLang="zh-CN" sz="2400" b="1" baseline="-25000" dirty="0" err="1">
                  <a:latin typeface="Times New Roman" pitchFamily="18" charset="0"/>
                  <a:cs typeface="Times New Roman" pitchFamily="18" charset="0"/>
                </a:rPr>
                <a:t>ij</a:t>
              </a:r>
              <a:r>
                <a:rPr lang="en-US" altLang="zh-CN" sz="2400" b="1" baseline="-25000" dirty="0">
                  <a:latin typeface="Times New Roman" pitchFamily="18" charset="0"/>
                  <a:cs typeface="Times New Roman" pitchFamily="18" charset="0"/>
                </a:rPr>
                <a:t>	 	</a:t>
              </a:r>
              <a:r>
                <a:rPr lang="en-US" altLang="zh-CN" sz="2400" b="1" dirty="0">
                  <a:solidFill>
                    <a:schemeClr val="tx2"/>
                  </a:solidFill>
                  <a:latin typeface="Times New Roman" pitchFamily="18" charset="0"/>
                  <a:cs typeface="Times New Roman" pitchFamily="18" charset="0"/>
                </a:rPr>
                <a:t>(a</a:t>
              </a:r>
              <a:r>
                <a:rPr lang="en-US" altLang="zh-CN" sz="2400" b="1" baseline="-25000" dirty="0">
                  <a:solidFill>
                    <a:schemeClr val="tx2"/>
                  </a:solidFill>
                  <a:latin typeface="Times New Roman" pitchFamily="18" charset="0"/>
                  <a:cs typeface="Times New Roman" pitchFamily="18" charset="0"/>
                </a:rPr>
                <a:t>ij,</a:t>
              </a:r>
              <a:r>
                <a:rPr lang="en-US" altLang="zh-CN" sz="2400" b="1" dirty="0">
                  <a:solidFill>
                    <a:schemeClr val="tx2"/>
                  </a:solidFill>
                  <a:latin typeface="Times New Roman" pitchFamily="18" charset="0"/>
                  <a:cs typeface="Times New Roman" pitchFamily="18" charset="0"/>
                </a:rPr>
                <a:t>b</a:t>
              </a:r>
              <a:r>
                <a:rPr lang="en-US" altLang="zh-CN" sz="2400" b="1" baseline="-25000" dirty="0">
                  <a:solidFill>
                    <a:schemeClr val="tx2"/>
                  </a:solidFill>
                  <a:latin typeface="Times New Roman" pitchFamily="18" charset="0"/>
                  <a:cs typeface="Times New Roman" pitchFamily="18" charset="0"/>
                </a:rPr>
                <a:t>ij</a:t>
              </a:r>
              <a:r>
                <a:rPr lang="en-US" altLang="zh-CN" sz="2400" b="1" dirty="0">
                  <a:solidFill>
                    <a:schemeClr val="tx2"/>
                  </a:solidFill>
                  <a:latin typeface="Times New Roman" pitchFamily="18" charset="0"/>
                  <a:cs typeface="Times New Roman" pitchFamily="18" charset="0"/>
                </a:rPr>
                <a:t>≠0, </a:t>
              </a:r>
              <a:r>
                <a:rPr lang="en-US" altLang="zh-CN" sz="2400" b="1" dirty="0" err="1">
                  <a:solidFill>
                    <a:schemeClr val="tx2"/>
                  </a:solidFill>
                  <a:latin typeface="Times New Roman" pitchFamily="18" charset="0"/>
                  <a:cs typeface="Times New Roman" pitchFamily="18" charset="0"/>
                </a:rPr>
                <a:t>a</a:t>
              </a:r>
              <a:r>
                <a:rPr lang="en-US" altLang="zh-CN" sz="2400" b="1" baseline="-25000" dirty="0" err="1">
                  <a:solidFill>
                    <a:schemeClr val="tx2"/>
                  </a:solidFill>
                  <a:latin typeface="Times New Roman" pitchFamily="18" charset="0"/>
                  <a:cs typeface="Times New Roman" pitchFamily="18" charset="0"/>
                </a:rPr>
                <a:t>ij</a:t>
              </a:r>
              <a:r>
                <a:rPr lang="en-US" altLang="zh-CN" sz="2400" b="1" dirty="0">
                  <a:solidFill>
                    <a:schemeClr val="tx2"/>
                  </a:solidFill>
                  <a:latin typeface="Times New Roman" pitchFamily="18" charset="0"/>
                  <a:cs typeface="Times New Roman" pitchFamily="18" charset="0"/>
                </a:rPr>
                <a:t>+</a:t>
              </a:r>
              <a:r>
                <a:rPr lang="en-US" altLang="zh-CN" sz="2400" b="1" baseline="-25000" dirty="0">
                  <a:solidFill>
                    <a:schemeClr val="tx2"/>
                  </a:solidFill>
                  <a:latin typeface="Times New Roman" pitchFamily="18" charset="0"/>
                  <a:cs typeface="Times New Roman" pitchFamily="18" charset="0"/>
                </a:rPr>
                <a:t> </a:t>
              </a:r>
              <a:r>
                <a:rPr lang="en-US" altLang="zh-CN" sz="2400" b="1" dirty="0">
                  <a:solidFill>
                    <a:schemeClr val="tx2"/>
                  </a:solidFill>
                  <a:latin typeface="Times New Roman" pitchFamily="18" charset="0"/>
                  <a:cs typeface="Times New Roman" pitchFamily="18" charset="0"/>
                </a:rPr>
                <a:t>b</a:t>
              </a:r>
              <a:r>
                <a:rPr lang="en-US" altLang="zh-CN" sz="2400" b="1" baseline="-25000" dirty="0">
                  <a:solidFill>
                    <a:schemeClr val="tx2"/>
                  </a:solidFill>
                  <a:latin typeface="Times New Roman" pitchFamily="18" charset="0"/>
                  <a:cs typeface="Times New Roman" pitchFamily="18" charset="0"/>
                </a:rPr>
                <a:t>ij</a:t>
              </a:r>
              <a:r>
                <a:rPr lang="en-US" altLang="zh-CN" sz="2400" b="1" dirty="0">
                  <a:solidFill>
                    <a:schemeClr val="tx2"/>
                  </a:solidFill>
                  <a:latin typeface="Times New Roman" pitchFamily="18" charset="0"/>
                  <a:cs typeface="Times New Roman" pitchFamily="18" charset="0"/>
                </a:rPr>
                <a:t>≠0)</a:t>
              </a:r>
              <a:endParaRPr lang="zh-CN" altLang="en-US" sz="2400" b="1" dirty="0">
                <a:solidFill>
                  <a:schemeClr val="tx2"/>
                </a:solidFill>
                <a:latin typeface="Times New Roman" pitchFamily="18" charset="0"/>
                <a:cs typeface="Times New Roman" pitchFamily="18" charset="0"/>
              </a:endParaRPr>
            </a:p>
          </p:txBody>
        </p:sp>
        <p:sp>
          <p:nvSpPr>
            <p:cNvPr id="70674" name="Text Box 9"/>
            <p:cNvSpPr txBox="1">
              <a:spLocks noChangeArrowheads="1"/>
            </p:cNvSpPr>
            <p:nvPr/>
          </p:nvSpPr>
          <p:spPr bwMode="auto">
            <a:xfrm>
              <a:off x="2172" y="1573"/>
              <a:ext cx="26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zh-CN" altLang="en-US" dirty="0">
                  <a:solidFill>
                    <a:schemeClr val="tx2"/>
                  </a:solidFill>
                  <a:cs typeface="Times New Roman" pitchFamily="18" charset="0"/>
                </a:rPr>
                <a:t>④ </a:t>
              </a:r>
              <a:r>
                <a:rPr lang="zh-CN" altLang="en-US" dirty="0">
                  <a:cs typeface="Times New Roman" pitchFamily="18" charset="0"/>
                </a:rPr>
                <a:t>0            	</a:t>
              </a:r>
              <a:r>
                <a:rPr lang="zh-CN" altLang="en-US" dirty="0">
                  <a:solidFill>
                    <a:schemeClr val="tx2"/>
                  </a:solidFill>
                  <a:cs typeface="Times New Roman" pitchFamily="18" charset="0"/>
                </a:rPr>
                <a:t>(</a:t>
              </a:r>
              <a:r>
                <a:rPr lang="en-US" altLang="zh-CN" dirty="0">
                  <a:solidFill>
                    <a:schemeClr val="tx2"/>
                  </a:solidFill>
                  <a:cs typeface="Times New Roman" pitchFamily="18" charset="0"/>
                </a:rPr>
                <a:t>a</a:t>
              </a:r>
              <a:r>
                <a:rPr lang="en-US" altLang="zh-CN" baseline="-25000" dirty="0">
                  <a:solidFill>
                    <a:schemeClr val="tx2"/>
                  </a:solidFill>
                  <a:cs typeface="Times New Roman" pitchFamily="18" charset="0"/>
                </a:rPr>
                <a:t>ij,</a:t>
              </a:r>
              <a:r>
                <a:rPr lang="en-US" altLang="zh-CN" dirty="0">
                  <a:solidFill>
                    <a:schemeClr val="tx2"/>
                  </a:solidFill>
                  <a:cs typeface="Times New Roman" pitchFamily="18" charset="0"/>
                </a:rPr>
                <a:t>b</a:t>
              </a:r>
              <a:r>
                <a:rPr lang="en-US" altLang="zh-CN" baseline="-25000" dirty="0">
                  <a:solidFill>
                    <a:schemeClr val="tx2"/>
                  </a:solidFill>
                  <a:cs typeface="Times New Roman" pitchFamily="18" charset="0"/>
                </a:rPr>
                <a:t>ij</a:t>
              </a:r>
              <a:r>
                <a:rPr lang="en-US" altLang="zh-CN" dirty="0">
                  <a:solidFill>
                    <a:schemeClr val="tx2"/>
                  </a:solidFill>
                  <a:cs typeface="Times New Roman" pitchFamily="18" charset="0"/>
                </a:rPr>
                <a:t>≠0,a</a:t>
              </a:r>
              <a:r>
                <a:rPr lang="en-US" altLang="zh-CN" baseline="-25000" dirty="0">
                  <a:solidFill>
                    <a:schemeClr val="tx2"/>
                  </a:solidFill>
                  <a:cs typeface="Times New Roman" pitchFamily="18" charset="0"/>
                </a:rPr>
                <a:t>ij</a:t>
              </a:r>
              <a:r>
                <a:rPr lang="en-US" altLang="zh-CN" dirty="0">
                  <a:solidFill>
                    <a:schemeClr val="tx2"/>
                  </a:solidFill>
                  <a:cs typeface="Times New Roman" pitchFamily="18" charset="0"/>
                </a:rPr>
                <a:t>+</a:t>
              </a:r>
              <a:r>
                <a:rPr lang="en-US" altLang="zh-CN" baseline="-25000" dirty="0">
                  <a:solidFill>
                    <a:schemeClr val="tx2"/>
                  </a:solidFill>
                  <a:cs typeface="Times New Roman" pitchFamily="18" charset="0"/>
                </a:rPr>
                <a:t> </a:t>
              </a:r>
              <a:r>
                <a:rPr lang="en-US" altLang="zh-CN" dirty="0">
                  <a:solidFill>
                    <a:schemeClr val="tx2"/>
                  </a:solidFill>
                  <a:cs typeface="Times New Roman" pitchFamily="18" charset="0"/>
                </a:rPr>
                <a:t>b</a:t>
              </a:r>
              <a:r>
                <a:rPr lang="en-US" altLang="zh-CN" baseline="-25000" dirty="0">
                  <a:solidFill>
                    <a:schemeClr val="tx2"/>
                  </a:solidFill>
                  <a:cs typeface="Times New Roman" pitchFamily="18" charset="0"/>
                </a:rPr>
                <a:t>ij</a:t>
              </a:r>
              <a:r>
                <a:rPr lang="en-US" altLang="zh-CN" dirty="0">
                  <a:solidFill>
                    <a:schemeClr val="tx2"/>
                  </a:solidFill>
                  <a:cs typeface="Times New Roman" pitchFamily="18" charset="0"/>
                </a:rPr>
                <a:t>＝0)</a:t>
              </a:r>
              <a:r>
                <a:rPr lang="en-US" altLang="zh-CN" dirty="0">
                  <a:cs typeface="Times New Roman" pitchFamily="18" charset="0"/>
                </a:rPr>
                <a:t> </a:t>
              </a:r>
              <a:endParaRPr lang="zh-CN" altLang="en-US" dirty="0">
                <a:cs typeface="Times New Roman" pitchFamily="18" charset="0"/>
              </a:endParaRPr>
            </a:p>
          </p:txBody>
        </p:sp>
      </p:grpSp>
      <p:sp>
        <p:nvSpPr>
          <p:cNvPr id="99340" name="Text Box 12"/>
          <p:cNvSpPr txBox="1">
            <a:spLocks noChangeArrowheads="1"/>
          </p:cNvSpPr>
          <p:nvPr/>
        </p:nvSpPr>
        <p:spPr bwMode="auto">
          <a:xfrm>
            <a:off x="406400" y="3962401"/>
            <a:ext cx="106680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lnSpc>
                <a:spcPct val="125000"/>
              </a:lnSpc>
              <a:spcBef>
                <a:spcPct val="50000"/>
              </a:spcBef>
            </a:pPr>
            <a:r>
              <a:rPr lang="zh-CN" altLang="en-US" dirty="0">
                <a:latin typeface="Arial Narrow" pitchFamily="34" charset="0"/>
              </a:rPr>
              <a:t>考虑稀疏矩阵</a:t>
            </a:r>
            <a:r>
              <a:rPr lang="en-US" altLang="zh-CN" dirty="0">
                <a:latin typeface="Arial Narrow" pitchFamily="34" charset="0"/>
              </a:rPr>
              <a:t>A</a:t>
            </a:r>
            <a:r>
              <a:rPr lang="zh-CN" altLang="en-US" dirty="0">
                <a:latin typeface="Arial Narrow" pitchFamily="34" charset="0"/>
              </a:rPr>
              <a:t>，</a:t>
            </a:r>
            <a:r>
              <a:rPr lang="en-US" altLang="zh-CN" dirty="0">
                <a:latin typeface="Arial Narrow" pitchFamily="34" charset="0"/>
              </a:rPr>
              <a:t>B</a:t>
            </a:r>
            <a:r>
              <a:rPr lang="zh-CN" altLang="en-US" dirty="0">
                <a:latin typeface="Arial Narrow" pitchFamily="34" charset="0"/>
              </a:rPr>
              <a:t>均采用十字链表表示，当</a:t>
            </a:r>
            <a:r>
              <a:rPr lang="en-US" altLang="zh-CN" dirty="0">
                <a:latin typeface="Arial Narrow" pitchFamily="34" charset="0"/>
              </a:rPr>
              <a:t>B</a:t>
            </a:r>
            <a:r>
              <a:rPr lang="zh-CN" altLang="en-US" dirty="0">
                <a:latin typeface="Arial Narrow" pitchFamily="34" charset="0"/>
              </a:rPr>
              <a:t>与</a:t>
            </a:r>
            <a:r>
              <a:rPr lang="en-US" altLang="zh-CN" dirty="0">
                <a:latin typeface="Arial Narrow" pitchFamily="34" charset="0"/>
              </a:rPr>
              <a:t>A</a:t>
            </a:r>
            <a:r>
              <a:rPr lang="zh-CN" altLang="en-US" dirty="0">
                <a:latin typeface="Arial Narrow" pitchFamily="34" charset="0"/>
              </a:rPr>
              <a:t>相加，对于</a:t>
            </a:r>
            <a:r>
              <a:rPr lang="en-US" altLang="zh-CN" dirty="0">
                <a:latin typeface="Arial Narrow" pitchFamily="34" charset="0"/>
              </a:rPr>
              <a:t>A</a:t>
            </a:r>
            <a:r>
              <a:rPr lang="zh-CN" altLang="en-US" dirty="0">
                <a:latin typeface="Arial Narrow" pitchFamily="34" charset="0"/>
              </a:rPr>
              <a:t>的十字链表来讲：</a:t>
            </a:r>
          </a:p>
        </p:txBody>
      </p:sp>
      <p:grpSp>
        <p:nvGrpSpPr>
          <p:cNvPr id="3" name="Group 21"/>
          <p:cNvGrpSpPr>
            <a:grpSpLocks/>
          </p:cNvGrpSpPr>
          <p:nvPr/>
        </p:nvGrpSpPr>
        <p:grpSpPr bwMode="auto">
          <a:xfrm>
            <a:off x="1439024" y="4667252"/>
            <a:ext cx="8940800" cy="2062162"/>
            <a:chOff x="1536" y="2592"/>
            <a:chExt cx="4224" cy="1299"/>
          </a:xfrm>
        </p:grpSpPr>
        <p:sp>
          <p:nvSpPr>
            <p:cNvPr id="70665" name="Text Box 17"/>
            <p:cNvSpPr txBox="1">
              <a:spLocks noChangeArrowheads="1"/>
            </p:cNvSpPr>
            <p:nvPr/>
          </p:nvSpPr>
          <p:spPr bwMode="auto">
            <a:xfrm>
              <a:off x="1536" y="2592"/>
              <a:ext cx="4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en-US" altLang="zh-CN" dirty="0">
                  <a:solidFill>
                    <a:schemeClr val="tx2"/>
                  </a:solidFill>
                  <a:latin typeface="Arial Narrow" pitchFamily="34" charset="0"/>
                </a:rPr>
                <a:t>①</a:t>
              </a:r>
              <a:r>
                <a:rPr lang="zh-CN" altLang="en-US" dirty="0">
                  <a:latin typeface="Arial Narrow" pitchFamily="34" charset="0"/>
                </a:rPr>
                <a:t>插入一个新结点，数据值为</a:t>
              </a:r>
              <a:r>
                <a:rPr lang="en-US" altLang="zh-CN" dirty="0" err="1">
                  <a:latin typeface="Arial Narrow" pitchFamily="34" charset="0"/>
                </a:rPr>
                <a:t>b</a:t>
              </a:r>
              <a:r>
                <a:rPr lang="en-US" altLang="zh-CN" baseline="-25000" dirty="0" err="1">
                  <a:latin typeface="Arial Narrow" pitchFamily="34" charset="0"/>
                </a:rPr>
                <a:t>ij</a:t>
              </a:r>
              <a:endParaRPr lang="zh-CN" altLang="en-US" dirty="0">
                <a:solidFill>
                  <a:schemeClr val="tx2"/>
                </a:solidFill>
                <a:latin typeface="Arial Narrow" pitchFamily="34" charset="0"/>
              </a:endParaRPr>
            </a:p>
          </p:txBody>
        </p:sp>
        <p:sp>
          <p:nvSpPr>
            <p:cNvPr id="70666" name="Text Box 18"/>
            <p:cNvSpPr txBox="1">
              <a:spLocks noChangeArrowheads="1"/>
            </p:cNvSpPr>
            <p:nvPr/>
          </p:nvSpPr>
          <p:spPr bwMode="auto">
            <a:xfrm>
              <a:off x="1551" y="2880"/>
              <a:ext cx="394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en-US" altLang="zh-CN">
                  <a:solidFill>
                    <a:schemeClr val="tx2"/>
                  </a:solidFill>
                  <a:latin typeface="Arial Narrow" pitchFamily="34" charset="0"/>
                </a:rPr>
                <a:t>②</a:t>
              </a:r>
              <a:r>
                <a:rPr lang="zh-CN" altLang="en-US">
                  <a:latin typeface="Arial Narrow" pitchFamily="34" charset="0"/>
                </a:rPr>
                <a:t>不变</a:t>
              </a:r>
              <a:endParaRPr lang="zh-CN" altLang="en-US">
                <a:solidFill>
                  <a:schemeClr val="tx2"/>
                </a:solidFill>
                <a:latin typeface="Arial Narrow" pitchFamily="34" charset="0"/>
              </a:endParaRPr>
            </a:p>
          </p:txBody>
        </p:sp>
        <p:sp>
          <p:nvSpPr>
            <p:cNvPr id="70667" name="Rectangle 19"/>
            <p:cNvSpPr>
              <a:spLocks noChangeArrowheads="1"/>
            </p:cNvSpPr>
            <p:nvPr/>
          </p:nvSpPr>
          <p:spPr bwMode="auto">
            <a:xfrm>
              <a:off x="1543" y="3216"/>
              <a:ext cx="408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a:solidFill>
                    <a:schemeClr val="tx2"/>
                  </a:solidFill>
                  <a:latin typeface="Arial Narrow" pitchFamily="34" charset="0"/>
                </a:rPr>
                <a:t>③</a:t>
              </a:r>
              <a:r>
                <a:rPr lang="zh-CN" altLang="en-US" sz="2400" b="1">
                  <a:latin typeface="Arial Narrow" pitchFamily="34" charset="0"/>
                </a:rPr>
                <a:t>修改结点的数据值为</a:t>
              </a:r>
              <a:r>
                <a:rPr lang="en-US" altLang="zh-CN" sz="2400" b="1">
                  <a:latin typeface="Arial Narrow" pitchFamily="34" charset="0"/>
                </a:rPr>
                <a:t>a</a:t>
              </a:r>
              <a:r>
                <a:rPr lang="en-US" altLang="zh-CN" sz="2400" b="1" baseline="-25000">
                  <a:latin typeface="Arial Narrow" pitchFamily="34" charset="0"/>
                </a:rPr>
                <a:t>ij</a:t>
              </a:r>
              <a:r>
                <a:rPr lang="zh-CN" altLang="en-US" sz="2400" b="1">
                  <a:latin typeface="Arial Narrow" pitchFamily="34" charset="0"/>
                </a:rPr>
                <a:t>＋</a:t>
              </a:r>
              <a:r>
                <a:rPr lang="en-US" altLang="zh-CN" sz="2400" b="1">
                  <a:latin typeface="Arial Narrow" pitchFamily="34" charset="0"/>
                </a:rPr>
                <a:t>b</a:t>
              </a:r>
              <a:r>
                <a:rPr lang="en-US" altLang="zh-CN" sz="2400" b="1" baseline="-25000">
                  <a:latin typeface="Arial Narrow" pitchFamily="34" charset="0"/>
                </a:rPr>
                <a:t>ij</a:t>
              </a:r>
              <a:endParaRPr lang="zh-CN" altLang="en-US" sz="2400" b="1">
                <a:solidFill>
                  <a:schemeClr val="tx2"/>
                </a:solidFill>
                <a:latin typeface="Arial Narrow" pitchFamily="34" charset="0"/>
              </a:endParaRPr>
            </a:p>
          </p:txBody>
        </p:sp>
        <p:sp>
          <p:nvSpPr>
            <p:cNvPr id="70668" name="Text Box 20"/>
            <p:cNvSpPr txBox="1">
              <a:spLocks noChangeArrowheads="1"/>
            </p:cNvSpPr>
            <p:nvPr/>
          </p:nvSpPr>
          <p:spPr bwMode="auto">
            <a:xfrm>
              <a:off x="1559" y="3561"/>
              <a:ext cx="361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zh-CN" altLang="en-US" sz="2800">
                  <a:solidFill>
                    <a:schemeClr val="tx2"/>
                  </a:solidFill>
                  <a:latin typeface="Arial Narrow" pitchFamily="34" charset="0"/>
                </a:rPr>
                <a:t>④</a:t>
              </a:r>
              <a:r>
                <a:rPr lang="zh-CN" altLang="en-US">
                  <a:latin typeface="Arial Narrow" pitchFamily="34" charset="0"/>
                </a:rPr>
                <a:t>删除一个结点</a:t>
              </a:r>
              <a:endParaRPr lang="zh-CN" altLang="en-US" sz="2800">
                <a:latin typeface="Arial Narrow" pitchFamily="34" charset="0"/>
              </a:endParaRPr>
            </a:p>
          </p:txBody>
        </p:sp>
      </p:grpSp>
      <p:sp>
        <p:nvSpPr>
          <p:cNvPr id="19" name="Rectangle 2"/>
          <p:cNvSpPr txBox="1">
            <a:spLocks noChangeArrowheads="1"/>
          </p:cNvSpPr>
          <p:nvPr/>
        </p:nvSpPr>
        <p:spPr bwMode="auto">
          <a:xfrm>
            <a:off x="1320800" y="316523"/>
            <a:ext cx="10363200" cy="838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dirty="0"/>
              <a:t>稀疏矩阵的十字链表表示法</a:t>
            </a:r>
          </a:p>
        </p:txBody>
      </p:sp>
    </p:spTree>
    <p:extLst>
      <p:ext uri="{BB962C8B-B14F-4D97-AF65-F5344CB8AC3E}">
        <p14:creationId xmlns:p14="http://schemas.microsoft.com/office/powerpoint/2010/main" val="172664273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9331"/>
                                        </p:tgtEl>
                                        <p:attrNameLst>
                                          <p:attrName>style.visibility</p:attrName>
                                        </p:attrNameLst>
                                      </p:cBhvr>
                                      <p:to>
                                        <p:strVal val="visible"/>
                                      </p:to>
                                    </p:set>
                                    <p:anim calcmode="lin" valueType="num">
                                      <p:cBhvr additive="base">
                                        <p:cTn id="7" dur="500" fill="hold"/>
                                        <p:tgtEl>
                                          <p:spTgt spid="99331"/>
                                        </p:tgtEl>
                                        <p:attrNameLst>
                                          <p:attrName>ppt_x</p:attrName>
                                        </p:attrNameLst>
                                      </p:cBhvr>
                                      <p:tavLst>
                                        <p:tav tm="0">
                                          <p:val>
                                            <p:strVal val="0-#ppt_w/2"/>
                                          </p:val>
                                        </p:tav>
                                        <p:tav tm="100000">
                                          <p:val>
                                            <p:strVal val="#ppt_x"/>
                                          </p:val>
                                        </p:tav>
                                      </p:tavLst>
                                    </p:anim>
                                    <p:anim calcmode="lin" valueType="num">
                                      <p:cBhvr additive="base">
                                        <p:cTn id="8" dur="500" fill="hold"/>
                                        <p:tgtEl>
                                          <p:spTgt spid="9933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99340"/>
                                        </p:tgtEl>
                                        <p:attrNameLst>
                                          <p:attrName>style.visibility</p:attrName>
                                        </p:attrNameLst>
                                      </p:cBhvr>
                                      <p:to>
                                        <p:strVal val="visible"/>
                                      </p:to>
                                    </p:set>
                                    <p:animEffect transition="in" filter="slide(fromBottom)">
                                      <p:cBhvr>
                                        <p:cTn id="18" dur="500"/>
                                        <p:tgtEl>
                                          <p:spTgt spid="9934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dissolv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autoUpdateAnimBg="0"/>
      <p:bldP spid="99340"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878449" y="1779565"/>
            <a:ext cx="10220960" cy="425899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zh-CN" altLang="en-US" sz="2800" b="1" dirty="0">
                <a:solidFill>
                  <a:schemeClr val="tx1"/>
                </a:solidFill>
                <a:latin typeface="宋体" pitchFamily="2" charset="-122"/>
                <a:ea typeface="宋体" pitchFamily="2" charset="-122"/>
              </a:rPr>
              <a:t>例</a:t>
            </a:r>
            <a:r>
              <a:rPr lang="en-US" altLang="zh-CN" sz="2800" b="1" dirty="0">
                <a:solidFill>
                  <a:schemeClr val="tx1"/>
                </a:solidFill>
                <a:latin typeface="宋体" pitchFamily="2" charset="-122"/>
                <a:ea typeface="宋体" pitchFamily="2" charset="-122"/>
              </a:rPr>
              <a:t>1:</a:t>
            </a:r>
            <a:r>
              <a:rPr lang="zh-CN" altLang="en-US" sz="2800" b="1" dirty="0">
                <a:solidFill>
                  <a:schemeClr val="tx1"/>
                </a:solidFill>
                <a:latin typeface="宋体" pitchFamily="2" charset="-122"/>
                <a:ea typeface="宋体" pitchFamily="2" charset="-122"/>
              </a:rPr>
              <a:t>有三种存储稀疏矩阵的方法</a:t>
            </a:r>
            <a:r>
              <a:rPr lang="en-US" altLang="zh-CN" sz="2800" b="1" dirty="0">
                <a:solidFill>
                  <a:schemeClr val="tx1"/>
                </a:solidFill>
                <a:latin typeface="宋体" pitchFamily="2" charset="-122"/>
                <a:ea typeface="宋体" pitchFamily="2" charset="-122"/>
              </a:rPr>
              <a:t>:</a:t>
            </a:r>
            <a:br>
              <a:rPr lang="en-US" altLang="zh-CN" sz="2800" b="1" dirty="0">
                <a:solidFill>
                  <a:schemeClr val="tx1"/>
                </a:solidFill>
                <a:latin typeface="宋体" pitchFamily="2" charset="-122"/>
                <a:ea typeface="宋体" pitchFamily="2" charset="-122"/>
              </a:rPr>
            </a:br>
            <a:r>
              <a:rPr lang="en-US" altLang="zh-CN" sz="2800" b="1" dirty="0">
                <a:solidFill>
                  <a:schemeClr val="tx1"/>
                </a:solidFill>
                <a:latin typeface="宋体" pitchFamily="2" charset="-122"/>
                <a:ea typeface="宋体" pitchFamily="2" charset="-122"/>
              </a:rPr>
              <a:t>①</a:t>
            </a:r>
            <a:r>
              <a:rPr lang="zh-CN" altLang="en-US" sz="2800" b="1" dirty="0">
                <a:solidFill>
                  <a:schemeClr val="tx1"/>
                </a:solidFill>
                <a:latin typeface="宋体" pitchFamily="2" charset="-122"/>
                <a:ea typeface="宋体" pitchFamily="2" charset="-122"/>
              </a:rPr>
              <a:t>二维数组表示法</a:t>
            </a:r>
            <a:r>
              <a:rPr lang="en-US" altLang="zh-CN" sz="2800" b="1" dirty="0">
                <a:solidFill>
                  <a:schemeClr val="tx1"/>
                </a:solidFill>
                <a:latin typeface="宋体" pitchFamily="2" charset="-122"/>
                <a:ea typeface="宋体" pitchFamily="2" charset="-122"/>
              </a:rPr>
              <a:t/>
            </a:r>
            <a:br>
              <a:rPr lang="en-US" altLang="zh-CN" sz="2800" b="1" dirty="0">
                <a:solidFill>
                  <a:schemeClr val="tx1"/>
                </a:solidFill>
                <a:latin typeface="宋体" pitchFamily="2" charset="-122"/>
                <a:ea typeface="宋体" pitchFamily="2" charset="-122"/>
              </a:rPr>
            </a:br>
            <a:r>
              <a:rPr lang="zh-CN" altLang="en-US" sz="2800" b="1" dirty="0">
                <a:solidFill>
                  <a:schemeClr val="tx1"/>
                </a:solidFill>
                <a:latin typeface="宋体" pitchFamily="2" charset="-122"/>
                <a:ea typeface="宋体" pitchFamily="2" charset="-122"/>
              </a:rPr>
              <a:t>②三元组顺序表表示法</a:t>
            </a:r>
            <a:r>
              <a:rPr lang="en-US" altLang="zh-CN" sz="2800" b="1" dirty="0">
                <a:solidFill>
                  <a:schemeClr val="tx1"/>
                </a:solidFill>
                <a:latin typeface="宋体" pitchFamily="2" charset="-122"/>
                <a:ea typeface="宋体" pitchFamily="2" charset="-122"/>
              </a:rPr>
              <a:t/>
            </a:r>
            <a:br>
              <a:rPr lang="en-US" altLang="zh-CN" sz="2800" b="1" dirty="0">
                <a:solidFill>
                  <a:schemeClr val="tx1"/>
                </a:solidFill>
                <a:latin typeface="宋体" pitchFamily="2" charset="-122"/>
                <a:ea typeface="宋体" pitchFamily="2" charset="-122"/>
              </a:rPr>
            </a:br>
            <a:r>
              <a:rPr lang="zh-CN" altLang="en-US" sz="2800" b="1" dirty="0">
                <a:solidFill>
                  <a:schemeClr val="tx1"/>
                </a:solidFill>
                <a:latin typeface="宋体" pitchFamily="2" charset="-122"/>
                <a:ea typeface="宋体" pitchFamily="2" charset="-122"/>
              </a:rPr>
              <a:t>③十字链表表示法</a:t>
            </a:r>
            <a:r>
              <a:rPr lang="en-US" altLang="zh-CN" sz="2800" b="1" dirty="0">
                <a:solidFill>
                  <a:schemeClr val="tx1"/>
                </a:solidFill>
                <a:latin typeface="宋体" pitchFamily="2" charset="-122"/>
                <a:ea typeface="宋体" pitchFamily="2" charset="-122"/>
              </a:rPr>
              <a:t/>
            </a:r>
            <a:br>
              <a:rPr lang="en-US" altLang="zh-CN" sz="2800" b="1" dirty="0">
                <a:solidFill>
                  <a:schemeClr val="tx1"/>
                </a:solidFill>
                <a:latin typeface="宋体" pitchFamily="2" charset="-122"/>
                <a:ea typeface="宋体" pitchFamily="2" charset="-122"/>
              </a:rPr>
            </a:br>
            <a:r>
              <a:rPr lang="zh-CN" altLang="en-US" sz="2800" b="1" dirty="0">
                <a:solidFill>
                  <a:schemeClr val="tx1"/>
                </a:solidFill>
                <a:latin typeface="宋体" pitchFamily="2" charset="-122"/>
                <a:ea typeface="宋体" pitchFamily="2" charset="-122"/>
              </a:rPr>
              <a:t>现有一</a:t>
            </a:r>
            <a:r>
              <a:rPr lang="en-US" altLang="zh-CN" sz="2800" b="1" dirty="0" err="1">
                <a:solidFill>
                  <a:schemeClr val="tx1"/>
                </a:solidFill>
                <a:latin typeface="宋体" pitchFamily="2" charset="-122"/>
                <a:ea typeface="宋体" pitchFamily="2" charset="-122"/>
              </a:rPr>
              <a:t>n×n</a:t>
            </a:r>
            <a:r>
              <a:rPr lang="zh-CN" altLang="en-US" sz="2800" b="1" dirty="0">
                <a:solidFill>
                  <a:schemeClr val="tx1"/>
                </a:solidFill>
                <a:latin typeface="宋体" pitchFamily="2" charset="-122"/>
                <a:ea typeface="宋体" pitchFamily="2" charset="-122"/>
              </a:rPr>
              <a:t>的稀疏矩阵，其非零元的个数为</a:t>
            </a:r>
            <a:r>
              <a:rPr lang="en-US" altLang="zh-CN" sz="2800" b="1" dirty="0">
                <a:solidFill>
                  <a:schemeClr val="tx1"/>
                </a:solidFill>
                <a:latin typeface="宋体" pitchFamily="2" charset="-122"/>
                <a:ea typeface="宋体" pitchFamily="2" charset="-122"/>
              </a:rPr>
              <a:t>p</a:t>
            </a:r>
            <a:r>
              <a:rPr lang="zh-CN" altLang="en-US" sz="2800" b="1" dirty="0">
                <a:solidFill>
                  <a:schemeClr val="tx1"/>
                </a:solidFill>
                <a:latin typeface="宋体" pitchFamily="2" charset="-122"/>
                <a:ea typeface="宋体" pitchFamily="2" charset="-122"/>
              </a:rPr>
              <a:t>，设在上述三种表示法中，每个域（值和指针）都占</a:t>
            </a:r>
            <a:r>
              <a:rPr lang="en-US" altLang="zh-CN" sz="2800" b="1" dirty="0">
                <a:solidFill>
                  <a:schemeClr val="tx1"/>
                </a:solidFill>
                <a:latin typeface="宋体" pitchFamily="2" charset="-122"/>
                <a:ea typeface="宋体" pitchFamily="2" charset="-122"/>
              </a:rPr>
              <a:t>4</a:t>
            </a:r>
            <a:r>
              <a:rPr lang="zh-CN" altLang="en-US" sz="2800" b="1" dirty="0">
                <a:solidFill>
                  <a:schemeClr val="tx1"/>
                </a:solidFill>
                <a:latin typeface="宋体" pitchFamily="2" charset="-122"/>
                <a:ea typeface="宋体" pitchFamily="2" charset="-122"/>
              </a:rPr>
              <a:t>个字节的空间，而且头结点和非头结点有相同的结构。请给出三种表示法表示该矩阵各自所需的空间数（以字节为单位）。</a:t>
            </a:r>
          </a:p>
        </p:txBody>
      </p:sp>
      <p:sp>
        <p:nvSpPr>
          <p:cNvPr id="3" name="Text Box 2"/>
          <p:cNvSpPr txBox="1">
            <a:spLocks noChangeArrowheads="1"/>
          </p:cNvSpPr>
          <p:nvPr/>
        </p:nvSpPr>
        <p:spPr bwMode="auto">
          <a:xfrm>
            <a:off x="1379025" y="394432"/>
            <a:ext cx="6400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zh-CN" altLang="en-US" sz="3600" dirty="0">
                <a:solidFill>
                  <a:schemeClr val="tx2"/>
                </a:solidFill>
                <a:latin typeface="+mj-lt"/>
                <a:ea typeface="+mj-ea"/>
                <a:cs typeface="+mj-cs"/>
              </a:rPr>
              <a:t>练习</a:t>
            </a:r>
          </a:p>
        </p:txBody>
      </p:sp>
    </p:spTree>
    <p:extLst>
      <p:ext uri="{BB962C8B-B14F-4D97-AF65-F5344CB8AC3E}">
        <p14:creationId xmlns:p14="http://schemas.microsoft.com/office/powerpoint/2010/main" val="4039489565"/>
      </p:ext>
    </p:extLst>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11" name="Rectangle 15"/>
          <p:cNvSpPr>
            <a:spLocks noGrp="1" noChangeArrowheads="1"/>
          </p:cNvSpPr>
          <p:nvPr>
            <p:ph type="title"/>
          </p:nvPr>
        </p:nvSpPr>
        <p:spPr>
          <a:xfrm>
            <a:off x="1481667" y="342900"/>
            <a:ext cx="9986433" cy="762000"/>
          </a:xfrm>
        </p:spPr>
        <p:txBody>
          <a:bodyPr/>
          <a:lstStyle/>
          <a:p>
            <a:r>
              <a:rPr lang="en-US" altLang="zh-CN" dirty="0"/>
              <a:t>5</a:t>
            </a:r>
            <a:r>
              <a:rPr lang="zh-CN" altLang="en-US" dirty="0"/>
              <a:t>.1 数组的定义</a:t>
            </a:r>
          </a:p>
        </p:txBody>
      </p:sp>
      <p:sp>
        <p:nvSpPr>
          <p:cNvPr id="29712" name="Rectangle 16"/>
          <p:cNvSpPr>
            <a:spLocks noGrp="1" noChangeArrowheads="1"/>
          </p:cNvSpPr>
          <p:nvPr>
            <p:ph type="body" idx="1"/>
          </p:nvPr>
        </p:nvSpPr>
        <p:spPr>
          <a:xfrm>
            <a:off x="508000" y="1104900"/>
            <a:ext cx="11364384" cy="5373687"/>
          </a:xfrm>
        </p:spPr>
        <p:txBody>
          <a:bodyPr/>
          <a:lstStyle/>
          <a:p>
            <a:pPr lvl="1" eaLnBrk="1" hangingPunct="1"/>
            <a:r>
              <a:rPr lang="zh-CN" altLang="en-US" dirty="0"/>
              <a:t>数组的逻辑结构</a:t>
            </a:r>
          </a:p>
          <a:p>
            <a:pPr lvl="2"/>
            <a:r>
              <a:rPr lang="zh-CN" altLang="en-US" dirty="0"/>
              <a:t>一维数组</a:t>
            </a:r>
          </a:p>
          <a:p>
            <a:pPr marL="1371600" lvl="3" indent="0">
              <a:buNone/>
            </a:pPr>
            <a:r>
              <a:rPr lang="en-US" altLang="zh-CN" sz="2400" dirty="0">
                <a:latin typeface="Times New Roman" charset="0"/>
                <a:ea typeface="Times New Roman" charset="0"/>
                <a:cs typeface="Times New Roman" charset="0"/>
              </a:rPr>
              <a:t>A[n]={a</a:t>
            </a:r>
            <a:r>
              <a:rPr lang="en-US" altLang="zh-CN" sz="2400" baseline="-25000" dirty="0">
                <a:latin typeface="Times New Roman" charset="0"/>
                <a:ea typeface="Times New Roman" charset="0"/>
                <a:cs typeface="Times New Roman" charset="0"/>
              </a:rPr>
              <a:t>0</a:t>
            </a:r>
            <a:r>
              <a:rPr lang="en-US" altLang="zh-CN" sz="2400" dirty="0">
                <a:latin typeface="Times New Roman" charset="0"/>
                <a:ea typeface="Times New Roman" charset="0"/>
                <a:cs typeface="Times New Roman" charset="0"/>
              </a:rPr>
              <a:t>,a</a:t>
            </a:r>
            <a:r>
              <a:rPr lang="en-US" altLang="zh-CN" sz="2400" baseline="-25000" dirty="0">
                <a:latin typeface="Times New Roman" charset="0"/>
                <a:ea typeface="Times New Roman" charset="0"/>
                <a:cs typeface="Times New Roman" charset="0"/>
              </a:rPr>
              <a:t>2</a:t>
            </a:r>
            <a:r>
              <a:rPr lang="en-US" altLang="zh-CN" sz="2400" dirty="0">
                <a:latin typeface="Times New Roman" charset="0"/>
                <a:ea typeface="Times New Roman" charset="0"/>
                <a:cs typeface="Times New Roman" charset="0"/>
              </a:rPr>
              <a:t>,a</a:t>
            </a:r>
            <a:r>
              <a:rPr lang="en-US" altLang="zh-CN" sz="2400" baseline="-25000" dirty="0">
                <a:latin typeface="Times New Roman" charset="0"/>
                <a:ea typeface="Times New Roman" charset="0"/>
                <a:cs typeface="Times New Roman" charset="0"/>
              </a:rPr>
              <a:t>3</a:t>
            </a:r>
            <a:r>
              <a:rPr lang="en-US" altLang="zh-CN" sz="2400" dirty="0">
                <a:latin typeface="Times New Roman" charset="0"/>
                <a:ea typeface="Times New Roman" charset="0"/>
                <a:cs typeface="Times New Roman" charset="0"/>
              </a:rPr>
              <a:t>……a</a:t>
            </a:r>
            <a:r>
              <a:rPr lang="en-US" altLang="zh-CN" sz="2400" baseline="-25000" dirty="0">
                <a:latin typeface="Times New Roman" charset="0"/>
                <a:ea typeface="Times New Roman" charset="0"/>
                <a:cs typeface="Times New Roman" charset="0"/>
              </a:rPr>
              <a:t>n-1</a:t>
            </a:r>
            <a:r>
              <a:rPr lang="en-US" altLang="zh-CN" sz="2400" dirty="0">
                <a:latin typeface="Times New Roman" charset="0"/>
                <a:ea typeface="Times New Roman" charset="0"/>
                <a:cs typeface="Times New Roman" charset="0"/>
              </a:rPr>
              <a:t>}</a:t>
            </a:r>
            <a:endParaRPr lang="zh-CN" altLang="en-US" sz="2400" dirty="0"/>
          </a:p>
          <a:p>
            <a:pPr lvl="3"/>
            <a:r>
              <a:rPr lang="zh-CN" altLang="en-US" sz="2000" dirty="0"/>
              <a:t>可看做是线性结构</a:t>
            </a:r>
            <a:endParaRPr lang="en-US" altLang="zh-CN" sz="2000" dirty="0"/>
          </a:p>
          <a:p>
            <a:pPr lvl="2"/>
            <a:r>
              <a:rPr lang="zh-CN" altLang="en-US" dirty="0">
                <a:latin typeface="SimSun" charset="-122"/>
                <a:ea typeface="SimSun" charset="-122"/>
                <a:cs typeface="SimSun" charset="-122"/>
              </a:rPr>
              <a:t>二维数组</a:t>
            </a:r>
            <a:endParaRPr lang="en-US" altLang="zh-CN" dirty="0">
              <a:latin typeface="SimSun" charset="-122"/>
              <a:ea typeface="SimSun" charset="-122"/>
              <a:cs typeface="SimSun" charset="-122"/>
            </a:endParaRPr>
          </a:p>
          <a:p>
            <a:pPr lvl="2"/>
            <a:endParaRPr lang="en-US" altLang="zh-CN" dirty="0">
              <a:latin typeface="SimSun" charset="-122"/>
              <a:ea typeface="SimSun" charset="-122"/>
              <a:cs typeface="SimSun" charset="-122"/>
            </a:endParaRPr>
          </a:p>
          <a:p>
            <a:pPr lvl="2"/>
            <a:endParaRPr lang="en-US" altLang="zh-CN" dirty="0">
              <a:latin typeface="SimSun" charset="-122"/>
              <a:ea typeface="SimSun" charset="-122"/>
              <a:cs typeface="SimSun" charset="-122"/>
            </a:endParaRPr>
          </a:p>
          <a:p>
            <a:pPr lvl="2"/>
            <a:endParaRPr lang="en-US" altLang="zh-CN" dirty="0">
              <a:latin typeface="SimSun" charset="-122"/>
              <a:ea typeface="SimSun" charset="-122"/>
              <a:cs typeface="SimSun" charset="-122"/>
            </a:endParaRPr>
          </a:p>
          <a:p>
            <a:pPr lvl="2"/>
            <a:endParaRPr lang="en-US" altLang="zh-CN" dirty="0">
              <a:latin typeface="SimSun" charset="-122"/>
              <a:ea typeface="SimSun" charset="-122"/>
              <a:cs typeface="SimSun" charset="-122"/>
            </a:endParaRPr>
          </a:p>
          <a:p>
            <a:pPr marL="914400" lvl="2" indent="0">
              <a:buNone/>
            </a:pPr>
            <a:endParaRPr lang="en-US" altLang="zh-CN" dirty="0">
              <a:latin typeface="SimSun" charset="-122"/>
              <a:ea typeface="SimSun" charset="-122"/>
              <a:cs typeface="SimSun" charset="-122"/>
            </a:endParaRPr>
          </a:p>
          <a:p>
            <a:pPr lvl="3"/>
            <a:r>
              <a:rPr lang="zh-CN" altLang="en-US" sz="2000" dirty="0">
                <a:latin typeface="SimSun" charset="-122"/>
                <a:ea typeface="SimSun" charset="-122"/>
                <a:cs typeface="SimSun" charset="-122"/>
              </a:rPr>
              <a:t>二维数组中的每一个元素 最多可有</a:t>
            </a:r>
            <a:r>
              <a:rPr lang="zh-CN" altLang="en-US" sz="2000" dirty="0">
                <a:solidFill>
                  <a:srgbClr val="FF0000"/>
                </a:solidFill>
                <a:latin typeface="SimSun" charset="-122"/>
                <a:ea typeface="SimSun" charset="-122"/>
                <a:cs typeface="SimSun" charset="-122"/>
              </a:rPr>
              <a:t>二个直接前驱和两个直接后继</a:t>
            </a:r>
            <a:r>
              <a:rPr lang="zh-CN" altLang="en-US" sz="2000" dirty="0">
                <a:latin typeface="SimSun" charset="-122"/>
                <a:ea typeface="SimSun" charset="-122"/>
                <a:cs typeface="SimSun" charset="-122"/>
              </a:rPr>
              <a:t>（边界除外）</a:t>
            </a:r>
            <a:endParaRPr lang="en-US" altLang="zh-CN" sz="2000" dirty="0">
              <a:latin typeface="SimSun" charset="-122"/>
              <a:ea typeface="SimSun" charset="-122"/>
              <a:cs typeface="SimSun" charset="-122"/>
            </a:endParaRPr>
          </a:p>
          <a:p>
            <a:pPr lvl="3"/>
            <a:r>
              <a:rPr lang="zh-CN" altLang="en-US" sz="2000" dirty="0">
                <a:latin typeface="SimSun" charset="-122"/>
                <a:ea typeface="SimSun" charset="-122"/>
                <a:cs typeface="SimSun" charset="-122"/>
              </a:rPr>
              <a:t>可看做是非线性结构</a:t>
            </a:r>
            <a:endParaRPr lang="en-US" altLang="zh-CN" sz="2000" dirty="0">
              <a:latin typeface="SimSun" charset="-122"/>
              <a:ea typeface="SimSun" charset="-122"/>
              <a:cs typeface="SimSun"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581061266"/>
              </p:ext>
            </p:extLst>
          </p:nvPr>
        </p:nvGraphicFramePr>
        <p:xfrm>
          <a:off x="2658400" y="3404323"/>
          <a:ext cx="3908656" cy="1855382"/>
        </p:xfrm>
        <a:graphic>
          <a:graphicData uri="http://schemas.openxmlformats.org/presentationml/2006/ole">
            <mc:AlternateContent xmlns:mc="http://schemas.openxmlformats.org/markup-compatibility/2006">
              <mc:Choice xmlns:v="urn:schemas-microsoft-com:vml" Requires="v">
                <p:oleObj spid="_x0000_s1113" name="Equation" r:id="rId4" imgW="1942920" imgH="914400" progId="Equation.DSMT4">
                  <p:embed/>
                </p:oleObj>
              </mc:Choice>
              <mc:Fallback>
                <p:oleObj name="Equation" r:id="rId4" imgW="1942920" imgH="914400" progId="Equation.DSMT4">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8400" y="3404323"/>
                        <a:ext cx="3908656" cy="185538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914851438"/>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9711"/>
                                        </p:tgtEl>
                                        <p:attrNameLst>
                                          <p:attrName>style.visibility</p:attrName>
                                        </p:attrNameLst>
                                      </p:cBhvr>
                                      <p:to>
                                        <p:strVal val="visible"/>
                                      </p:to>
                                    </p:set>
                                    <p:anim calcmode="lin" valueType="num">
                                      <p:cBhvr>
                                        <p:cTn id="7" dur="1000" fill="hold"/>
                                        <p:tgtEl>
                                          <p:spTgt spid="29711"/>
                                        </p:tgtEl>
                                        <p:attrNameLst>
                                          <p:attrName>ppt_w</p:attrName>
                                        </p:attrNameLst>
                                      </p:cBhvr>
                                      <p:tavLst>
                                        <p:tav tm="0">
                                          <p:val>
                                            <p:fltVal val="0"/>
                                          </p:val>
                                        </p:tav>
                                        <p:tav tm="100000">
                                          <p:val>
                                            <p:strVal val="#ppt_w"/>
                                          </p:val>
                                        </p:tav>
                                      </p:tavLst>
                                    </p:anim>
                                    <p:anim calcmode="lin" valueType="num">
                                      <p:cBhvr>
                                        <p:cTn id="8" dur="1000" fill="hold"/>
                                        <p:tgtEl>
                                          <p:spTgt spid="29711"/>
                                        </p:tgtEl>
                                        <p:attrNameLst>
                                          <p:attrName>ppt_h</p:attrName>
                                        </p:attrNameLst>
                                      </p:cBhvr>
                                      <p:tavLst>
                                        <p:tav tm="0">
                                          <p:val>
                                            <p:fltVal val="0"/>
                                          </p:val>
                                        </p:tav>
                                        <p:tav tm="100000">
                                          <p:val>
                                            <p:strVal val="#ppt_h"/>
                                          </p:val>
                                        </p:tav>
                                      </p:tavLst>
                                    </p:anim>
                                    <p:anim calcmode="lin" valueType="num">
                                      <p:cBhvr>
                                        <p:cTn id="9" dur="1000" fill="hold"/>
                                        <p:tgtEl>
                                          <p:spTgt spid="2971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971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29712">
                                            <p:txEl>
                                              <p:pRg st="0" end="0"/>
                                            </p:txEl>
                                          </p:spTgt>
                                        </p:tgtEl>
                                        <p:attrNameLst>
                                          <p:attrName>style.visibility</p:attrName>
                                        </p:attrNameLst>
                                      </p:cBhvr>
                                      <p:to>
                                        <p:strVal val="visible"/>
                                      </p:to>
                                    </p:set>
                                    <p:animEffect transition="in" filter="slide(fromBottom)">
                                      <p:cBhvr>
                                        <p:cTn id="15" dur="500"/>
                                        <p:tgtEl>
                                          <p:spTgt spid="29712">
                                            <p:txEl>
                                              <p:pRg st="0" end="0"/>
                                            </p:txEl>
                                          </p:spTgt>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29712">
                                            <p:txEl>
                                              <p:pRg st="1" end="1"/>
                                            </p:txEl>
                                          </p:spTgt>
                                        </p:tgtEl>
                                        <p:attrNameLst>
                                          <p:attrName>style.visibility</p:attrName>
                                        </p:attrNameLst>
                                      </p:cBhvr>
                                      <p:to>
                                        <p:strVal val="visible"/>
                                      </p:to>
                                    </p:set>
                                    <p:animEffect transition="in" filter="slide(fromBottom)">
                                      <p:cBhvr>
                                        <p:cTn id="18" dur="500"/>
                                        <p:tgtEl>
                                          <p:spTgt spid="29712">
                                            <p:txEl>
                                              <p:pRg st="1" end="1"/>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29712">
                                            <p:txEl>
                                              <p:pRg st="2" end="2"/>
                                            </p:txEl>
                                          </p:spTgt>
                                        </p:tgtEl>
                                        <p:attrNameLst>
                                          <p:attrName>style.visibility</p:attrName>
                                        </p:attrNameLst>
                                      </p:cBhvr>
                                      <p:to>
                                        <p:strVal val="visible"/>
                                      </p:to>
                                    </p:set>
                                    <p:animEffect transition="in" filter="slide(fromBottom)">
                                      <p:cBhvr>
                                        <p:cTn id="21" dur="500"/>
                                        <p:tgtEl>
                                          <p:spTgt spid="2971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29712">
                                            <p:txEl>
                                              <p:pRg st="3" end="3"/>
                                            </p:txEl>
                                          </p:spTgt>
                                        </p:tgtEl>
                                        <p:attrNameLst>
                                          <p:attrName>style.visibility</p:attrName>
                                        </p:attrNameLst>
                                      </p:cBhvr>
                                      <p:to>
                                        <p:strVal val="visible"/>
                                      </p:to>
                                    </p:set>
                                    <p:animEffect transition="in" filter="slide(fromBottom)">
                                      <p:cBhvr>
                                        <p:cTn id="26" dur="500"/>
                                        <p:tgtEl>
                                          <p:spTgt spid="29712">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29712">
                                            <p:txEl>
                                              <p:pRg st="4" end="4"/>
                                            </p:txEl>
                                          </p:spTgt>
                                        </p:tgtEl>
                                        <p:attrNameLst>
                                          <p:attrName>style.visibility</p:attrName>
                                        </p:attrNameLst>
                                      </p:cBhvr>
                                      <p:to>
                                        <p:strVal val="visible"/>
                                      </p:to>
                                    </p:set>
                                    <p:animEffect transition="in" filter="slide(fromBottom)">
                                      <p:cBhvr>
                                        <p:cTn id="31" dur="500"/>
                                        <p:tgtEl>
                                          <p:spTgt spid="29712">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29712">
                                            <p:txEl>
                                              <p:pRg st="10" end="10"/>
                                            </p:txEl>
                                          </p:spTgt>
                                        </p:tgtEl>
                                        <p:attrNameLst>
                                          <p:attrName>style.visibility</p:attrName>
                                        </p:attrNameLst>
                                      </p:cBhvr>
                                      <p:to>
                                        <p:strVal val="visible"/>
                                      </p:to>
                                    </p:set>
                                    <p:animEffect transition="in" filter="slide(fromBottom)">
                                      <p:cBhvr>
                                        <p:cTn id="40" dur="500"/>
                                        <p:tgtEl>
                                          <p:spTgt spid="29712">
                                            <p:txEl>
                                              <p:pRg st="10" end="10"/>
                                            </p:txEl>
                                          </p:spTgt>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29712">
                                            <p:txEl>
                                              <p:pRg st="11" end="11"/>
                                            </p:txEl>
                                          </p:spTgt>
                                        </p:tgtEl>
                                        <p:attrNameLst>
                                          <p:attrName>style.visibility</p:attrName>
                                        </p:attrNameLst>
                                      </p:cBhvr>
                                      <p:to>
                                        <p:strVal val="visible"/>
                                      </p:to>
                                    </p:set>
                                    <p:animEffect transition="in" filter="slide(fromBottom)">
                                      <p:cBhvr>
                                        <p:cTn id="43" dur="500"/>
                                        <p:tgtEl>
                                          <p:spTgt spid="2971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11" grpId="0" autoUpdateAnimBg="0"/>
      <p:bldP spid="29712" grpId="0" uiExpand="1" build="p" bldLvl="2"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379025" y="394432"/>
            <a:ext cx="6400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zh-CN" altLang="en-US" sz="3600" dirty="0">
                <a:solidFill>
                  <a:schemeClr val="tx2"/>
                </a:solidFill>
                <a:latin typeface="+mj-lt"/>
                <a:ea typeface="+mj-ea"/>
                <a:cs typeface="+mj-cs"/>
              </a:rPr>
              <a:t>练习</a:t>
            </a:r>
          </a:p>
        </p:txBody>
      </p:sp>
      <p:sp>
        <p:nvSpPr>
          <p:cNvPr id="5" name="Rectangle 3"/>
          <p:cNvSpPr txBox="1">
            <a:spLocks noChangeArrowheads="1"/>
          </p:cNvSpPr>
          <p:nvPr/>
        </p:nvSpPr>
        <p:spPr bwMode="auto">
          <a:xfrm>
            <a:off x="813577" y="1324708"/>
            <a:ext cx="10778197"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rgbClr val="006600"/>
              </a:buClr>
              <a:buSzPct val="55000"/>
              <a:buFont typeface="Wingdings" charset="2"/>
              <a:buChar char="n"/>
              <a:defRPr kumimoji="1" sz="22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eaLnBrk="1" hangingPunct="1">
              <a:buFontTx/>
              <a:buNone/>
            </a:pPr>
            <a:r>
              <a:rPr lang="en-US" altLang="zh-CN" sz="2800" dirty="0"/>
              <a:t>①</a:t>
            </a:r>
            <a:r>
              <a:rPr lang="zh-CN" altLang="en-US" sz="2800" dirty="0"/>
              <a:t>若用</a:t>
            </a:r>
            <a:r>
              <a:rPr lang="zh-CN" altLang="en-US" sz="2800" dirty="0">
                <a:solidFill>
                  <a:srgbClr val="FF0000"/>
                </a:solidFill>
              </a:rPr>
              <a:t>二维数组表示</a:t>
            </a:r>
            <a:r>
              <a:rPr lang="zh-CN" altLang="en-US" sz="2800" dirty="0"/>
              <a:t>法表示所给的</a:t>
            </a:r>
            <a:r>
              <a:rPr lang="en-US" altLang="zh-CN" sz="2800" dirty="0" err="1"/>
              <a:t>n×n</a:t>
            </a:r>
            <a:r>
              <a:rPr lang="zh-CN" altLang="en-US" sz="2800" dirty="0"/>
              <a:t>的稀疏矩阵共需</a:t>
            </a:r>
            <a:r>
              <a:rPr lang="en-US" altLang="zh-CN" sz="2800" dirty="0">
                <a:solidFill>
                  <a:srgbClr val="FF0000"/>
                </a:solidFill>
              </a:rPr>
              <a:t>4n</a:t>
            </a:r>
            <a:r>
              <a:rPr lang="en-US" altLang="zh-CN" sz="2800" baseline="30000" dirty="0">
                <a:solidFill>
                  <a:srgbClr val="FF0000"/>
                </a:solidFill>
              </a:rPr>
              <a:t>2</a:t>
            </a:r>
            <a:r>
              <a:rPr lang="zh-CN" altLang="en-US" sz="2800" dirty="0"/>
              <a:t>个字节的存储空间；</a:t>
            </a:r>
          </a:p>
          <a:p>
            <a:pPr eaLnBrk="1" hangingPunct="1">
              <a:buFontTx/>
              <a:buNone/>
            </a:pPr>
            <a:r>
              <a:rPr lang="zh-CN" altLang="en-US" sz="2800" dirty="0"/>
              <a:t>②若用</a:t>
            </a:r>
            <a:r>
              <a:rPr lang="zh-CN" altLang="en-US" sz="2800" dirty="0">
                <a:solidFill>
                  <a:srgbClr val="FF0000"/>
                </a:solidFill>
              </a:rPr>
              <a:t>三元组顺序表表示法</a:t>
            </a:r>
            <a:r>
              <a:rPr lang="zh-CN" altLang="en-US" sz="2800" dirty="0"/>
              <a:t>表示所给的</a:t>
            </a:r>
            <a:r>
              <a:rPr lang="en-US" altLang="zh-CN" sz="2800" dirty="0" err="1"/>
              <a:t>n×n</a:t>
            </a:r>
            <a:r>
              <a:rPr lang="zh-CN" altLang="en-US" sz="2800" dirty="0"/>
              <a:t>的稀疏矩阵，每个三元组需三个域（行标</a:t>
            </a:r>
            <a:r>
              <a:rPr lang="en-US" altLang="zh-CN" sz="2800" dirty="0"/>
              <a:t>i</a:t>
            </a:r>
            <a:r>
              <a:rPr lang="zh-CN" altLang="en-US" sz="2800" dirty="0"/>
              <a:t>、列标</a:t>
            </a:r>
            <a:r>
              <a:rPr lang="en-US" altLang="zh-CN" sz="2800" dirty="0"/>
              <a:t>j</a:t>
            </a:r>
            <a:r>
              <a:rPr lang="zh-CN" altLang="en-US" sz="2800" dirty="0"/>
              <a:t>、矩阵元素的值</a:t>
            </a:r>
            <a:r>
              <a:rPr lang="en-US" altLang="zh-CN" sz="2800" dirty="0"/>
              <a:t>e</a:t>
            </a:r>
            <a:r>
              <a:rPr lang="zh-CN" altLang="en-US" sz="2800" dirty="0"/>
              <a:t>）， </a:t>
            </a:r>
            <a:r>
              <a:rPr lang="en-US" altLang="zh-CN" sz="2800" dirty="0"/>
              <a:t>p</a:t>
            </a:r>
            <a:r>
              <a:rPr lang="zh-CN" altLang="en-US" sz="2800" dirty="0"/>
              <a:t>个非零元共需</a:t>
            </a:r>
            <a:r>
              <a:rPr lang="en-US" altLang="zh-CN" sz="2800" dirty="0"/>
              <a:t>3p</a:t>
            </a:r>
            <a:r>
              <a:rPr lang="zh-CN" altLang="en-US" sz="2800" dirty="0"/>
              <a:t>个数据域，而存储矩阵的行数、列数和非零元个数也需要三个数据域，从而共需</a:t>
            </a:r>
            <a:r>
              <a:rPr lang="en-US" altLang="zh-CN" sz="2800" dirty="0">
                <a:solidFill>
                  <a:srgbClr val="FF0000"/>
                </a:solidFill>
              </a:rPr>
              <a:t>4(3p+3)</a:t>
            </a:r>
            <a:r>
              <a:rPr lang="zh-CN" altLang="en-US" sz="2800" dirty="0"/>
              <a:t>个字节的存储空间；</a:t>
            </a:r>
          </a:p>
          <a:p>
            <a:pPr eaLnBrk="1" hangingPunct="1">
              <a:buFontTx/>
              <a:buNone/>
            </a:pPr>
            <a:r>
              <a:rPr lang="zh-CN" altLang="en-US" sz="2800" dirty="0"/>
              <a:t>③若用</a:t>
            </a:r>
            <a:r>
              <a:rPr lang="zh-CN" altLang="en-US" sz="2800" dirty="0">
                <a:solidFill>
                  <a:srgbClr val="FF0000"/>
                </a:solidFill>
              </a:rPr>
              <a:t>十字链表表示法</a:t>
            </a:r>
            <a:r>
              <a:rPr lang="zh-CN" altLang="en-US" sz="2800" dirty="0"/>
              <a:t>表示所给的</a:t>
            </a:r>
            <a:r>
              <a:rPr lang="en-US" altLang="zh-CN" sz="2800" dirty="0" err="1"/>
              <a:t>n×n</a:t>
            </a:r>
            <a:r>
              <a:rPr lang="zh-CN" altLang="en-US" sz="2800" dirty="0"/>
              <a:t>的稀疏矩阵，每个链表结点需</a:t>
            </a:r>
            <a:r>
              <a:rPr lang="en-US" altLang="zh-CN" sz="2800" dirty="0"/>
              <a:t>5</a:t>
            </a:r>
            <a:r>
              <a:rPr lang="zh-CN" altLang="en-US" sz="2800" dirty="0"/>
              <a:t>个域（行标</a:t>
            </a:r>
            <a:r>
              <a:rPr lang="en-US" altLang="zh-CN" sz="2800" dirty="0"/>
              <a:t>i</a:t>
            </a:r>
            <a:r>
              <a:rPr lang="zh-CN" altLang="en-US" sz="2800" dirty="0"/>
              <a:t>、列标</a:t>
            </a:r>
            <a:r>
              <a:rPr lang="en-US" altLang="zh-CN" sz="2800" dirty="0"/>
              <a:t>j</a:t>
            </a:r>
            <a:r>
              <a:rPr lang="zh-CN" altLang="en-US" sz="2800" dirty="0"/>
              <a:t>、矩阵元素的值</a:t>
            </a:r>
            <a:r>
              <a:rPr lang="en-US" altLang="zh-CN" sz="2800" dirty="0"/>
              <a:t>e </a:t>
            </a:r>
            <a:r>
              <a:rPr lang="zh-CN" altLang="en-US" sz="2800" dirty="0"/>
              <a:t>、列关系指针域</a:t>
            </a:r>
            <a:r>
              <a:rPr lang="en-US" altLang="zh-CN" sz="2800" dirty="0"/>
              <a:t>down</a:t>
            </a:r>
            <a:r>
              <a:rPr lang="zh-CN" altLang="en-US" sz="2800" dirty="0"/>
              <a:t>、行关系指针域</a:t>
            </a:r>
            <a:r>
              <a:rPr lang="en-US" altLang="zh-CN" sz="2800" dirty="0"/>
              <a:t>right</a:t>
            </a:r>
            <a:r>
              <a:rPr lang="zh-CN" altLang="en-US" sz="2800" dirty="0"/>
              <a:t>），</a:t>
            </a:r>
            <a:r>
              <a:rPr lang="en-US" altLang="zh-CN" sz="2800" dirty="0"/>
              <a:t>p</a:t>
            </a:r>
            <a:r>
              <a:rPr lang="zh-CN" altLang="en-US" sz="2800" dirty="0"/>
              <a:t>个非零元共需</a:t>
            </a:r>
            <a:r>
              <a:rPr lang="en-US" altLang="zh-CN" sz="2800" dirty="0"/>
              <a:t>5p</a:t>
            </a:r>
            <a:r>
              <a:rPr lang="zh-CN" altLang="en-US" sz="2800" dirty="0"/>
              <a:t>个域，指向行、列链表的头结点需</a:t>
            </a:r>
            <a:r>
              <a:rPr lang="en-US" altLang="zh-CN" sz="2800" dirty="0"/>
              <a:t>2n</a:t>
            </a:r>
            <a:r>
              <a:rPr lang="zh-CN" altLang="en-US" sz="2800" dirty="0"/>
              <a:t>个指针域，而存储矩阵的行数、列数和非零元个数需要三个数据域，从而共需</a:t>
            </a:r>
            <a:r>
              <a:rPr lang="en-US" altLang="zh-CN" sz="2800" dirty="0">
                <a:solidFill>
                  <a:srgbClr val="FF0000"/>
                </a:solidFill>
              </a:rPr>
              <a:t>4(2n+5p+3)</a:t>
            </a:r>
            <a:r>
              <a:rPr lang="zh-CN" altLang="en-US" sz="2800" dirty="0"/>
              <a:t>个字节的存储空间。</a:t>
            </a:r>
          </a:p>
        </p:txBody>
      </p:sp>
    </p:spTree>
    <p:extLst>
      <p:ext uri="{BB962C8B-B14F-4D97-AF65-F5344CB8AC3E}">
        <p14:creationId xmlns:p14="http://schemas.microsoft.com/office/powerpoint/2010/main" val="183292055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up)">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up)">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19"/>
          <p:cNvSpPr>
            <a:spLocks noGrp="1" noChangeArrowheads="1"/>
          </p:cNvSpPr>
          <p:nvPr>
            <p:ph type="title"/>
          </p:nvPr>
        </p:nvSpPr>
        <p:spPr/>
        <p:txBody>
          <a:bodyPr/>
          <a:lstStyle/>
          <a:p>
            <a:pPr eaLnBrk="1" hangingPunct="1"/>
            <a:r>
              <a:rPr lang="en-US" altLang="zh-CN" dirty="0"/>
              <a:t>5.4 </a:t>
            </a:r>
            <a:r>
              <a:rPr lang="zh-CN" altLang="en-US" dirty="0"/>
              <a:t>广义表的定义</a:t>
            </a:r>
          </a:p>
        </p:txBody>
      </p:sp>
      <p:sp>
        <p:nvSpPr>
          <p:cNvPr id="75780" name="Rectangle 20"/>
          <p:cNvSpPr>
            <a:spLocks noGrp="1" noChangeArrowheads="1"/>
          </p:cNvSpPr>
          <p:nvPr>
            <p:ph type="body" idx="1"/>
          </p:nvPr>
        </p:nvSpPr>
        <p:spPr/>
        <p:txBody>
          <a:bodyPr/>
          <a:lstStyle/>
          <a:p>
            <a:pPr marL="0" indent="0" eaLnBrk="1" hangingPunct="1">
              <a:buNone/>
            </a:pPr>
            <a:r>
              <a:rPr lang="zh-CN" altLang="en-US" dirty="0">
                <a:latin typeface="SimSun" charset="-122"/>
                <a:ea typeface="SimSun" charset="-122"/>
                <a:cs typeface="SimSun" charset="-122"/>
              </a:rPr>
              <a:t>概念引入：</a:t>
            </a:r>
          </a:p>
          <a:p>
            <a:pPr lvl="1" eaLnBrk="1" hangingPunct="1"/>
            <a:r>
              <a:rPr lang="zh-CN" altLang="en-US" dirty="0">
                <a:latin typeface="SimSun" charset="-122"/>
                <a:ea typeface="SimSun" charset="-122"/>
                <a:cs typeface="SimSun" charset="-122"/>
              </a:rPr>
              <a:t>广义表（</a:t>
            </a:r>
            <a:r>
              <a:rPr lang="en-US" altLang="zh-CN" i="1" dirty="0">
                <a:latin typeface="SimSun" charset="-122"/>
                <a:ea typeface="SimSun" charset="-122"/>
                <a:cs typeface="SimSun" charset="-122"/>
              </a:rPr>
              <a:t>Lists</a:t>
            </a:r>
            <a:r>
              <a:rPr lang="en-US" altLang="zh-CN" dirty="0">
                <a:latin typeface="SimSun" charset="-122"/>
                <a:ea typeface="SimSun" charset="-122"/>
                <a:cs typeface="SimSun" charset="-122"/>
              </a:rPr>
              <a:t>，</a:t>
            </a:r>
            <a:r>
              <a:rPr lang="zh-CN" altLang="en-US" dirty="0">
                <a:latin typeface="SimSun" charset="-122"/>
                <a:ea typeface="SimSun" charset="-122"/>
                <a:cs typeface="SimSun" charset="-122"/>
              </a:rPr>
              <a:t>又称列表）是线性表的推广。</a:t>
            </a:r>
          </a:p>
          <a:p>
            <a:pPr lvl="1" eaLnBrk="1" hangingPunct="1"/>
            <a:r>
              <a:rPr lang="zh-CN" altLang="en-US" dirty="0">
                <a:latin typeface="SimSun" charset="-122"/>
                <a:ea typeface="SimSun" charset="-122"/>
                <a:cs typeface="SimSun" charset="-122"/>
              </a:rPr>
              <a:t>线性表：</a:t>
            </a:r>
          </a:p>
          <a:p>
            <a:pPr lvl="2" eaLnBrk="1" hangingPunct="1">
              <a:buFont typeface="Wingdings" pitchFamily="2" charset="2"/>
              <a:buNone/>
            </a:pPr>
            <a:r>
              <a:rPr lang="en-US" altLang="zh-CN" dirty="0">
                <a:latin typeface="SimSun" charset="-122"/>
                <a:ea typeface="SimSun" charset="-122"/>
                <a:cs typeface="SimSun" charset="-122"/>
              </a:rPr>
              <a:t>                </a:t>
            </a:r>
            <a:r>
              <a:rPr lang="en-US" altLang="zh-CN" sz="2800" dirty="0">
                <a:latin typeface="SimSun" charset="-122"/>
                <a:ea typeface="SimSun" charset="-122"/>
                <a:cs typeface="SimSun" charset="-122"/>
              </a:rPr>
              <a:t>（</a:t>
            </a:r>
            <a:r>
              <a:rPr lang="en-US" altLang="zh-CN" sz="2800" i="1" dirty="0">
                <a:latin typeface="SimSun" charset="-122"/>
                <a:ea typeface="SimSun" charset="-122"/>
                <a:cs typeface="SimSun" charset="-122"/>
              </a:rPr>
              <a:t>a</a:t>
            </a:r>
            <a:r>
              <a:rPr lang="en-US" altLang="zh-CN" sz="2800" i="1" baseline="-25000" dirty="0">
                <a:latin typeface="SimSun" charset="-122"/>
                <a:ea typeface="SimSun" charset="-122"/>
                <a:cs typeface="SimSun" charset="-122"/>
              </a:rPr>
              <a:t>1</a:t>
            </a:r>
            <a:r>
              <a:rPr lang="en-US" altLang="zh-CN" sz="2800" i="1" dirty="0">
                <a:latin typeface="SimSun" charset="-122"/>
                <a:ea typeface="SimSun" charset="-122"/>
                <a:cs typeface="SimSun" charset="-122"/>
              </a:rPr>
              <a:t>, a</a:t>
            </a:r>
            <a:r>
              <a:rPr lang="en-US" altLang="zh-CN" sz="2800" i="1" baseline="-25000" dirty="0">
                <a:latin typeface="SimSun" charset="-122"/>
                <a:ea typeface="SimSun" charset="-122"/>
                <a:cs typeface="SimSun" charset="-122"/>
              </a:rPr>
              <a:t>2</a:t>
            </a:r>
            <a:r>
              <a:rPr lang="en-US" altLang="zh-CN" sz="2800" i="1" dirty="0">
                <a:latin typeface="SimSun" charset="-122"/>
                <a:ea typeface="SimSun" charset="-122"/>
                <a:cs typeface="SimSun" charset="-122"/>
              </a:rPr>
              <a:t>, a</a:t>
            </a:r>
            <a:r>
              <a:rPr lang="en-US" altLang="zh-CN" sz="2800" i="1" baseline="-25000" dirty="0">
                <a:latin typeface="SimSun" charset="-122"/>
                <a:ea typeface="SimSun" charset="-122"/>
                <a:cs typeface="SimSun" charset="-122"/>
              </a:rPr>
              <a:t>3</a:t>
            </a:r>
            <a:r>
              <a:rPr lang="en-US" altLang="zh-CN" sz="2800" i="1" dirty="0">
                <a:latin typeface="SimSun" charset="-122"/>
                <a:ea typeface="SimSun" charset="-122"/>
                <a:cs typeface="SimSun" charset="-122"/>
              </a:rPr>
              <a:t>,…, a</a:t>
            </a:r>
            <a:r>
              <a:rPr lang="en-US" altLang="zh-CN" sz="2800" i="1" baseline="-25000" dirty="0">
                <a:latin typeface="SimSun" charset="-122"/>
                <a:ea typeface="SimSun" charset="-122"/>
                <a:cs typeface="SimSun" charset="-122"/>
              </a:rPr>
              <a:t>n</a:t>
            </a:r>
            <a:r>
              <a:rPr lang="en-US" altLang="zh-CN" sz="2800" baseline="-25000" dirty="0">
                <a:latin typeface="SimSun" charset="-122"/>
                <a:ea typeface="SimSun" charset="-122"/>
                <a:cs typeface="SimSun" charset="-122"/>
              </a:rPr>
              <a:t> </a:t>
            </a:r>
            <a:r>
              <a:rPr lang="en-US" altLang="zh-CN" sz="2800" dirty="0">
                <a:latin typeface="SimSun" charset="-122"/>
                <a:ea typeface="SimSun" charset="-122"/>
                <a:cs typeface="SimSun" charset="-122"/>
              </a:rPr>
              <a:t>）</a:t>
            </a:r>
            <a:endParaRPr lang="zh-CN" altLang="en-US" sz="2800" dirty="0">
              <a:latin typeface="SimSun" charset="-122"/>
              <a:ea typeface="SimSun" charset="-122"/>
              <a:cs typeface="SimSun" charset="-122"/>
            </a:endParaRPr>
          </a:p>
          <a:p>
            <a:pPr lvl="2" eaLnBrk="1" hangingPunct="1"/>
            <a:r>
              <a:rPr lang="zh-CN" altLang="en-US" dirty="0">
                <a:latin typeface="SimSun" charset="-122"/>
                <a:ea typeface="SimSun" charset="-122"/>
                <a:cs typeface="SimSun" charset="-122"/>
              </a:rPr>
              <a:t>线性表的元素仅限于原子项，不能是一张表。</a:t>
            </a:r>
          </a:p>
          <a:p>
            <a:pPr lvl="2" eaLnBrk="1" hangingPunct="1"/>
            <a:r>
              <a:rPr lang="zh-CN" altLang="en-US" dirty="0">
                <a:latin typeface="SimSun" charset="-122"/>
                <a:ea typeface="SimSun" charset="-122"/>
                <a:cs typeface="SimSun" charset="-122"/>
              </a:rPr>
              <a:t>若放松对表元素的这种限制，允许它们具有其自身结构，这样就产生了广义表的概念。</a:t>
            </a:r>
          </a:p>
          <a:p>
            <a:pPr eaLnBrk="1" hangingPunct="1"/>
            <a:endParaRPr lang="zh-CN" altLang="en-US" dirty="0"/>
          </a:p>
        </p:txBody>
      </p:sp>
    </p:spTree>
    <p:extLst>
      <p:ext uri="{BB962C8B-B14F-4D97-AF65-F5344CB8AC3E}">
        <p14:creationId xmlns:p14="http://schemas.microsoft.com/office/powerpoint/2010/main" val="782913448"/>
      </p:ext>
    </p:extLst>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8" name="Text Box 4"/>
          <p:cNvSpPr>
            <a:spLocks noGrp="1" noChangeArrowheads="1"/>
          </p:cNvSpPr>
          <p:nvPr>
            <p:ph type="body" idx="1"/>
          </p:nvPr>
        </p:nvSpPr>
        <p:spPr>
          <a:noFill/>
        </p:spPr>
        <p:txBody>
          <a:bodyPr/>
          <a:lstStyle/>
          <a:p>
            <a:pPr eaLnBrk="1" hangingPunct="1"/>
            <a:r>
              <a:rPr lang="en-US" altLang="zh-CN" dirty="0">
                <a:latin typeface="SimSun" charset="-122"/>
                <a:ea typeface="SimSun" charset="-122"/>
                <a:cs typeface="SimSun" charset="-122"/>
              </a:rPr>
              <a:t> </a:t>
            </a:r>
            <a:r>
              <a:rPr lang="zh-CN" altLang="en-US" dirty="0">
                <a:latin typeface="SimSun" charset="-122"/>
                <a:ea typeface="SimSun" charset="-122"/>
                <a:cs typeface="SimSun" charset="-122"/>
              </a:rPr>
              <a:t>特点：</a:t>
            </a:r>
          </a:p>
          <a:p>
            <a:pPr lvl="1" eaLnBrk="1" hangingPunct="1"/>
            <a:r>
              <a:rPr lang="zh-CN" altLang="en-US" dirty="0">
                <a:latin typeface="SimSun" charset="-122"/>
                <a:ea typeface="SimSun" charset="-122"/>
                <a:cs typeface="SimSun" charset="-122"/>
              </a:rPr>
              <a:t>  </a:t>
            </a:r>
            <a:r>
              <a:rPr lang="zh-CN" altLang="en-US" dirty="0">
                <a:latin typeface="SimSun" charset="-122"/>
                <a:ea typeface="SimSun" charset="-122"/>
                <a:cs typeface="SimSun" charset="-122"/>
                <a:sym typeface="Wingdings" pitchFamily="2" charset="2"/>
              </a:rPr>
              <a:t>多层次</a:t>
            </a:r>
            <a:endParaRPr lang="en-US" altLang="zh-CN" dirty="0">
              <a:latin typeface="SimSun" charset="-122"/>
              <a:ea typeface="SimSun" charset="-122"/>
              <a:cs typeface="SimSun" charset="-122"/>
              <a:sym typeface="Wingdings" pitchFamily="2" charset="2"/>
            </a:endParaRPr>
          </a:p>
          <a:p>
            <a:pPr lvl="1" eaLnBrk="1" hangingPunct="1"/>
            <a:r>
              <a:rPr lang="zh-CN" altLang="en-US" dirty="0">
                <a:latin typeface="SimSun" charset="-122"/>
                <a:ea typeface="SimSun" charset="-122"/>
                <a:cs typeface="SimSun" charset="-122"/>
                <a:sym typeface="Wingdings" pitchFamily="2" charset="2"/>
              </a:rPr>
              <a:t>  可共享</a:t>
            </a:r>
            <a:endParaRPr lang="en-US" altLang="zh-CN" dirty="0">
              <a:latin typeface="SimSun" charset="-122"/>
              <a:ea typeface="SimSun" charset="-122"/>
              <a:cs typeface="SimSun" charset="-122"/>
              <a:sym typeface="Wingdings" pitchFamily="2" charset="2"/>
            </a:endParaRPr>
          </a:p>
          <a:p>
            <a:pPr lvl="1" eaLnBrk="1" hangingPunct="1"/>
            <a:r>
              <a:rPr lang="zh-CN" altLang="en-US" dirty="0">
                <a:latin typeface="SimSun" charset="-122"/>
                <a:ea typeface="SimSun" charset="-122"/>
                <a:cs typeface="SimSun" charset="-122"/>
                <a:sym typeface="Wingdings" pitchFamily="2" charset="2"/>
              </a:rPr>
              <a:t>  可递</a:t>
            </a:r>
            <a:r>
              <a:rPr lang="zh-CN" altLang="en-US" dirty="0" smtClean="0">
                <a:latin typeface="SimSun" charset="-122"/>
                <a:ea typeface="SimSun" charset="-122"/>
                <a:cs typeface="SimSun" charset="-122"/>
                <a:sym typeface="Wingdings" pitchFamily="2" charset="2"/>
              </a:rPr>
              <a:t>归</a:t>
            </a:r>
            <a:endParaRPr lang="en-US" altLang="zh-CN" dirty="0" smtClean="0">
              <a:latin typeface="SimSun" charset="-122"/>
              <a:ea typeface="SimSun" charset="-122"/>
              <a:cs typeface="SimSun" charset="-122"/>
              <a:sym typeface="Wingdings" pitchFamily="2" charset="2"/>
            </a:endParaRPr>
          </a:p>
          <a:p>
            <a:pPr lvl="1" eaLnBrk="1" hangingPunct="1"/>
            <a:r>
              <a:rPr lang="zh-CN" altLang="en-US" dirty="0" smtClean="0">
                <a:latin typeface="SimSun" charset="-122"/>
                <a:ea typeface="SimSun" charset="-122"/>
                <a:cs typeface="SimSun" charset="-122"/>
                <a:sym typeface="Wingdings" pitchFamily="2" charset="2"/>
              </a:rPr>
              <a:t>  任意</a:t>
            </a:r>
            <a:r>
              <a:rPr lang="zh-CN" altLang="en-US" dirty="0">
                <a:latin typeface="SimSun" charset="-122"/>
                <a:ea typeface="SimSun" charset="-122"/>
                <a:cs typeface="SimSun" charset="-122"/>
                <a:sym typeface="Wingdings" pitchFamily="2" charset="2"/>
              </a:rPr>
              <a:t>非空广义表</a:t>
            </a:r>
            <a:r>
              <a:rPr lang="en-US" altLang="zh-CN" dirty="0">
                <a:latin typeface="SimSun" charset="-122"/>
                <a:ea typeface="SimSun" charset="-122"/>
                <a:cs typeface="SimSun" charset="-122"/>
              </a:rPr>
              <a:t>LS = ( </a:t>
            </a:r>
            <a:r>
              <a:rPr lang="en-US" altLang="zh-CN" dirty="0">
                <a:latin typeface="SimSun" charset="-122"/>
                <a:ea typeface="SimSun" charset="-122"/>
                <a:cs typeface="SimSun" charset="-122"/>
                <a:sym typeface="Symbol" pitchFamily="18" charset="2"/>
              </a:rPr>
              <a:t></a:t>
            </a:r>
            <a:r>
              <a:rPr lang="en-US" altLang="zh-CN" baseline="-25000" dirty="0">
                <a:latin typeface="SimSun" charset="-122"/>
                <a:ea typeface="SimSun" charset="-122"/>
                <a:cs typeface="SimSun" charset="-122"/>
              </a:rPr>
              <a:t>1</a:t>
            </a:r>
            <a:r>
              <a:rPr lang="en-US" altLang="zh-CN" dirty="0">
                <a:latin typeface="SimSun" charset="-122"/>
                <a:ea typeface="SimSun" charset="-122"/>
                <a:cs typeface="SimSun" charset="-122"/>
              </a:rPr>
              <a:t>, </a:t>
            </a:r>
            <a:r>
              <a:rPr lang="en-US" altLang="zh-CN" dirty="0">
                <a:latin typeface="SimSun" charset="-122"/>
                <a:ea typeface="SimSun" charset="-122"/>
                <a:cs typeface="SimSun" charset="-122"/>
                <a:sym typeface="Symbol" pitchFamily="18" charset="2"/>
              </a:rPr>
              <a:t></a:t>
            </a:r>
            <a:r>
              <a:rPr lang="en-US" altLang="zh-CN" baseline="-25000" dirty="0">
                <a:latin typeface="SimSun" charset="-122"/>
                <a:ea typeface="SimSun" charset="-122"/>
                <a:cs typeface="SimSun" charset="-122"/>
              </a:rPr>
              <a:t>2</a:t>
            </a:r>
            <a:r>
              <a:rPr lang="en-US" altLang="zh-CN" dirty="0">
                <a:latin typeface="SimSun" charset="-122"/>
                <a:ea typeface="SimSun" charset="-122"/>
                <a:cs typeface="SimSun" charset="-122"/>
              </a:rPr>
              <a:t>, …, </a:t>
            </a:r>
            <a:r>
              <a:rPr lang="en-US" altLang="zh-CN" dirty="0">
                <a:latin typeface="SimSun" charset="-122"/>
                <a:ea typeface="SimSun" charset="-122"/>
                <a:cs typeface="SimSun" charset="-122"/>
                <a:sym typeface="Symbol" pitchFamily="18" charset="2"/>
              </a:rPr>
              <a:t></a:t>
            </a:r>
            <a:r>
              <a:rPr lang="en-US" altLang="zh-CN" baseline="-25000" dirty="0">
                <a:latin typeface="SimSun" charset="-122"/>
                <a:ea typeface="SimSun" charset="-122"/>
                <a:cs typeface="SimSun" charset="-122"/>
              </a:rPr>
              <a:t>n</a:t>
            </a:r>
            <a:r>
              <a:rPr lang="en-US" altLang="zh-CN" dirty="0">
                <a:latin typeface="SimSun" charset="-122"/>
                <a:ea typeface="SimSun" charset="-122"/>
                <a:cs typeface="SimSun" charset="-122"/>
              </a:rPr>
              <a:t>) </a:t>
            </a:r>
            <a:r>
              <a:rPr lang="zh-CN" altLang="en-US" dirty="0">
                <a:latin typeface="SimSun" charset="-122"/>
                <a:ea typeface="SimSun" charset="-122"/>
                <a:cs typeface="SimSun" charset="-122"/>
              </a:rPr>
              <a:t>均可分解为</a:t>
            </a:r>
            <a:br>
              <a:rPr lang="zh-CN" altLang="en-US" dirty="0">
                <a:latin typeface="SimSun" charset="-122"/>
                <a:ea typeface="SimSun" charset="-122"/>
                <a:cs typeface="SimSun" charset="-122"/>
              </a:rPr>
            </a:br>
            <a:r>
              <a:rPr lang="zh-CN" altLang="en-US" dirty="0">
                <a:latin typeface="SimSun" charset="-122"/>
                <a:ea typeface="SimSun" charset="-122"/>
                <a:cs typeface="SimSun" charset="-122"/>
              </a:rPr>
              <a:t>   </a:t>
            </a:r>
            <a:r>
              <a:rPr lang="zh-CN" altLang="en-US" dirty="0">
                <a:solidFill>
                  <a:srgbClr val="FF0000"/>
                </a:solidFill>
                <a:latin typeface="SimSun" charset="-122"/>
                <a:ea typeface="SimSun" charset="-122"/>
                <a:cs typeface="SimSun" charset="-122"/>
              </a:rPr>
              <a:t>表头</a:t>
            </a:r>
            <a:r>
              <a:rPr lang="zh-CN" altLang="en-US" dirty="0">
                <a:latin typeface="SimSun" charset="-122"/>
                <a:ea typeface="SimSun" charset="-122"/>
                <a:cs typeface="SimSun" charset="-122"/>
              </a:rPr>
              <a:t>  </a:t>
            </a:r>
            <a:r>
              <a:rPr lang="en-US" altLang="zh-CN" dirty="0">
                <a:latin typeface="SimSun" charset="-122"/>
                <a:ea typeface="SimSun" charset="-122"/>
                <a:cs typeface="SimSun" charset="-122"/>
              </a:rPr>
              <a:t>Head(LS) = </a:t>
            </a:r>
            <a:r>
              <a:rPr lang="en-US" altLang="zh-CN" dirty="0">
                <a:latin typeface="SimSun" charset="-122"/>
                <a:ea typeface="SimSun" charset="-122"/>
                <a:cs typeface="SimSun" charset="-122"/>
                <a:sym typeface="Symbol" pitchFamily="18" charset="2"/>
              </a:rPr>
              <a:t></a:t>
            </a:r>
            <a:r>
              <a:rPr lang="en-US" altLang="zh-CN" dirty="0">
                <a:latin typeface="SimSun" charset="-122"/>
                <a:ea typeface="SimSun" charset="-122"/>
                <a:cs typeface="SimSun" charset="-122"/>
              </a:rPr>
              <a:t>1   </a:t>
            </a:r>
            <a:r>
              <a:rPr lang="zh-CN" altLang="en-US" dirty="0">
                <a:latin typeface="SimSun" charset="-122"/>
                <a:ea typeface="SimSun" charset="-122"/>
                <a:cs typeface="SimSun" charset="-122"/>
              </a:rPr>
              <a:t>和</a:t>
            </a:r>
            <a:br>
              <a:rPr lang="zh-CN" altLang="en-US" dirty="0">
                <a:latin typeface="SimSun" charset="-122"/>
                <a:ea typeface="SimSun" charset="-122"/>
                <a:cs typeface="SimSun" charset="-122"/>
              </a:rPr>
            </a:br>
            <a:r>
              <a:rPr lang="zh-CN" altLang="en-US" dirty="0">
                <a:latin typeface="SimSun" charset="-122"/>
                <a:ea typeface="SimSun" charset="-122"/>
                <a:cs typeface="SimSun" charset="-122"/>
              </a:rPr>
              <a:t>   </a:t>
            </a:r>
            <a:r>
              <a:rPr lang="zh-CN" altLang="en-US" dirty="0">
                <a:solidFill>
                  <a:srgbClr val="FF0000"/>
                </a:solidFill>
                <a:latin typeface="SimSun" charset="-122"/>
                <a:ea typeface="SimSun" charset="-122"/>
                <a:cs typeface="SimSun" charset="-122"/>
              </a:rPr>
              <a:t>表尾</a:t>
            </a:r>
            <a:r>
              <a:rPr lang="zh-CN" altLang="en-US" dirty="0">
                <a:latin typeface="SimSun" charset="-122"/>
                <a:ea typeface="SimSun" charset="-122"/>
                <a:cs typeface="SimSun" charset="-122"/>
              </a:rPr>
              <a:t>  </a:t>
            </a:r>
            <a:r>
              <a:rPr lang="en-US" altLang="zh-CN" dirty="0">
                <a:latin typeface="SimSun" charset="-122"/>
                <a:ea typeface="SimSun" charset="-122"/>
                <a:cs typeface="SimSun" charset="-122"/>
              </a:rPr>
              <a:t>Tail(LS) = ( </a:t>
            </a:r>
            <a:r>
              <a:rPr lang="en-US" altLang="zh-CN" dirty="0">
                <a:latin typeface="SimSun" charset="-122"/>
                <a:ea typeface="SimSun" charset="-122"/>
                <a:cs typeface="SimSun" charset="-122"/>
                <a:sym typeface="Symbol" pitchFamily="18" charset="2"/>
              </a:rPr>
              <a:t></a:t>
            </a:r>
            <a:r>
              <a:rPr lang="en-US" altLang="zh-CN" dirty="0">
                <a:latin typeface="SimSun" charset="-122"/>
                <a:ea typeface="SimSun" charset="-122"/>
                <a:cs typeface="SimSun" charset="-122"/>
              </a:rPr>
              <a:t>2, …, </a:t>
            </a:r>
            <a:r>
              <a:rPr lang="en-US" altLang="zh-CN" dirty="0">
                <a:latin typeface="SimSun" charset="-122"/>
                <a:ea typeface="SimSun" charset="-122"/>
                <a:cs typeface="SimSun" charset="-122"/>
                <a:sym typeface="Symbol" pitchFamily="18" charset="2"/>
              </a:rPr>
              <a:t></a:t>
            </a:r>
            <a:r>
              <a:rPr lang="en-US" altLang="zh-CN" dirty="0">
                <a:latin typeface="SimSun" charset="-122"/>
                <a:ea typeface="SimSun" charset="-122"/>
                <a:cs typeface="SimSun" charset="-122"/>
              </a:rPr>
              <a:t>n) </a:t>
            </a:r>
            <a:r>
              <a:rPr lang="zh-CN" altLang="en-US" dirty="0">
                <a:latin typeface="SimSun" charset="-122"/>
                <a:ea typeface="SimSun" charset="-122"/>
                <a:cs typeface="SimSun" charset="-122"/>
              </a:rPr>
              <a:t>两部分</a:t>
            </a:r>
            <a:endParaRPr lang="en-US" altLang="zh-CN" dirty="0">
              <a:latin typeface="SimSun" charset="-122"/>
              <a:ea typeface="SimSun" charset="-122"/>
              <a:cs typeface="SimSun" charset="-122"/>
              <a:sym typeface="Wingdings" pitchFamily="2" charset="2"/>
            </a:endParaRPr>
          </a:p>
          <a:p>
            <a:pPr marL="457200" lvl="1" indent="0" eaLnBrk="1" hangingPunct="1">
              <a:buNone/>
            </a:pPr>
            <a:r>
              <a:rPr lang="en-US" altLang="zh-CN" dirty="0">
                <a:latin typeface="SimSun" charset="-122"/>
                <a:ea typeface="SimSun" charset="-122"/>
                <a:cs typeface="SimSun" charset="-122"/>
                <a:sym typeface="Wingdings" pitchFamily="2" charset="2"/>
              </a:rPr>
              <a:t>      </a:t>
            </a:r>
            <a:r>
              <a:rPr lang="zh-CN" altLang="en-US" dirty="0">
                <a:latin typeface="SimSun" charset="-122"/>
                <a:ea typeface="SimSun" charset="-122"/>
                <a:cs typeface="SimSun" charset="-122"/>
                <a:sym typeface="Wingdings" pitchFamily="2" charset="2"/>
              </a:rPr>
              <a:t>表头可以是原子或广义表，但表尾必为 广义表</a:t>
            </a:r>
            <a:r>
              <a:rPr lang="zh-CN" altLang="en-US" dirty="0" smtClean="0">
                <a:latin typeface="SimSun" charset="-122"/>
                <a:ea typeface="SimSun" charset="-122"/>
                <a:cs typeface="SimSun" charset="-122"/>
                <a:sym typeface="Wingdings" pitchFamily="2" charset="2"/>
              </a:rPr>
              <a:t>；</a:t>
            </a:r>
            <a:endParaRPr lang="en-US" altLang="zh-CN" dirty="0">
              <a:latin typeface="SimSun" charset="-122"/>
              <a:ea typeface="SimSun" charset="-122"/>
              <a:cs typeface="SimSun" charset="-122"/>
              <a:sym typeface="Wingdings" pitchFamily="2" charset="2"/>
            </a:endParaRPr>
          </a:p>
          <a:p>
            <a:pPr lvl="1" eaLnBrk="1" hangingPunct="1"/>
            <a:endParaRPr lang="en-US" altLang="zh-CN" dirty="0">
              <a:sym typeface="Wingdings" pitchFamily="2" charset="2"/>
            </a:endParaRPr>
          </a:p>
        </p:txBody>
      </p:sp>
      <p:sp>
        <p:nvSpPr>
          <p:cNvPr id="5" name="Rectangle 19"/>
          <p:cNvSpPr>
            <a:spLocks noGrp="1" noChangeArrowheads="1"/>
          </p:cNvSpPr>
          <p:nvPr>
            <p:ph type="title"/>
          </p:nvPr>
        </p:nvSpPr>
        <p:spPr>
          <a:xfrm>
            <a:off x="1625600" y="228600"/>
            <a:ext cx="10390717" cy="762000"/>
          </a:xfrm>
        </p:spPr>
        <p:txBody>
          <a:bodyPr/>
          <a:lstStyle/>
          <a:p>
            <a:pPr eaLnBrk="1" hangingPunct="1"/>
            <a:r>
              <a:rPr lang="en-US" altLang="zh-CN" dirty="0"/>
              <a:t>5.4 </a:t>
            </a:r>
            <a:r>
              <a:rPr lang="zh-CN" altLang="en-US" dirty="0"/>
              <a:t>广义表的定义</a:t>
            </a:r>
          </a:p>
        </p:txBody>
      </p:sp>
    </p:spTree>
    <p:extLst>
      <p:ext uri="{BB962C8B-B14F-4D97-AF65-F5344CB8AC3E}">
        <p14:creationId xmlns:p14="http://schemas.microsoft.com/office/powerpoint/2010/main" val="260211728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6308">
                                            <p:txEl>
                                              <p:pRg st="0" end="0"/>
                                            </p:txEl>
                                          </p:spTgt>
                                        </p:tgtEl>
                                        <p:attrNameLst>
                                          <p:attrName>style.visibility</p:attrName>
                                        </p:attrNameLst>
                                      </p:cBhvr>
                                      <p:to>
                                        <p:strVal val="visible"/>
                                      </p:to>
                                    </p:set>
                                    <p:animEffect transition="in" filter="dissolve">
                                      <p:cBhvr>
                                        <p:cTn id="7" dur="500"/>
                                        <p:tgtEl>
                                          <p:spTgt spid="226308">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26308">
                                            <p:txEl>
                                              <p:pRg st="1" end="1"/>
                                            </p:txEl>
                                          </p:spTgt>
                                        </p:tgtEl>
                                        <p:attrNameLst>
                                          <p:attrName>style.visibility</p:attrName>
                                        </p:attrNameLst>
                                      </p:cBhvr>
                                      <p:to>
                                        <p:strVal val="visible"/>
                                      </p:to>
                                    </p:set>
                                    <p:animEffect transition="in" filter="dissolve">
                                      <p:cBhvr>
                                        <p:cTn id="10" dur="500"/>
                                        <p:tgtEl>
                                          <p:spTgt spid="226308">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26308">
                                            <p:txEl>
                                              <p:pRg st="2" end="2"/>
                                            </p:txEl>
                                          </p:spTgt>
                                        </p:tgtEl>
                                        <p:attrNameLst>
                                          <p:attrName>style.visibility</p:attrName>
                                        </p:attrNameLst>
                                      </p:cBhvr>
                                      <p:to>
                                        <p:strVal val="visible"/>
                                      </p:to>
                                    </p:set>
                                    <p:animEffect transition="in" filter="dissolve">
                                      <p:cBhvr>
                                        <p:cTn id="13" dur="500"/>
                                        <p:tgtEl>
                                          <p:spTgt spid="226308">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26308">
                                            <p:txEl>
                                              <p:pRg st="3" end="3"/>
                                            </p:txEl>
                                          </p:spTgt>
                                        </p:tgtEl>
                                        <p:attrNameLst>
                                          <p:attrName>style.visibility</p:attrName>
                                        </p:attrNameLst>
                                      </p:cBhvr>
                                      <p:to>
                                        <p:strVal val="visible"/>
                                      </p:to>
                                    </p:set>
                                    <p:animEffect transition="in" filter="dissolve">
                                      <p:cBhvr>
                                        <p:cTn id="16" dur="500"/>
                                        <p:tgtEl>
                                          <p:spTgt spid="226308">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26308">
                                            <p:txEl>
                                              <p:pRg st="4" end="4"/>
                                            </p:txEl>
                                          </p:spTgt>
                                        </p:tgtEl>
                                        <p:attrNameLst>
                                          <p:attrName>style.visibility</p:attrName>
                                        </p:attrNameLst>
                                      </p:cBhvr>
                                      <p:to>
                                        <p:strVal val="visible"/>
                                      </p:to>
                                    </p:set>
                                    <p:animEffect transition="in" filter="dissolve">
                                      <p:cBhvr>
                                        <p:cTn id="19" dur="500"/>
                                        <p:tgtEl>
                                          <p:spTgt spid="226308">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26308">
                                            <p:txEl>
                                              <p:pRg st="5" end="5"/>
                                            </p:txEl>
                                          </p:spTgt>
                                        </p:tgtEl>
                                        <p:attrNameLst>
                                          <p:attrName>style.visibility</p:attrName>
                                        </p:attrNameLst>
                                      </p:cBhvr>
                                      <p:to>
                                        <p:strVal val="visible"/>
                                      </p:to>
                                    </p:set>
                                    <p:animEffect transition="in" filter="dissolve">
                                      <p:cBhvr>
                                        <p:cTn id="22" dur="500"/>
                                        <p:tgtEl>
                                          <p:spTgt spid="22630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8"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662" name="Group 238"/>
          <p:cNvGraphicFramePr>
            <a:graphicFrameLocks noGrp="1"/>
          </p:cNvGraphicFramePr>
          <p:nvPr>
            <p:extLst>
              <p:ext uri="{D42A27DB-BD31-4B8C-83A1-F6EECF244321}">
                <p14:modId xmlns:p14="http://schemas.microsoft.com/office/powerpoint/2010/main" val="3846260980"/>
              </p:ext>
            </p:extLst>
          </p:nvPr>
        </p:nvGraphicFramePr>
        <p:xfrm>
          <a:off x="665839" y="1692300"/>
          <a:ext cx="10769600" cy="3535616"/>
        </p:xfrm>
        <a:graphic>
          <a:graphicData uri="http://schemas.openxmlformats.org/drawingml/2006/table">
            <a:tbl>
              <a:tblPr/>
              <a:tblGrid>
                <a:gridCol w="3073400">
                  <a:extLst>
                    <a:ext uri="{9D8B030D-6E8A-4147-A177-3AD203B41FA5}">
                      <a16:colId xmlns:a16="http://schemas.microsoft.com/office/drawing/2014/main" xmlns="" val="20000"/>
                    </a:ext>
                  </a:extLst>
                </a:gridCol>
                <a:gridCol w="1437216">
                  <a:extLst>
                    <a:ext uri="{9D8B030D-6E8A-4147-A177-3AD203B41FA5}">
                      <a16:colId xmlns:a16="http://schemas.microsoft.com/office/drawing/2014/main" xmlns="" val="20001"/>
                    </a:ext>
                  </a:extLst>
                </a:gridCol>
                <a:gridCol w="1729317">
                  <a:extLst>
                    <a:ext uri="{9D8B030D-6E8A-4147-A177-3AD203B41FA5}">
                      <a16:colId xmlns:a16="http://schemas.microsoft.com/office/drawing/2014/main" xmlns="" val="20002"/>
                    </a:ext>
                  </a:extLst>
                </a:gridCol>
                <a:gridCol w="2148416">
                  <a:extLst>
                    <a:ext uri="{9D8B030D-6E8A-4147-A177-3AD203B41FA5}">
                      <a16:colId xmlns:a16="http://schemas.microsoft.com/office/drawing/2014/main" xmlns="" val="20003"/>
                    </a:ext>
                  </a:extLst>
                </a:gridCol>
                <a:gridCol w="2381251">
                  <a:extLst>
                    <a:ext uri="{9D8B030D-6E8A-4147-A177-3AD203B41FA5}">
                      <a16:colId xmlns:a16="http://schemas.microsoft.com/office/drawing/2014/main" xmlns="" val="20004"/>
                    </a:ext>
                  </a:extLst>
                </a:gridCol>
              </a:tblGrid>
              <a:tr h="441920">
                <a:tc>
                  <a:txBody>
                    <a:bodyPr/>
                    <a:lstStyle/>
                    <a:p>
                      <a:pPr marL="0" marR="0" lvl="0" indent="0" algn="l"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L="121920" marR="121920"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0" u="none" strike="noStrike" cap="none" normalizeH="0" baseline="0">
                          <a:ln>
                            <a:noFill/>
                          </a:ln>
                          <a:solidFill>
                            <a:schemeClr val="tx2"/>
                          </a:solidFill>
                          <a:effectLst/>
                          <a:latin typeface="Times New Roman" pitchFamily="18" charset="0"/>
                          <a:ea typeface="宋体" pitchFamily="2" charset="-122"/>
                        </a:rPr>
                        <a:t>表长</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0" u="none" strike="noStrike" cap="none" normalizeH="0" baseline="0">
                          <a:ln>
                            <a:noFill/>
                          </a:ln>
                          <a:solidFill>
                            <a:schemeClr val="tx2"/>
                          </a:solidFill>
                          <a:effectLst/>
                          <a:latin typeface="Times New Roman" pitchFamily="18" charset="0"/>
                          <a:ea typeface="宋体" pitchFamily="2" charset="-122"/>
                        </a:rPr>
                        <a:t>表头</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0" u="none" strike="noStrike" cap="none" normalizeH="0" baseline="0">
                          <a:ln>
                            <a:noFill/>
                          </a:ln>
                          <a:solidFill>
                            <a:schemeClr val="tx2"/>
                          </a:solidFill>
                          <a:effectLst/>
                          <a:latin typeface="Times New Roman" pitchFamily="18" charset="0"/>
                          <a:ea typeface="宋体" pitchFamily="2" charset="-122"/>
                        </a:rPr>
                        <a:t>表尾</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0" u="none" strike="noStrike" cap="none" normalizeH="0" baseline="0">
                          <a:ln>
                            <a:noFill/>
                          </a:ln>
                          <a:solidFill>
                            <a:schemeClr val="tx2"/>
                          </a:solidFill>
                          <a:effectLst/>
                          <a:latin typeface="Times New Roman" pitchFamily="18" charset="0"/>
                          <a:ea typeface="宋体" pitchFamily="2" charset="-122"/>
                        </a:rPr>
                        <a:t>表的深度</a:t>
                      </a:r>
                    </a:p>
                  </a:txBody>
                  <a:tcPr marL="121920" marR="121920"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41920">
                <a:tc>
                  <a:txBody>
                    <a:bodyPr/>
                    <a:lstStyle/>
                    <a:p>
                      <a:pPr marL="0" marR="0" lvl="0" indent="0" algn="l"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2"/>
                          </a:solidFill>
                          <a:effectLst/>
                          <a:latin typeface="Times New Roman" pitchFamily="18" charset="0"/>
                          <a:ea typeface="宋体" pitchFamily="2" charset="-122"/>
                        </a:rPr>
                        <a:t>A=（）</a:t>
                      </a:r>
                    </a:p>
                  </a:txBody>
                  <a:tcPr marL="121920" marR="121920"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L="121920" marR="121920"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41920">
                <a:tc>
                  <a:txBody>
                    <a:bodyPr/>
                    <a:lstStyle/>
                    <a:p>
                      <a:pPr marL="0" marR="0" lvl="0" indent="0" algn="l"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2"/>
                          </a:solidFill>
                          <a:effectLst/>
                          <a:latin typeface="Times New Roman" pitchFamily="18" charset="0"/>
                          <a:ea typeface="宋体" pitchFamily="2" charset="-122"/>
                        </a:rPr>
                        <a:t>B=（e）</a:t>
                      </a:r>
                    </a:p>
                  </a:txBody>
                  <a:tcPr marL="121920" marR="121920"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L="121920" marR="121920"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41920">
                <a:tc>
                  <a:txBody>
                    <a:bodyPr/>
                    <a:lstStyle/>
                    <a:p>
                      <a:pPr marL="0" marR="0" lvl="0" indent="0" algn="l"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2"/>
                          </a:solidFill>
                          <a:effectLst/>
                          <a:latin typeface="Times New Roman" pitchFamily="18" charset="0"/>
                          <a:ea typeface="宋体" pitchFamily="2" charset="-122"/>
                        </a:rPr>
                        <a:t>C=（a,（b,c,d））</a:t>
                      </a:r>
                    </a:p>
                  </a:txBody>
                  <a:tcPr marL="121920" marR="121920"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L="121920" marR="121920"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41920">
                <a:tc>
                  <a:txBody>
                    <a:bodyPr/>
                    <a:lstStyle/>
                    <a:p>
                      <a:pPr marL="0" marR="0" lvl="0" indent="0" algn="l"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2"/>
                          </a:solidFill>
                          <a:effectLst/>
                          <a:latin typeface="Times New Roman" pitchFamily="18" charset="0"/>
                          <a:ea typeface="宋体" pitchFamily="2" charset="-122"/>
                        </a:rPr>
                        <a:t>D=（A,B,C）</a:t>
                      </a:r>
                    </a:p>
                  </a:txBody>
                  <a:tcPr marL="121920" marR="121920"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L="121920" marR="121920"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41920">
                <a:tc>
                  <a:txBody>
                    <a:bodyPr/>
                    <a:lstStyle/>
                    <a:p>
                      <a:pPr marL="0" marR="0" lvl="0" indent="0" algn="l"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dirty="0">
                          <a:ln>
                            <a:noFill/>
                          </a:ln>
                          <a:solidFill>
                            <a:schemeClr val="tx2"/>
                          </a:solidFill>
                          <a:effectLst/>
                          <a:latin typeface="Times New Roman" pitchFamily="18" charset="0"/>
                          <a:ea typeface="宋体" pitchFamily="2" charset="-122"/>
                        </a:rPr>
                        <a:t>E=（</a:t>
                      </a:r>
                      <a:r>
                        <a:rPr kumimoji="1" lang="en-US" altLang="zh-CN" sz="2000" b="1" i="1" u="none" strike="noStrike" cap="none" normalizeH="0" baseline="0" dirty="0" err="1">
                          <a:ln>
                            <a:noFill/>
                          </a:ln>
                          <a:solidFill>
                            <a:schemeClr val="tx2"/>
                          </a:solidFill>
                          <a:effectLst/>
                          <a:latin typeface="Times New Roman" pitchFamily="18" charset="0"/>
                          <a:ea typeface="宋体" pitchFamily="2" charset="-122"/>
                        </a:rPr>
                        <a:t>a,E</a:t>
                      </a:r>
                      <a:r>
                        <a:rPr kumimoji="1" lang="en-US" altLang="zh-CN" sz="2000" b="1" i="1" u="none" strike="noStrike" cap="none" normalizeH="0" baseline="0" dirty="0">
                          <a:ln>
                            <a:noFill/>
                          </a:ln>
                          <a:solidFill>
                            <a:schemeClr val="tx2"/>
                          </a:solidFill>
                          <a:effectLst/>
                          <a:latin typeface="Times New Roman" pitchFamily="18" charset="0"/>
                          <a:ea typeface="宋体" pitchFamily="2" charset="-122"/>
                        </a:rPr>
                        <a:t>）</a:t>
                      </a:r>
                    </a:p>
                  </a:txBody>
                  <a:tcPr marL="121920" marR="121920"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L="121920" marR="121920"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41920">
                <a:tc>
                  <a:txBody>
                    <a:bodyPr/>
                    <a:lstStyle/>
                    <a:p>
                      <a:pPr marL="0" marR="0" lvl="0" indent="0" algn="l"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dirty="0">
                          <a:ln>
                            <a:noFill/>
                          </a:ln>
                          <a:solidFill>
                            <a:schemeClr val="tx2"/>
                          </a:solidFill>
                          <a:effectLst/>
                          <a:latin typeface="Times New Roman" pitchFamily="18" charset="0"/>
                          <a:ea typeface="宋体" pitchFamily="2" charset="-122"/>
                        </a:rPr>
                        <a:t>F=（（</a:t>
                      </a:r>
                      <a:r>
                        <a:rPr kumimoji="1" lang="en-US" altLang="zh-CN" sz="2000" b="1" i="1" u="none" strike="noStrike" cap="none" normalizeH="0" baseline="0" dirty="0" err="1">
                          <a:ln>
                            <a:noFill/>
                          </a:ln>
                          <a:solidFill>
                            <a:schemeClr val="tx2"/>
                          </a:solidFill>
                          <a:effectLst/>
                          <a:latin typeface="Times New Roman" pitchFamily="18" charset="0"/>
                          <a:ea typeface="宋体" pitchFamily="2" charset="-122"/>
                        </a:rPr>
                        <a:t>a）,a</a:t>
                      </a:r>
                      <a:r>
                        <a:rPr kumimoji="1" lang="en-US" altLang="zh-CN" sz="2000" b="1" i="1" u="none" strike="noStrike" cap="none" normalizeH="0" baseline="0" dirty="0">
                          <a:ln>
                            <a:noFill/>
                          </a:ln>
                          <a:solidFill>
                            <a:schemeClr val="tx2"/>
                          </a:solidFill>
                          <a:effectLst/>
                          <a:latin typeface="Times New Roman" pitchFamily="18" charset="0"/>
                          <a:ea typeface="宋体" pitchFamily="2" charset="-122"/>
                        </a:rPr>
                        <a:t>）</a:t>
                      </a:r>
                    </a:p>
                  </a:txBody>
                  <a:tcPr marL="121920" marR="121920"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L="121920" marR="121920"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441920">
                <a:tc>
                  <a:txBody>
                    <a:bodyPr/>
                    <a:lstStyle/>
                    <a:p>
                      <a:pPr marL="0" marR="0" lvl="0" indent="0" algn="l"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dirty="0">
                          <a:ln>
                            <a:noFill/>
                          </a:ln>
                          <a:solidFill>
                            <a:schemeClr val="tx2"/>
                          </a:solidFill>
                          <a:effectLst/>
                          <a:latin typeface="Times New Roman" pitchFamily="18" charset="0"/>
                          <a:ea typeface="宋体" pitchFamily="2" charset="-122"/>
                        </a:rPr>
                        <a:t>G=（（（a）））</a:t>
                      </a:r>
                    </a:p>
                  </a:txBody>
                  <a:tcPr marL="121920" marR="121920"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a:txBody>
                  <a:tcPr marL="121920" marR="121920"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bl>
          </a:graphicData>
        </a:graphic>
      </p:graphicFrame>
      <p:sp>
        <p:nvSpPr>
          <p:cNvPr id="5" name="Rectangle 19"/>
          <p:cNvSpPr txBox="1">
            <a:spLocks noChangeArrowheads="1"/>
          </p:cNvSpPr>
          <p:nvPr/>
        </p:nvSpPr>
        <p:spPr>
          <a:xfrm>
            <a:off x="1625600" y="228600"/>
            <a:ext cx="10390717"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a:t>5.4 </a:t>
            </a:r>
            <a:r>
              <a:rPr lang="zh-CN" altLang="en-US"/>
              <a:t>广义表的定义</a:t>
            </a:r>
            <a:endParaRPr lang="zh-CN" altLang="en-US" dirty="0"/>
          </a:p>
        </p:txBody>
      </p:sp>
    </p:spTree>
    <p:extLst>
      <p:ext uri="{BB962C8B-B14F-4D97-AF65-F5344CB8AC3E}">
        <p14:creationId xmlns:p14="http://schemas.microsoft.com/office/powerpoint/2010/main" val="7190746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3662"/>
                                        </p:tgtEl>
                                        <p:attrNameLst>
                                          <p:attrName>style.visibility</p:attrName>
                                        </p:attrNameLst>
                                      </p:cBhvr>
                                      <p:to>
                                        <p:strVal val="visible"/>
                                      </p:to>
                                    </p:set>
                                    <p:animEffect transition="in" filter="dissolve">
                                      <p:cBhvr>
                                        <p:cTn id="7" dur="500"/>
                                        <p:tgtEl>
                                          <p:spTgt spid="103662"/>
                                        </p:tgtEl>
                                      </p:cBhvr>
                                    </p:animEffect>
                                  </p:childTnLst>
                                  <p:subTnLst>
                                    <p:set>
                                      <p:cBhvr override="childStyle">
                                        <p:cTn dur="1" fill="hold" display="0" masterRel="nextClick" afterEffect="1"/>
                                        <p:tgtEl>
                                          <p:spTgt spid="10366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24341" name="Group 85"/>
          <p:cNvGraphicFramePr>
            <a:graphicFrameLocks noGrp="1"/>
          </p:cNvGraphicFramePr>
          <p:nvPr>
            <p:ph idx="1"/>
            <p:extLst>
              <p:ext uri="{D42A27DB-BD31-4B8C-83A1-F6EECF244321}">
                <p14:modId xmlns:p14="http://schemas.microsoft.com/office/powerpoint/2010/main" val="2037741092"/>
              </p:ext>
            </p:extLst>
          </p:nvPr>
        </p:nvGraphicFramePr>
        <p:xfrm>
          <a:off x="1005418" y="1738777"/>
          <a:ext cx="10562166" cy="3747135"/>
        </p:xfrm>
        <a:graphic>
          <a:graphicData uri="http://schemas.openxmlformats.org/drawingml/2006/table">
            <a:tbl>
              <a:tblPr/>
              <a:tblGrid>
                <a:gridCol w="3043767">
                  <a:extLst>
                    <a:ext uri="{9D8B030D-6E8A-4147-A177-3AD203B41FA5}">
                      <a16:colId xmlns:a16="http://schemas.microsoft.com/office/drawing/2014/main" xmlns="" val="20000"/>
                    </a:ext>
                  </a:extLst>
                </a:gridCol>
                <a:gridCol w="1238249">
                  <a:extLst>
                    <a:ext uri="{9D8B030D-6E8A-4147-A177-3AD203B41FA5}">
                      <a16:colId xmlns:a16="http://schemas.microsoft.com/office/drawing/2014/main" xmlns="" val="20001"/>
                    </a:ext>
                  </a:extLst>
                </a:gridCol>
                <a:gridCol w="1807633">
                  <a:extLst>
                    <a:ext uri="{9D8B030D-6E8A-4147-A177-3AD203B41FA5}">
                      <a16:colId xmlns:a16="http://schemas.microsoft.com/office/drawing/2014/main" xmlns="" val="20002"/>
                    </a:ext>
                  </a:extLst>
                </a:gridCol>
                <a:gridCol w="2283884">
                  <a:extLst>
                    <a:ext uri="{9D8B030D-6E8A-4147-A177-3AD203B41FA5}">
                      <a16:colId xmlns:a16="http://schemas.microsoft.com/office/drawing/2014/main" xmlns="" val="20003"/>
                    </a:ext>
                  </a:extLst>
                </a:gridCol>
                <a:gridCol w="2188633">
                  <a:extLst>
                    <a:ext uri="{9D8B030D-6E8A-4147-A177-3AD203B41FA5}">
                      <a16:colId xmlns:a16="http://schemas.microsoft.com/office/drawing/2014/main" xmlns="" val="20004"/>
                    </a:ext>
                  </a:extLst>
                </a:gridCol>
              </a:tblGrid>
              <a:tr h="428625">
                <a:tc>
                  <a:txBody>
                    <a:bodyPr/>
                    <a:lstStyle/>
                    <a:p>
                      <a:pPr marL="0" marR="0" lvl="0" indent="0" algn="l"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dirty="0">
                        <a:ln>
                          <a:noFill/>
                        </a:ln>
                        <a:solidFill>
                          <a:schemeClr val="tx1"/>
                        </a:solidFill>
                        <a:effectLst/>
                        <a:latin typeface="Times New Roman" pitchFamily="18" charset="0"/>
                        <a:ea typeface="宋体" charset="-122"/>
                      </a:endParaRPr>
                    </a:p>
                  </a:txBody>
                  <a:tcPr marL="121920" marR="1219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0" u="none" strike="noStrike" cap="none" normalizeH="0" baseline="0">
                          <a:ln>
                            <a:noFill/>
                          </a:ln>
                          <a:solidFill>
                            <a:schemeClr val="tx2"/>
                          </a:solidFill>
                          <a:effectLst/>
                          <a:latin typeface="Times New Roman" pitchFamily="18" charset="0"/>
                          <a:ea typeface="宋体" charset="-122"/>
                        </a:rPr>
                        <a:t>表长</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0" u="none" strike="noStrike" cap="none" normalizeH="0" baseline="0">
                          <a:ln>
                            <a:noFill/>
                          </a:ln>
                          <a:solidFill>
                            <a:schemeClr val="tx2"/>
                          </a:solidFill>
                          <a:effectLst/>
                          <a:latin typeface="Times New Roman" pitchFamily="18" charset="0"/>
                          <a:ea typeface="宋体" charset="-122"/>
                        </a:rPr>
                        <a:t>表头</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0" u="none" strike="noStrike" cap="none" normalizeH="0" baseline="0">
                          <a:ln>
                            <a:noFill/>
                          </a:ln>
                          <a:solidFill>
                            <a:schemeClr val="tx2"/>
                          </a:solidFill>
                          <a:effectLst/>
                          <a:latin typeface="Times New Roman" pitchFamily="18" charset="0"/>
                          <a:ea typeface="宋体" charset="-122"/>
                        </a:rPr>
                        <a:t>表尾</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0" u="none" strike="noStrike" cap="none" normalizeH="0" baseline="0">
                          <a:ln>
                            <a:noFill/>
                          </a:ln>
                          <a:solidFill>
                            <a:schemeClr val="tx2"/>
                          </a:solidFill>
                          <a:effectLst/>
                          <a:latin typeface="Times New Roman" pitchFamily="18" charset="0"/>
                          <a:ea typeface="宋体" charset="-122"/>
                        </a:rPr>
                        <a:t>表的深度</a:t>
                      </a:r>
                    </a:p>
                  </a:txBody>
                  <a:tcPr marL="121920" marR="1219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34975">
                <a:tc>
                  <a:txBody>
                    <a:bodyPr/>
                    <a:lstStyle/>
                    <a:p>
                      <a:pPr marL="0" marR="0" lvl="0" indent="0" algn="l"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2"/>
                          </a:solidFill>
                          <a:effectLst/>
                          <a:latin typeface="Times New Roman" pitchFamily="18" charset="0"/>
                          <a:ea typeface="宋体" charset="-122"/>
                        </a:rPr>
                        <a:t>A=（）</a:t>
                      </a:r>
                    </a:p>
                  </a:txBody>
                  <a:tcPr marL="121920" marR="1219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0</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0" u="none" strike="noStrike" cap="none" normalizeH="0" baseline="0">
                          <a:ln>
                            <a:noFill/>
                          </a:ln>
                          <a:solidFill>
                            <a:schemeClr val="tx1"/>
                          </a:solidFill>
                          <a:effectLst/>
                          <a:latin typeface="Times New Roman" pitchFamily="18" charset="0"/>
                          <a:ea typeface="宋体" charset="-122"/>
                        </a:rPr>
                        <a:t>无</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0" u="none" strike="noStrike" cap="none" normalizeH="0" baseline="0">
                          <a:ln>
                            <a:noFill/>
                          </a:ln>
                          <a:solidFill>
                            <a:schemeClr val="tx1"/>
                          </a:solidFill>
                          <a:effectLst/>
                          <a:latin typeface="Times New Roman" pitchFamily="18" charset="0"/>
                          <a:ea typeface="宋体" charset="-122"/>
                        </a:rPr>
                        <a:t>无</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1</a:t>
                      </a:r>
                    </a:p>
                  </a:txBody>
                  <a:tcPr marL="121920" marR="1219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09575">
                <a:tc>
                  <a:txBody>
                    <a:bodyPr/>
                    <a:lstStyle/>
                    <a:p>
                      <a:pPr marL="0" marR="0" lvl="0" indent="0" algn="l"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2"/>
                          </a:solidFill>
                          <a:effectLst/>
                          <a:latin typeface="Times New Roman" pitchFamily="18" charset="0"/>
                          <a:ea typeface="宋体" charset="-122"/>
                        </a:rPr>
                        <a:t>B=（e）</a:t>
                      </a:r>
                    </a:p>
                  </a:txBody>
                  <a:tcPr marL="121920" marR="1219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1</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1"/>
                          </a:solidFill>
                          <a:effectLst/>
                          <a:latin typeface="Times New Roman" pitchFamily="18" charset="0"/>
                          <a:ea typeface="宋体" charset="-122"/>
                        </a:rPr>
                        <a:t>e</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0" u="none" strike="noStrike" cap="none" normalizeH="0" baseline="0">
                          <a:ln>
                            <a:noFill/>
                          </a:ln>
                          <a:solidFill>
                            <a:schemeClr val="tx1"/>
                          </a:solidFill>
                          <a:effectLst/>
                          <a:latin typeface="Times New Roman" pitchFamily="18" charset="0"/>
                          <a:ea typeface="宋体" charset="-122"/>
                        </a:rPr>
                        <a:t>（）</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1</a:t>
                      </a:r>
                    </a:p>
                  </a:txBody>
                  <a:tcPr marL="121920" marR="1219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11163">
                <a:tc>
                  <a:txBody>
                    <a:bodyPr/>
                    <a:lstStyle/>
                    <a:p>
                      <a:pPr marL="0" marR="0" lvl="0" indent="0" algn="l"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2"/>
                          </a:solidFill>
                          <a:effectLst/>
                          <a:latin typeface="Times New Roman" pitchFamily="18" charset="0"/>
                          <a:ea typeface="宋体" charset="-122"/>
                        </a:rPr>
                        <a:t>C=（a,（b,c,d））</a:t>
                      </a:r>
                    </a:p>
                  </a:txBody>
                  <a:tcPr marL="121920" marR="1219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2</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1"/>
                          </a:solidFill>
                          <a:effectLst/>
                          <a:latin typeface="Times New Roman" pitchFamily="18" charset="0"/>
                          <a:ea typeface="宋体" charset="-122"/>
                        </a:rPr>
                        <a:t>a</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0" u="none" strike="noStrike" cap="none" normalizeH="0" baseline="0">
                          <a:ln>
                            <a:noFill/>
                          </a:ln>
                          <a:solidFill>
                            <a:schemeClr val="tx1"/>
                          </a:solidFill>
                          <a:effectLst/>
                          <a:latin typeface="Times New Roman" pitchFamily="18" charset="0"/>
                          <a:ea typeface="宋体" charset="-122"/>
                        </a:rPr>
                        <a:t>（（</a:t>
                      </a:r>
                      <a:r>
                        <a:rPr kumimoji="1" lang="en-US" altLang="zh-CN" sz="2000" b="1" i="1" u="none" strike="noStrike" cap="none" normalizeH="0" baseline="0">
                          <a:ln>
                            <a:noFill/>
                          </a:ln>
                          <a:solidFill>
                            <a:schemeClr val="tx1"/>
                          </a:solidFill>
                          <a:effectLst/>
                          <a:latin typeface="Times New Roman" pitchFamily="18" charset="0"/>
                          <a:ea typeface="宋体" charset="-122"/>
                        </a:rPr>
                        <a:t>b,c,d</a:t>
                      </a:r>
                      <a:r>
                        <a:rPr kumimoji="1" lang="en-US" altLang="zh-CN" sz="2000" b="1" i="0" u="none" strike="noStrike" cap="none" normalizeH="0" baseline="0">
                          <a:ln>
                            <a:noFill/>
                          </a:ln>
                          <a:solidFill>
                            <a:schemeClr val="tx1"/>
                          </a:solidFill>
                          <a:effectLst/>
                          <a:latin typeface="Times New Roman" pitchFamily="18" charset="0"/>
                          <a:ea typeface="宋体" charset="-122"/>
                        </a:rPr>
                        <a:t>））</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2</a:t>
                      </a:r>
                    </a:p>
                  </a:txBody>
                  <a:tcPr marL="121920" marR="1219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11163">
                <a:tc>
                  <a:txBody>
                    <a:bodyPr/>
                    <a:lstStyle/>
                    <a:p>
                      <a:pPr marL="0" marR="0" lvl="0" indent="0" algn="l"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2"/>
                          </a:solidFill>
                          <a:effectLst/>
                          <a:latin typeface="Times New Roman" pitchFamily="18" charset="0"/>
                          <a:ea typeface="宋体" charset="-122"/>
                        </a:rPr>
                        <a:t>D=（A,B,C）</a:t>
                      </a:r>
                    </a:p>
                  </a:txBody>
                  <a:tcPr marL="121920" marR="1219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3</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1"/>
                          </a:solidFill>
                          <a:effectLst/>
                          <a:latin typeface="Times New Roman" pitchFamily="18" charset="0"/>
                          <a:ea typeface="宋体" charset="-122"/>
                        </a:rPr>
                        <a:t>A</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charset="-122"/>
                        </a:rPr>
                        <a:t>（</a:t>
                      </a:r>
                      <a:r>
                        <a:rPr kumimoji="1" lang="en-US" altLang="zh-CN" sz="2000" b="1" i="1" u="none" strike="noStrike" cap="none" normalizeH="0" baseline="0">
                          <a:ln>
                            <a:noFill/>
                          </a:ln>
                          <a:solidFill>
                            <a:schemeClr val="tx1"/>
                          </a:solidFill>
                          <a:effectLst/>
                          <a:latin typeface="Times New Roman" pitchFamily="18" charset="0"/>
                          <a:ea typeface="宋体" charset="-122"/>
                        </a:rPr>
                        <a:t>B,C</a:t>
                      </a:r>
                      <a:r>
                        <a:rPr kumimoji="1" lang="en-US" altLang="zh-CN" sz="2000" b="1" i="0" u="none" strike="noStrike" cap="none" normalizeH="0" baseline="0">
                          <a:ln>
                            <a:noFill/>
                          </a:ln>
                          <a:solidFill>
                            <a:schemeClr val="tx1"/>
                          </a:solidFill>
                          <a:effectLst/>
                          <a:latin typeface="Times New Roman" pitchFamily="18" charset="0"/>
                          <a:ea typeface="宋体" charset="-122"/>
                        </a:rPr>
                        <a:t>）</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3</a:t>
                      </a:r>
                    </a:p>
                  </a:txBody>
                  <a:tcPr marL="121920" marR="1219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39738">
                <a:tc>
                  <a:txBody>
                    <a:bodyPr/>
                    <a:lstStyle/>
                    <a:p>
                      <a:pPr marL="0" marR="0" lvl="0" indent="0" algn="l"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2"/>
                          </a:solidFill>
                          <a:effectLst/>
                          <a:latin typeface="Times New Roman" pitchFamily="18" charset="0"/>
                          <a:ea typeface="宋体" charset="-122"/>
                        </a:rPr>
                        <a:t>E=（a,E）</a:t>
                      </a:r>
                    </a:p>
                  </a:txBody>
                  <a:tcPr marL="121920" marR="1219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2</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1"/>
                          </a:solidFill>
                          <a:effectLst/>
                          <a:latin typeface="Times New Roman" pitchFamily="18" charset="0"/>
                          <a:ea typeface="宋体" charset="-122"/>
                        </a:rPr>
                        <a:t>a</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charset="-122"/>
                        </a:rPr>
                        <a:t>（</a:t>
                      </a:r>
                      <a:r>
                        <a:rPr kumimoji="1" lang="en-US" altLang="zh-CN" sz="2000" b="1" i="1" u="none" strike="noStrike" cap="none" normalizeH="0" baseline="0">
                          <a:ln>
                            <a:noFill/>
                          </a:ln>
                          <a:solidFill>
                            <a:schemeClr val="tx1"/>
                          </a:solidFill>
                          <a:effectLst/>
                          <a:latin typeface="Times New Roman" pitchFamily="18" charset="0"/>
                          <a:ea typeface="宋体" charset="-122"/>
                        </a:rPr>
                        <a:t>E</a:t>
                      </a:r>
                      <a:r>
                        <a:rPr kumimoji="1" lang="en-US" altLang="zh-CN" sz="2000" b="1" i="0" u="none" strike="noStrike" cap="none" normalizeH="0" baseline="0">
                          <a:ln>
                            <a:noFill/>
                          </a:ln>
                          <a:solidFill>
                            <a:schemeClr val="tx1"/>
                          </a:solidFill>
                          <a:effectLst/>
                          <a:latin typeface="Times New Roman" pitchFamily="18" charset="0"/>
                          <a:ea typeface="宋体" charset="-122"/>
                        </a:rPr>
                        <a:t>）</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a:t>
                      </a:r>
                    </a:p>
                  </a:txBody>
                  <a:tcPr marL="121920" marR="1219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539750">
                <a:tc>
                  <a:txBody>
                    <a:bodyPr/>
                    <a:lstStyle/>
                    <a:p>
                      <a:pPr marL="0" marR="0" lvl="0" indent="0" algn="l"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2"/>
                          </a:solidFill>
                          <a:effectLst/>
                          <a:latin typeface="Times New Roman" pitchFamily="18" charset="0"/>
                          <a:ea typeface="宋体" charset="-122"/>
                        </a:rPr>
                        <a:t>F=（（a）,a）</a:t>
                      </a:r>
                    </a:p>
                  </a:txBody>
                  <a:tcPr marL="121920" marR="1219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2</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charset="-122"/>
                        </a:rPr>
                        <a:t>（</a:t>
                      </a:r>
                      <a:r>
                        <a:rPr kumimoji="1" lang="en-US" altLang="zh-CN" sz="2000" b="1" i="1" u="none" strike="noStrike" cap="none" normalizeH="0" baseline="0">
                          <a:ln>
                            <a:noFill/>
                          </a:ln>
                          <a:solidFill>
                            <a:schemeClr val="tx1"/>
                          </a:solidFill>
                          <a:effectLst/>
                          <a:latin typeface="Times New Roman" pitchFamily="18" charset="0"/>
                          <a:ea typeface="宋体" charset="-122"/>
                        </a:rPr>
                        <a:t>a</a:t>
                      </a:r>
                      <a:r>
                        <a:rPr kumimoji="1" lang="en-US" altLang="zh-CN" sz="2000" b="1" i="0" u="none" strike="noStrike" cap="none" normalizeH="0" baseline="0">
                          <a:ln>
                            <a:noFill/>
                          </a:ln>
                          <a:solidFill>
                            <a:schemeClr val="tx1"/>
                          </a:solidFill>
                          <a:effectLst/>
                          <a:latin typeface="Times New Roman" pitchFamily="18" charset="0"/>
                          <a:ea typeface="宋体" charset="-122"/>
                        </a:rPr>
                        <a:t>）</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charset="-122"/>
                        </a:rPr>
                        <a:t>（</a:t>
                      </a:r>
                      <a:r>
                        <a:rPr kumimoji="1" lang="en-US" altLang="zh-CN" sz="2000" b="1" i="1" u="none" strike="noStrike" cap="none" normalizeH="0" baseline="0">
                          <a:ln>
                            <a:noFill/>
                          </a:ln>
                          <a:solidFill>
                            <a:schemeClr val="tx1"/>
                          </a:solidFill>
                          <a:effectLst/>
                          <a:latin typeface="Times New Roman" pitchFamily="18" charset="0"/>
                          <a:ea typeface="宋体" charset="-122"/>
                        </a:rPr>
                        <a:t>a</a:t>
                      </a:r>
                      <a:r>
                        <a:rPr kumimoji="1" lang="en-US" altLang="zh-CN" sz="2000" b="1" i="0" u="none" strike="noStrike" cap="none" normalizeH="0" baseline="0">
                          <a:ln>
                            <a:noFill/>
                          </a:ln>
                          <a:solidFill>
                            <a:schemeClr val="tx1"/>
                          </a:solidFill>
                          <a:effectLst/>
                          <a:latin typeface="Times New Roman" pitchFamily="18" charset="0"/>
                          <a:ea typeface="宋体" charset="-122"/>
                        </a:rPr>
                        <a:t>）</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2</a:t>
                      </a:r>
                    </a:p>
                  </a:txBody>
                  <a:tcPr marL="121920" marR="1219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555625">
                <a:tc>
                  <a:txBody>
                    <a:bodyPr/>
                    <a:lstStyle/>
                    <a:p>
                      <a:pPr marL="0" marR="0" lvl="0" indent="0" algn="l"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a:ln>
                            <a:noFill/>
                          </a:ln>
                          <a:solidFill>
                            <a:schemeClr val="tx2"/>
                          </a:solidFill>
                          <a:effectLst/>
                          <a:latin typeface="Times New Roman" pitchFamily="18" charset="0"/>
                          <a:ea typeface="宋体" charset="-122"/>
                        </a:rPr>
                        <a:t>G=（（（a）））</a:t>
                      </a:r>
                    </a:p>
                  </a:txBody>
                  <a:tcPr marL="121920" marR="1219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a:ln>
                            <a:noFill/>
                          </a:ln>
                          <a:solidFill>
                            <a:schemeClr val="tx1"/>
                          </a:solidFill>
                          <a:effectLst/>
                          <a:latin typeface="Times New Roman" pitchFamily="18" charset="0"/>
                          <a:ea typeface="宋体" charset="-122"/>
                        </a:rPr>
                        <a:t>1</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charset="-122"/>
                        </a:rPr>
                        <a:t>（（</a:t>
                      </a:r>
                      <a:r>
                        <a:rPr kumimoji="1" lang="en-US" altLang="zh-CN" sz="2000" b="1" i="1" u="none" strike="noStrike" cap="none" normalizeH="0" baseline="0">
                          <a:ln>
                            <a:noFill/>
                          </a:ln>
                          <a:solidFill>
                            <a:schemeClr val="tx1"/>
                          </a:solidFill>
                          <a:effectLst/>
                          <a:latin typeface="Times New Roman" pitchFamily="18" charset="0"/>
                          <a:ea typeface="宋体" charset="-122"/>
                        </a:rPr>
                        <a:t>a</a:t>
                      </a:r>
                      <a:r>
                        <a:rPr kumimoji="1" lang="en-US" altLang="zh-CN" sz="2000" b="1" i="0" u="none" strike="noStrike" cap="none" normalizeH="0" baseline="0">
                          <a:ln>
                            <a:noFill/>
                          </a:ln>
                          <a:solidFill>
                            <a:schemeClr val="tx1"/>
                          </a:solidFill>
                          <a:effectLst/>
                          <a:latin typeface="Times New Roman" pitchFamily="18" charset="0"/>
                          <a:ea typeface="宋体" charset="-122"/>
                        </a:rPr>
                        <a:t>））</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charset="-122"/>
                        </a:rPr>
                        <a:t>（）</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dirty="0">
                          <a:ln>
                            <a:noFill/>
                          </a:ln>
                          <a:solidFill>
                            <a:schemeClr val="tx1"/>
                          </a:solidFill>
                          <a:effectLst/>
                          <a:latin typeface="Times New Roman" pitchFamily="18" charset="0"/>
                          <a:ea typeface="宋体" charset="-122"/>
                        </a:rPr>
                        <a:t>3</a:t>
                      </a:r>
                    </a:p>
                  </a:txBody>
                  <a:tcPr marL="121920" marR="1219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bl>
          </a:graphicData>
        </a:graphic>
      </p:graphicFrame>
      <p:sp>
        <p:nvSpPr>
          <p:cNvPr id="5" name="Rectangle 19"/>
          <p:cNvSpPr>
            <a:spLocks noGrp="1" noChangeArrowheads="1"/>
          </p:cNvSpPr>
          <p:nvPr>
            <p:ph type="title"/>
          </p:nvPr>
        </p:nvSpPr>
        <p:spPr>
          <a:xfrm>
            <a:off x="1625600" y="228600"/>
            <a:ext cx="10390717" cy="762000"/>
          </a:xfrm>
        </p:spPr>
        <p:txBody>
          <a:bodyPr/>
          <a:lstStyle/>
          <a:p>
            <a:pPr eaLnBrk="1" hangingPunct="1"/>
            <a:r>
              <a:rPr lang="en-US" altLang="zh-CN" dirty="0"/>
              <a:t>5.4 </a:t>
            </a:r>
            <a:r>
              <a:rPr lang="zh-CN" altLang="en-US" dirty="0"/>
              <a:t>广义表的定义</a:t>
            </a:r>
          </a:p>
        </p:txBody>
      </p:sp>
    </p:spTree>
    <p:extLst>
      <p:ext uri="{BB962C8B-B14F-4D97-AF65-F5344CB8AC3E}">
        <p14:creationId xmlns:p14="http://schemas.microsoft.com/office/powerpoint/2010/main" val="982200123"/>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24341"/>
                                        </p:tgtEl>
                                        <p:attrNameLst>
                                          <p:attrName>style.visibility</p:attrName>
                                        </p:attrNameLst>
                                      </p:cBhvr>
                                      <p:to>
                                        <p:strVal val="visible"/>
                                      </p:to>
                                    </p:set>
                                    <p:animEffect transition="in" filter="dissolve">
                                      <p:cBhvr>
                                        <p:cTn id="7" dur="500"/>
                                        <p:tgtEl>
                                          <p:spTgt spid="224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7"/>
          <p:cNvSpPr>
            <a:spLocks noGrp="1" noChangeArrowheads="1"/>
          </p:cNvSpPr>
          <p:nvPr>
            <p:ph type="body" idx="1"/>
          </p:nvPr>
        </p:nvSpPr>
        <p:spPr>
          <a:xfrm>
            <a:off x="495300" y="1270000"/>
            <a:ext cx="11364384" cy="5373687"/>
          </a:xfrm>
        </p:spPr>
        <p:txBody>
          <a:bodyPr/>
          <a:lstStyle/>
          <a:p>
            <a:pPr lvl="1" algn="ctr" eaLnBrk="1" hangingPunct="1">
              <a:lnSpc>
                <a:spcPct val="120000"/>
              </a:lnSpc>
              <a:buFont typeface="Wingdings" pitchFamily="2" charset="2"/>
              <a:buNone/>
            </a:pPr>
            <a:r>
              <a:rPr lang="en-US" altLang="zh-CN" sz="2800" i="1" dirty="0" smtClean="0">
                <a:latin typeface="Times New Roman" pitchFamily="18" charset="0"/>
                <a:cs typeface="Times New Roman" pitchFamily="18" charset="0"/>
              </a:rPr>
              <a:t>LS</a:t>
            </a:r>
            <a:r>
              <a:rPr lang="en-US" altLang="zh-CN" sz="2800" i="1" dirty="0">
                <a:latin typeface="Times New Roman" pitchFamily="18" charset="0"/>
                <a:cs typeface="Times New Roman" pitchFamily="18" charset="0"/>
              </a:rPr>
              <a:t>＝ （α</a:t>
            </a:r>
            <a:r>
              <a:rPr lang="en-US" altLang="zh-CN" sz="2800" i="1" baseline="-25000" dirty="0">
                <a:latin typeface="Times New Roman" pitchFamily="18" charset="0"/>
                <a:cs typeface="Times New Roman" pitchFamily="18" charset="0"/>
              </a:rPr>
              <a:t>1</a:t>
            </a:r>
            <a:r>
              <a:rPr lang="en-US" altLang="zh-CN" sz="2800" i="1" dirty="0">
                <a:latin typeface="Times New Roman" pitchFamily="18" charset="0"/>
                <a:cs typeface="Times New Roman" pitchFamily="18" charset="0"/>
              </a:rPr>
              <a:t>, α</a:t>
            </a:r>
            <a:r>
              <a:rPr lang="en-US" altLang="zh-CN" sz="2800" i="1" baseline="-25000" dirty="0">
                <a:latin typeface="Times New Roman" pitchFamily="18" charset="0"/>
                <a:cs typeface="Times New Roman" pitchFamily="18" charset="0"/>
              </a:rPr>
              <a:t>2</a:t>
            </a:r>
            <a:r>
              <a:rPr lang="en-US" altLang="zh-CN" sz="2800" i="1" dirty="0">
                <a:latin typeface="Times New Roman" pitchFamily="18" charset="0"/>
                <a:cs typeface="Times New Roman" pitchFamily="18" charset="0"/>
              </a:rPr>
              <a:t>, α</a:t>
            </a:r>
            <a:r>
              <a:rPr lang="en-US" altLang="zh-CN" sz="2800" i="1" baseline="-25000" dirty="0">
                <a:latin typeface="Times New Roman" pitchFamily="18" charset="0"/>
                <a:cs typeface="Times New Roman" pitchFamily="18" charset="0"/>
              </a:rPr>
              <a:t>3</a:t>
            </a:r>
            <a:r>
              <a:rPr lang="en-US" altLang="zh-CN" sz="2800" i="1" dirty="0">
                <a:latin typeface="Times New Roman" pitchFamily="18" charset="0"/>
                <a:cs typeface="Times New Roman" pitchFamily="18" charset="0"/>
              </a:rPr>
              <a:t>,…, α</a:t>
            </a:r>
            <a:r>
              <a:rPr lang="en-US" altLang="zh-CN" sz="2800" i="1" baseline="-25000" dirty="0">
                <a:latin typeface="Times New Roman" pitchFamily="18" charset="0"/>
                <a:cs typeface="Times New Roman" pitchFamily="18" charset="0"/>
              </a:rPr>
              <a:t>n </a:t>
            </a:r>
            <a:r>
              <a:rPr lang="en-US" altLang="zh-CN" sz="2800" i="1" dirty="0">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a:t>（n≥0）</a:t>
            </a:r>
          </a:p>
          <a:p>
            <a:pPr lvl="1" eaLnBrk="1" hangingPunct="1">
              <a:lnSpc>
                <a:spcPct val="120000"/>
              </a:lnSpc>
            </a:pPr>
            <a:r>
              <a:rPr lang="zh-CN" altLang="en-US" dirty="0">
                <a:latin typeface="SimSun" charset="-122"/>
                <a:ea typeface="SimSun" charset="-122"/>
                <a:cs typeface="SimSun" charset="-122"/>
              </a:rPr>
              <a:t>其中：</a:t>
            </a:r>
          </a:p>
          <a:p>
            <a:pPr lvl="2" eaLnBrk="1" hangingPunct="1">
              <a:lnSpc>
                <a:spcPct val="120000"/>
              </a:lnSpc>
            </a:pPr>
            <a:r>
              <a:rPr lang="en-US" altLang="zh-CN" i="1" dirty="0">
                <a:latin typeface="SimSun" charset="-122"/>
                <a:ea typeface="SimSun" charset="-122"/>
                <a:cs typeface="SimSun" charset="-122"/>
              </a:rPr>
              <a:t>LS</a:t>
            </a:r>
            <a:r>
              <a:rPr lang="zh-CN" altLang="en-US" dirty="0">
                <a:latin typeface="SimSun" charset="-122"/>
                <a:ea typeface="SimSun" charset="-122"/>
                <a:cs typeface="SimSun" charset="-122"/>
              </a:rPr>
              <a:t>是广义表的名字</a:t>
            </a:r>
            <a:r>
              <a:rPr lang="zh-CN" altLang="en-US" dirty="0" smtClean="0">
                <a:latin typeface="SimSun" charset="-122"/>
                <a:ea typeface="SimSun" charset="-122"/>
                <a:cs typeface="SimSun" charset="-122"/>
              </a:rPr>
              <a:t>，</a:t>
            </a:r>
            <a:r>
              <a:rPr lang="en-US" altLang="zh-CN" i="1" dirty="0">
                <a:latin typeface="SimSun" charset="-122"/>
                <a:ea typeface="SimSun" charset="-122"/>
                <a:cs typeface="SimSun" charset="-122"/>
              </a:rPr>
              <a:t> α</a:t>
            </a:r>
            <a:r>
              <a:rPr lang="en-US" altLang="zh-CN" i="1" baseline="-25000" dirty="0" err="1">
                <a:latin typeface="SimSun" charset="-122"/>
                <a:ea typeface="SimSun" charset="-122"/>
                <a:cs typeface="SimSun" charset="-122"/>
              </a:rPr>
              <a:t>i</a:t>
            </a:r>
            <a:r>
              <a:rPr lang="en-US" altLang="zh-CN" i="1" dirty="0">
                <a:latin typeface="SimSun" charset="-122"/>
                <a:ea typeface="SimSun" charset="-122"/>
                <a:cs typeface="SimSun" charset="-122"/>
              </a:rPr>
              <a:t> </a:t>
            </a:r>
            <a:r>
              <a:rPr lang="en-US" altLang="zh-CN" dirty="0">
                <a:latin typeface="SimSun" charset="-122"/>
                <a:ea typeface="SimSun" charset="-122"/>
                <a:cs typeface="SimSun" charset="-122"/>
              </a:rPr>
              <a:t>(1≤</a:t>
            </a:r>
            <a:r>
              <a:rPr lang="en-US" altLang="zh-CN" i="1" dirty="0">
                <a:latin typeface="SimSun" charset="-122"/>
                <a:ea typeface="SimSun" charset="-122"/>
                <a:cs typeface="SimSun" charset="-122"/>
              </a:rPr>
              <a:t> </a:t>
            </a:r>
            <a:r>
              <a:rPr lang="en-US" altLang="zh-CN" i="1" dirty="0" err="1">
                <a:latin typeface="SimSun" charset="-122"/>
                <a:ea typeface="SimSun" charset="-122"/>
                <a:cs typeface="SimSun" charset="-122"/>
              </a:rPr>
              <a:t>i</a:t>
            </a:r>
            <a:r>
              <a:rPr lang="en-US" altLang="zh-CN" i="1" dirty="0">
                <a:latin typeface="SimSun" charset="-122"/>
                <a:ea typeface="SimSun" charset="-122"/>
                <a:cs typeface="SimSun" charset="-122"/>
              </a:rPr>
              <a:t> </a:t>
            </a:r>
            <a:r>
              <a:rPr lang="en-US" altLang="zh-CN" dirty="0">
                <a:latin typeface="SimSun" charset="-122"/>
                <a:ea typeface="SimSun" charset="-122"/>
                <a:cs typeface="SimSun" charset="-122"/>
              </a:rPr>
              <a:t>≤</a:t>
            </a:r>
            <a:r>
              <a:rPr lang="en-US" altLang="zh-CN" i="1" dirty="0">
                <a:latin typeface="SimSun" charset="-122"/>
                <a:ea typeface="SimSun" charset="-122"/>
                <a:cs typeface="SimSun" charset="-122"/>
              </a:rPr>
              <a:t>n</a:t>
            </a:r>
            <a:r>
              <a:rPr lang="en-US" altLang="zh-CN" dirty="0">
                <a:latin typeface="SimSun" charset="-122"/>
                <a:ea typeface="SimSun" charset="-122"/>
                <a:cs typeface="SimSun" charset="-122"/>
              </a:rPr>
              <a:t>）</a:t>
            </a:r>
            <a:r>
              <a:rPr lang="zh-CN" altLang="en-US" dirty="0">
                <a:latin typeface="SimSun" charset="-122"/>
                <a:ea typeface="SimSun" charset="-122"/>
                <a:cs typeface="SimSun" charset="-122"/>
              </a:rPr>
              <a:t>可以为</a:t>
            </a:r>
            <a:r>
              <a:rPr lang="zh-CN" altLang="en-US" dirty="0">
                <a:solidFill>
                  <a:srgbClr val="FF0000"/>
                </a:solidFill>
                <a:latin typeface="SimSun" charset="-122"/>
                <a:ea typeface="SimSun" charset="-122"/>
                <a:cs typeface="SimSun" charset="-122"/>
              </a:rPr>
              <a:t>原子项</a:t>
            </a:r>
            <a:r>
              <a:rPr lang="zh-CN" altLang="en-US" dirty="0">
                <a:latin typeface="SimSun" charset="-122"/>
                <a:ea typeface="SimSun" charset="-122"/>
                <a:cs typeface="SimSun" charset="-122"/>
              </a:rPr>
              <a:t>，也可以为</a:t>
            </a:r>
            <a:r>
              <a:rPr lang="zh-CN" altLang="en-US" dirty="0">
                <a:solidFill>
                  <a:srgbClr val="FF0000"/>
                </a:solidFill>
                <a:latin typeface="SimSun" charset="-122"/>
                <a:ea typeface="SimSun" charset="-122"/>
                <a:cs typeface="SimSun" charset="-122"/>
              </a:rPr>
              <a:t>广义表</a:t>
            </a:r>
            <a:r>
              <a:rPr lang="zh-CN" altLang="en-US" dirty="0">
                <a:latin typeface="SimSun" charset="-122"/>
                <a:ea typeface="SimSun" charset="-122"/>
                <a:cs typeface="SimSun" charset="-122"/>
              </a:rPr>
              <a:t>，分别称为广义表</a:t>
            </a:r>
            <a:r>
              <a:rPr lang="en-US" altLang="zh-CN" i="1" dirty="0">
                <a:latin typeface="SimSun" charset="-122"/>
                <a:ea typeface="SimSun" charset="-122"/>
                <a:cs typeface="SimSun" charset="-122"/>
              </a:rPr>
              <a:t>LS</a:t>
            </a:r>
            <a:r>
              <a:rPr lang="zh-CN" altLang="en-US" dirty="0">
                <a:latin typeface="SimSun" charset="-122"/>
                <a:ea typeface="SimSun" charset="-122"/>
                <a:cs typeface="SimSun" charset="-122"/>
              </a:rPr>
              <a:t>的原子（</a:t>
            </a:r>
            <a:r>
              <a:rPr lang="en-US" altLang="zh-CN" i="1" dirty="0">
                <a:latin typeface="SimSun" charset="-122"/>
                <a:ea typeface="SimSun" charset="-122"/>
                <a:cs typeface="SimSun" charset="-122"/>
              </a:rPr>
              <a:t>atom</a:t>
            </a:r>
            <a:r>
              <a:rPr lang="en-US" altLang="zh-CN" dirty="0">
                <a:latin typeface="SimSun" charset="-122"/>
                <a:ea typeface="SimSun" charset="-122"/>
                <a:cs typeface="SimSun" charset="-122"/>
              </a:rPr>
              <a:t>)</a:t>
            </a:r>
            <a:r>
              <a:rPr lang="zh-CN" altLang="en-US" dirty="0">
                <a:latin typeface="SimSun" charset="-122"/>
                <a:ea typeface="SimSun" charset="-122"/>
                <a:cs typeface="SimSun" charset="-122"/>
              </a:rPr>
              <a:t>和子</a:t>
            </a:r>
            <a:r>
              <a:rPr lang="zh-CN" altLang="en-US" dirty="0" smtClean="0">
                <a:latin typeface="SimSun" charset="-122"/>
                <a:ea typeface="SimSun" charset="-122"/>
                <a:cs typeface="SimSun" charset="-122"/>
              </a:rPr>
              <a:t>表</a:t>
            </a:r>
            <a:endParaRPr lang="en-US" altLang="zh-CN" dirty="0" smtClean="0">
              <a:latin typeface="SimSun" charset="-122"/>
              <a:ea typeface="SimSun" charset="-122"/>
              <a:cs typeface="SimSun" charset="-122"/>
            </a:endParaRPr>
          </a:p>
          <a:p>
            <a:pPr lvl="2" eaLnBrk="1" hangingPunct="1">
              <a:lnSpc>
                <a:spcPct val="120000"/>
              </a:lnSpc>
            </a:pPr>
            <a:r>
              <a:rPr lang="zh-CN" altLang="en-US" dirty="0" smtClean="0">
                <a:latin typeface="SimSun" charset="-122"/>
                <a:ea typeface="SimSun" charset="-122"/>
                <a:cs typeface="SimSun" charset="-122"/>
              </a:rPr>
              <a:t>广义</a:t>
            </a:r>
            <a:r>
              <a:rPr lang="zh-CN" altLang="en-US" dirty="0">
                <a:latin typeface="SimSun" charset="-122"/>
                <a:ea typeface="SimSun" charset="-122"/>
                <a:cs typeface="SimSun" charset="-122"/>
              </a:rPr>
              <a:t>表的</a:t>
            </a:r>
            <a:r>
              <a:rPr lang="zh-CN" altLang="en-US" dirty="0">
                <a:solidFill>
                  <a:srgbClr val="FF0000"/>
                </a:solidFill>
                <a:latin typeface="SimSun" charset="-122"/>
                <a:ea typeface="SimSun" charset="-122"/>
                <a:cs typeface="SimSun" charset="-122"/>
              </a:rPr>
              <a:t>长度</a:t>
            </a:r>
            <a:r>
              <a:rPr lang="zh-CN" altLang="en-US" dirty="0">
                <a:latin typeface="SimSun" charset="-122"/>
                <a:ea typeface="SimSun" charset="-122"/>
                <a:cs typeface="SimSun" charset="-122"/>
              </a:rPr>
              <a:t>定义为</a:t>
            </a:r>
            <a:r>
              <a:rPr lang="zh-CN" altLang="en-US" dirty="0">
                <a:solidFill>
                  <a:srgbClr val="FF0000"/>
                </a:solidFill>
                <a:latin typeface="SimSun" charset="-122"/>
                <a:ea typeface="SimSun" charset="-122"/>
                <a:cs typeface="SimSun" charset="-122"/>
              </a:rPr>
              <a:t>最外层包含元素个数</a:t>
            </a:r>
            <a:endParaRPr lang="en-US" altLang="zh-CN" dirty="0">
              <a:solidFill>
                <a:srgbClr val="FF0000"/>
              </a:solidFill>
              <a:latin typeface="SimSun" charset="-122"/>
              <a:ea typeface="SimSun" charset="-122"/>
              <a:cs typeface="SimSun" charset="-122"/>
            </a:endParaRPr>
          </a:p>
          <a:p>
            <a:pPr lvl="2" eaLnBrk="1" hangingPunct="1">
              <a:lnSpc>
                <a:spcPct val="120000"/>
              </a:lnSpc>
            </a:pPr>
            <a:r>
              <a:rPr lang="zh-CN" altLang="en-US" dirty="0">
                <a:latin typeface="SimSun" charset="-122"/>
                <a:ea typeface="SimSun" charset="-122"/>
                <a:cs typeface="SimSun" charset="-122"/>
              </a:rPr>
              <a:t>广义表的</a:t>
            </a:r>
            <a:r>
              <a:rPr lang="zh-CN" altLang="en-US" dirty="0">
                <a:solidFill>
                  <a:srgbClr val="FF0000"/>
                </a:solidFill>
                <a:latin typeface="SimSun" charset="-122"/>
                <a:ea typeface="SimSun" charset="-122"/>
                <a:cs typeface="SimSun" charset="-122"/>
              </a:rPr>
              <a:t>深度</a:t>
            </a:r>
            <a:r>
              <a:rPr lang="zh-CN" altLang="en-US" dirty="0">
                <a:latin typeface="SimSun" charset="-122"/>
                <a:ea typeface="SimSun" charset="-122"/>
                <a:cs typeface="SimSun" charset="-122"/>
              </a:rPr>
              <a:t>定义为所含</a:t>
            </a:r>
            <a:r>
              <a:rPr lang="zh-CN" altLang="en-US" dirty="0">
                <a:solidFill>
                  <a:srgbClr val="FF0000"/>
                </a:solidFill>
                <a:latin typeface="SimSun" charset="-122"/>
                <a:ea typeface="SimSun" charset="-122"/>
                <a:cs typeface="SimSun" charset="-122"/>
              </a:rPr>
              <a:t>括弧的重数</a:t>
            </a:r>
            <a:r>
              <a:rPr lang="zh-CN" altLang="en-US" dirty="0">
                <a:latin typeface="SimSun" charset="-122"/>
                <a:ea typeface="SimSun" charset="-122"/>
                <a:cs typeface="SimSun" charset="-122"/>
              </a:rPr>
              <a:t>，尤其：“原子”的深度为 </a:t>
            </a:r>
            <a:r>
              <a:rPr lang="en-US" altLang="zh-CN" dirty="0">
                <a:latin typeface="SimSun" charset="-122"/>
                <a:ea typeface="SimSun" charset="-122"/>
                <a:cs typeface="SimSun" charset="-122"/>
              </a:rPr>
              <a:t>0</a:t>
            </a:r>
            <a:r>
              <a:rPr lang="zh-CN" altLang="en-US" dirty="0">
                <a:latin typeface="SimSun" charset="-122"/>
                <a:ea typeface="SimSun" charset="-122"/>
                <a:cs typeface="SimSun" charset="-122"/>
              </a:rPr>
              <a:t>，“空表”的深度为 </a:t>
            </a:r>
            <a:r>
              <a:rPr lang="en-US" altLang="zh-CN" dirty="0" smtClean="0">
                <a:latin typeface="SimSun" charset="-122"/>
                <a:ea typeface="SimSun" charset="-122"/>
                <a:cs typeface="SimSun" charset="-122"/>
              </a:rPr>
              <a:t>1</a:t>
            </a:r>
            <a:endParaRPr lang="zh-CN" altLang="en-US" dirty="0">
              <a:latin typeface="SimSun" charset="-122"/>
              <a:ea typeface="SimSun" charset="-122"/>
              <a:cs typeface="SimSun" charset="-122"/>
            </a:endParaRPr>
          </a:p>
          <a:p>
            <a:pPr lvl="2" eaLnBrk="1" hangingPunct="1">
              <a:lnSpc>
                <a:spcPct val="120000"/>
              </a:lnSpc>
            </a:pPr>
            <a:r>
              <a:rPr lang="zh-CN" altLang="en-US" dirty="0">
                <a:latin typeface="SimSun" charset="-122"/>
                <a:ea typeface="SimSun" charset="-122"/>
                <a:cs typeface="SimSun" charset="-122"/>
              </a:rPr>
              <a:t>对任一非空广义表有： </a:t>
            </a:r>
          </a:p>
          <a:p>
            <a:pPr lvl="3" eaLnBrk="1" hangingPunct="1">
              <a:lnSpc>
                <a:spcPct val="120000"/>
              </a:lnSpc>
            </a:pPr>
            <a:r>
              <a:rPr lang="zh-CN" altLang="en-US" dirty="0">
                <a:latin typeface="SimSun" charset="-122"/>
                <a:ea typeface="SimSun" charset="-122"/>
                <a:cs typeface="SimSun" charset="-122"/>
              </a:rPr>
              <a:t>唯一的表头元素</a:t>
            </a:r>
            <a:r>
              <a:rPr lang="en-US" altLang="zh-CN" i="1" dirty="0">
                <a:latin typeface="SimSun" charset="-122"/>
                <a:ea typeface="SimSun" charset="-122"/>
                <a:cs typeface="SimSun" charset="-122"/>
              </a:rPr>
              <a:t>head:</a:t>
            </a:r>
            <a:r>
              <a:rPr lang="en-US" altLang="zh-CN" dirty="0">
                <a:latin typeface="SimSun" charset="-122"/>
                <a:ea typeface="SimSun" charset="-122"/>
                <a:cs typeface="SimSun" charset="-122"/>
              </a:rPr>
              <a:t> </a:t>
            </a:r>
            <a:r>
              <a:rPr lang="en-US" altLang="zh-CN" i="1" dirty="0" smtClean="0">
                <a:latin typeface="SimSun" charset="-122"/>
                <a:ea typeface="SimSun" charset="-122"/>
                <a:cs typeface="SimSun" charset="-122"/>
              </a:rPr>
              <a:t>α</a:t>
            </a:r>
            <a:r>
              <a:rPr lang="en-US" altLang="zh-CN" i="1" baseline="-25000" dirty="0" smtClean="0">
                <a:latin typeface="SimSun" charset="-122"/>
                <a:ea typeface="SimSun" charset="-122"/>
                <a:cs typeface="SimSun" charset="-122"/>
              </a:rPr>
              <a:t>1</a:t>
            </a:r>
            <a:endParaRPr lang="en-US" altLang="zh-CN" i="1" baseline="-25000" dirty="0">
              <a:latin typeface="SimSun" charset="-122"/>
              <a:ea typeface="SimSun" charset="-122"/>
              <a:cs typeface="SimSun" charset="-122"/>
            </a:endParaRPr>
          </a:p>
          <a:p>
            <a:pPr lvl="3" eaLnBrk="1" hangingPunct="1">
              <a:lnSpc>
                <a:spcPct val="120000"/>
              </a:lnSpc>
            </a:pPr>
            <a:r>
              <a:rPr lang="zh-CN" altLang="en-US" dirty="0">
                <a:latin typeface="SimSun" charset="-122"/>
                <a:ea typeface="SimSun" charset="-122"/>
                <a:cs typeface="SimSun" charset="-122"/>
              </a:rPr>
              <a:t>唯一的表尾元素</a:t>
            </a:r>
            <a:r>
              <a:rPr lang="en-US" altLang="zh-CN" i="1" dirty="0" smtClean="0">
                <a:latin typeface="SimSun" charset="-122"/>
                <a:ea typeface="SimSun" charset="-122"/>
                <a:cs typeface="SimSun" charset="-122"/>
              </a:rPr>
              <a:t>tail:</a:t>
            </a:r>
            <a:r>
              <a:rPr lang="en-US" altLang="zh-CN" dirty="0" smtClean="0">
                <a:latin typeface="SimSun" charset="-122"/>
                <a:ea typeface="SimSun" charset="-122"/>
                <a:cs typeface="SimSun" charset="-122"/>
              </a:rPr>
              <a:t>（ </a:t>
            </a:r>
            <a:r>
              <a:rPr lang="en-US" altLang="zh-CN" i="1" dirty="0">
                <a:latin typeface="SimSun" charset="-122"/>
                <a:ea typeface="SimSun" charset="-122"/>
                <a:cs typeface="SimSun" charset="-122"/>
              </a:rPr>
              <a:t>α</a:t>
            </a:r>
            <a:r>
              <a:rPr lang="en-US" altLang="zh-CN" i="1" baseline="-25000" dirty="0">
                <a:latin typeface="SimSun" charset="-122"/>
                <a:ea typeface="SimSun" charset="-122"/>
                <a:cs typeface="SimSun" charset="-122"/>
              </a:rPr>
              <a:t>2</a:t>
            </a:r>
            <a:r>
              <a:rPr lang="en-US" altLang="zh-CN" i="1" dirty="0">
                <a:latin typeface="SimSun" charset="-122"/>
                <a:ea typeface="SimSun" charset="-122"/>
                <a:cs typeface="SimSun" charset="-122"/>
              </a:rPr>
              <a:t>, …,α</a:t>
            </a:r>
            <a:r>
              <a:rPr lang="en-US" altLang="zh-CN" i="1" baseline="-25000" dirty="0">
                <a:latin typeface="SimSun" charset="-122"/>
                <a:ea typeface="SimSun" charset="-122"/>
                <a:cs typeface="SimSun" charset="-122"/>
              </a:rPr>
              <a:t>n</a:t>
            </a:r>
            <a:r>
              <a:rPr lang="en-US" altLang="zh-CN" dirty="0" smtClean="0">
                <a:latin typeface="SimSun" charset="-122"/>
                <a:ea typeface="SimSun" charset="-122"/>
                <a:cs typeface="SimSun" charset="-122"/>
              </a:rPr>
              <a:t>）</a:t>
            </a:r>
            <a:endParaRPr lang="zh-CN" altLang="en-US" dirty="0">
              <a:latin typeface="SimSun" charset="-122"/>
              <a:ea typeface="SimSun" charset="-122"/>
              <a:cs typeface="SimSun" charset="-122"/>
            </a:endParaRPr>
          </a:p>
        </p:txBody>
      </p:sp>
      <p:sp>
        <p:nvSpPr>
          <p:cNvPr id="5" name="Rectangle 19"/>
          <p:cNvSpPr>
            <a:spLocks noGrp="1" noChangeArrowheads="1"/>
          </p:cNvSpPr>
          <p:nvPr>
            <p:ph type="title"/>
          </p:nvPr>
        </p:nvSpPr>
        <p:spPr>
          <a:xfrm>
            <a:off x="1625600" y="228600"/>
            <a:ext cx="10390717" cy="762000"/>
          </a:xfrm>
        </p:spPr>
        <p:txBody>
          <a:bodyPr/>
          <a:lstStyle/>
          <a:p>
            <a:pPr eaLnBrk="1" hangingPunct="1"/>
            <a:r>
              <a:rPr lang="en-US" altLang="zh-CN" dirty="0"/>
              <a:t>5.4 </a:t>
            </a:r>
            <a:r>
              <a:rPr lang="zh-CN" altLang="en-US" dirty="0"/>
              <a:t>广义表的定义</a:t>
            </a:r>
          </a:p>
        </p:txBody>
      </p:sp>
    </p:spTree>
    <p:extLst>
      <p:ext uri="{BB962C8B-B14F-4D97-AF65-F5344CB8AC3E}">
        <p14:creationId xmlns:p14="http://schemas.microsoft.com/office/powerpoint/2010/main" val="51963157"/>
      </p:ext>
    </p:extLst>
  </p:cSld>
  <p:clrMapOvr>
    <a:masterClrMapping/>
  </p:clrMapOvr>
  <p:transition>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3" name="Rectangle 3"/>
          <p:cNvSpPr>
            <a:spLocks noGrp="1" noChangeArrowheads="1"/>
          </p:cNvSpPr>
          <p:nvPr>
            <p:ph type="body" idx="1"/>
          </p:nvPr>
        </p:nvSpPr>
        <p:spPr bwMode="auto">
          <a:xfrm>
            <a:off x="508000" y="990600"/>
            <a:ext cx="43688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zh-CN" altLang="en-US"/>
              <a:t>一、结点结构</a:t>
            </a:r>
          </a:p>
        </p:txBody>
      </p:sp>
      <p:graphicFrame>
        <p:nvGraphicFramePr>
          <p:cNvPr id="138244" name="Group 4"/>
          <p:cNvGraphicFramePr>
            <a:graphicFrameLocks noGrp="1"/>
          </p:cNvGraphicFramePr>
          <p:nvPr/>
        </p:nvGraphicFramePr>
        <p:xfrm>
          <a:off x="1422400" y="1676400"/>
          <a:ext cx="8636000" cy="517956"/>
        </p:xfrm>
        <a:graphic>
          <a:graphicData uri="http://schemas.openxmlformats.org/drawingml/2006/table">
            <a:tbl>
              <a:tblPr/>
              <a:tblGrid>
                <a:gridCol w="2743200">
                  <a:extLst>
                    <a:ext uri="{9D8B030D-6E8A-4147-A177-3AD203B41FA5}">
                      <a16:colId xmlns:a16="http://schemas.microsoft.com/office/drawing/2014/main" xmlns="" val="20000"/>
                    </a:ext>
                  </a:extLst>
                </a:gridCol>
                <a:gridCol w="2743200">
                  <a:extLst>
                    <a:ext uri="{9D8B030D-6E8A-4147-A177-3AD203B41FA5}">
                      <a16:colId xmlns:a16="http://schemas.microsoft.com/office/drawing/2014/main" xmlns="" val="20001"/>
                    </a:ext>
                  </a:extLst>
                </a:gridCol>
                <a:gridCol w="3149600">
                  <a:extLst>
                    <a:ext uri="{9D8B030D-6E8A-4147-A177-3AD203B41FA5}">
                      <a16:colId xmlns:a16="http://schemas.microsoft.com/office/drawing/2014/main" xmlns="" val="20002"/>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L="121920" marR="121920" marT="45618" marB="456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L="121920" marR="121920"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L="121920" marR="121920" marT="45618" marB="456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138254" name="AutoShape 14"/>
          <p:cNvSpPr>
            <a:spLocks noChangeArrowheads="1"/>
          </p:cNvSpPr>
          <p:nvPr/>
        </p:nvSpPr>
        <p:spPr bwMode="auto">
          <a:xfrm>
            <a:off x="1625600" y="2514600"/>
            <a:ext cx="1524000" cy="381000"/>
          </a:xfrm>
          <a:prstGeom prst="wedgeRectCallout">
            <a:avLst>
              <a:gd name="adj1" fmla="val 21806"/>
              <a:gd name="adj2" fmla="val -125417"/>
            </a:avLst>
          </a:prstGeom>
          <a:solidFill>
            <a:schemeClr val="accent1"/>
          </a:solidFill>
          <a:ln w="9525">
            <a:solidFill>
              <a:schemeClr val="tx1"/>
            </a:solidFill>
            <a:miter lim="800000"/>
            <a:headEnd/>
            <a:tailEnd/>
          </a:ln>
        </p:spPr>
        <p:txBody>
          <a:bodyPr lIns="0" tIns="0" rIns="0" bIns="0" anchor="ctr"/>
          <a:lstStyle/>
          <a:p>
            <a:pPr algn="ctr" eaLnBrk="1" hangingPunct="1">
              <a:spcBef>
                <a:spcPct val="50000"/>
              </a:spcBef>
            </a:pPr>
            <a:r>
              <a:rPr lang="zh-CN" altLang="en-US" sz="2400"/>
              <a:t>标志域</a:t>
            </a:r>
          </a:p>
        </p:txBody>
      </p:sp>
      <p:sp>
        <p:nvSpPr>
          <p:cNvPr id="138255" name="AutoShape 15"/>
          <p:cNvSpPr>
            <a:spLocks noChangeArrowheads="1"/>
          </p:cNvSpPr>
          <p:nvPr/>
        </p:nvSpPr>
        <p:spPr bwMode="auto">
          <a:xfrm>
            <a:off x="4673600" y="2514600"/>
            <a:ext cx="1930400" cy="457200"/>
          </a:xfrm>
          <a:prstGeom prst="wedgeRectCallout">
            <a:avLst>
              <a:gd name="adj1" fmla="val -8005"/>
              <a:gd name="adj2" fmla="val -112153"/>
            </a:avLst>
          </a:prstGeom>
          <a:solidFill>
            <a:schemeClr val="accent1"/>
          </a:solidFill>
          <a:ln w="9525">
            <a:solidFill>
              <a:schemeClr val="tx1"/>
            </a:solidFill>
            <a:miter lim="800000"/>
            <a:headEnd/>
            <a:tailEnd/>
          </a:ln>
        </p:spPr>
        <p:txBody>
          <a:bodyPr lIns="0" tIns="0" rIns="0" bIns="0" anchor="ctr"/>
          <a:lstStyle/>
          <a:p>
            <a:pPr algn="ctr" eaLnBrk="1" hangingPunct="1">
              <a:spcBef>
                <a:spcPct val="50000"/>
              </a:spcBef>
            </a:pPr>
            <a:r>
              <a:rPr lang="zh-CN" altLang="en-US" sz="2400"/>
              <a:t>头指针域</a:t>
            </a:r>
          </a:p>
        </p:txBody>
      </p:sp>
      <p:sp>
        <p:nvSpPr>
          <p:cNvPr id="138256" name="AutoShape 16"/>
          <p:cNvSpPr>
            <a:spLocks noChangeArrowheads="1"/>
          </p:cNvSpPr>
          <p:nvPr/>
        </p:nvSpPr>
        <p:spPr bwMode="auto">
          <a:xfrm>
            <a:off x="7924800" y="2438400"/>
            <a:ext cx="1930400" cy="457200"/>
          </a:xfrm>
          <a:prstGeom prst="wedgeRectCallout">
            <a:avLst>
              <a:gd name="adj1" fmla="val -21931"/>
              <a:gd name="adj2" fmla="val -102083"/>
            </a:avLst>
          </a:prstGeom>
          <a:solidFill>
            <a:schemeClr val="accent1"/>
          </a:solidFill>
          <a:ln w="9525">
            <a:solidFill>
              <a:schemeClr val="tx1"/>
            </a:solidFill>
            <a:miter lim="800000"/>
            <a:headEnd/>
            <a:tailEnd/>
          </a:ln>
        </p:spPr>
        <p:txBody>
          <a:bodyPr lIns="0" tIns="0" rIns="0" bIns="0" anchor="ctr"/>
          <a:lstStyle/>
          <a:p>
            <a:pPr algn="ctr" eaLnBrk="1" hangingPunct="1">
              <a:spcBef>
                <a:spcPct val="50000"/>
              </a:spcBef>
            </a:pPr>
            <a:r>
              <a:rPr lang="zh-CN" altLang="en-US" sz="2400"/>
              <a:t>尾指针域</a:t>
            </a:r>
          </a:p>
        </p:txBody>
      </p:sp>
      <p:sp>
        <p:nvSpPr>
          <p:cNvPr id="138257" name="AutoShape 17"/>
          <p:cNvSpPr>
            <a:spLocks noChangeArrowheads="1"/>
          </p:cNvSpPr>
          <p:nvPr/>
        </p:nvSpPr>
        <p:spPr bwMode="auto">
          <a:xfrm>
            <a:off x="3338090" y="3276600"/>
            <a:ext cx="2954655" cy="461665"/>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spcBef>
                <a:spcPct val="50000"/>
              </a:spcBef>
            </a:pPr>
            <a:r>
              <a:rPr lang="zh-CN" altLang="en-US" sz="2400" b="1" dirty="0"/>
              <a:t>存储指向表头的指针</a:t>
            </a:r>
          </a:p>
        </p:txBody>
      </p:sp>
      <p:sp>
        <p:nvSpPr>
          <p:cNvPr id="138258" name="Text Box 18"/>
          <p:cNvSpPr txBox="1">
            <a:spLocks noChangeArrowheads="1"/>
          </p:cNvSpPr>
          <p:nvPr/>
        </p:nvSpPr>
        <p:spPr bwMode="auto">
          <a:xfrm>
            <a:off x="7902876" y="3276600"/>
            <a:ext cx="29690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spcBef>
                <a:spcPct val="50000"/>
              </a:spcBef>
              <a:defRPr kumimoji="1" sz="4400" b="1">
                <a:solidFill>
                  <a:schemeClr val="tx1"/>
                </a:solidFill>
                <a:latin typeface="Times New Roman" pitchFamily="18" charset="0"/>
                <a:ea typeface="宋体" charset="-122"/>
              </a:defRPr>
            </a:lvl1pPr>
            <a:lvl2pPr marL="742950" indent="-285750" algn="ctr">
              <a:spcBef>
                <a:spcPct val="50000"/>
              </a:spcBef>
              <a:defRPr kumimoji="1" sz="4400" b="1">
                <a:solidFill>
                  <a:schemeClr val="tx1"/>
                </a:solidFill>
                <a:latin typeface="Times New Roman" pitchFamily="18" charset="0"/>
                <a:ea typeface="宋体" charset="-122"/>
              </a:defRPr>
            </a:lvl2pPr>
            <a:lvl3pPr marL="1143000" indent="-228600" algn="ctr">
              <a:spcBef>
                <a:spcPct val="50000"/>
              </a:spcBef>
              <a:defRPr kumimoji="1" sz="4400" b="1">
                <a:solidFill>
                  <a:schemeClr val="tx1"/>
                </a:solidFill>
                <a:latin typeface="Times New Roman" pitchFamily="18" charset="0"/>
                <a:ea typeface="宋体" charset="-122"/>
              </a:defRPr>
            </a:lvl3pPr>
            <a:lvl4pPr marL="1600200" indent="-228600" algn="ctr">
              <a:spcBef>
                <a:spcPct val="50000"/>
              </a:spcBef>
              <a:defRPr kumimoji="1" sz="4400" b="1">
                <a:solidFill>
                  <a:schemeClr val="tx1"/>
                </a:solidFill>
                <a:latin typeface="Times New Roman" pitchFamily="18" charset="0"/>
                <a:ea typeface="宋体" charset="-122"/>
              </a:defRPr>
            </a:lvl4pPr>
            <a:lvl5pPr marL="2057400" indent="-228600" algn="ctr">
              <a:spcBef>
                <a:spcPct val="50000"/>
              </a:spcBef>
              <a:defRPr kumimoji="1" sz="44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9pPr>
          </a:lstStyle>
          <a:p>
            <a:pPr eaLnBrk="1" hangingPunct="1"/>
            <a:r>
              <a:rPr lang="zh-CN" altLang="en-US" sz="2400"/>
              <a:t>存储指向表尾的指针</a:t>
            </a:r>
          </a:p>
        </p:txBody>
      </p:sp>
      <p:sp>
        <p:nvSpPr>
          <p:cNvPr id="138259" name="Line 19"/>
          <p:cNvSpPr>
            <a:spLocks noChangeShapeType="1"/>
          </p:cNvSpPr>
          <p:nvPr/>
        </p:nvSpPr>
        <p:spPr bwMode="auto">
          <a:xfrm flipV="1">
            <a:off x="5486400" y="2971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8260" name="Line 20"/>
          <p:cNvSpPr>
            <a:spLocks noChangeShapeType="1"/>
          </p:cNvSpPr>
          <p:nvPr/>
        </p:nvSpPr>
        <p:spPr bwMode="auto">
          <a:xfrm flipV="1">
            <a:off x="8839200" y="2971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8261" name="Text Box 21"/>
          <p:cNvSpPr txBox="1">
            <a:spLocks noChangeArrowheads="1"/>
          </p:cNvSpPr>
          <p:nvPr/>
        </p:nvSpPr>
        <p:spPr bwMode="auto">
          <a:xfrm>
            <a:off x="5177237" y="3946823"/>
            <a:ext cx="17315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spcBef>
                <a:spcPct val="50000"/>
              </a:spcBef>
              <a:defRPr kumimoji="1" sz="4400" b="1">
                <a:solidFill>
                  <a:schemeClr val="tx1"/>
                </a:solidFill>
                <a:latin typeface="Times New Roman" pitchFamily="18" charset="0"/>
                <a:ea typeface="宋体" charset="-122"/>
              </a:defRPr>
            </a:lvl1pPr>
            <a:lvl2pPr marL="742950" indent="-285750" algn="ctr">
              <a:spcBef>
                <a:spcPct val="50000"/>
              </a:spcBef>
              <a:defRPr kumimoji="1" sz="4400" b="1">
                <a:solidFill>
                  <a:schemeClr val="tx1"/>
                </a:solidFill>
                <a:latin typeface="Times New Roman" pitchFamily="18" charset="0"/>
                <a:ea typeface="宋体" charset="-122"/>
              </a:defRPr>
            </a:lvl2pPr>
            <a:lvl3pPr marL="1143000" indent="-228600" algn="ctr">
              <a:spcBef>
                <a:spcPct val="50000"/>
              </a:spcBef>
              <a:defRPr kumimoji="1" sz="4400" b="1">
                <a:solidFill>
                  <a:schemeClr val="tx1"/>
                </a:solidFill>
                <a:latin typeface="Times New Roman" pitchFamily="18" charset="0"/>
                <a:ea typeface="宋体" charset="-122"/>
              </a:defRPr>
            </a:lvl3pPr>
            <a:lvl4pPr marL="1600200" indent="-228600" algn="ctr">
              <a:spcBef>
                <a:spcPct val="50000"/>
              </a:spcBef>
              <a:defRPr kumimoji="1" sz="4400" b="1">
                <a:solidFill>
                  <a:schemeClr val="tx1"/>
                </a:solidFill>
                <a:latin typeface="Times New Roman" pitchFamily="18" charset="0"/>
                <a:ea typeface="宋体" charset="-122"/>
              </a:defRPr>
            </a:lvl4pPr>
            <a:lvl5pPr marL="2057400" indent="-228600" algn="ctr">
              <a:spcBef>
                <a:spcPct val="50000"/>
              </a:spcBef>
              <a:defRPr kumimoji="1" sz="44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9pPr>
          </a:lstStyle>
          <a:p>
            <a:pPr eaLnBrk="1" hangingPunct="1"/>
            <a:r>
              <a:rPr lang="zh-CN" altLang="en-US" sz="2400" dirty="0">
                <a:solidFill>
                  <a:srgbClr val="FF0000"/>
                </a:solidFill>
              </a:rPr>
              <a:t>表结点结构</a:t>
            </a:r>
          </a:p>
        </p:txBody>
      </p:sp>
      <p:graphicFrame>
        <p:nvGraphicFramePr>
          <p:cNvPr id="138262" name="Group 22"/>
          <p:cNvGraphicFramePr>
            <a:graphicFrameLocks noGrp="1"/>
          </p:cNvGraphicFramePr>
          <p:nvPr/>
        </p:nvGraphicFramePr>
        <p:xfrm>
          <a:off x="1727200" y="4800600"/>
          <a:ext cx="8128000" cy="517956"/>
        </p:xfrm>
        <a:graphic>
          <a:graphicData uri="http://schemas.openxmlformats.org/drawingml/2006/table">
            <a:tbl>
              <a:tblPr/>
              <a:tblGrid>
                <a:gridCol w="4064000">
                  <a:extLst>
                    <a:ext uri="{9D8B030D-6E8A-4147-A177-3AD203B41FA5}">
                      <a16:colId xmlns:a16="http://schemas.microsoft.com/office/drawing/2014/main" xmlns="" val="20000"/>
                    </a:ext>
                  </a:extLst>
                </a:gridCol>
                <a:gridCol w="4064000">
                  <a:extLst>
                    <a:ext uri="{9D8B030D-6E8A-4147-A177-3AD203B41FA5}">
                      <a16:colId xmlns:a16="http://schemas.microsoft.com/office/drawing/2014/main" xmlns="" val="20001"/>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L="121920" marR="121920" marT="45618" marB="456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L="121920" marR="121920" marT="45618" marB="456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138270" name="AutoShape 30"/>
          <p:cNvSpPr>
            <a:spLocks noChangeArrowheads="1"/>
          </p:cNvSpPr>
          <p:nvPr/>
        </p:nvSpPr>
        <p:spPr bwMode="auto">
          <a:xfrm>
            <a:off x="2743200" y="5638800"/>
            <a:ext cx="1524000" cy="381000"/>
          </a:xfrm>
          <a:prstGeom prst="wedgeRectCallout">
            <a:avLst>
              <a:gd name="adj1" fmla="val 16806"/>
              <a:gd name="adj2" fmla="val -130000"/>
            </a:avLst>
          </a:prstGeom>
          <a:solidFill>
            <a:schemeClr val="accent1"/>
          </a:solidFill>
          <a:ln w="9525">
            <a:solidFill>
              <a:schemeClr val="tx1"/>
            </a:solidFill>
            <a:miter lim="800000"/>
            <a:headEnd/>
            <a:tailEnd/>
          </a:ln>
        </p:spPr>
        <p:txBody>
          <a:bodyPr lIns="0" tIns="0" rIns="0" bIns="0" anchor="ctr"/>
          <a:lstStyle/>
          <a:p>
            <a:pPr algn="ctr" eaLnBrk="1" hangingPunct="1">
              <a:spcBef>
                <a:spcPct val="50000"/>
              </a:spcBef>
            </a:pPr>
            <a:r>
              <a:rPr lang="zh-CN" altLang="en-US" sz="2400"/>
              <a:t>标志域</a:t>
            </a:r>
          </a:p>
        </p:txBody>
      </p:sp>
      <p:sp>
        <p:nvSpPr>
          <p:cNvPr id="138271" name="AutoShape 31"/>
          <p:cNvSpPr>
            <a:spLocks noChangeArrowheads="1"/>
          </p:cNvSpPr>
          <p:nvPr/>
        </p:nvSpPr>
        <p:spPr bwMode="auto">
          <a:xfrm>
            <a:off x="7620000" y="5562600"/>
            <a:ext cx="1524000" cy="457200"/>
          </a:xfrm>
          <a:prstGeom prst="wedgeRectCallout">
            <a:avLst>
              <a:gd name="adj1" fmla="val -24722"/>
              <a:gd name="adj2" fmla="val -96528"/>
            </a:avLst>
          </a:prstGeom>
          <a:solidFill>
            <a:schemeClr val="accent1"/>
          </a:solidFill>
          <a:ln w="9525">
            <a:solidFill>
              <a:schemeClr val="tx1"/>
            </a:solidFill>
            <a:miter lim="800000"/>
            <a:headEnd/>
            <a:tailEnd/>
          </a:ln>
        </p:spPr>
        <p:txBody>
          <a:bodyPr lIns="0" tIns="0" rIns="0" bIns="0" anchor="ctr"/>
          <a:lstStyle/>
          <a:p>
            <a:pPr algn="ctr" eaLnBrk="1" hangingPunct="1">
              <a:spcBef>
                <a:spcPct val="50000"/>
              </a:spcBef>
            </a:pPr>
            <a:r>
              <a:rPr lang="zh-CN" altLang="en-US" sz="2400"/>
              <a:t>值域</a:t>
            </a:r>
          </a:p>
        </p:txBody>
      </p:sp>
      <p:sp>
        <p:nvSpPr>
          <p:cNvPr id="138272" name="Text Box 32"/>
          <p:cNvSpPr txBox="1">
            <a:spLocks noChangeArrowheads="1"/>
          </p:cNvSpPr>
          <p:nvPr/>
        </p:nvSpPr>
        <p:spPr bwMode="auto">
          <a:xfrm>
            <a:off x="4906195" y="6096000"/>
            <a:ext cx="20409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spcBef>
                <a:spcPct val="50000"/>
              </a:spcBef>
              <a:defRPr kumimoji="1" sz="4400" b="1">
                <a:solidFill>
                  <a:schemeClr val="tx1"/>
                </a:solidFill>
                <a:latin typeface="Times New Roman" pitchFamily="18" charset="0"/>
                <a:ea typeface="宋体" charset="-122"/>
              </a:defRPr>
            </a:lvl1pPr>
            <a:lvl2pPr marL="742950" indent="-285750" algn="ctr">
              <a:spcBef>
                <a:spcPct val="50000"/>
              </a:spcBef>
              <a:defRPr kumimoji="1" sz="4400" b="1">
                <a:solidFill>
                  <a:schemeClr val="tx1"/>
                </a:solidFill>
                <a:latin typeface="Times New Roman" pitchFamily="18" charset="0"/>
                <a:ea typeface="宋体" charset="-122"/>
              </a:defRPr>
            </a:lvl2pPr>
            <a:lvl3pPr marL="1143000" indent="-228600" algn="ctr">
              <a:spcBef>
                <a:spcPct val="50000"/>
              </a:spcBef>
              <a:defRPr kumimoji="1" sz="4400" b="1">
                <a:solidFill>
                  <a:schemeClr val="tx1"/>
                </a:solidFill>
                <a:latin typeface="Times New Roman" pitchFamily="18" charset="0"/>
                <a:ea typeface="宋体" charset="-122"/>
              </a:defRPr>
            </a:lvl3pPr>
            <a:lvl4pPr marL="1600200" indent="-228600" algn="ctr">
              <a:spcBef>
                <a:spcPct val="50000"/>
              </a:spcBef>
              <a:defRPr kumimoji="1" sz="4400" b="1">
                <a:solidFill>
                  <a:schemeClr val="tx1"/>
                </a:solidFill>
                <a:latin typeface="Times New Roman" pitchFamily="18" charset="0"/>
                <a:ea typeface="宋体" charset="-122"/>
              </a:defRPr>
            </a:lvl4pPr>
            <a:lvl5pPr marL="2057400" indent="-228600" algn="ctr">
              <a:spcBef>
                <a:spcPct val="50000"/>
              </a:spcBef>
              <a:defRPr kumimoji="1" sz="44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9pPr>
          </a:lstStyle>
          <a:p>
            <a:pPr eaLnBrk="1" hangingPunct="1"/>
            <a:r>
              <a:rPr lang="zh-CN" altLang="en-US" sz="2400" dirty="0">
                <a:solidFill>
                  <a:srgbClr val="FF0000"/>
                </a:solidFill>
              </a:rPr>
              <a:t>原子结点结构</a:t>
            </a:r>
          </a:p>
        </p:txBody>
      </p:sp>
      <p:sp>
        <p:nvSpPr>
          <p:cNvPr id="138275" name="Text Box 35"/>
          <p:cNvSpPr txBox="1">
            <a:spLocks noChangeArrowheads="1"/>
          </p:cNvSpPr>
          <p:nvPr/>
        </p:nvSpPr>
        <p:spPr bwMode="auto">
          <a:xfrm>
            <a:off x="1625600" y="1676401"/>
            <a:ext cx="233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spcBef>
                <a:spcPct val="50000"/>
              </a:spcBef>
              <a:defRPr kumimoji="1" sz="4400" b="1">
                <a:solidFill>
                  <a:schemeClr val="tx1"/>
                </a:solidFill>
                <a:latin typeface="Times New Roman" pitchFamily="18" charset="0"/>
                <a:ea typeface="宋体" charset="-122"/>
              </a:defRPr>
            </a:lvl1pPr>
            <a:lvl2pPr marL="742950" indent="-285750" algn="ctr">
              <a:spcBef>
                <a:spcPct val="50000"/>
              </a:spcBef>
              <a:defRPr kumimoji="1" sz="4400" b="1">
                <a:solidFill>
                  <a:schemeClr val="tx1"/>
                </a:solidFill>
                <a:latin typeface="Times New Roman" pitchFamily="18" charset="0"/>
                <a:ea typeface="宋体" charset="-122"/>
              </a:defRPr>
            </a:lvl2pPr>
            <a:lvl3pPr marL="1143000" indent="-228600" algn="ctr">
              <a:spcBef>
                <a:spcPct val="50000"/>
              </a:spcBef>
              <a:defRPr kumimoji="1" sz="4400" b="1">
                <a:solidFill>
                  <a:schemeClr val="tx1"/>
                </a:solidFill>
                <a:latin typeface="Times New Roman" pitchFamily="18" charset="0"/>
                <a:ea typeface="宋体" charset="-122"/>
              </a:defRPr>
            </a:lvl3pPr>
            <a:lvl4pPr marL="1600200" indent="-228600" algn="ctr">
              <a:spcBef>
                <a:spcPct val="50000"/>
              </a:spcBef>
              <a:defRPr kumimoji="1" sz="4400" b="1">
                <a:solidFill>
                  <a:schemeClr val="tx1"/>
                </a:solidFill>
                <a:latin typeface="Times New Roman" pitchFamily="18" charset="0"/>
                <a:ea typeface="宋体" charset="-122"/>
              </a:defRPr>
            </a:lvl4pPr>
            <a:lvl5pPr marL="2057400" indent="-228600" algn="ctr">
              <a:spcBef>
                <a:spcPct val="50000"/>
              </a:spcBef>
              <a:defRPr kumimoji="1" sz="44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9pPr>
          </a:lstStyle>
          <a:p>
            <a:pPr eaLnBrk="1" hangingPunct="1">
              <a:spcBef>
                <a:spcPct val="20000"/>
              </a:spcBef>
            </a:pPr>
            <a:r>
              <a:rPr lang="en-US" altLang="zh-CN" sz="2800" b="0"/>
              <a:t>Tag=1</a:t>
            </a:r>
            <a:endParaRPr lang="en-US" altLang="zh-CN"/>
          </a:p>
        </p:txBody>
      </p:sp>
      <p:sp>
        <p:nvSpPr>
          <p:cNvPr id="138276" name="Text Box 36"/>
          <p:cNvSpPr txBox="1">
            <a:spLocks noChangeArrowheads="1"/>
          </p:cNvSpPr>
          <p:nvPr/>
        </p:nvSpPr>
        <p:spPr bwMode="auto">
          <a:xfrm>
            <a:off x="4267200" y="1676401"/>
            <a:ext cx="2540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spcBef>
                <a:spcPct val="50000"/>
              </a:spcBef>
              <a:defRPr kumimoji="1" sz="4400" b="1">
                <a:solidFill>
                  <a:schemeClr val="tx1"/>
                </a:solidFill>
                <a:latin typeface="Times New Roman" pitchFamily="18" charset="0"/>
                <a:ea typeface="宋体" charset="-122"/>
              </a:defRPr>
            </a:lvl1pPr>
            <a:lvl2pPr marL="742950" indent="-285750" algn="ctr">
              <a:spcBef>
                <a:spcPct val="50000"/>
              </a:spcBef>
              <a:defRPr kumimoji="1" sz="4400" b="1">
                <a:solidFill>
                  <a:schemeClr val="tx1"/>
                </a:solidFill>
                <a:latin typeface="Times New Roman" pitchFamily="18" charset="0"/>
                <a:ea typeface="宋体" charset="-122"/>
              </a:defRPr>
            </a:lvl2pPr>
            <a:lvl3pPr marL="1143000" indent="-228600" algn="ctr">
              <a:spcBef>
                <a:spcPct val="50000"/>
              </a:spcBef>
              <a:defRPr kumimoji="1" sz="4400" b="1">
                <a:solidFill>
                  <a:schemeClr val="tx1"/>
                </a:solidFill>
                <a:latin typeface="Times New Roman" pitchFamily="18" charset="0"/>
                <a:ea typeface="宋体" charset="-122"/>
              </a:defRPr>
            </a:lvl3pPr>
            <a:lvl4pPr marL="1600200" indent="-228600" algn="ctr">
              <a:spcBef>
                <a:spcPct val="50000"/>
              </a:spcBef>
              <a:defRPr kumimoji="1" sz="4400" b="1">
                <a:solidFill>
                  <a:schemeClr val="tx1"/>
                </a:solidFill>
                <a:latin typeface="Times New Roman" pitchFamily="18" charset="0"/>
                <a:ea typeface="宋体" charset="-122"/>
              </a:defRPr>
            </a:lvl4pPr>
            <a:lvl5pPr marL="2057400" indent="-228600" algn="ctr">
              <a:spcBef>
                <a:spcPct val="50000"/>
              </a:spcBef>
              <a:defRPr kumimoji="1" sz="44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9pPr>
          </a:lstStyle>
          <a:p>
            <a:pPr eaLnBrk="1" hangingPunct="1">
              <a:spcBef>
                <a:spcPct val="20000"/>
              </a:spcBef>
            </a:pPr>
            <a:r>
              <a:rPr lang="en-US" altLang="zh-CN" sz="2800" b="0"/>
              <a:t>hp</a:t>
            </a:r>
            <a:endParaRPr lang="en-US" altLang="zh-CN"/>
          </a:p>
        </p:txBody>
      </p:sp>
      <p:sp>
        <p:nvSpPr>
          <p:cNvPr id="138277" name="Text Box 37"/>
          <p:cNvSpPr txBox="1">
            <a:spLocks noChangeArrowheads="1"/>
          </p:cNvSpPr>
          <p:nvPr/>
        </p:nvSpPr>
        <p:spPr bwMode="auto">
          <a:xfrm>
            <a:off x="6908800" y="1676401"/>
            <a:ext cx="2946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spcBef>
                <a:spcPct val="50000"/>
              </a:spcBef>
              <a:defRPr kumimoji="1" sz="4400" b="1">
                <a:solidFill>
                  <a:schemeClr val="tx1"/>
                </a:solidFill>
                <a:latin typeface="Times New Roman" pitchFamily="18" charset="0"/>
                <a:ea typeface="宋体" charset="-122"/>
              </a:defRPr>
            </a:lvl1pPr>
            <a:lvl2pPr marL="742950" indent="-285750" algn="ctr">
              <a:spcBef>
                <a:spcPct val="50000"/>
              </a:spcBef>
              <a:defRPr kumimoji="1" sz="4400" b="1">
                <a:solidFill>
                  <a:schemeClr val="tx1"/>
                </a:solidFill>
                <a:latin typeface="Times New Roman" pitchFamily="18" charset="0"/>
                <a:ea typeface="宋体" charset="-122"/>
              </a:defRPr>
            </a:lvl2pPr>
            <a:lvl3pPr marL="1143000" indent="-228600" algn="ctr">
              <a:spcBef>
                <a:spcPct val="50000"/>
              </a:spcBef>
              <a:defRPr kumimoji="1" sz="4400" b="1">
                <a:solidFill>
                  <a:schemeClr val="tx1"/>
                </a:solidFill>
                <a:latin typeface="Times New Roman" pitchFamily="18" charset="0"/>
                <a:ea typeface="宋体" charset="-122"/>
              </a:defRPr>
            </a:lvl3pPr>
            <a:lvl4pPr marL="1600200" indent="-228600" algn="ctr">
              <a:spcBef>
                <a:spcPct val="50000"/>
              </a:spcBef>
              <a:defRPr kumimoji="1" sz="4400" b="1">
                <a:solidFill>
                  <a:schemeClr val="tx1"/>
                </a:solidFill>
                <a:latin typeface="Times New Roman" pitchFamily="18" charset="0"/>
                <a:ea typeface="宋体" charset="-122"/>
              </a:defRPr>
            </a:lvl4pPr>
            <a:lvl5pPr marL="2057400" indent="-228600" algn="ctr">
              <a:spcBef>
                <a:spcPct val="50000"/>
              </a:spcBef>
              <a:defRPr kumimoji="1" sz="44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9pPr>
          </a:lstStyle>
          <a:p>
            <a:pPr eaLnBrk="1" hangingPunct="1">
              <a:spcBef>
                <a:spcPct val="20000"/>
              </a:spcBef>
            </a:pPr>
            <a:r>
              <a:rPr lang="en-US" altLang="zh-CN" sz="2800" b="0"/>
              <a:t>tp</a:t>
            </a:r>
            <a:endParaRPr lang="en-US" altLang="zh-CN"/>
          </a:p>
        </p:txBody>
      </p:sp>
      <p:sp>
        <p:nvSpPr>
          <p:cNvPr id="138278" name="Text Box 38"/>
          <p:cNvSpPr txBox="1">
            <a:spLocks noChangeArrowheads="1"/>
          </p:cNvSpPr>
          <p:nvPr/>
        </p:nvSpPr>
        <p:spPr bwMode="auto">
          <a:xfrm>
            <a:off x="2133600" y="4800601"/>
            <a:ext cx="3352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spcBef>
                <a:spcPct val="50000"/>
              </a:spcBef>
              <a:defRPr kumimoji="1" sz="4400" b="1">
                <a:solidFill>
                  <a:schemeClr val="tx1"/>
                </a:solidFill>
                <a:latin typeface="Times New Roman" pitchFamily="18" charset="0"/>
                <a:ea typeface="宋体" charset="-122"/>
              </a:defRPr>
            </a:lvl1pPr>
            <a:lvl2pPr marL="742950" indent="-285750" algn="ctr">
              <a:spcBef>
                <a:spcPct val="50000"/>
              </a:spcBef>
              <a:defRPr kumimoji="1" sz="4400" b="1">
                <a:solidFill>
                  <a:schemeClr val="tx1"/>
                </a:solidFill>
                <a:latin typeface="Times New Roman" pitchFamily="18" charset="0"/>
                <a:ea typeface="宋体" charset="-122"/>
              </a:defRPr>
            </a:lvl2pPr>
            <a:lvl3pPr marL="1143000" indent="-228600" algn="ctr">
              <a:spcBef>
                <a:spcPct val="50000"/>
              </a:spcBef>
              <a:defRPr kumimoji="1" sz="4400" b="1">
                <a:solidFill>
                  <a:schemeClr val="tx1"/>
                </a:solidFill>
                <a:latin typeface="Times New Roman" pitchFamily="18" charset="0"/>
                <a:ea typeface="宋体" charset="-122"/>
              </a:defRPr>
            </a:lvl3pPr>
            <a:lvl4pPr marL="1600200" indent="-228600" algn="ctr">
              <a:spcBef>
                <a:spcPct val="50000"/>
              </a:spcBef>
              <a:defRPr kumimoji="1" sz="4400" b="1">
                <a:solidFill>
                  <a:schemeClr val="tx1"/>
                </a:solidFill>
                <a:latin typeface="Times New Roman" pitchFamily="18" charset="0"/>
                <a:ea typeface="宋体" charset="-122"/>
              </a:defRPr>
            </a:lvl4pPr>
            <a:lvl5pPr marL="2057400" indent="-228600" algn="ctr">
              <a:spcBef>
                <a:spcPct val="50000"/>
              </a:spcBef>
              <a:defRPr kumimoji="1" sz="44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9pPr>
          </a:lstStyle>
          <a:p>
            <a:pPr eaLnBrk="1" hangingPunct="1"/>
            <a:r>
              <a:rPr lang="en-US" altLang="zh-CN" sz="2800" b="0"/>
              <a:t>tag=0</a:t>
            </a:r>
          </a:p>
        </p:txBody>
      </p:sp>
      <p:sp>
        <p:nvSpPr>
          <p:cNvPr id="138279" name="Text Box 39"/>
          <p:cNvSpPr txBox="1">
            <a:spLocks noChangeArrowheads="1"/>
          </p:cNvSpPr>
          <p:nvPr/>
        </p:nvSpPr>
        <p:spPr bwMode="auto">
          <a:xfrm>
            <a:off x="5892800" y="4800601"/>
            <a:ext cx="386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spcBef>
                <a:spcPct val="50000"/>
              </a:spcBef>
              <a:defRPr kumimoji="1" sz="4400" b="1">
                <a:solidFill>
                  <a:schemeClr val="tx1"/>
                </a:solidFill>
                <a:latin typeface="Times New Roman" pitchFamily="18" charset="0"/>
                <a:ea typeface="宋体" charset="-122"/>
              </a:defRPr>
            </a:lvl1pPr>
            <a:lvl2pPr marL="742950" indent="-285750" algn="ctr">
              <a:spcBef>
                <a:spcPct val="50000"/>
              </a:spcBef>
              <a:defRPr kumimoji="1" sz="4400" b="1">
                <a:solidFill>
                  <a:schemeClr val="tx1"/>
                </a:solidFill>
                <a:latin typeface="Times New Roman" pitchFamily="18" charset="0"/>
                <a:ea typeface="宋体" charset="-122"/>
              </a:defRPr>
            </a:lvl2pPr>
            <a:lvl3pPr marL="1143000" indent="-228600" algn="ctr">
              <a:spcBef>
                <a:spcPct val="50000"/>
              </a:spcBef>
              <a:defRPr kumimoji="1" sz="4400" b="1">
                <a:solidFill>
                  <a:schemeClr val="tx1"/>
                </a:solidFill>
                <a:latin typeface="Times New Roman" pitchFamily="18" charset="0"/>
                <a:ea typeface="宋体" charset="-122"/>
              </a:defRPr>
            </a:lvl3pPr>
            <a:lvl4pPr marL="1600200" indent="-228600" algn="ctr">
              <a:spcBef>
                <a:spcPct val="50000"/>
              </a:spcBef>
              <a:defRPr kumimoji="1" sz="4400" b="1">
                <a:solidFill>
                  <a:schemeClr val="tx1"/>
                </a:solidFill>
                <a:latin typeface="Times New Roman" pitchFamily="18" charset="0"/>
                <a:ea typeface="宋体" charset="-122"/>
              </a:defRPr>
            </a:lvl4pPr>
            <a:lvl5pPr marL="2057400" indent="-228600" algn="ctr">
              <a:spcBef>
                <a:spcPct val="50000"/>
              </a:spcBef>
              <a:defRPr kumimoji="1" sz="44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9pPr>
          </a:lstStyle>
          <a:p>
            <a:pPr eaLnBrk="1" hangingPunct="1">
              <a:spcBef>
                <a:spcPct val="20000"/>
              </a:spcBef>
            </a:pPr>
            <a:r>
              <a:rPr lang="en-US" altLang="zh-CN" sz="2800" b="0"/>
              <a:t>atom</a:t>
            </a:r>
            <a:endParaRPr lang="en-US" altLang="zh-CN"/>
          </a:p>
        </p:txBody>
      </p:sp>
      <p:sp>
        <p:nvSpPr>
          <p:cNvPr id="28" name="Rectangle 19"/>
          <p:cNvSpPr>
            <a:spLocks noGrp="1" noChangeArrowheads="1"/>
          </p:cNvSpPr>
          <p:nvPr>
            <p:ph type="title"/>
          </p:nvPr>
        </p:nvSpPr>
        <p:spPr>
          <a:xfrm>
            <a:off x="1625600" y="228600"/>
            <a:ext cx="10390717" cy="762000"/>
          </a:xfrm>
        </p:spPr>
        <p:txBody>
          <a:bodyPr/>
          <a:lstStyle/>
          <a:p>
            <a:pPr eaLnBrk="1" hangingPunct="1"/>
            <a:r>
              <a:rPr lang="en-US" altLang="zh-CN" dirty="0"/>
              <a:t>5.5 </a:t>
            </a:r>
            <a:r>
              <a:rPr lang="zh-CN" altLang="en-US" dirty="0"/>
              <a:t>广义表的存储结构</a:t>
            </a:r>
          </a:p>
        </p:txBody>
      </p:sp>
    </p:spTree>
    <p:extLst>
      <p:ext uri="{BB962C8B-B14F-4D97-AF65-F5344CB8AC3E}">
        <p14:creationId xmlns:p14="http://schemas.microsoft.com/office/powerpoint/2010/main" val="18865493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Effect transition="in" filter="wipe(left)">
                                      <p:cBhvr>
                                        <p:cTn id="7" dur="500"/>
                                        <p:tgtEl>
                                          <p:spTgt spid="138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8244"/>
                                        </p:tgtEl>
                                        <p:attrNameLst>
                                          <p:attrName>style.visibility</p:attrName>
                                        </p:attrNameLst>
                                      </p:cBhvr>
                                      <p:to>
                                        <p:strVal val="visible"/>
                                      </p:to>
                                    </p:set>
                                    <p:animEffect transition="in" filter="wipe(left)">
                                      <p:cBhvr>
                                        <p:cTn id="12" dur="500"/>
                                        <p:tgtEl>
                                          <p:spTgt spid="1382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8275"/>
                                        </p:tgtEl>
                                        <p:attrNameLst>
                                          <p:attrName>style.visibility</p:attrName>
                                        </p:attrNameLst>
                                      </p:cBhvr>
                                      <p:to>
                                        <p:strVal val="visible"/>
                                      </p:to>
                                    </p:set>
                                    <p:animEffect transition="in" filter="wipe(left)">
                                      <p:cBhvr>
                                        <p:cTn id="17" dur="500"/>
                                        <p:tgtEl>
                                          <p:spTgt spid="1382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8254"/>
                                        </p:tgtEl>
                                        <p:attrNameLst>
                                          <p:attrName>style.visibility</p:attrName>
                                        </p:attrNameLst>
                                      </p:cBhvr>
                                      <p:to>
                                        <p:strVal val="visible"/>
                                      </p:to>
                                    </p:set>
                                    <p:animEffect transition="in" filter="wipe(left)">
                                      <p:cBhvr>
                                        <p:cTn id="22" dur="500"/>
                                        <p:tgtEl>
                                          <p:spTgt spid="1382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8276"/>
                                        </p:tgtEl>
                                        <p:attrNameLst>
                                          <p:attrName>style.visibility</p:attrName>
                                        </p:attrNameLst>
                                      </p:cBhvr>
                                      <p:to>
                                        <p:strVal val="visible"/>
                                      </p:to>
                                    </p:set>
                                    <p:animEffect transition="in" filter="wipe(left)">
                                      <p:cBhvr>
                                        <p:cTn id="27" dur="500"/>
                                        <p:tgtEl>
                                          <p:spTgt spid="13827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8255"/>
                                        </p:tgtEl>
                                        <p:attrNameLst>
                                          <p:attrName>style.visibility</p:attrName>
                                        </p:attrNameLst>
                                      </p:cBhvr>
                                      <p:to>
                                        <p:strVal val="visible"/>
                                      </p:to>
                                    </p:set>
                                    <p:animEffect transition="in" filter="wipe(left)">
                                      <p:cBhvr>
                                        <p:cTn id="32" dur="500"/>
                                        <p:tgtEl>
                                          <p:spTgt spid="13825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38259"/>
                                        </p:tgtEl>
                                        <p:attrNameLst>
                                          <p:attrName>style.visibility</p:attrName>
                                        </p:attrNameLst>
                                      </p:cBhvr>
                                      <p:to>
                                        <p:strVal val="visible"/>
                                      </p:to>
                                    </p:set>
                                    <p:animEffect transition="in" filter="wipe(down)">
                                      <p:cBhvr>
                                        <p:cTn id="37" dur="500"/>
                                        <p:tgtEl>
                                          <p:spTgt spid="13825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8257"/>
                                        </p:tgtEl>
                                        <p:attrNameLst>
                                          <p:attrName>style.visibility</p:attrName>
                                        </p:attrNameLst>
                                      </p:cBhvr>
                                      <p:to>
                                        <p:strVal val="visible"/>
                                      </p:to>
                                    </p:set>
                                    <p:animEffect transition="in" filter="wipe(left)">
                                      <p:cBhvr>
                                        <p:cTn id="42" dur="500"/>
                                        <p:tgtEl>
                                          <p:spTgt spid="13825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8277"/>
                                        </p:tgtEl>
                                        <p:attrNameLst>
                                          <p:attrName>style.visibility</p:attrName>
                                        </p:attrNameLst>
                                      </p:cBhvr>
                                      <p:to>
                                        <p:strVal val="visible"/>
                                      </p:to>
                                    </p:set>
                                    <p:animEffect transition="in" filter="wipe(left)">
                                      <p:cBhvr>
                                        <p:cTn id="47" dur="500"/>
                                        <p:tgtEl>
                                          <p:spTgt spid="13827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38256"/>
                                        </p:tgtEl>
                                        <p:attrNameLst>
                                          <p:attrName>style.visibility</p:attrName>
                                        </p:attrNameLst>
                                      </p:cBhvr>
                                      <p:to>
                                        <p:strVal val="visible"/>
                                      </p:to>
                                    </p:set>
                                    <p:animEffect transition="in" filter="wipe(left)">
                                      <p:cBhvr>
                                        <p:cTn id="52" dur="500"/>
                                        <p:tgtEl>
                                          <p:spTgt spid="13825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38260"/>
                                        </p:tgtEl>
                                        <p:attrNameLst>
                                          <p:attrName>style.visibility</p:attrName>
                                        </p:attrNameLst>
                                      </p:cBhvr>
                                      <p:to>
                                        <p:strVal val="visible"/>
                                      </p:to>
                                    </p:set>
                                    <p:animEffect transition="in" filter="wipe(down)">
                                      <p:cBhvr>
                                        <p:cTn id="57" dur="500"/>
                                        <p:tgtEl>
                                          <p:spTgt spid="13826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38258"/>
                                        </p:tgtEl>
                                        <p:attrNameLst>
                                          <p:attrName>style.visibility</p:attrName>
                                        </p:attrNameLst>
                                      </p:cBhvr>
                                      <p:to>
                                        <p:strVal val="visible"/>
                                      </p:to>
                                    </p:set>
                                    <p:animEffect transition="in" filter="wipe(left)">
                                      <p:cBhvr>
                                        <p:cTn id="62" dur="500"/>
                                        <p:tgtEl>
                                          <p:spTgt spid="13825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38261"/>
                                        </p:tgtEl>
                                        <p:attrNameLst>
                                          <p:attrName>style.visibility</p:attrName>
                                        </p:attrNameLst>
                                      </p:cBhvr>
                                      <p:to>
                                        <p:strVal val="visible"/>
                                      </p:to>
                                    </p:set>
                                    <p:animEffect transition="in" filter="wipe(left)">
                                      <p:cBhvr>
                                        <p:cTn id="67" dur="500"/>
                                        <p:tgtEl>
                                          <p:spTgt spid="13826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138262"/>
                                        </p:tgtEl>
                                        <p:attrNameLst>
                                          <p:attrName>style.visibility</p:attrName>
                                        </p:attrNameLst>
                                      </p:cBhvr>
                                      <p:to>
                                        <p:strVal val="visible"/>
                                      </p:to>
                                    </p:set>
                                    <p:animEffect transition="in" filter="wipe(left)">
                                      <p:cBhvr>
                                        <p:cTn id="72" dur="500"/>
                                        <p:tgtEl>
                                          <p:spTgt spid="13826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38278"/>
                                        </p:tgtEl>
                                        <p:attrNameLst>
                                          <p:attrName>style.visibility</p:attrName>
                                        </p:attrNameLst>
                                      </p:cBhvr>
                                      <p:to>
                                        <p:strVal val="visible"/>
                                      </p:to>
                                    </p:set>
                                    <p:animEffect transition="in" filter="wipe(left)">
                                      <p:cBhvr>
                                        <p:cTn id="77" dur="500"/>
                                        <p:tgtEl>
                                          <p:spTgt spid="13827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38270"/>
                                        </p:tgtEl>
                                        <p:attrNameLst>
                                          <p:attrName>style.visibility</p:attrName>
                                        </p:attrNameLst>
                                      </p:cBhvr>
                                      <p:to>
                                        <p:strVal val="visible"/>
                                      </p:to>
                                    </p:set>
                                    <p:animEffect transition="in" filter="wipe(left)">
                                      <p:cBhvr>
                                        <p:cTn id="82" dur="500"/>
                                        <p:tgtEl>
                                          <p:spTgt spid="13827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38279"/>
                                        </p:tgtEl>
                                        <p:attrNameLst>
                                          <p:attrName>style.visibility</p:attrName>
                                        </p:attrNameLst>
                                      </p:cBhvr>
                                      <p:to>
                                        <p:strVal val="visible"/>
                                      </p:to>
                                    </p:set>
                                    <p:animEffect transition="in" filter="wipe(left)">
                                      <p:cBhvr>
                                        <p:cTn id="87" dur="500"/>
                                        <p:tgtEl>
                                          <p:spTgt spid="138279"/>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38271"/>
                                        </p:tgtEl>
                                        <p:attrNameLst>
                                          <p:attrName>style.visibility</p:attrName>
                                        </p:attrNameLst>
                                      </p:cBhvr>
                                      <p:to>
                                        <p:strVal val="visible"/>
                                      </p:to>
                                    </p:set>
                                    <p:animEffect transition="in" filter="wipe(left)">
                                      <p:cBhvr>
                                        <p:cTn id="92" dur="500"/>
                                        <p:tgtEl>
                                          <p:spTgt spid="138271"/>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38272"/>
                                        </p:tgtEl>
                                        <p:attrNameLst>
                                          <p:attrName>style.visibility</p:attrName>
                                        </p:attrNameLst>
                                      </p:cBhvr>
                                      <p:to>
                                        <p:strVal val="visible"/>
                                      </p:to>
                                    </p:set>
                                    <p:animEffect transition="in" filter="wipe(left)">
                                      <p:cBhvr>
                                        <p:cTn id="97" dur="500"/>
                                        <p:tgtEl>
                                          <p:spTgt spid="138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autoUpdateAnimBg="0"/>
      <p:bldP spid="138254" grpId="0" animBg="1" autoUpdateAnimBg="0"/>
      <p:bldP spid="138255" grpId="0" animBg="1" autoUpdateAnimBg="0"/>
      <p:bldP spid="138256" grpId="0" animBg="1" autoUpdateAnimBg="0"/>
      <p:bldP spid="138257" grpId="0" autoUpdateAnimBg="0"/>
      <p:bldP spid="138258" grpId="0" autoUpdateAnimBg="0"/>
      <p:bldP spid="138259" grpId="0" animBg="1"/>
      <p:bldP spid="138260" grpId="0" animBg="1"/>
      <p:bldP spid="138261" grpId="0" autoUpdateAnimBg="0"/>
      <p:bldP spid="138270" grpId="0" animBg="1" autoUpdateAnimBg="0"/>
      <p:bldP spid="138271" grpId="0" animBg="1" autoUpdateAnimBg="0"/>
      <p:bldP spid="138272" grpId="0" autoUpdateAnimBg="0"/>
      <p:bldP spid="138275" grpId="0" autoUpdateAnimBg="0"/>
      <p:bldP spid="138276" grpId="0" autoUpdateAnimBg="0"/>
      <p:bldP spid="138277" grpId="0" autoUpdateAnimBg="0"/>
      <p:bldP spid="138278" grpId="0" autoUpdateAnimBg="0"/>
      <p:bldP spid="138279"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Text Box 3"/>
          <p:cNvSpPr txBox="1">
            <a:spLocks noChangeArrowheads="1"/>
          </p:cNvSpPr>
          <p:nvPr/>
        </p:nvSpPr>
        <p:spPr bwMode="auto">
          <a:xfrm>
            <a:off x="609600" y="1828800"/>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en-US" altLang="zh-CN" i="1" dirty="0"/>
              <a:t>A＝NULL</a:t>
            </a:r>
          </a:p>
        </p:txBody>
      </p:sp>
      <p:grpSp>
        <p:nvGrpSpPr>
          <p:cNvPr id="2" name="Group 265"/>
          <p:cNvGrpSpPr>
            <a:grpSpLocks/>
          </p:cNvGrpSpPr>
          <p:nvPr/>
        </p:nvGrpSpPr>
        <p:grpSpPr bwMode="auto">
          <a:xfrm>
            <a:off x="508000" y="2438400"/>
            <a:ext cx="2235200" cy="1295400"/>
            <a:chOff x="480" y="1008"/>
            <a:chExt cx="1056" cy="816"/>
          </a:xfrm>
        </p:grpSpPr>
        <p:sp>
          <p:nvSpPr>
            <p:cNvPr id="85156" name="Text Box 4"/>
            <p:cNvSpPr txBox="1">
              <a:spLocks noChangeArrowheads="1"/>
            </p:cNvSpPr>
            <p:nvPr/>
          </p:nvSpPr>
          <p:spPr bwMode="auto">
            <a:xfrm>
              <a:off x="480" y="1008"/>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ctr" eaLnBrk="1" hangingPunct="1">
                <a:spcBef>
                  <a:spcPct val="50000"/>
                </a:spcBef>
              </a:pPr>
              <a:r>
                <a:rPr lang="en-US" altLang="zh-CN" i="1"/>
                <a:t>B</a:t>
              </a:r>
            </a:p>
          </p:txBody>
        </p:sp>
        <p:sp>
          <p:nvSpPr>
            <p:cNvPr id="85157" name="Rectangle 19"/>
            <p:cNvSpPr>
              <a:spLocks noChangeArrowheads="1"/>
            </p:cNvSpPr>
            <p:nvPr/>
          </p:nvSpPr>
          <p:spPr bwMode="auto">
            <a:xfrm>
              <a:off x="1296" y="1008"/>
              <a:ext cx="24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15000"/>
                </a:lnSpc>
                <a:spcBef>
                  <a:spcPct val="20000"/>
                </a:spcBef>
                <a:buClr>
                  <a:schemeClr val="folHlink"/>
                </a:buClr>
                <a:buSzPct val="80000"/>
                <a:buFont typeface="Wingdings" pitchFamily="2" charset="2"/>
                <a:buNone/>
              </a:pPr>
              <a:r>
                <a:rPr lang="zh-CN" altLang="en-US" b="1" i="1"/>
                <a:t>^</a:t>
              </a:r>
            </a:p>
          </p:txBody>
        </p:sp>
        <p:sp>
          <p:nvSpPr>
            <p:cNvPr id="85158" name="Rectangle 18"/>
            <p:cNvSpPr>
              <a:spLocks noChangeArrowheads="1"/>
            </p:cNvSpPr>
            <p:nvPr/>
          </p:nvSpPr>
          <p:spPr bwMode="auto">
            <a:xfrm>
              <a:off x="1056" y="1008"/>
              <a:ext cx="24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15000"/>
                </a:lnSpc>
                <a:spcBef>
                  <a:spcPct val="20000"/>
                </a:spcBef>
                <a:buClr>
                  <a:schemeClr val="folHlink"/>
                </a:buClr>
                <a:buSzPct val="80000"/>
                <a:buFont typeface="Wingdings" pitchFamily="2" charset="2"/>
                <a:buNone/>
              </a:pPr>
              <a:endParaRPr lang="zh-CN" altLang="en-US" b="1" i="1"/>
            </a:p>
          </p:txBody>
        </p:sp>
        <p:sp>
          <p:nvSpPr>
            <p:cNvPr id="85159" name="Rectangle 17"/>
            <p:cNvSpPr>
              <a:spLocks noChangeArrowheads="1"/>
            </p:cNvSpPr>
            <p:nvPr/>
          </p:nvSpPr>
          <p:spPr bwMode="auto">
            <a:xfrm>
              <a:off x="816" y="1008"/>
              <a:ext cx="24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15000"/>
                </a:lnSpc>
                <a:spcBef>
                  <a:spcPct val="20000"/>
                </a:spcBef>
                <a:buClr>
                  <a:schemeClr val="folHlink"/>
                </a:buClr>
                <a:buSzPct val="80000"/>
                <a:buFont typeface="Wingdings" pitchFamily="2" charset="2"/>
                <a:buNone/>
              </a:pPr>
              <a:r>
                <a:rPr lang="zh-CN" altLang="en-US" b="1" i="1"/>
                <a:t>1</a:t>
              </a:r>
            </a:p>
          </p:txBody>
        </p:sp>
        <p:sp>
          <p:nvSpPr>
            <p:cNvPr id="85160" name="Line 20"/>
            <p:cNvSpPr>
              <a:spLocks noChangeShapeType="1"/>
            </p:cNvSpPr>
            <p:nvPr/>
          </p:nvSpPr>
          <p:spPr bwMode="auto">
            <a:xfrm>
              <a:off x="816" y="1008"/>
              <a:ext cx="72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61" name="Line 21"/>
            <p:cNvSpPr>
              <a:spLocks noChangeShapeType="1"/>
            </p:cNvSpPr>
            <p:nvPr/>
          </p:nvSpPr>
          <p:spPr bwMode="auto">
            <a:xfrm>
              <a:off x="816" y="1286"/>
              <a:ext cx="72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62" name="Line 22"/>
            <p:cNvSpPr>
              <a:spLocks noChangeShapeType="1"/>
            </p:cNvSpPr>
            <p:nvPr/>
          </p:nvSpPr>
          <p:spPr bwMode="auto">
            <a:xfrm>
              <a:off x="816" y="1008"/>
              <a:ext cx="0" cy="27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63" name="Line 23"/>
            <p:cNvSpPr>
              <a:spLocks noChangeShapeType="1"/>
            </p:cNvSpPr>
            <p:nvPr/>
          </p:nvSpPr>
          <p:spPr bwMode="auto">
            <a:xfrm>
              <a:off x="1056" y="1008"/>
              <a:ext cx="0" cy="2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64" name="Line 24"/>
            <p:cNvSpPr>
              <a:spLocks noChangeShapeType="1"/>
            </p:cNvSpPr>
            <p:nvPr/>
          </p:nvSpPr>
          <p:spPr bwMode="auto">
            <a:xfrm>
              <a:off x="1296" y="1008"/>
              <a:ext cx="0" cy="2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65" name="Line 25"/>
            <p:cNvSpPr>
              <a:spLocks noChangeShapeType="1"/>
            </p:cNvSpPr>
            <p:nvPr/>
          </p:nvSpPr>
          <p:spPr bwMode="auto">
            <a:xfrm>
              <a:off x="1536" y="1008"/>
              <a:ext cx="0" cy="27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66" name="Rectangle 132"/>
            <p:cNvSpPr>
              <a:spLocks noChangeArrowheads="1"/>
            </p:cNvSpPr>
            <p:nvPr/>
          </p:nvSpPr>
          <p:spPr bwMode="auto">
            <a:xfrm>
              <a:off x="1200" y="153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15000"/>
                </a:lnSpc>
                <a:spcBef>
                  <a:spcPct val="20000"/>
                </a:spcBef>
                <a:buClr>
                  <a:schemeClr val="folHlink"/>
                </a:buClr>
                <a:buSzPct val="80000"/>
                <a:buFont typeface="Wingdings" pitchFamily="2" charset="2"/>
                <a:buNone/>
              </a:pPr>
              <a:r>
                <a:rPr lang="en-US" altLang="zh-CN" sz="2000" b="1" i="1"/>
                <a:t>e</a:t>
              </a:r>
            </a:p>
          </p:txBody>
        </p:sp>
        <p:sp>
          <p:nvSpPr>
            <p:cNvPr id="85167" name="Rectangle 133"/>
            <p:cNvSpPr>
              <a:spLocks noChangeArrowheads="1"/>
            </p:cNvSpPr>
            <p:nvPr/>
          </p:nvSpPr>
          <p:spPr bwMode="auto">
            <a:xfrm>
              <a:off x="960" y="153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15000"/>
                </a:lnSpc>
                <a:spcBef>
                  <a:spcPct val="20000"/>
                </a:spcBef>
                <a:buClr>
                  <a:schemeClr val="folHlink"/>
                </a:buClr>
                <a:buSzPct val="80000"/>
                <a:buFont typeface="Wingdings" pitchFamily="2" charset="2"/>
                <a:buNone/>
              </a:pPr>
              <a:r>
                <a:rPr lang="zh-CN" altLang="en-US" sz="2000" b="1" i="1"/>
                <a:t>0</a:t>
              </a:r>
            </a:p>
          </p:txBody>
        </p:sp>
        <p:sp>
          <p:nvSpPr>
            <p:cNvPr id="85168" name="Line 134"/>
            <p:cNvSpPr>
              <a:spLocks noChangeShapeType="1"/>
            </p:cNvSpPr>
            <p:nvPr/>
          </p:nvSpPr>
          <p:spPr bwMode="auto">
            <a:xfrm>
              <a:off x="960" y="1536"/>
              <a:ext cx="48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69" name="Line 135"/>
            <p:cNvSpPr>
              <a:spLocks noChangeShapeType="1"/>
            </p:cNvSpPr>
            <p:nvPr/>
          </p:nvSpPr>
          <p:spPr bwMode="auto">
            <a:xfrm>
              <a:off x="960" y="1824"/>
              <a:ext cx="48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70" name="Line 136"/>
            <p:cNvSpPr>
              <a:spLocks noChangeShapeType="1"/>
            </p:cNvSpPr>
            <p:nvPr/>
          </p:nvSpPr>
          <p:spPr bwMode="auto">
            <a:xfrm>
              <a:off x="960" y="1536"/>
              <a:ext cx="0" cy="2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71" name="Line 137"/>
            <p:cNvSpPr>
              <a:spLocks noChangeShapeType="1"/>
            </p:cNvSpPr>
            <p:nvPr/>
          </p:nvSpPr>
          <p:spPr bwMode="auto">
            <a:xfrm>
              <a:off x="1200" y="1536"/>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72" name="Line 139"/>
            <p:cNvSpPr>
              <a:spLocks noChangeShapeType="1"/>
            </p:cNvSpPr>
            <p:nvPr/>
          </p:nvSpPr>
          <p:spPr bwMode="auto">
            <a:xfrm>
              <a:off x="1440" y="1536"/>
              <a:ext cx="0" cy="2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73" name="Line 215"/>
            <p:cNvSpPr>
              <a:spLocks noChangeShapeType="1"/>
            </p:cNvSpPr>
            <p:nvPr/>
          </p:nvSpPr>
          <p:spPr bwMode="auto">
            <a:xfrm>
              <a:off x="1152" y="1200"/>
              <a:ext cx="0" cy="336"/>
            </a:xfrm>
            <a:prstGeom prst="line">
              <a:avLst/>
            </a:prstGeom>
            <a:noFill/>
            <a:ln w="28575">
              <a:solidFill>
                <a:schemeClr val="tx2"/>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74" name="Line 216"/>
            <p:cNvSpPr>
              <a:spLocks noChangeShapeType="1"/>
            </p:cNvSpPr>
            <p:nvPr/>
          </p:nvSpPr>
          <p:spPr bwMode="auto">
            <a:xfrm>
              <a:off x="624" y="1104"/>
              <a:ext cx="192" cy="0"/>
            </a:xfrm>
            <a:prstGeom prst="line">
              <a:avLst/>
            </a:prstGeom>
            <a:noFill/>
            <a:ln w="28575">
              <a:solidFill>
                <a:schemeClr val="tx2"/>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b="1"/>
            </a:p>
          </p:txBody>
        </p:sp>
      </p:grpSp>
      <p:grpSp>
        <p:nvGrpSpPr>
          <p:cNvPr id="3" name="Group 269"/>
          <p:cNvGrpSpPr>
            <a:grpSpLocks/>
          </p:cNvGrpSpPr>
          <p:nvPr/>
        </p:nvGrpSpPr>
        <p:grpSpPr bwMode="auto">
          <a:xfrm>
            <a:off x="406400" y="5029200"/>
            <a:ext cx="4165600" cy="1371600"/>
            <a:chOff x="432" y="2640"/>
            <a:chExt cx="1968" cy="864"/>
          </a:xfrm>
        </p:grpSpPr>
        <p:sp>
          <p:nvSpPr>
            <p:cNvPr id="85124" name="Rectangle 30"/>
            <p:cNvSpPr>
              <a:spLocks noChangeArrowheads="1"/>
            </p:cNvSpPr>
            <p:nvPr/>
          </p:nvSpPr>
          <p:spPr bwMode="auto">
            <a:xfrm>
              <a:off x="1296" y="2746"/>
              <a:ext cx="24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15000"/>
                </a:lnSpc>
                <a:spcBef>
                  <a:spcPct val="20000"/>
                </a:spcBef>
                <a:buClr>
                  <a:schemeClr val="folHlink"/>
                </a:buClr>
                <a:buSzPct val="80000"/>
                <a:buFont typeface="Wingdings" pitchFamily="2" charset="2"/>
                <a:buNone/>
              </a:pPr>
              <a:endParaRPr lang="zh-CN" altLang="en-US" b="1" i="1"/>
            </a:p>
          </p:txBody>
        </p:sp>
        <p:sp>
          <p:nvSpPr>
            <p:cNvPr id="85125" name="Rectangle 31"/>
            <p:cNvSpPr>
              <a:spLocks noChangeArrowheads="1"/>
            </p:cNvSpPr>
            <p:nvPr/>
          </p:nvSpPr>
          <p:spPr bwMode="auto">
            <a:xfrm>
              <a:off x="1056" y="2746"/>
              <a:ext cx="24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15000"/>
                </a:lnSpc>
                <a:spcBef>
                  <a:spcPct val="20000"/>
                </a:spcBef>
                <a:buClr>
                  <a:schemeClr val="folHlink"/>
                </a:buClr>
                <a:buSzPct val="80000"/>
                <a:buFont typeface="Wingdings" pitchFamily="2" charset="2"/>
                <a:buNone/>
              </a:pPr>
              <a:endParaRPr lang="zh-CN" altLang="en-US" b="1" i="1"/>
            </a:p>
          </p:txBody>
        </p:sp>
        <p:sp>
          <p:nvSpPr>
            <p:cNvPr id="85126" name="Rectangle 32"/>
            <p:cNvSpPr>
              <a:spLocks noChangeArrowheads="1"/>
            </p:cNvSpPr>
            <p:nvPr/>
          </p:nvSpPr>
          <p:spPr bwMode="auto">
            <a:xfrm>
              <a:off x="816" y="2746"/>
              <a:ext cx="24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15000"/>
                </a:lnSpc>
                <a:spcBef>
                  <a:spcPct val="20000"/>
                </a:spcBef>
                <a:buClr>
                  <a:schemeClr val="folHlink"/>
                </a:buClr>
                <a:buSzPct val="80000"/>
                <a:buFont typeface="Wingdings" pitchFamily="2" charset="2"/>
                <a:buNone/>
              </a:pPr>
              <a:r>
                <a:rPr lang="zh-CN" altLang="en-US" b="1" i="1"/>
                <a:t>1</a:t>
              </a:r>
            </a:p>
          </p:txBody>
        </p:sp>
        <p:sp>
          <p:nvSpPr>
            <p:cNvPr id="85127" name="Line 33"/>
            <p:cNvSpPr>
              <a:spLocks noChangeShapeType="1"/>
            </p:cNvSpPr>
            <p:nvPr/>
          </p:nvSpPr>
          <p:spPr bwMode="auto">
            <a:xfrm>
              <a:off x="816" y="2746"/>
              <a:ext cx="72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28" name="Line 34"/>
            <p:cNvSpPr>
              <a:spLocks noChangeShapeType="1"/>
            </p:cNvSpPr>
            <p:nvPr/>
          </p:nvSpPr>
          <p:spPr bwMode="auto">
            <a:xfrm>
              <a:off x="816" y="3024"/>
              <a:ext cx="72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29" name="Line 35"/>
            <p:cNvSpPr>
              <a:spLocks noChangeShapeType="1"/>
            </p:cNvSpPr>
            <p:nvPr/>
          </p:nvSpPr>
          <p:spPr bwMode="auto">
            <a:xfrm>
              <a:off x="816" y="2746"/>
              <a:ext cx="0" cy="27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30" name="Line 36"/>
            <p:cNvSpPr>
              <a:spLocks noChangeShapeType="1"/>
            </p:cNvSpPr>
            <p:nvPr/>
          </p:nvSpPr>
          <p:spPr bwMode="auto">
            <a:xfrm>
              <a:off x="1056" y="2746"/>
              <a:ext cx="0" cy="2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31" name="Line 37"/>
            <p:cNvSpPr>
              <a:spLocks noChangeShapeType="1"/>
            </p:cNvSpPr>
            <p:nvPr/>
          </p:nvSpPr>
          <p:spPr bwMode="auto">
            <a:xfrm>
              <a:off x="1296" y="2746"/>
              <a:ext cx="0" cy="2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32" name="Line 38"/>
            <p:cNvSpPr>
              <a:spLocks noChangeShapeType="1"/>
            </p:cNvSpPr>
            <p:nvPr/>
          </p:nvSpPr>
          <p:spPr bwMode="auto">
            <a:xfrm>
              <a:off x="1536" y="2746"/>
              <a:ext cx="0" cy="27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33" name="Rectangle 121"/>
            <p:cNvSpPr>
              <a:spLocks noChangeArrowheads="1"/>
            </p:cNvSpPr>
            <p:nvPr/>
          </p:nvSpPr>
          <p:spPr bwMode="auto">
            <a:xfrm>
              <a:off x="2160" y="2746"/>
              <a:ext cx="24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15000"/>
                </a:lnSpc>
                <a:spcBef>
                  <a:spcPct val="20000"/>
                </a:spcBef>
                <a:buClr>
                  <a:schemeClr val="folHlink"/>
                </a:buClr>
                <a:buSzPct val="80000"/>
                <a:buFont typeface="Wingdings" pitchFamily="2" charset="2"/>
                <a:buNone/>
              </a:pPr>
              <a:r>
                <a:rPr lang="zh-CN" altLang="en-US" b="1" i="1"/>
                <a:t>^</a:t>
              </a:r>
            </a:p>
          </p:txBody>
        </p:sp>
        <p:sp>
          <p:nvSpPr>
            <p:cNvPr id="85134" name="Rectangle 122"/>
            <p:cNvSpPr>
              <a:spLocks noChangeArrowheads="1"/>
            </p:cNvSpPr>
            <p:nvPr/>
          </p:nvSpPr>
          <p:spPr bwMode="auto">
            <a:xfrm>
              <a:off x="1920" y="2746"/>
              <a:ext cx="24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15000"/>
                </a:lnSpc>
                <a:spcBef>
                  <a:spcPct val="20000"/>
                </a:spcBef>
                <a:buClr>
                  <a:schemeClr val="folHlink"/>
                </a:buClr>
                <a:buSzPct val="80000"/>
                <a:buFont typeface="Wingdings" pitchFamily="2" charset="2"/>
                <a:buNone/>
              </a:pPr>
              <a:endParaRPr lang="zh-CN" altLang="en-US" b="1" i="1"/>
            </a:p>
          </p:txBody>
        </p:sp>
        <p:sp>
          <p:nvSpPr>
            <p:cNvPr id="85135" name="Rectangle 123"/>
            <p:cNvSpPr>
              <a:spLocks noChangeArrowheads="1"/>
            </p:cNvSpPr>
            <p:nvPr/>
          </p:nvSpPr>
          <p:spPr bwMode="auto">
            <a:xfrm>
              <a:off x="1680" y="2746"/>
              <a:ext cx="24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15000"/>
                </a:lnSpc>
                <a:spcBef>
                  <a:spcPct val="20000"/>
                </a:spcBef>
                <a:buClr>
                  <a:schemeClr val="folHlink"/>
                </a:buClr>
                <a:buSzPct val="80000"/>
                <a:buFont typeface="Wingdings" pitchFamily="2" charset="2"/>
                <a:buNone/>
              </a:pPr>
              <a:r>
                <a:rPr lang="zh-CN" altLang="en-US" b="1" i="1"/>
                <a:t>1</a:t>
              </a:r>
            </a:p>
          </p:txBody>
        </p:sp>
        <p:sp>
          <p:nvSpPr>
            <p:cNvPr id="85136" name="Line 124"/>
            <p:cNvSpPr>
              <a:spLocks noChangeShapeType="1"/>
            </p:cNvSpPr>
            <p:nvPr/>
          </p:nvSpPr>
          <p:spPr bwMode="auto">
            <a:xfrm>
              <a:off x="1680" y="2746"/>
              <a:ext cx="72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37" name="Line 125"/>
            <p:cNvSpPr>
              <a:spLocks noChangeShapeType="1"/>
            </p:cNvSpPr>
            <p:nvPr/>
          </p:nvSpPr>
          <p:spPr bwMode="auto">
            <a:xfrm>
              <a:off x="1680" y="3024"/>
              <a:ext cx="72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38" name="Line 126"/>
            <p:cNvSpPr>
              <a:spLocks noChangeShapeType="1"/>
            </p:cNvSpPr>
            <p:nvPr/>
          </p:nvSpPr>
          <p:spPr bwMode="auto">
            <a:xfrm>
              <a:off x="1680" y="2746"/>
              <a:ext cx="0" cy="27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39" name="Line 127"/>
            <p:cNvSpPr>
              <a:spLocks noChangeShapeType="1"/>
            </p:cNvSpPr>
            <p:nvPr/>
          </p:nvSpPr>
          <p:spPr bwMode="auto">
            <a:xfrm>
              <a:off x="1920" y="2746"/>
              <a:ext cx="0" cy="2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40" name="Line 128"/>
            <p:cNvSpPr>
              <a:spLocks noChangeShapeType="1"/>
            </p:cNvSpPr>
            <p:nvPr/>
          </p:nvSpPr>
          <p:spPr bwMode="auto">
            <a:xfrm>
              <a:off x="2160" y="2746"/>
              <a:ext cx="0" cy="2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41" name="Line 129"/>
            <p:cNvSpPr>
              <a:spLocks noChangeShapeType="1"/>
            </p:cNvSpPr>
            <p:nvPr/>
          </p:nvSpPr>
          <p:spPr bwMode="auto">
            <a:xfrm>
              <a:off x="2400" y="2746"/>
              <a:ext cx="0" cy="27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42" name="Rectangle 181"/>
            <p:cNvSpPr>
              <a:spLocks noChangeArrowheads="1"/>
            </p:cNvSpPr>
            <p:nvPr/>
          </p:nvSpPr>
          <p:spPr bwMode="auto">
            <a:xfrm>
              <a:off x="1152" y="321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15000"/>
                </a:lnSpc>
                <a:spcBef>
                  <a:spcPct val="20000"/>
                </a:spcBef>
                <a:buClr>
                  <a:schemeClr val="folHlink"/>
                </a:buClr>
                <a:buSzPct val="80000"/>
                <a:buFont typeface="Wingdings" pitchFamily="2" charset="2"/>
                <a:buNone/>
              </a:pPr>
              <a:r>
                <a:rPr lang="en-US" altLang="zh-CN" sz="2000" b="1" i="1"/>
                <a:t>a</a:t>
              </a:r>
            </a:p>
          </p:txBody>
        </p:sp>
        <p:sp>
          <p:nvSpPr>
            <p:cNvPr id="85143" name="Rectangle 182"/>
            <p:cNvSpPr>
              <a:spLocks noChangeArrowheads="1"/>
            </p:cNvSpPr>
            <p:nvPr/>
          </p:nvSpPr>
          <p:spPr bwMode="auto">
            <a:xfrm>
              <a:off x="912" y="321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15000"/>
                </a:lnSpc>
                <a:spcBef>
                  <a:spcPct val="20000"/>
                </a:spcBef>
                <a:buClr>
                  <a:schemeClr val="folHlink"/>
                </a:buClr>
                <a:buSzPct val="80000"/>
                <a:buFont typeface="Wingdings" pitchFamily="2" charset="2"/>
                <a:buNone/>
              </a:pPr>
              <a:r>
                <a:rPr lang="zh-CN" altLang="en-US" sz="2000" b="1" i="1"/>
                <a:t>0</a:t>
              </a:r>
            </a:p>
          </p:txBody>
        </p:sp>
        <p:sp>
          <p:nvSpPr>
            <p:cNvPr id="85144" name="Line 183"/>
            <p:cNvSpPr>
              <a:spLocks noChangeShapeType="1"/>
            </p:cNvSpPr>
            <p:nvPr/>
          </p:nvSpPr>
          <p:spPr bwMode="auto">
            <a:xfrm>
              <a:off x="912" y="3216"/>
              <a:ext cx="48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45" name="Line 184"/>
            <p:cNvSpPr>
              <a:spLocks noChangeShapeType="1"/>
            </p:cNvSpPr>
            <p:nvPr/>
          </p:nvSpPr>
          <p:spPr bwMode="auto">
            <a:xfrm>
              <a:off x="912" y="3504"/>
              <a:ext cx="48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46" name="Line 185"/>
            <p:cNvSpPr>
              <a:spLocks noChangeShapeType="1"/>
            </p:cNvSpPr>
            <p:nvPr/>
          </p:nvSpPr>
          <p:spPr bwMode="auto">
            <a:xfrm>
              <a:off x="912" y="3216"/>
              <a:ext cx="0" cy="2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47" name="Line 186"/>
            <p:cNvSpPr>
              <a:spLocks noChangeShapeType="1"/>
            </p:cNvSpPr>
            <p:nvPr/>
          </p:nvSpPr>
          <p:spPr bwMode="auto">
            <a:xfrm>
              <a:off x="1152" y="3216"/>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48" name="Line 187"/>
            <p:cNvSpPr>
              <a:spLocks noChangeShapeType="1"/>
            </p:cNvSpPr>
            <p:nvPr/>
          </p:nvSpPr>
          <p:spPr bwMode="auto">
            <a:xfrm>
              <a:off x="1392" y="3216"/>
              <a:ext cx="0" cy="2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49" name="Text Box 213"/>
            <p:cNvSpPr txBox="1">
              <a:spLocks noChangeArrowheads="1"/>
            </p:cNvSpPr>
            <p:nvPr/>
          </p:nvSpPr>
          <p:spPr bwMode="auto">
            <a:xfrm>
              <a:off x="432" y="2688"/>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ctr" eaLnBrk="1" hangingPunct="1">
                <a:spcBef>
                  <a:spcPct val="50000"/>
                </a:spcBef>
              </a:pPr>
              <a:r>
                <a:rPr lang="en-US" altLang="zh-CN" i="1"/>
                <a:t>E</a:t>
              </a:r>
            </a:p>
          </p:txBody>
        </p:sp>
        <p:sp>
          <p:nvSpPr>
            <p:cNvPr id="85150" name="Line 218"/>
            <p:cNvSpPr>
              <a:spLocks noChangeShapeType="1"/>
            </p:cNvSpPr>
            <p:nvPr/>
          </p:nvSpPr>
          <p:spPr bwMode="auto">
            <a:xfrm>
              <a:off x="624" y="2880"/>
              <a:ext cx="192" cy="0"/>
            </a:xfrm>
            <a:prstGeom prst="line">
              <a:avLst/>
            </a:prstGeom>
            <a:noFill/>
            <a:ln w="28575">
              <a:solidFill>
                <a:schemeClr val="tx2"/>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51" name="Line 220"/>
            <p:cNvSpPr>
              <a:spLocks noChangeShapeType="1"/>
            </p:cNvSpPr>
            <p:nvPr/>
          </p:nvSpPr>
          <p:spPr bwMode="auto">
            <a:xfrm>
              <a:off x="1440" y="2880"/>
              <a:ext cx="240" cy="0"/>
            </a:xfrm>
            <a:prstGeom prst="line">
              <a:avLst/>
            </a:prstGeom>
            <a:noFill/>
            <a:ln w="28575">
              <a:solidFill>
                <a:schemeClr val="tx2"/>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52" name="Line 223"/>
            <p:cNvSpPr>
              <a:spLocks noChangeShapeType="1"/>
            </p:cNvSpPr>
            <p:nvPr/>
          </p:nvSpPr>
          <p:spPr bwMode="auto">
            <a:xfrm>
              <a:off x="1152" y="2928"/>
              <a:ext cx="0" cy="336"/>
            </a:xfrm>
            <a:prstGeom prst="line">
              <a:avLst/>
            </a:prstGeom>
            <a:noFill/>
            <a:ln w="28575">
              <a:solidFill>
                <a:schemeClr val="tx2"/>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53" name="Line 234"/>
            <p:cNvSpPr>
              <a:spLocks noChangeShapeType="1"/>
            </p:cNvSpPr>
            <p:nvPr/>
          </p:nvSpPr>
          <p:spPr bwMode="auto">
            <a:xfrm>
              <a:off x="672" y="2640"/>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54" name="Line 235"/>
            <p:cNvSpPr>
              <a:spLocks noChangeShapeType="1"/>
            </p:cNvSpPr>
            <p:nvPr/>
          </p:nvSpPr>
          <p:spPr bwMode="auto">
            <a:xfrm>
              <a:off x="672" y="2640"/>
              <a:ext cx="13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55" name="Line 242"/>
            <p:cNvSpPr>
              <a:spLocks noChangeShapeType="1"/>
            </p:cNvSpPr>
            <p:nvPr/>
          </p:nvSpPr>
          <p:spPr bwMode="auto">
            <a:xfrm>
              <a:off x="2064" y="2640"/>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grpSp>
      <p:grpSp>
        <p:nvGrpSpPr>
          <p:cNvPr id="4" name="Group 270"/>
          <p:cNvGrpSpPr>
            <a:grpSpLocks/>
          </p:cNvGrpSpPr>
          <p:nvPr/>
        </p:nvGrpSpPr>
        <p:grpSpPr bwMode="auto">
          <a:xfrm>
            <a:off x="3454400" y="2438400"/>
            <a:ext cx="7721600" cy="2133600"/>
            <a:chOff x="1872" y="1008"/>
            <a:chExt cx="3648" cy="1344"/>
          </a:xfrm>
        </p:grpSpPr>
        <p:sp>
          <p:nvSpPr>
            <p:cNvPr id="85040" name="Line 224"/>
            <p:cNvSpPr>
              <a:spLocks noChangeShapeType="1"/>
            </p:cNvSpPr>
            <p:nvPr/>
          </p:nvSpPr>
          <p:spPr bwMode="auto">
            <a:xfrm>
              <a:off x="2592" y="1248"/>
              <a:ext cx="0" cy="288"/>
            </a:xfrm>
            <a:prstGeom prst="line">
              <a:avLst/>
            </a:prstGeom>
            <a:noFill/>
            <a:ln w="28575">
              <a:solidFill>
                <a:schemeClr val="tx2"/>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41" name="Line 226"/>
            <p:cNvSpPr>
              <a:spLocks noChangeShapeType="1"/>
            </p:cNvSpPr>
            <p:nvPr/>
          </p:nvSpPr>
          <p:spPr bwMode="auto">
            <a:xfrm>
              <a:off x="3408" y="1728"/>
              <a:ext cx="0" cy="336"/>
            </a:xfrm>
            <a:prstGeom prst="line">
              <a:avLst/>
            </a:prstGeom>
            <a:noFill/>
            <a:ln w="28575">
              <a:solidFill>
                <a:schemeClr val="tx2"/>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b="1"/>
            </a:p>
          </p:txBody>
        </p:sp>
        <p:grpSp>
          <p:nvGrpSpPr>
            <p:cNvPr id="85042" name="Group 267"/>
            <p:cNvGrpSpPr>
              <a:grpSpLocks/>
            </p:cNvGrpSpPr>
            <p:nvPr/>
          </p:nvGrpSpPr>
          <p:grpSpPr bwMode="auto">
            <a:xfrm>
              <a:off x="1872" y="1008"/>
              <a:ext cx="3648" cy="1344"/>
              <a:chOff x="1824" y="1008"/>
              <a:chExt cx="3648" cy="1344"/>
            </a:xfrm>
          </p:grpSpPr>
          <p:sp>
            <p:nvSpPr>
              <p:cNvPr id="85043" name="Rectangle 40"/>
              <p:cNvSpPr>
                <a:spLocks noChangeArrowheads="1"/>
              </p:cNvSpPr>
              <p:nvPr/>
            </p:nvSpPr>
            <p:spPr bwMode="auto">
              <a:xfrm>
                <a:off x="2688" y="1104"/>
                <a:ext cx="24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15000"/>
                  </a:lnSpc>
                  <a:spcBef>
                    <a:spcPct val="20000"/>
                  </a:spcBef>
                  <a:buClr>
                    <a:schemeClr val="folHlink"/>
                  </a:buClr>
                  <a:buSzPct val="80000"/>
                  <a:buFont typeface="Wingdings" pitchFamily="2" charset="2"/>
                  <a:buNone/>
                </a:pPr>
                <a:endParaRPr lang="zh-CN" altLang="en-US" b="1" i="1"/>
              </a:p>
            </p:txBody>
          </p:sp>
          <p:sp>
            <p:nvSpPr>
              <p:cNvPr id="85044" name="Rectangle 41"/>
              <p:cNvSpPr>
                <a:spLocks noChangeArrowheads="1"/>
              </p:cNvSpPr>
              <p:nvPr/>
            </p:nvSpPr>
            <p:spPr bwMode="auto">
              <a:xfrm>
                <a:off x="2496" y="1104"/>
                <a:ext cx="19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15000"/>
                  </a:lnSpc>
                  <a:spcBef>
                    <a:spcPct val="20000"/>
                  </a:spcBef>
                  <a:buClr>
                    <a:schemeClr val="folHlink"/>
                  </a:buClr>
                  <a:buSzPct val="80000"/>
                  <a:buFont typeface="Wingdings" pitchFamily="2" charset="2"/>
                  <a:buNone/>
                </a:pPr>
                <a:endParaRPr lang="zh-CN" altLang="en-US" b="1" i="1"/>
              </a:p>
            </p:txBody>
          </p:sp>
          <p:sp>
            <p:nvSpPr>
              <p:cNvPr id="85045" name="Rectangle 42"/>
              <p:cNvSpPr>
                <a:spLocks noChangeArrowheads="1"/>
              </p:cNvSpPr>
              <p:nvPr/>
            </p:nvSpPr>
            <p:spPr bwMode="auto">
              <a:xfrm>
                <a:off x="2208" y="1104"/>
                <a:ext cx="288"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15000"/>
                  </a:lnSpc>
                  <a:spcBef>
                    <a:spcPct val="20000"/>
                  </a:spcBef>
                  <a:buClr>
                    <a:schemeClr val="folHlink"/>
                  </a:buClr>
                  <a:buSzPct val="80000"/>
                  <a:buFont typeface="Wingdings" pitchFamily="2" charset="2"/>
                  <a:buNone/>
                </a:pPr>
                <a:r>
                  <a:rPr lang="zh-CN" altLang="en-US" b="1" i="1"/>
                  <a:t>1</a:t>
                </a:r>
              </a:p>
            </p:txBody>
          </p:sp>
          <p:sp>
            <p:nvSpPr>
              <p:cNvPr id="85046" name="Line 43"/>
              <p:cNvSpPr>
                <a:spLocks noChangeShapeType="1"/>
              </p:cNvSpPr>
              <p:nvPr/>
            </p:nvSpPr>
            <p:spPr bwMode="auto">
              <a:xfrm>
                <a:off x="2208" y="1104"/>
                <a:ext cx="72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47" name="Line 44"/>
              <p:cNvSpPr>
                <a:spLocks noChangeShapeType="1"/>
              </p:cNvSpPr>
              <p:nvPr/>
            </p:nvSpPr>
            <p:spPr bwMode="auto">
              <a:xfrm>
                <a:off x="2208" y="1382"/>
                <a:ext cx="72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48" name="Line 45"/>
              <p:cNvSpPr>
                <a:spLocks noChangeShapeType="1"/>
              </p:cNvSpPr>
              <p:nvPr/>
            </p:nvSpPr>
            <p:spPr bwMode="auto">
              <a:xfrm>
                <a:off x="2208" y="1104"/>
                <a:ext cx="0" cy="27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49" name="Line 46"/>
              <p:cNvSpPr>
                <a:spLocks noChangeShapeType="1"/>
              </p:cNvSpPr>
              <p:nvPr/>
            </p:nvSpPr>
            <p:spPr bwMode="auto">
              <a:xfrm>
                <a:off x="2496" y="1104"/>
                <a:ext cx="0" cy="2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50" name="Line 47"/>
              <p:cNvSpPr>
                <a:spLocks noChangeShapeType="1"/>
              </p:cNvSpPr>
              <p:nvPr/>
            </p:nvSpPr>
            <p:spPr bwMode="auto">
              <a:xfrm>
                <a:off x="2688" y="1104"/>
                <a:ext cx="0" cy="2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51" name="Line 48"/>
              <p:cNvSpPr>
                <a:spLocks noChangeShapeType="1"/>
              </p:cNvSpPr>
              <p:nvPr/>
            </p:nvSpPr>
            <p:spPr bwMode="auto">
              <a:xfrm>
                <a:off x="2928" y="1104"/>
                <a:ext cx="0" cy="27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52" name="Rectangle 50"/>
              <p:cNvSpPr>
                <a:spLocks noChangeArrowheads="1"/>
              </p:cNvSpPr>
              <p:nvPr/>
            </p:nvSpPr>
            <p:spPr bwMode="auto">
              <a:xfrm>
                <a:off x="3537" y="1104"/>
                <a:ext cx="24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15000"/>
                  </a:lnSpc>
                  <a:spcBef>
                    <a:spcPct val="20000"/>
                  </a:spcBef>
                  <a:buClr>
                    <a:schemeClr val="folHlink"/>
                  </a:buClr>
                  <a:buSzPct val="80000"/>
                  <a:buFont typeface="Wingdings" pitchFamily="2" charset="2"/>
                  <a:buNone/>
                </a:pPr>
                <a:r>
                  <a:rPr lang="zh-CN" altLang="en-US" b="1" i="1"/>
                  <a:t>^</a:t>
                </a:r>
              </a:p>
            </p:txBody>
          </p:sp>
          <p:sp>
            <p:nvSpPr>
              <p:cNvPr id="85053" name="Rectangle 51"/>
              <p:cNvSpPr>
                <a:spLocks noChangeArrowheads="1"/>
              </p:cNvSpPr>
              <p:nvPr/>
            </p:nvSpPr>
            <p:spPr bwMode="auto">
              <a:xfrm>
                <a:off x="3297" y="1104"/>
                <a:ext cx="24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15000"/>
                  </a:lnSpc>
                  <a:spcBef>
                    <a:spcPct val="20000"/>
                  </a:spcBef>
                  <a:buClr>
                    <a:schemeClr val="folHlink"/>
                  </a:buClr>
                  <a:buSzPct val="80000"/>
                  <a:buFont typeface="Wingdings" pitchFamily="2" charset="2"/>
                  <a:buNone/>
                </a:pPr>
                <a:endParaRPr lang="zh-CN" altLang="en-US" b="1" i="1"/>
              </a:p>
            </p:txBody>
          </p:sp>
          <p:sp>
            <p:nvSpPr>
              <p:cNvPr id="85054" name="Rectangle 52"/>
              <p:cNvSpPr>
                <a:spLocks noChangeArrowheads="1"/>
              </p:cNvSpPr>
              <p:nvPr/>
            </p:nvSpPr>
            <p:spPr bwMode="auto">
              <a:xfrm>
                <a:off x="3057" y="1104"/>
                <a:ext cx="24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15000"/>
                  </a:lnSpc>
                  <a:spcBef>
                    <a:spcPct val="20000"/>
                  </a:spcBef>
                  <a:buClr>
                    <a:schemeClr val="folHlink"/>
                  </a:buClr>
                  <a:buSzPct val="80000"/>
                  <a:buFont typeface="Wingdings" pitchFamily="2" charset="2"/>
                  <a:buNone/>
                </a:pPr>
                <a:r>
                  <a:rPr lang="zh-CN" altLang="en-US" b="1" i="1"/>
                  <a:t>1</a:t>
                </a:r>
              </a:p>
            </p:txBody>
          </p:sp>
          <p:sp>
            <p:nvSpPr>
              <p:cNvPr id="85055" name="Line 53"/>
              <p:cNvSpPr>
                <a:spLocks noChangeShapeType="1"/>
              </p:cNvSpPr>
              <p:nvPr/>
            </p:nvSpPr>
            <p:spPr bwMode="auto">
              <a:xfrm>
                <a:off x="3057" y="1104"/>
                <a:ext cx="72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56" name="Line 54"/>
              <p:cNvSpPr>
                <a:spLocks noChangeShapeType="1"/>
              </p:cNvSpPr>
              <p:nvPr/>
            </p:nvSpPr>
            <p:spPr bwMode="auto">
              <a:xfrm>
                <a:off x="3057" y="1382"/>
                <a:ext cx="72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57" name="Line 55"/>
              <p:cNvSpPr>
                <a:spLocks noChangeShapeType="1"/>
              </p:cNvSpPr>
              <p:nvPr/>
            </p:nvSpPr>
            <p:spPr bwMode="auto">
              <a:xfrm>
                <a:off x="3057" y="1104"/>
                <a:ext cx="0" cy="27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58" name="Line 56"/>
              <p:cNvSpPr>
                <a:spLocks noChangeShapeType="1"/>
              </p:cNvSpPr>
              <p:nvPr/>
            </p:nvSpPr>
            <p:spPr bwMode="auto">
              <a:xfrm>
                <a:off x="3297" y="1104"/>
                <a:ext cx="0" cy="2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59" name="Line 57"/>
              <p:cNvSpPr>
                <a:spLocks noChangeShapeType="1"/>
              </p:cNvSpPr>
              <p:nvPr/>
            </p:nvSpPr>
            <p:spPr bwMode="auto">
              <a:xfrm>
                <a:off x="3537" y="1104"/>
                <a:ext cx="0" cy="2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60" name="Line 58"/>
              <p:cNvSpPr>
                <a:spLocks noChangeShapeType="1"/>
              </p:cNvSpPr>
              <p:nvPr/>
            </p:nvSpPr>
            <p:spPr bwMode="auto">
              <a:xfrm>
                <a:off x="3777" y="1104"/>
                <a:ext cx="0" cy="27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61" name="Rectangle 60"/>
              <p:cNvSpPr>
                <a:spLocks noChangeArrowheads="1"/>
              </p:cNvSpPr>
              <p:nvPr/>
            </p:nvSpPr>
            <p:spPr bwMode="auto">
              <a:xfrm>
                <a:off x="5232" y="1594"/>
                <a:ext cx="24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15000"/>
                  </a:lnSpc>
                  <a:spcBef>
                    <a:spcPct val="20000"/>
                  </a:spcBef>
                  <a:buClr>
                    <a:schemeClr val="folHlink"/>
                  </a:buClr>
                  <a:buSzPct val="80000"/>
                  <a:buFont typeface="Wingdings" pitchFamily="2" charset="2"/>
                  <a:buNone/>
                </a:pPr>
                <a:r>
                  <a:rPr lang="zh-CN" altLang="en-US" b="1" i="1"/>
                  <a:t>^</a:t>
                </a:r>
              </a:p>
            </p:txBody>
          </p:sp>
          <p:sp>
            <p:nvSpPr>
              <p:cNvPr id="85062" name="Rectangle 61"/>
              <p:cNvSpPr>
                <a:spLocks noChangeArrowheads="1"/>
              </p:cNvSpPr>
              <p:nvPr/>
            </p:nvSpPr>
            <p:spPr bwMode="auto">
              <a:xfrm>
                <a:off x="4992" y="1594"/>
                <a:ext cx="24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15000"/>
                  </a:lnSpc>
                  <a:spcBef>
                    <a:spcPct val="20000"/>
                  </a:spcBef>
                  <a:buClr>
                    <a:schemeClr val="folHlink"/>
                  </a:buClr>
                  <a:buSzPct val="80000"/>
                  <a:buFont typeface="Wingdings" pitchFamily="2" charset="2"/>
                  <a:buNone/>
                </a:pPr>
                <a:endParaRPr lang="zh-CN" altLang="en-US" b="1" i="1"/>
              </a:p>
            </p:txBody>
          </p:sp>
          <p:sp>
            <p:nvSpPr>
              <p:cNvPr id="85063" name="Rectangle 62"/>
              <p:cNvSpPr>
                <a:spLocks noChangeArrowheads="1"/>
              </p:cNvSpPr>
              <p:nvPr/>
            </p:nvSpPr>
            <p:spPr bwMode="auto">
              <a:xfrm>
                <a:off x="4752" y="1594"/>
                <a:ext cx="24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15000"/>
                  </a:lnSpc>
                  <a:spcBef>
                    <a:spcPct val="20000"/>
                  </a:spcBef>
                  <a:buClr>
                    <a:schemeClr val="folHlink"/>
                  </a:buClr>
                  <a:buSzPct val="80000"/>
                  <a:buFont typeface="Wingdings" pitchFamily="2" charset="2"/>
                  <a:buNone/>
                </a:pPr>
                <a:r>
                  <a:rPr lang="zh-CN" altLang="en-US" b="1" i="1"/>
                  <a:t>1</a:t>
                </a:r>
              </a:p>
            </p:txBody>
          </p:sp>
          <p:sp>
            <p:nvSpPr>
              <p:cNvPr id="85064" name="Line 63"/>
              <p:cNvSpPr>
                <a:spLocks noChangeShapeType="1"/>
              </p:cNvSpPr>
              <p:nvPr/>
            </p:nvSpPr>
            <p:spPr bwMode="auto">
              <a:xfrm>
                <a:off x="4752" y="1594"/>
                <a:ext cx="72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65" name="Line 64"/>
              <p:cNvSpPr>
                <a:spLocks noChangeShapeType="1"/>
              </p:cNvSpPr>
              <p:nvPr/>
            </p:nvSpPr>
            <p:spPr bwMode="auto">
              <a:xfrm>
                <a:off x="4752" y="1872"/>
                <a:ext cx="72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66" name="Line 65"/>
              <p:cNvSpPr>
                <a:spLocks noChangeShapeType="1"/>
              </p:cNvSpPr>
              <p:nvPr/>
            </p:nvSpPr>
            <p:spPr bwMode="auto">
              <a:xfrm>
                <a:off x="4752" y="1594"/>
                <a:ext cx="0" cy="27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67" name="Line 66"/>
              <p:cNvSpPr>
                <a:spLocks noChangeShapeType="1"/>
              </p:cNvSpPr>
              <p:nvPr/>
            </p:nvSpPr>
            <p:spPr bwMode="auto">
              <a:xfrm>
                <a:off x="4992" y="1594"/>
                <a:ext cx="0" cy="2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68" name="Line 67"/>
              <p:cNvSpPr>
                <a:spLocks noChangeShapeType="1"/>
              </p:cNvSpPr>
              <p:nvPr/>
            </p:nvSpPr>
            <p:spPr bwMode="auto">
              <a:xfrm>
                <a:off x="5232" y="1594"/>
                <a:ext cx="0" cy="2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69" name="Line 68"/>
              <p:cNvSpPr>
                <a:spLocks noChangeShapeType="1"/>
              </p:cNvSpPr>
              <p:nvPr/>
            </p:nvSpPr>
            <p:spPr bwMode="auto">
              <a:xfrm>
                <a:off x="5472" y="1594"/>
                <a:ext cx="0" cy="27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70" name="Rectangle 70"/>
              <p:cNvSpPr>
                <a:spLocks noChangeArrowheads="1"/>
              </p:cNvSpPr>
              <p:nvPr/>
            </p:nvSpPr>
            <p:spPr bwMode="auto">
              <a:xfrm>
                <a:off x="4352" y="1584"/>
                <a:ext cx="208"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15000"/>
                  </a:lnSpc>
                  <a:spcBef>
                    <a:spcPct val="20000"/>
                  </a:spcBef>
                  <a:buClr>
                    <a:schemeClr val="folHlink"/>
                  </a:buClr>
                  <a:buSzPct val="80000"/>
                  <a:buFont typeface="Wingdings" pitchFamily="2" charset="2"/>
                  <a:buNone/>
                </a:pPr>
                <a:endParaRPr lang="zh-CN" altLang="en-US" b="1" i="1"/>
              </a:p>
            </p:txBody>
          </p:sp>
          <p:sp>
            <p:nvSpPr>
              <p:cNvPr id="85071" name="Rectangle 71"/>
              <p:cNvSpPr>
                <a:spLocks noChangeArrowheads="1"/>
              </p:cNvSpPr>
              <p:nvPr/>
            </p:nvSpPr>
            <p:spPr bwMode="auto">
              <a:xfrm>
                <a:off x="4144" y="1584"/>
                <a:ext cx="208"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15000"/>
                  </a:lnSpc>
                  <a:spcBef>
                    <a:spcPct val="20000"/>
                  </a:spcBef>
                  <a:buClr>
                    <a:schemeClr val="folHlink"/>
                  </a:buClr>
                  <a:buSzPct val="80000"/>
                  <a:buFont typeface="Wingdings" pitchFamily="2" charset="2"/>
                  <a:buNone/>
                </a:pPr>
                <a:endParaRPr lang="zh-CN" altLang="en-US" b="1" i="1"/>
              </a:p>
            </p:txBody>
          </p:sp>
          <p:sp>
            <p:nvSpPr>
              <p:cNvPr id="85072" name="Rectangle 72"/>
              <p:cNvSpPr>
                <a:spLocks noChangeArrowheads="1"/>
              </p:cNvSpPr>
              <p:nvPr/>
            </p:nvSpPr>
            <p:spPr bwMode="auto">
              <a:xfrm>
                <a:off x="3936" y="1584"/>
                <a:ext cx="208"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15000"/>
                  </a:lnSpc>
                  <a:spcBef>
                    <a:spcPct val="20000"/>
                  </a:spcBef>
                  <a:buClr>
                    <a:schemeClr val="folHlink"/>
                  </a:buClr>
                  <a:buSzPct val="80000"/>
                  <a:buFont typeface="Wingdings" pitchFamily="2" charset="2"/>
                  <a:buNone/>
                </a:pPr>
                <a:r>
                  <a:rPr lang="zh-CN" altLang="en-US" b="1" i="1"/>
                  <a:t>1</a:t>
                </a:r>
              </a:p>
            </p:txBody>
          </p:sp>
          <p:sp>
            <p:nvSpPr>
              <p:cNvPr id="85073" name="Line 73"/>
              <p:cNvSpPr>
                <a:spLocks noChangeShapeType="1"/>
              </p:cNvSpPr>
              <p:nvPr/>
            </p:nvSpPr>
            <p:spPr bwMode="auto">
              <a:xfrm>
                <a:off x="3936" y="1584"/>
                <a:ext cx="62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74" name="Line 74"/>
              <p:cNvSpPr>
                <a:spLocks noChangeShapeType="1"/>
              </p:cNvSpPr>
              <p:nvPr/>
            </p:nvSpPr>
            <p:spPr bwMode="auto">
              <a:xfrm>
                <a:off x="3936" y="1862"/>
                <a:ext cx="62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75" name="Line 75"/>
              <p:cNvSpPr>
                <a:spLocks noChangeShapeType="1"/>
              </p:cNvSpPr>
              <p:nvPr/>
            </p:nvSpPr>
            <p:spPr bwMode="auto">
              <a:xfrm>
                <a:off x="3936" y="1584"/>
                <a:ext cx="0" cy="27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76" name="Line 76"/>
              <p:cNvSpPr>
                <a:spLocks noChangeShapeType="1"/>
              </p:cNvSpPr>
              <p:nvPr/>
            </p:nvSpPr>
            <p:spPr bwMode="auto">
              <a:xfrm>
                <a:off x="4144" y="1584"/>
                <a:ext cx="0" cy="2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77" name="Line 77"/>
              <p:cNvSpPr>
                <a:spLocks noChangeShapeType="1"/>
              </p:cNvSpPr>
              <p:nvPr/>
            </p:nvSpPr>
            <p:spPr bwMode="auto">
              <a:xfrm>
                <a:off x="4352" y="1584"/>
                <a:ext cx="0" cy="2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78" name="Line 78"/>
              <p:cNvSpPr>
                <a:spLocks noChangeShapeType="1"/>
              </p:cNvSpPr>
              <p:nvPr/>
            </p:nvSpPr>
            <p:spPr bwMode="auto">
              <a:xfrm>
                <a:off x="4560" y="1584"/>
                <a:ext cx="0" cy="27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79" name="Rectangle 80"/>
              <p:cNvSpPr>
                <a:spLocks noChangeArrowheads="1"/>
              </p:cNvSpPr>
              <p:nvPr/>
            </p:nvSpPr>
            <p:spPr bwMode="auto">
              <a:xfrm>
                <a:off x="3552" y="1584"/>
                <a:ext cx="24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15000"/>
                  </a:lnSpc>
                  <a:spcBef>
                    <a:spcPct val="20000"/>
                  </a:spcBef>
                  <a:buClr>
                    <a:schemeClr val="folHlink"/>
                  </a:buClr>
                  <a:buSzPct val="80000"/>
                  <a:buFont typeface="Wingdings" pitchFamily="2" charset="2"/>
                  <a:buNone/>
                </a:pPr>
                <a:endParaRPr lang="zh-CN" altLang="en-US" b="1" i="1"/>
              </a:p>
            </p:txBody>
          </p:sp>
          <p:sp>
            <p:nvSpPr>
              <p:cNvPr id="85080" name="Rectangle 81"/>
              <p:cNvSpPr>
                <a:spLocks noChangeArrowheads="1"/>
              </p:cNvSpPr>
              <p:nvPr/>
            </p:nvSpPr>
            <p:spPr bwMode="auto">
              <a:xfrm>
                <a:off x="3312" y="1584"/>
                <a:ext cx="24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15000"/>
                  </a:lnSpc>
                  <a:spcBef>
                    <a:spcPct val="20000"/>
                  </a:spcBef>
                  <a:buClr>
                    <a:schemeClr val="folHlink"/>
                  </a:buClr>
                  <a:buSzPct val="80000"/>
                  <a:buFont typeface="Wingdings" pitchFamily="2" charset="2"/>
                  <a:buNone/>
                </a:pPr>
                <a:endParaRPr lang="zh-CN" altLang="en-US" b="1" i="1"/>
              </a:p>
            </p:txBody>
          </p:sp>
          <p:sp>
            <p:nvSpPr>
              <p:cNvPr id="85081" name="Rectangle 82"/>
              <p:cNvSpPr>
                <a:spLocks noChangeArrowheads="1"/>
              </p:cNvSpPr>
              <p:nvPr/>
            </p:nvSpPr>
            <p:spPr bwMode="auto">
              <a:xfrm>
                <a:off x="3072" y="1584"/>
                <a:ext cx="24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15000"/>
                  </a:lnSpc>
                  <a:spcBef>
                    <a:spcPct val="20000"/>
                  </a:spcBef>
                  <a:buClr>
                    <a:schemeClr val="folHlink"/>
                  </a:buClr>
                  <a:buSzPct val="80000"/>
                  <a:buFont typeface="Wingdings" pitchFamily="2" charset="2"/>
                  <a:buNone/>
                </a:pPr>
                <a:r>
                  <a:rPr lang="zh-CN" altLang="en-US" b="1" i="1"/>
                  <a:t>1</a:t>
                </a:r>
              </a:p>
            </p:txBody>
          </p:sp>
          <p:sp>
            <p:nvSpPr>
              <p:cNvPr id="85082" name="Line 83"/>
              <p:cNvSpPr>
                <a:spLocks noChangeShapeType="1"/>
              </p:cNvSpPr>
              <p:nvPr/>
            </p:nvSpPr>
            <p:spPr bwMode="auto">
              <a:xfrm>
                <a:off x="3072" y="1584"/>
                <a:ext cx="72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83" name="Line 84"/>
              <p:cNvSpPr>
                <a:spLocks noChangeShapeType="1"/>
              </p:cNvSpPr>
              <p:nvPr/>
            </p:nvSpPr>
            <p:spPr bwMode="auto">
              <a:xfrm>
                <a:off x="3072" y="1862"/>
                <a:ext cx="72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84" name="Line 85"/>
              <p:cNvSpPr>
                <a:spLocks noChangeShapeType="1"/>
              </p:cNvSpPr>
              <p:nvPr/>
            </p:nvSpPr>
            <p:spPr bwMode="auto">
              <a:xfrm>
                <a:off x="3072" y="1584"/>
                <a:ext cx="0" cy="27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85" name="Line 86"/>
              <p:cNvSpPr>
                <a:spLocks noChangeShapeType="1"/>
              </p:cNvSpPr>
              <p:nvPr/>
            </p:nvSpPr>
            <p:spPr bwMode="auto">
              <a:xfrm>
                <a:off x="3312" y="1584"/>
                <a:ext cx="0" cy="2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86" name="Line 87"/>
              <p:cNvSpPr>
                <a:spLocks noChangeShapeType="1"/>
              </p:cNvSpPr>
              <p:nvPr/>
            </p:nvSpPr>
            <p:spPr bwMode="auto">
              <a:xfrm>
                <a:off x="3552" y="1584"/>
                <a:ext cx="0" cy="2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87" name="Line 88"/>
              <p:cNvSpPr>
                <a:spLocks noChangeShapeType="1"/>
              </p:cNvSpPr>
              <p:nvPr/>
            </p:nvSpPr>
            <p:spPr bwMode="auto">
              <a:xfrm>
                <a:off x="3792" y="1584"/>
                <a:ext cx="0" cy="27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88" name="Rectangle 149"/>
              <p:cNvSpPr>
                <a:spLocks noChangeArrowheads="1"/>
              </p:cNvSpPr>
              <p:nvPr/>
            </p:nvSpPr>
            <p:spPr bwMode="auto">
              <a:xfrm>
                <a:off x="2592" y="153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15000"/>
                  </a:lnSpc>
                  <a:spcBef>
                    <a:spcPct val="20000"/>
                  </a:spcBef>
                  <a:buClr>
                    <a:schemeClr val="folHlink"/>
                  </a:buClr>
                  <a:buSzPct val="80000"/>
                  <a:buFont typeface="Wingdings" pitchFamily="2" charset="2"/>
                  <a:buNone/>
                </a:pPr>
                <a:r>
                  <a:rPr lang="en-US" altLang="zh-CN" sz="2000" b="1" i="1"/>
                  <a:t>a</a:t>
                </a:r>
              </a:p>
            </p:txBody>
          </p:sp>
          <p:sp>
            <p:nvSpPr>
              <p:cNvPr id="85089" name="Rectangle 150"/>
              <p:cNvSpPr>
                <a:spLocks noChangeArrowheads="1"/>
              </p:cNvSpPr>
              <p:nvPr/>
            </p:nvSpPr>
            <p:spPr bwMode="auto">
              <a:xfrm>
                <a:off x="2352" y="153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15000"/>
                  </a:lnSpc>
                  <a:spcBef>
                    <a:spcPct val="20000"/>
                  </a:spcBef>
                  <a:buClr>
                    <a:schemeClr val="folHlink"/>
                  </a:buClr>
                  <a:buSzPct val="80000"/>
                  <a:buFont typeface="Wingdings" pitchFamily="2" charset="2"/>
                  <a:buNone/>
                </a:pPr>
                <a:r>
                  <a:rPr lang="zh-CN" altLang="en-US" sz="2000" b="1" i="1"/>
                  <a:t>0</a:t>
                </a:r>
              </a:p>
            </p:txBody>
          </p:sp>
          <p:sp>
            <p:nvSpPr>
              <p:cNvPr id="85090" name="Line 151"/>
              <p:cNvSpPr>
                <a:spLocks noChangeShapeType="1"/>
              </p:cNvSpPr>
              <p:nvPr/>
            </p:nvSpPr>
            <p:spPr bwMode="auto">
              <a:xfrm>
                <a:off x="2352" y="1536"/>
                <a:ext cx="48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91" name="Line 152"/>
              <p:cNvSpPr>
                <a:spLocks noChangeShapeType="1"/>
              </p:cNvSpPr>
              <p:nvPr/>
            </p:nvSpPr>
            <p:spPr bwMode="auto">
              <a:xfrm>
                <a:off x="2352" y="1824"/>
                <a:ext cx="48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92" name="Line 153"/>
              <p:cNvSpPr>
                <a:spLocks noChangeShapeType="1"/>
              </p:cNvSpPr>
              <p:nvPr/>
            </p:nvSpPr>
            <p:spPr bwMode="auto">
              <a:xfrm>
                <a:off x="2352" y="1536"/>
                <a:ext cx="0" cy="2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93" name="Line 154"/>
              <p:cNvSpPr>
                <a:spLocks noChangeShapeType="1"/>
              </p:cNvSpPr>
              <p:nvPr/>
            </p:nvSpPr>
            <p:spPr bwMode="auto">
              <a:xfrm>
                <a:off x="2592" y="1536"/>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94" name="Line 155"/>
              <p:cNvSpPr>
                <a:spLocks noChangeShapeType="1"/>
              </p:cNvSpPr>
              <p:nvPr/>
            </p:nvSpPr>
            <p:spPr bwMode="auto">
              <a:xfrm>
                <a:off x="2832" y="1536"/>
                <a:ext cx="0" cy="2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95" name="Rectangle 157"/>
              <p:cNvSpPr>
                <a:spLocks noChangeArrowheads="1"/>
              </p:cNvSpPr>
              <p:nvPr/>
            </p:nvSpPr>
            <p:spPr bwMode="auto">
              <a:xfrm>
                <a:off x="5088" y="206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15000"/>
                  </a:lnSpc>
                  <a:spcBef>
                    <a:spcPct val="20000"/>
                  </a:spcBef>
                  <a:buClr>
                    <a:schemeClr val="folHlink"/>
                  </a:buClr>
                  <a:buSzPct val="80000"/>
                  <a:buFont typeface="Wingdings" pitchFamily="2" charset="2"/>
                  <a:buNone/>
                </a:pPr>
                <a:r>
                  <a:rPr lang="en-US" altLang="zh-CN" sz="2000" b="1" i="1"/>
                  <a:t>d</a:t>
                </a:r>
              </a:p>
            </p:txBody>
          </p:sp>
          <p:sp>
            <p:nvSpPr>
              <p:cNvPr id="85096" name="Rectangle 158"/>
              <p:cNvSpPr>
                <a:spLocks noChangeArrowheads="1"/>
              </p:cNvSpPr>
              <p:nvPr/>
            </p:nvSpPr>
            <p:spPr bwMode="auto">
              <a:xfrm>
                <a:off x="4848" y="206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15000"/>
                  </a:lnSpc>
                  <a:spcBef>
                    <a:spcPct val="20000"/>
                  </a:spcBef>
                  <a:buClr>
                    <a:schemeClr val="folHlink"/>
                  </a:buClr>
                  <a:buSzPct val="80000"/>
                  <a:buFont typeface="Wingdings" pitchFamily="2" charset="2"/>
                  <a:buNone/>
                </a:pPr>
                <a:r>
                  <a:rPr lang="zh-CN" altLang="en-US" sz="2000" b="1" i="1"/>
                  <a:t>0</a:t>
                </a:r>
              </a:p>
            </p:txBody>
          </p:sp>
          <p:sp>
            <p:nvSpPr>
              <p:cNvPr id="85097" name="Line 159"/>
              <p:cNvSpPr>
                <a:spLocks noChangeShapeType="1"/>
              </p:cNvSpPr>
              <p:nvPr/>
            </p:nvSpPr>
            <p:spPr bwMode="auto">
              <a:xfrm>
                <a:off x="4848" y="2064"/>
                <a:ext cx="48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98" name="Line 160"/>
              <p:cNvSpPr>
                <a:spLocks noChangeShapeType="1"/>
              </p:cNvSpPr>
              <p:nvPr/>
            </p:nvSpPr>
            <p:spPr bwMode="auto">
              <a:xfrm>
                <a:off x="4848" y="2352"/>
                <a:ext cx="48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99" name="Line 161"/>
              <p:cNvSpPr>
                <a:spLocks noChangeShapeType="1"/>
              </p:cNvSpPr>
              <p:nvPr/>
            </p:nvSpPr>
            <p:spPr bwMode="auto">
              <a:xfrm>
                <a:off x="4848" y="2064"/>
                <a:ext cx="0" cy="2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00" name="Line 162"/>
              <p:cNvSpPr>
                <a:spLocks noChangeShapeType="1"/>
              </p:cNvSpPr>
              <p:nvPr/>
            </p:nvSpPr>
            <p:spPr bwMode="auto">
              <a:xfrm>
                <a:off x="5088" y="2064"/>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01" name="Line 163"/>
              <p:cNvSpPr>
                <a:spLocks noChangeShapeType="1"/>
              </p:cNvSpPr>
              <p:nvPr/>
            </p:nvSpPr>
            <p:spPr bwMode="auto">
              <a:xfrm>
                <a:off x="5328" y="2064"/>
                <a:ext cx="0" cy="2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02" name="Rectangle 165"/>
              <p:cNvSpPr>
                <a:spLocks noChangeArrowheads="1"/>
              </p:cNvSpPr>
              <p:nvPr/>
            </p:nvSpPr>
            <p:spPr bwMode="auto">
              <a:xfrm>
                <a:off x="4272" y="206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15000"/>
                  </a:lnSpc>
                  <a:spcBef>
                    <a:spcPct val="20000"/>
                  </a:spcBef>
                  <a:buClr>
                    <a:schemeClr val="folHlink"/>
                  </a:buClr>
                  <a:buSzPct val="80000"/>
                  <a:buFont typeface="Wingdings" pitchFamily="2" charset="2"/>
                  <a:buNone/>
                </a:pPr>
                <a:r>
                  <a:rPr lang="en-US" altLang="zh-CN" sz="2000" b="1" i="1"/>
                  <a:t>c</a:t>
                </a:r>
              </a:p>
            </p:txBody>
          </p:sp>
          <p:sp>
            <p:nvSpPr>
              <p:cNvPr id="85103" name="Rectangle 166"/>
              <p:cNvSpPr>
                <a:spLocks noChangeArrowheads="1"/>
              </p:cNvSpPr>
              <p:nvPr/>
            </p:nvSpPr>
            <p:spPr bwMode="auto">
              <a:xfrm>
                <a:off x="4032" y="206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15000"/>
                  </a:lnSpc>
                  <a:spcBef>
                    <a:spcPct val="20000"/>
                  </a:spcBef>
                  <a:buClr>
                    <a:schemeClr val="folHlink"/>
                  </a:buClr>
                  <a:buSzPct val="80000"/>
                  <a:buFont typeface="Wingdings" pitchFamily="2" charset="2"/>
                  <a:buNone/>
                </a:pPr>
                <a:r>
                  <a:rPr lang="zh-CN" altLang="en-US" sz="2000" b="1" i="1"/>
                  <a:t>0</a:t>
                </a:r>
              </a:p>
            </p:txBody>
          </p:sp>
          <p:sp>
            <p:nvSpPr>
              <p:cNvPr id="85104" name="Line 167"/>
              <p:cNvSpPr>
                <a:spLocks noChangeShapeType="1"/>
              </p:cNvSpPr>
              <p:nvPr/>
            </p:nvSpPr>
            <p:spPr bwMode="auto">
              <a:xfrm>
                <a:off x="4032" y="2064"/>
                <a:ext cx="48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05" name="Line 168"/>
              <p:cNvSpPr>
                <a:spLocks noChangeShapeType="1"/>
              </p:cNvSpPr>
              <p:nvPr/>
            </p:nvSpPr>
            <p:spPr bwMode="auto">
              <a:xfrm>
                <a:off x="4032" y="2352"/>
                <a:ext cx="48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06" name="Line 169"/>
              <p:cNvSpPr>
                <a:spLocks noChangeShapeType="1"/>
              </p:cNvSpPr>
              <p:nvPr/>
            </p:nvSpPr>
            <p:spPr bwMode="auto">
              <a:xfrm>
                <a:off x="4032" y="2064"/>
                <a:ext cx="0" cy="2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07" name="Line 170"/>
              <p:cNvSpPr>
                <a:spLocks noChangeShapeType="1"/>
              </p:cNvSpPr>
              <p:nvPr/>
            </p:nvSpPr>
            <p:spPr bwMode="auto">
              <a:xfrm>
                <a:off x="4272" y="2064"/>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08" name="Line 171"/>
              <p:cNvSpPr>
                <a:spLocks noChangeShapeType="1"/>
              </p:cNvSpPr>
              <p:nvPr/>
            </p:nvSpPr>
            <p:spPr bwMode="auto">
              <a:xfrm>
                <a:off x="4512" y="2064"/>
                <a:ext cx="0" cy="2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09" name="Rectangle 173"/>
              <p:cNvSpPr>
                <a:spLocks noChangeArrowheads="1"/>
              </p:cNvSpPr>
              <p:nvPr/>
            </p:nvSpPr>
            <p:spPr bwMode="auto">
              <a:xfrm>
                <a:off x="3552" y="206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15000"/>
                  </a:lnSpc>
                  <a:spcBef>
                    <a:spcPct val="20000"/>
                  </a:spcBef>
                  <a:buClr>
                    <a:schemeClr val="folHlink"/>
                  </a:buClr>
                  <a:buSzPct val="80000"/>
                  <a:buFont typeface="Wingdings" pitchFamily="2" charset="2"/>
                  <a:buNone/>
                </a:pPr>
                <a:r>
                  <a:rPr lang="en-US" altLang="zh-CN" sz="2000" b="1" i="1"/>
                  <a:t>b</a:t>
                </a:r>
              </a:p>
            </p:txBody>
          </p:sp>
          <p:sp>
            <p:nvSpPr>
              <p:cNvPr id="85110" name="Rectangle 174"/>
              <p:cNvSpPr>
                <a:spLocks noChangeArrowheads="1"/>
              </p:cNvSpPr>
              <p:nvPr/>
            </p:nvSpPr>
            <p:spPr bwMode="auto">
              <a:xfrm>
                <a:off x="3312" y="206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15000"/>
                  </a:lnSpc>
                  <a:spcBef>
                    <a:spcPct val="20000"/>
                  </a:spcBef>
                  <a:buClr>
                    <a:schemeClr val="folHlink"/>
                  </a:buClr>
                  <a:buSzPct val="80000"/>
                  <a:buFont typeface="Wingdings" pitchFamily="2" charset="2"/>
                  <a:buNone/>
                </a:pPr>
                <a:r>
                  <a:rPr lang="zh-CN" altLang="en-US" sz="2000" b="1" i="1"/>
                  <a:t>0</a:t>
                </a:r>
              </a:p>
            </p:txBody>
          </p:sp>
          <p:sp>
            <p:nvSpPr>
              <p:cNvPr id="85111" name="Line 175"/>
              <p:cNvSpPr>
                <a:spLocks noChangeShapeType="1"/>
              </p:cNvSpPr>
              <p:nvPr/>
            </p:nvSpPr>
            <p:spPr bwMode="auto">
              <a:xfrm>
                <a:off x="3312" y="2064"/>
                <a:ext cx="48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12" name="Line 176"/>
              <p:cNvSpPr>
                <a:spLocks noChangeShapeType="1"/>
              </p:cNvSpPr>
              <p:nvPr/>
            </p:nvSpPr>
            <p:spPr bwMode="auto">
              <a:xfrm>
                <a:off x="3312" y="2352"/>
                <a:ext cx="48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13" name="Line 177"/>
              <p:cNvSpPr>
                <a:spLocks noChangeShapeType="1"/>
              </p:cNvSpPr>
              <p:nvPr/>
            </p:nvSpPr>
            <p:spPr bwMode="auto">
              <a:xfrm>
                <a:off x="3312" y="2064"/>
                <a:ext cx="0" cy="2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14" name="Line 178"/>
              <p:cNvSpPr>
                <a:spLocks noChangeShapeType="1"/>
              </p:cNvSpPr>
              <p:nvPr/>
            </p:nvSpPr>
            <p:spPr bwMode="auto">
              <a:xfrm>
                <a:off x="3552" y="2064"/>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15" name="Line 179"/>
              <p:cNvSpPr>
                <a:spLocks noChangeShapeType="1"/>
              </p:cNvSpPr>
              <p:nvPr/>
            </p:nvSpPr>
            <p:spPr bwMode="auto">
              <a:xfrm>
                <a:off x="3792" y="2064"/>
                <a:ext cx="0" cy="2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16" name="Text Box 214"/>
              <p:cNvSpPr txBox="1">
                <a:spLocks noChangeArrowheads="1"/>
              </p:cNvSpPr>
              <p:nvPr/>
            </p:nvSpPr>
            <p:spPr bwMode="auto">
              <a:xfrm>
                <a:off x="1824" y="1008"/>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ctr" eaLnBrk="1" hangingPunct="1">
                  <a:spcBef>
                    <a:spcPct val="50000"/>
                  </a:spcBef>
                </a:pPr>
                <a:r>
                  <a:rPr lang="en-US" altLang="zh-CN" i="1"/>
                  <a:t>C</a:t>
                </a:r>
              </a:p>
            </p:txBody>
          </p:sp>
          <p:sp>
            <p:nvSpPr>
              <p:cNvPr id="85117" name="Line 225"/>
              <p:cNvSpPr>
                <a:spLocks noChangeShapeType="1"/>
              </p:cNvSpPr>
              <p:nvPr/>
            </p:nvSpPr>
            <p:spPr bwMode="auto">
              <a:xfrm>
                <a:off x="3408" y="1248"/>
                <a:ext cx="0" cy="336"/>
              </a:xfrm>
              <a:prstGeom prst="line">
                <a:avLst/>
              </a:prstGeom>
              <a:noFill/>
              <a:ln w="28575">
                <a:solidFill>
                  <a:schemeClr val="tx2"/>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18" name="Line 227"/>
              <p:cNvSpPr>
                <a:spLocks noChangeShapeType="1"/>
              </p:cNvSpPr>
              <p:nvPr/>
            </p:nvSpPr>
            <p:spPr bwMode="auto">
              <a:xfrm>
                <a:off x="4272" y="1728"/>
                <a:ext cx="0" cy="336"/>
              </a:xfrm>
              <a:prstGeom prst="line">
                <a:avLst/>
              </a:prstGeom>
              <a:noFill/>
              <a:ln w="28575">
                <a:solidFill>
                  <a:schemeClr val="tx2"/>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19" name="Line 228"/>
              <p:cNvSpPr>
                <a:spLocks noChangeShapeType="1"/>
              </p:cNvSpPr>
              <p:nvPr/>
            </p:nvSpPr>
            <p:spPr bwMode="auto">
              <a:xfrm>
                <a:off x="5088" y="1728"/>
                <a:ext cx="0" cy="336"/>
              </a:xfrm>
              <a:prstGeom prst="line">
                <a:avLst/>
              </a:prstGeom>
              <a:noFill/>
              <a:ln w="28575">
                <a:solidFill>
                  <a:schemeClr val="tx2"/>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20" name="Line 229"/>
              <p:cNvSpPr>
                <a:spLocks noChangeShapeType="1"/>
              </p:cNvSpPr>
              <p:nvPr/>
            </p:nvSpPr>
            <p:spPr bwMode="auto">
              <a:xfrm>
                <a:off x="3696" y="1728"/>
                <a:ext cx="240"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21" name="Line 230"/>
              <p:cNvSpPr>
                <a:spLocks noChangeShapeType="1"/>
              </p:cNvSpPr>
              <p:nvPr/>
            </p:nvSpPr>
            <p:spPr bwMode="auto">
              <a:xfrm>
                <a:off x="4512" y="1728"/>
                <a:ext cx="240" cy="0"/>
              </a:xfrm>
              <a:prstGeom prst="line">
                <a:avLst/>
              </a:prstGeom>
              <a:noFill/>
              <a:ln w="28575">
                <a:solidFill>
                  <a:schemeClr val="tx2"/>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22" name="Line 233"/>
              <p:cNvSpPr>
                <a:spLocks noChangeShapeType="1"/>
              </p:cNvSpPr>
              <p:nvPr/>
            </p:nvSpPr>
            <p:spPr bwMode="auto">
              <a:xfrm>
                <a:off x="2832" y="1248"/>
                <a:ext cx="240"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123" name="Line 249"/>
              <p:cNvSpPr>
                <a:spLocks noChangeShapeType="1"/>
              </p:cNvSpPr>
              <p:nvPr/>
            </p:nvSpPr>
            <p:spPr bwMode="auto">
              <a:xfrm>
                <a:off x="1968" y="1152"/>
                <a:ext cx="240" cy="0"/>
              </a:xfrm>
              <a:prstGeom prst="line">
                <a:avLst/>
              </a:prstGeom>
              <a:noFill/>
              <a:ln w="28575">
                <a:solidFill>
                  <a:schemeClr val="tx2"/>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b="1"/>
              </a:p>
            </p:txBody>
          </p:sp>
        </p:grpSp>
      </p:grpSp>
      <p:grpSp>
        <p:nvGrpSpPr>
          <p:cNvPr id="6" name="Group 268"/>
          <p:cNvGrpSpPr>
            <a:grpSpLocks/>
          </p:cNvGrpSpPr>
          <p:nvPr/>
        </p:nvGrpSpPr>
        <p:grpSpPr bwMode="auto">
          <a:xfrm>
            <a:off x="457200" y="2590800"/>
            <a:ext cx="5943600" cy="2209800"/>
            <a:chOff x="456" y="1104"/>
            <a:chExt cx="2808" cy="1392"/>
          </a:xfrm>
        </p:grpSpPr>
        <p:sp>
          <p:nvSpPr>
            <p:cNvPr id="85003" name="Rectangle 90"/>
            <p:cNvSpPr>
              <a:spLocks noChangeArrowheads="1"/>
            </p:cNvSpPr>
            <p:nvPr/>
          </p:nvSpPr>
          <p:spPr bwMode="auto">
            <a:xfrm>
              <a:off x="3024" y="2218"/>
              <a:ext cx="24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15000"/>
                </a:lnSpc>
                <a:spcBef>
                  <a:spcPct val="20000"/>
                </a:spcBef>
                <a:buClr>
                  <a:schemeClr val="folHlink"/>
                </a:buClr>
                <a:buSzPct val="80000"/>
                <a:buFont typeface="Wingdings" pitchFamily="2" charset="2"/>
                <a:buNone/>
              </a:pPr>
              <a:r>
                <a:rPr lang="zh-CN" altLang="en-US" b="1" i="1"/>
                <a:t>^</a:t>
              </a:r>
            </a:p>
          </p:txBody>
        </p:sp>
        <p:sp>
          <p:nvSpPr>
            <p:cNvPr id="85004" name="Rectangle 91"/>
            <p:cNvSpPr>
              <a:spLocks noChangeArrowheads="1"/>
            </p:cNvSpPr>
            <p:nvPr/>
          </p:nvSpPr>
          <p:spPr bwMode="auto">
            <a:xfrm>
              <a:off x="2784" y="2218"/>
              <a:ext cx="24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15000"/>
                </a:lnSpc>
                <a:spcBef>
                  <a:spcPct val="20000"/>
                </a:spcBef>
                <a:buClr>
                  <a:schemeClr val="folHlink"/>
                </a:buClr>
                <a:buSzPct val="80000"/>
                <a:buFont typeface="Wingdings" pitchFamily="2" charset="2"/>
                <a:buNone/>
              </a:pPr>
              <a:endParaRPr lang="zh-CN" altLang="en-US" b="1" i="1"/>
            </a:p>
          </p:txBody>
        </p:sp>
        <p:sp>
          <p:nvSpPr>
            <p:cNvPr id="85005" name="Rectangle 92"/>
            <p:cNvSpPr>
              <a:spLocks noChangeArrowheads="1"/>
            </p:cNvSpPr>
            <p:nvPr/>
          </p:nvSpPr>
          <p:spPr bwMode="auto">
            <a:xfrm>
              <a:off x="2544" y="2218"/>
              <a:ext cx="24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15000"/>
                </a:lnSpc>
                <a:spcBef>
                  <a:spcPct val="20000"/>
                </a:spcBef>
                <a:buClr>
                  <a:schemeClr val="folHlink"/>
                </a:buClr>
                <a:buSzPct val="80000"/>
                <a:buFont typeface="Wingdings" pitchFamily="2" charset="2"/>
                <a:buNone/>
              </a:pPr>
              <a:r>
                <a:rPr lang="zh-CN" altLang="en-US" b="1" i="1"/>
                <a:t>1</a:t>
              </a:r>
            </a:p>
          </p:txBody>
        </p:sp>
        <p:sp>
          <p:nvSpPr>
            <p:cNvPr id="85006" name="Line 93"/>
            <p:cNvSpPr>
              <a:spLocks noChangeShapeType="1"/>
            </p:cNvSpPr>
            <p:nvPr/>
          </p:nvSpPr>
          <p:spPr bwMode="auto">
            <a:xfrm>
              <a:off x="2544" y="2218"/>
              <a:ext cx="72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07" name="Line 94"/>
            <p:cNvSpPr>
              <a:spLocks noChangeShapeType="1"/>
            </p:cNvSpPr>
            <p:nvPr/>
          </p:nvSpPr>
          <p:spPr bwMode="auto">
            <a:xfrm>
              <a:off x="2544" y="2496"/>
              <a:ext cx="72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08" name="Line 95"/>
            <p:cNvSpPr>
              <a:spLocks noChangeShapeType="1"/>
            </p:cNvSpPr>
            <p:nvPr/>
          </p:nvSpPr>
          <p:spPr bwMode="auto">
            <a:xfrm>
              <a:off x="2544" y="2218"/>
              <a:ext cx="0" cy="27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09" name="Line 96"/>
            <p:cNvSpPr>
              <a:spLocks noChangeShapeType="1"/>
            </p:cNvSpPr>
            <p:nvPr/>
          </p:nvSpPr>
          <p:spPr bwMode="auto">
            <a:xfrm>
              <a:off x="2784" y="2218"/>
              <a:ext cx="0" cy="2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10" name="Line 97"/>
            <p:cNvSpPr>
              <a:spLocks noChangeShapeType="1"/>
            </p:cNvSpPr>
            <p:nvPr/>
          </p:nvSpPr>
          <p:spPr bwMode="auto">
            <a:xfrm>
              <a:off x="3024" y="2218"/>
              <a:ext cx="0" cy="2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11" name="Line 98"/>
            <p:cNvSpPr>
              <a:spLocks noChangeShapeType="1"/>
            </p:cNvSpPr>
            <p:nvPr/>
          </p:nvSpPr>
          <p:spPr bwMode="auto">
            <a:xfrm>
              <a:off x="3264" y="2218"/>
              <a:ext cx="0" cy="27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12" name="Rectangle 100"/>
            <p:cNvSpPr>
              <a:spLocks noChangeArrowheads="1"/>
            </p:cNvSpPr>
            <p:nvPr/>
          </p:nvSpPr>
          <p:spPr bwMode="auto">
            <a:xfrm>
              <a:off x="2160" y="2218"/>
              <a:ext cx="24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15000"/>
                </a:lnSpc>
                <a:spcBef>
                  <a:spcPct val="20000"/>
                </a:spcBef>
                <a:buClr>
                  <a:schemeClr val="folHlink"/>
                </a:buClr>
                <a:buSzPct val="80000"/>
                <a:buFont typeface="Wingdings" pitchFamily="2" charset="2"/>
                <a:buNone/>
              </a:pPr>
              <a:endParaRPr lang="zh-CN" altLang="en-US" b="1" i="1"/>
            </a:p>
          </p:txBody>
        </p:sp>
        <p:sp>
          <p:nvSpPr>
            <p:cNvPr id="85013" name="Rectangle 101"/>
            <p:cNvSpPr>
              <a:spLocks noChangeArrowheads="1"/>
            </p:cNvSpPr>
            <p:nvPr/>
          </p:nvSpPr>
          <p:spPr bwMode="auto">
            <a:xfrm>
              <a:off x="1920" y="2218"/>
              <a:ext cx="24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15000"/>
                </a:lnSpc>
                <a:spcBef>
                  <a:spcPct val="20000"/>
                </a:spcBef>
                <a:buClr>
                  <a:schemeClr val="folHlink"/>
                </a:buClr>
                <a:buSzPct val="80000"/>
                <a:buFont typeface="Wingdings" pitchFamily="2" charset="2"/>
                <a:buNone/>
              </a:pPr>
              <a:endParaRPr lang="zh-CN" altLang="en-US" b="1" i="1"/>
            </a:p>
          </p:txBody>
        </p:sp>
        <p:sp>
          <p:nvSpPr>
            <p:cNvPr id="85014" name="Rectangle 102"/>
            <p:cNvSpPr>
              <a:spLocks noChangeArrowheads="1"/>
            </p:cNvSpPr>
            <p:nvPr/>
          </p:nvSpPr>
          <p:spPr bwMode="auto">
            <a:xfrm>
              <a:off x="1680" y="2218"/>
              <a:ext cx="24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15000"/>
                </a:lnSpc>
                <a:spcBef>
                  <a:spcPct val="20000"/>
                </a:spcBef>
                <a:buClr>
                  <a:schemeClr val="folHlink"/>
                </a:buClr>
                <a:buSzPct val="80000"/>
                <a:buFont typeface="Wingdings" pitchFamily="2" charset="2"/>
                <a:buNone/>
              </a:pPr>
              <a:r>
                <a:rPr lang="zh-CN" altLang="en-US" b="1" i="1"/>
                <a:t>1</a:t>
              </a:r>
            </a:p>
          </p:txBody>
        </p:sp>
        <p:sp>
          <p:nvSpPr>
            <p:cNvPr id="85015" name="Line 103"/>
            <p:cNvSpPr>
              <a:spLocks noChangeShapeType="1"/>
            </p:cNvSpPr>
            <p:nvPr/>
          </p:nvSpPr>
          <p:spPr bwMode="auto">
            <a:xfrm>
              <a:off x="1680" y="2218"/>
              <a:ext cx="72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16" name="Line 104"/>
            <p:cNvSpPr>
              <a:spLocks noChangeShapeType="1"/>
            </p:cNvSpPr>
            <p:nvPr/>
          </p:nvSpPr>
          <p:spPr bwMode="auto">
            <a:xfrm>
              <a:off x="1680" y="2496"/>
              <a:ext cx="72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17" name="Line 105"/>
            <p:cNvSpPr>
              <a:spLocks noChangeShapeType="1"/>
            </p:cNvSpPr>
            <p:nvPr/>
          </p:nvSpPr>
          <p:spPr bwMode="auto">
            <a:xfrm>
              <a:off x="1680" y="2218"/>
              <a:ext cx="0" cy="27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18" name="Line 106"/>
            <p:cNvSpPr>
              <a:spLocks noChangeShapeType="1"/>
            </p:cNvSpPr>
            <p:nvPr/>
          </p:nvSpPr>
          <p:spPr bwMode="auto">
            <a:xfrm>
              <a:off x="1920" y="2218"/>
              <a:ext cx="0" cy="2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19" name="Line 107"/>
            <p:cNvSpPr>
              <a:spLocks noChangeShapeType="1"/>
            </p:cNvSpPr>
            <p:nvPr/>
          </p:nvSpPr>
          <p:spPr bwMode="auto">
            <a:xfrm>
              <a:off x="2160" y="2218"/>
              <a:ext cx="0" cy="2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20" name="Line 108"/>
            <p:cNvSpPr>
              <a:spLocks noChangeShapeType="1"/>
            </p:cNvSpPr>
            <p:nvPr/>
          </p:nvSpPr>
          <p:spPr bwMode="auto">
            <a:xfrm>
              <a:off x="2400" y="2218"/>
              <a:ext cx="0" cy="27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21" name="Rectangle 110"/>
            <p:cNvSpPr>
              <a:spLocks noChangeArrowheads="1"/>
            </p:cNvSpPr>
            <p:nvPr/>
          </p:nvSpPr>
          <p:spPr bwMode="auto">
            <a:xfrm>
              <a:off x="1296" y="2208"/>
              <a:ext cx="24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15000"/>
                </a:lnSpc>
                <a:spcBef>
                  <a:spcPct val="20000"/>
                </a:spcBef>
                <a:buClr>
                  <a:schemeClr val="folHlink"/>
                </a:buClr>
                <a:buSzPct val="80000"/>
                <a:buFont typeface="Wingdings" pitchFamily="2" charset="2"/>
                <a:buNone/>
              </a:pPr>
              <a:endParaRPr lang="zh-CN" altLang="en-US" b="1" i="1"/>
            </a:p>
          </p:txBody>
        </p:sp>
        <p:sp>
          <p:nvSpPr>
            <p:cNvPr id="85022" name="Rectangle 111"/>
            <p:cNvSpPr>
              <a:spLocks noChangeArrowheads="1"/>
            </p:cNvSpPr>
            <p:nvPr/>
          </p:nvSpPr>
          <p:spPr bwMode="auto">
            <a:xfrm>
              <a:off x="1056" y="2208"/>
              <a:ext cx="24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15000"/>
                </a:lnSpc>
                <a:spcBef>
                  <a:spcPct val="20000"/>
                </a:spcBef>
                <a:buClr>
                  <a:schemeClr val="folHlink"/>
                </a:buClr>
                <a:buSzPct val="80000"/>
                <a:buFont typeface="Wingdings" pitchFamily="2" charset="2"/>
                <a:buNone/>
              </a:pPr>
              <a:r>
                <a:rPr lang="zh-CN" altLang="en-US" b="1" i="1" dirty="0"/>
                <a:t>^</a:t>
              </a:r>
            </a:p>
          </p:txBody>
        </p:sp>
        <p:sp>
          <p:nvSpPr>
            <p:cNvPr id="85023" name="Rectangle 112"/>
            <p:cNvSpPr>
              <a:spLocks noChangeArrowheads="1"/>
            </p:cNvSpPr>
            <p:nvPr/>
          </p:nvSpPr>
          <p:spPr bwMode="auto">
            <a:xfrm>
              <a:off x="816" y="2208"/>
              <a:ext cx="24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15000"/>
                </a:lnSpc>
                <a:spcBef>
                  <a:spcPct val="20000"/>
                </a:spcBef>
                <a:buClr>
                  <a:schemeClr val="folHlink"/>
                </a:buClr>
                <a:buSzPct val="80000"/>
                <a:buFont typeface="Wingdings" pitchFamily="2" charset="2"/>
                <a:buNone/>
              </a:pPr>
              <a:r>
                <a:rPr lang="zh-CN" altLang="en-US" b="1" i="1"/>
                <a:t>1</a:t>
              </a:r>
            </a:p>
          </p:txBody>
        </p:sp>
        <p:sp>
          <p:nvSpPr>
            <p:cNvPr id="85024" name="Line 113"/>
            <p:cNvSpPr>
              <a:spLocks noChangeShapeType="1"/>
            </p:cNvSpPr>
            <p:nvPr/>
          </p:nvSpPr>
          <p:spPr bwMode="auto">
            <a:xfrm>
              <a:off x="816" y="2208"/>
              <a:ext cx="72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25" name="Line 114"/>
            <p:cNvSpPr>
              <a:spLocks noChangeShapeType="1"/>
            </p:cNvSpPr>
            <p:nvPr/>
          </p:nvSpPr>
          <p:spPr bwMode="auto">
            <a:xfrm>
              <a:off x="816" y="2486"/>
              <a:ext cx="72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26" name="Line 115"/>
            <p:cNvSpPr>
              <a:spLocks noChangeShapeType="1"/>
            </p:cNvSpPr>
            <p:nvPr/>
          </p:nvSpPr>
          <p:spPr bwMode="auto">
            <a:xfrm>
              <a:off x="816" y="2208"/>
              <a:ext cx="0" cy="27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27" name="Line 116"/>
            <p:cNvSpPr>
              <a:spLocks noChangeShapeType="1"/>
            </p:cNvSpPr>
            <p:nvPr/>
          </p:nvSpPr>
          <p:spPr bwMode="auto">
            <a:xfrm>
              <a:off x="1056" y="2208"/>
              <a:ext cx="0" cy="2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28" name="Line 117"/>
            <p:cNvSpPr>
              <a:spLocks noChangeShapeType="1"/>
            </p:cNvSpPr>
            <p:nvPr/>
          </p:nvSpPr>
          <p:spPr bwMode="auto">
            <a:xfrm>
              <a:off x="1296" y="2208"/>
              <a:ext cx="0" cy="2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29" name="Line 118"/>
            <p:cNvSpPr>
              <a:spLocks noChangeShapeType="1"/>
            </p:cNvSpPr>
            <p:nvPr/>
          </p:nvSpPr>
          <p:spPr bwMode="auto">
            <a:xfrm>
              <a:off x="1536" y="2208"/>
              <a:ext cx="0" cy="27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30" name="Text Box 212"/>
            <p:cNvSpPr txBox="1">
              <a:spLocks noChangeArrowheads="1"/>
            </p:cNvSpPr>
            <p:nvPr/>
          </p:nvSpPr>
          <p:spPr bwMode="auto">
            <a:xfrm>
              <a:off x="456" y="2160"/>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ctr" eaLnBrk="1" hangingPunct="1">
                <a:spcBef>
                  <a:spcPct val="50000"/>
                </a:spcBef>
              </a:pPr>
              <a:r>
                <a:rPr lang="en-US" altLang="zh-CN" i="1"/>
                <a:t>D</a:t>
              </a:r>
            </a:p>
          </p:txBody>
        </p:sp>
        <p:sp>
          <p:nvSpPr>
            <p:cNvPr id="85031" name="Line 217"/>
            <p:cNvSpPr>
              <a:spLocks noChangeShapeType="1"/>
            </p:cNvSpPr>
            <p:nvPr/>
          </p:nvSpPr>
          <p:spPr bwMode="auto">
            <a:xfrm>
              <a:off x="624" y="2304"/>
              <a:ext cx="192" cy="0"/>
            </a:xfrm>
            <a:prstGeom prst="line">
              <a:avLst/>
            </a:prstGeom>
            <a:noFill/>
            <a:ln w="28575">
              <a:solidFill>
                <a:schemeClr val="tx2"/>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32" name="Line 221"/>
            <p:cNvSpPr>
              <a:spLocks noChangeShapeType="1"/>
            </p:cNvSpPr>
            <p:nvPr/>
          </p:nvSpPr>
          <p:spPr bwMode="auto">
            <a:xfrm>
              <a:off x="1440" y="2352"/>
              <a:ext cx="240"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33" name="Line 222"/>
            <p:cNvSpPr>
              <a:spLocks noChangeShapeType="1"/>
            </p:cNvSpPr>
            <p:nvPr/>
          </p:nvSpPr>
          <p:spPr bwMode="auto">
            <a:xfrm>
              <a:off x="2304" y="2352"/>
              <a:ext cx="240" cy="0"/>
            </a:xfrm>
            <a:prstGeom prst="line">
              <a:avLst/>
            </a:prstGeom>
            <a:noFill/>
            <a:ln w="28575">
              <a:solidFill>
                <a:schemeClr val="tx2"/>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34" name="Line 243"/>
            <p:cNvSpPr>
              <a:spLocks noChangeShapeType="1"/>
            </p:cNvSpPr>
            <p:nvPr/>
          </p:nvSpPr>
          <p:spPr bwMode="auto">
            <a:xfrm>
              <a:off x="2016" y="201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35" name="Line 245"/>
            <p:cNvSpPr>
              <a:spLocks noChangeShapeType="1"/>
            </p:cNvSpPr>
            <p:nvPr/>
          </p:nvSpPr>
          <p:spPr bwMode="auto">
            <a:xfrm>
              <a:off x="672" y="2016"/>
              <a:ext cx="13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36" name="Line 246"/>
            <p:cNvSpPr>
              <a:spLocks noChangeShapeType="1"/>
            </p:cNvSpPr>
            <p:nvPr/>
          </p:nvSpPr>
          <p:spPr bwMode="auto">
            <a:xfrm>
              <a:off x="672" y="1104"/>
              <a:ext cx="0" cy="9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37" name="Line 247"/>
            <p:cNvSpPr>
              <a:spLocks noChangeShapeType="1"/>
            </p:cNvSpPr>
            <p:nvPr/>
          </p:nvSpPr>
          <p:spPr bwMode="auto">
            <a:xfrm>
              <a:off x="2880" y="201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38" name="Line 248"/>
            <p:cNvSpPr>
              <a:spLocks noChangeShapeType="1"/>
            </p:cNvSpPr>
            <p:nvPr/>
          </p:nvSpPr>
          <p:spPr bwMode="auto">
            <a:xfrm>
              <a:off x="2112" y="2016"/>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85039" name="Line 250"/>
            <p:cNvSpPr>
              <a:spLocks noChangeShapeType="1"/>
            </p:cNvSpPr>
            <p:nvPr/>
          </p:nvSpPr>
          <p:spPr bwMode="auto">
            <a:xfrm>
              <a:off x="2112" y="1152"/>
              <a:ext cx="0" cy="86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grpSp>
      <p:sp>
        <p:nvSpPr>
          <p:cNvPr id="111868" name="Text Box 252"/>
          <p:cNvSpPr txBox="1">
            <a:spLocks noChangeArrowheads="1"/>
          </p:cNvSpPr>
          <p:nvPr/>
        </p:nvSpPr>
        <p:spPr bwMode="auto">
          <a:xfrm>
            <a:off x="3268133" y="268656"/>
            <a:ext cx="8839200" cy="1782026"/>
          </a:xfrm>
          <a:prstGeom prst="rect">
            <a:avLst/>
          </a:prstGeom>
          <a:solidFill>
            <a:srgbClr val="FFFFFF"/>
          </a:solidFill>
          <a:ln w="38100">
            <a:solidFill>
              <a:schemeClr val="hlink"/>
            </a:solidFill>
            <a:miter lim="800000"/>
            <a:headEnd/>
            <a:tailEnd/>
          </a:ln>
        </p:spPr>
        <p:txBody>
          <a:bodyPr anchor="ctr">
            <a:spAutoFit/>
          </a:bodyPr>
          <a:lstStyle>
            <a:lvl1pPr marL="457200" indent="-457200"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lnSpc>
                <a:spcPct val="95000"/>
              </a:lnSpc>
              <a:spcBef>
                <a:spcPct val="50000"/>
              </a:spcBef>
            </a:pPr>
            <a:r>
              <a:rPr lang="zh-CN" altLang="en-US" dirty="0">
                <a:solidFill>
                  <a:srgbClr val="FF0000"/>
                </a:solidFill>
                <a:latin typeface="Arial Narrow" pitchFamily="34" charset="0"/>
              </a:rPr>
              <a:t>特点：</a:t>
            </a:r>
          </a:p>
          <a:p>
            <a:pPr eaLnBrk="1" hangingPunct="1">
              <a:lnSpc>
                <a:spcPct val="95000"/>
              </a:lnSpc>
              <a:spcBef>
                <a:spcPct val="50000"/>
              </a:spcBef>
            </a:pPr>
            <a:r>
              <a:rPr lang="zh-CN" altLang="en-US" sz="2000" dirty="0">
                <a:latin typeface="Arial Narrow" pitchFamily="34" charset="0"/>
              </a:rPr>
              <a:t>（1）若广义表为空，则表头指针为空；否则表头指针始终指向一个表结点。</a:t>
            </a:r>
          </a:p>
          <a:p>
            <a:pPr eaLnBrk="1" hangingPunct="1">
              <a:lnSpc>
                <a:spcPct val="95000"/>
              </a:lnSpc>
              <a:spcBef>
                <a:spcPct val="50000"/>
              </a:spcBef>
            </a:pPr>
            <a:r>
              <a:rPr lang="zh-CN" altLang="en-US" sz="2000" dirty="0">
                <a:latin typeface="Arial Narrow" pitchFamily="34" charset="0"/>
              </a:rPr>
              <a:t>（2）求表的长度、深度、取表头和表尾运算十分方便。</a:t>
            </a:r>
          </a:p>
          <a:p>
            <a:pPr eaLnBrk="1" hangingPunct="1">
              <a:lnSpc>
                <a:spcPct val="95000"/>
              </a:lnSpc>
              <a:spcBef>
                <a:spcPct val="50000"/>
              </a:spcBef>
            </a:pPr>
            <a:r>
              <a:rPr lang="zh-CN" altLang="en-US" sz="2000" dirty="0">
                <a:latin typeface="Arial Narrow" pitchFamily="34" charset="0"/>
              </a:rPr>
              <a:t>（3）表结点太多，造成浪费。</a:t>
            </a:r>
          </a:p>
        </p:txBody>
      </p:sp>
      <p:sp>
        <p:nvSpPr>
          <p:cNvPr id="111910" name="Rectangle 294"/>
          <p:cNvSpPr>
            <a:spLocks noChangeArrowheads="1"/>
          </p:cNvSpPr>
          <p:nvPr/>
        </p:nvSpPr>
        <p:spPr bwMode="auto">
          <a:xfrm>
            <a:off x="5384800" y="5353050"/>
            <a:ext cx="6604000" cy="1184940"/>
          </a:xfrm>
          <a:prstGeom prst="rect">
            <a:avLst/>
          </a:prstGeom>
          <a:noFill/>
          <a:ln w="38100">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85000"/>
              </a:lnSpc>
              <a:spcBef>
                <a:spcPct val="50000"/>
              </a:spcBef>
              <a:buClr>
                <a:schemeClr val="tx2"/>
              </a:buClr>
              <a:buSzPct val="75000"/>
              <a:buFont typeface="Wingdings" pitchFamily="2" charset="2"/>
              <a:buNone/>
            </a:pPr>
            <a:r>
              <a:rPr lang="en-US" altLang="zh-CN" sz="2000" b="1" i="1" dirty="0">
                <a:solidFill>
                  <a:schemeClr val="tx2"/>
                </a:solidFill>
                <a:latin typeface="Times New Roman" pitchFamily="18" charset="0"/>
                <a:cs typeface="Times New Roman" pitchFamily="18" charset="0"/>
              </a:rPr>
              <a:t>A＝</a:t>
            </a:r>
            <a:r>
              <a:rPr lang="en-US" altLang="zh-CN" sz="2000" b="1" dirty="0">
                <a:solidFill>
                  <a:schemeClr val="tx2"/>
                </a:solidFill>
                <a:latin typeface="Times New Roman" pitchFamily="18" charset="0"/>
                <a:cs typeface="Times New Roman" pitchFamily="18" charset="0"/>
              </a:rPr>
              <a:t>（）</a:t>
            </a:r>
            <a:r>
              <a:rPr lang="en-US" altLang="zh-CN" sz="2000" b="1" i="1" dirty="0">
                <a:solidFill>
                  <a:schemeClr val="tx2"/>
                </a:solidFill>
                <a:latin typeface="Times New Roman" pitchFamily="18" charset="0"/>
                <a:cs typeface="Times New Roman" pitchFamily="18" charset="0"/>
              </a:rPr>
              <a:t>	    	B＝</a:t>
            </a:r>
            <a:r>
              <a:rPr lang="en-US" altLang="zh-CN" sz="2000" b="1" dirty="0">
                <a:solidFill>
                  <a:schemeClr val="tx2"/>
                </a:solidFill>
                <a:latin typeface="Times New Roman" pitchFamily="18" charset="0"/>
                <a:cs typeface="Times New Roman" pitchFamily="18" charset="0"/>
              </a:rPr>
              <a:t>（</a:t>
            </a:r>
            <a:r>
              <a:rPr lang="en-US" altLang="zh-CN" sz="2000" b="1" i="1" dirty="0">
                <a:solidFill>
                  <a:schemeClr val="tx2"/>
                </a:solidFill>
                <a:latin typeface="Times New Roman" pitchFamily="18" charset="0"/>
                <a:cs typeface="Times New Roman" pitchFamily="18" charset="0"/>
              </a:rPr>
              <a:t>e</a:t>
            </a:r>
            <a:r>
              <a:rPr lang="en-US" altLang="zh-CN" sz="2000" b="1" dirty="0">
                <a:solidFill>
                  <a:schemeClr val="tx2"/>
                </a:solidFill>
                <a:latin typeface="Times New Roman" pitchFamily="18" charset="0"/>
                <a:cs typeface="Times New Roman" pitchFamily="18" charset="0"/>
              </a:rPr>
              <a:t>）</a:t>
            </a:r>
          </a:p>
          <a:p>
            <a:pPr>
              <a:lnSpc>
                <a:spcPct val="85000"/>
              </a:lnSpc>
              <a:spcBef>
                <a:spcPct val="50000"/>
              </a:spcBef>
              <a:buClr>
                <a:schemeClr val="tx2"/>
              </a:buClr>
              <a:buSzPct val="75000"/>
              <a:buFont typeface="Wingdings" pitchFamily="2" charset="2"/>
              <a:buNone/>
            </a:pPr>
            <a:r>
              <a:rPr lang="en-US" altLang="zh-CN" sz="2000" b="1" i="1" dirty="0">
                <a:solidFill>
                  <a:schemeClr val="tx2"/>
                </a:solidFill>
                <a:latin typeface="Times New Roman" pitchFamily="18" charset="0"/>
                <a:cs typeface="Times New Roman" pitchFamily="18" charset="0"/>
              </a:rPr>
              <a:t>C＝</a:t>
            </a:r>
            <a:r>
              <a:rPr lang="en-US" altLang="zh-CN" sz="2000" b="1" dirty="0">
                <a:solidFill>
                  <a:schemeClr val="tx2"/>
                </a:solidFill>
                <a:latin typeface="Times New Roman" pitchFamily="18" charset="0"/>
                <a:cs typeface="Times New Roman" pitchFamily="18" charset="0"/>
              </a:rPr>
              <a:t>（</a:t>
            </a:r>
            <a:r>
              <a:rPr lang="en-US" altLang="zh-CN" sz="2000" b="1" i="1" dirty="0">
                <a:solidFill>
                  <a:schemeClr val="tx2"/>
                </a:solidFill>
                <a:latin typeface="Times New Roman" pitchFamily="18" charset="0"/>
                <a:cs typeface="Times New Roman" pitchFamily="18" charset="0"/>
              </a:rPr>
              <a:t>a,</a:t>
            </a:r>
            <a:r>
              <a:rPr lang="en-US" altLang="zh-CN" sz="2000" b="1" dirty="0">
                <a:solidFill>
                  <a:schemeClr val="tx2"/>
                </a:solidFill>
                <a:latin typeface="Times New Roman" pitchFamily="18" charset="0"/>
                <a:cs typeface="Times New Roman" pitchFamily="18" charset="0"/>
              </a:rPr>
              <a:t>（</a:t>
            </a:r>
            <a:r>
              <a:rPr lang="en-US" altLang="zh-CN" sz="2000" b="1" i="1" dirty="0" err="1">
                <a:solidFill>
                  <a:schemeClr val="tx2"/>
                </a:solidFill>
                <a:latin typeface="Times New Roman" pitchFamily="18" charset="0"/>
                <a:cs typeface="Times New Roman" pitchFamily="18" charset="0"/>
              </a:rPr>
              <a:t>b,c,d</a:t>
            </a:r>
            <a:r>
              <a:rPr lang="en-US" altLang="zh-CN" sz="2000" b="1" dirty="0">
                <a:solidFill>
                  <a:schemeClr val="tx2"/>
                </a:solidFill>
                <a:latin typeface="Times New Roman" pitchFamily="18" charset="0"/>
                <a:cs typeface="Times New Roman" pitchFamily="18" charset="0"/>
              </a:rPr>
              <a:t>））</a:t>
            </a:r>
            <a:r>
              <a:rPr lang="en-US" altLang="zh-CN" sz="2000" b="1" i="1" dirty="0">
                <a:solidFill>
                  <a:schemeClr val="tx2"/>
                </a:solidFill>
                <a:latin typeface="Times New Roman" pitchFamily="18" charset="0"/>
                <a:cs typeface="Times New Roman" pitchFamily="18" charset="0"/>
              </a:rPr>
              <a:t>  	D＝（A,B,C）</a:t>
            </a:r>
          </a:p>
          <a:p>
            <a:pPr>
              <a:lnSpc>
                <a:spcPct val="85000"/>
              </a:lnSpc>
              <a:spcBef>
                <a:spcPct val="50000"/>
              </a:spcBef>
              <a:buClr>
                <a:schemeClr val="tx2"/>
              </a:buClr>
              <a:buSzPct val="75000"/>
              <a:buFont typeface="Wingdings" pitchFamily="2" charset="2"/>
              <a:buNone/>
            </a:pPr>
            <a:r>
              <a:rPr lang="en-US" altLang="zh-CN" sz="2000" b="1" i="1" dirty="0">
                <a:solidFill>
                  <a:schemeClr val="tx2"/>
                </a:solidFill>
                <a:latin typeface="Times New Roman" pitchFamily="18" charset="0"/>
                <a:cs typeface="Times New Roman" pitchFamily="18" charset="0"/>
              </a:rPr>
              <a:t>E＝</a:t>
            </a:r>
            <a:r>
              <a:rPr lang="en-US" altLang="zh-CN" sz="2000" b="1" dirty="0">
                <a:solidFill>
                  <a:schemeClr val="tx2"/>
                </a:solidFill>
                <a:latin typeface="Times New Roman" pitchFamily="18" charset="0"/>
                <a:cs typeface="Times New Roman" pitchFamily="18" charset="0"/>
              </a:rPr>
              <a:t>（</a:t>
            </a:r>
            <a:r>
              <a:rPr lang="en-US" altLang="zh-CN" sz="2000" b="1" i="1" dirty="0" err="1">
                <a:solidFill>
                  <a:schemeClr val="tx2"/>
                </a:solidFill>
                <a:latin typeface="Times New Roman" pitchFamily="18" charset="0"/>
                <a:cs typeface="Times New Roman" pitchFamily="18" charset="0"/>
              </a:rPr>
              <a:t>a,E</a:t>
            </a:r>
            <a:r>
              <a:rPr lang="en-US" altLang="zh-CN" sz="2000" b="1" dirty="0">
                <a:solidFill>
                  <a:schemeClr val="tx2"/>
                </a:solidFill>
                <a:latin typeface="Times New Roman" pitchFamily="18" charset="0"/>
                <a:cs typeface="Times New Roman" pitchFamily="18" charset="0"/>
              </a:rPr>
              <a:t>）</a:t>
            </a:r>
            <a:r>
              <a:rPr lang="en-US" altLang="zh-CN" sz="2000" b="1" i="1" dirty="0">
                <a:solidFill>
                  <a:schemeClr val="tx2"/>
                </a:solidFill>
                <a:latin typeface="Times New Roman" pitchFamily="18" charset="0"/>
                <a:cs typeface="Times New Roman" pitchFamily="18" charset="0"/>
              </a:rPr>
              <a:t> 	</a:t>
            </a:r>
          </a:p>
        </p:txBody>
      </p:sp>
      <p:sp>
        <p:nvSpPr>
          <p:cNvPr id="183" name="Rectangle 19"/>
          <p:cNvSpPr>
            <a:spLocks noGrp="1" noChangeArrowheads="1"/>
          </p:cNvSpPr>
          <p:nvPr>
            <p:ph type="title"/>
          </p:nvPr>
        </p:nvSpPr>
        <p:spPr>
          <a:xfrm>
            <a:off x="1625600" y="228600"/>
            <a:ext cx="10390717" cy="762000"/>
          </a:xfrm>
        </p:spPr>
        <p:txBody>
          <a:bodyPr/>
          <a:lstStyle/>
          <a:p>
            <a:pPr eaLnBrk="1" hangingPunct="1"/>
            <a:r>
              <a:rPr lang="zh-CN" altLang="en-US" dirty="0"/>
              <a:t>示例</a:t>
            </a:r>
          </a:p>
        </p:txBody>
      </p:sp>
    </p:spTree>
    <p:extLst>
      <p:ext uri="{BB962C8B-B14F-4D97-AF65-F5344CB8AC3E}">
        <p14:creationId xmlns:p14="http://schemas.microsoft.com/office/powerpoint/2010/main" val="397224658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1910"/>
                                        </p:tgtEl>
                                        <p:attrNameLst>
                                          <p:attrName>style.visibility</p:attrName>
                                        </p:attrNameLst>
                                      </p:cBhvr>
                                      <p:to>
                                        <p:strVal val="visible"/>
                                      </p:to>
                                    </p:set>
                                    <p:anim calcmode="lin" valueType="num">
                                      <p:cBhvr additive="base">
                                        <p:cTn id="7" dur="500" fill="hold"/>
                                        <p:tgtEl>
                                          <p:spTgt spid="111910"/>
                                        </p:tgtEl>
                                        <p:attrNameLst>
                                          <p:attrName>ppt_x</p:attrName>
                                        </p:attrNameLst>
                                      </p:cBhvr>
                                      <p:tavLst>
                                        <p:tav tm="0">
                                          <p:val>
                                            <p:strVal val="0-#ppt_w/2"/>
                                          </p:val>
                                        </p:tav>
                                        <p:tav tm="100000">
                                          <p:val>
                                            <p:strVal val="#ppt_x"/>
                                          </p:val>
                                        </p:tav>
                                      </p:tavLst>
                                    </p:anim>
                                    <p:anim calcmode="lin" valueType="num">
                                      <p:cBhvr additive="base">
                                        <p:cTn id="8" dur="500" fill="hold"/>
                                        <p:tgtEl>
                                          <p:spTgt spid="1119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11619"/>
                                        </p:tgtEl>
                                        <p:attrNameLst>
                                          <p:attrName>style.visibility</p:attrName>
                                        </p:attrNameLst>
                                      </p:cBhvr>
                                      <p:to>
                                        <p:strVal val="visible"/>
                                      </p:to>
                                    </p:set>
                                    <p:animEffect transition="in" filter="checkerboard(across)">
                                      <p:cBhvr>
                                        <p:cTn id="13" dur="500"/>
                                        <p:tgtEl>
                                          <p:spTgt spid="11161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dissolve">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linds(horizontal)">
                                      <p:cBhvr>
                                        <p:cTn id="23" dur="500"/>
                                        <p:tgtEl>
                                          <p:spTgt spid="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dissolve">
                                      <p:cBhvr>
                                        <p:cTn id="28" dur="500"/>
                                        <p:tgtEl>
                                          <p:spTgt spid="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dissolve">
                                      <p:cBhvr>
                                        <p:cTn id="33" dur="500"/>
                                        <p:tgtEl>
                                          <p:spTgt spid="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11868">
                                            <p:bg/>
                                          </p:spTgt>
                                        </p:tgtEl>
                                        <p:attrNameLst>
                                          <p:attrName>style.visibility</p:attrName>
                                        </p:attrNameLst>
                                      </p:cBhvr>
                                      <p:to>
                                        <p:strVal val="visible"/>
                                      </p:to>
                                    </p:set>
                                    <p:animEffect transition="in" filter="dissolve">
                                      <p:cBhvr>
                                        <p:cTn id="38" dur="500"/>
                                        <p:tgtEl>
                                          <p:spTgt spid="111868">
                                            <p:bg/>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11868">
                                            <p:txEl>
                                              <p:pRg st="0" end="0"/>
                                            </p:txEl>
                                          </p:spTgt>
                                        </p:tgtEl>
                                        <p:attrNameLst>
                                          <p:attrName>style.visibility</p:attrName>
                                        </p:attrNameLst>
                                      </p:cBhvr>
                                      <p:to>
                                        <p:strVal val="visible"/>
                                      </p:to>
                                    </p:set>
                                    <p:animEffect transition="in" filter="dissolve">
                                      <p:cBhvr>
                                        <p:cTn id="43" dur="500"/>
                                        <p:tgtEl>
                                          <p:spTgt spid="111868">
                                            <p:txEl>
                                              <p:pRg st="0" end="0"/>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11868">
                                            <p:txEl>
                                              <p:pRg st="1" end="1"/>
                                            </p:txEl>
                                          </p:spTgt>
                                        </p:tgtEl>
                                        <p:attrNameLst>
                                          <p:attrName>style.visibility</p:attrName>
                                        </p:attrNameLst>
                                      </p:cBhvr>
                                      <p:to>
                                        <p:strVal val="visible"/>
                                      </p:to>
                                    </p:set>
                                    <p:animEffect transition="in" filter="dissolve">
                                      <p:cBhvr>
                                        <p:cTn id="48" dur="500"/>
                                        <p:tgtEl>
                                          <p:spTgt spid="111868">
                                            <p:txEl>
                                              <p:pRg st="1" end="1"/>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11868">
                                            <p:txEl>
                                              <p:pRg st="2" end="2"/>
                                            </p:txEl>
                                          </p:spTgt>
                                        </p:tgtEl>
                                        <p:attrNameLst>
                                          <p:attrName>style.visibility</p:attrName>
                                        </p:attrNameLst>
                                      </p:cBhvr>
                                      <p:to>
                                        <p:strVal val="visible"/>
                                      </p:to>
                                    </p:set>
                                    <p:animEffect transition="in" filter="dissolve">
                                      <p:cBhvr>
                                        <p:cTn id="53" dur="500"/>
                                        <p:tgtEl>
                                          <p:spTgt spid="111868">
                                            <p:txEl>
                                              <p:pRg st="2" end="2"/>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111868">
                                            <p:txEl>
                                              <p:pRg st="3" end="3"/>
                                            </p:txEl>
                                          </p:spTgt>
                                        </p:tgtEl>
                                        <p:attrNameLst>
                                          <p:attrName>style.visibility</p:attrName>
                                        </p:attrNameLst>
                                      </p:cBhvr>
                                      <p:to>
                                        <p:strVal val="visible"/>
                                      </p:to>
                                    </p:set>
                                    <p:animEffect transition="in" filter="dissolve">
                                      <p:cBhvr>
                                        <p:cTn id="58" dur="500"/>
                                        <p:tgtEl>
                                          <p:spTgt spid="1118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autoUpdateAnimBg="0"/>
      <p:bldP spid="111868" grpId="0" build="p" animBg="1" autoUpdateAnimBg="0"/>
      <p:bldP spid="111910"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8" name="Text Box 4"/>
          <p:cNvSpPr>
            <a:spLocks noGrp="1" noChangeArrowheads="1"/>
          </p:cNvSpPr>
          <p:nvPr>
            <p:ph type="body" idx="1"/>
          </p:nvPr>
        </p:nvSpPr>
        <p:spPr>
          <a:xfrm>
            <a:off x="508000" y="1607406"/>
            <a:ext cx="8832948" cy="3288151"/>
          </a:xfrm>
          <a:noFill/>
        </p:spPr>
        <p:txBody>
          <a:bodyPr/>
          <a:lstStyle/>
          <a:p>
            <a:pPr eaLnBrk="1" hangingPunct="1"/>
            <a:r>
              <a:rPr lang="en-US" altLang="zh-CN" dirty="0">
                <a:latin typeface="SimSun" charset="-122"/>
                <a:ea typeface="SimSun" charset="-122"/>
                <a:cs typeface="SimSun" charset="-122"/>
              </a:rPr>
              <a:t> </a:t>
            </a:r>
            <a:r>
              <a:rPr lang="zh-CN" altLang="en-US" dirty="0">
                <a:latin typeface="SimSun" charset="-122"/>
                <a:ea typeface="SimSun" charset="-122"/>
                <a:cs typeface="SimSun" charset="-122"/>
              </a:rPr>
              <a:t>相关函数：</a:t>
            </a:r>
          </a:p>
          <a:p>
            <a:pPr lvl="1" eaLnBrk="1" hangingPunct="1"/>
            <a:r>
              <a:rPr lang="zh-CN" altLang="en-US" dirty="0">
                <a:latin typeface="SimSun" charset="-122"/>
                <a:ea typeface="SimSun" charset="-122"/>
                <a:cs typeface="SimSun" charset="-122"/>
              </a:rPr>
              <a:t>  求表长 </a:t>
            </a:r>
            <a:r>
              <a:rPr lang="en-US" altLang="zh-CN" dirty="0">
                <a:latin typeface="SimSun" charset="-122"/>
                <a:ea typeface="SimSun" charset="-122"/>
                <a:cs typeface="SimSun" charset="-122"/>
              </a:rPr>
              <a:t>Length(P)</a:t>
            </a:r>
            <a:r>
              <a:rPr lang="zh-CN" altLang="en-US" dirty="0">
                <a:latin typeface="SimSun" charset="-122"/>
                <a:ea typeface="SimSun" charset="-122"/>
                <a:cs typeface="SimSun" charset="-122"/>
                <a:sym typeface="Wingdings" pitchFamily="2" charset="2"/>
              </a:rPr>
              <a:t>  </a:t>
            </a:r>
            <a:endParaRPr lang="en-US" altLang="zh-CN" dirty="0">
              <a:latin typeface="SimSun" charset="-122"/>
              <a:ea typeface="SimSun" charset="-122"/>
              <a:cs typeface="SimSun" charset="-122"/>
              <a:sym typeface="Wingdings" pitchFamily="2" charset="2"/>
            </a:endParaRPr>
          </a:p>
          <a:p>
            <a:pPr lvl="1" eaLnBrk="1" hangingPunct="1"/>
            <a:r>
              <a:rPr lang="en-US" altLang="zh-CN" dirty="0">
                <a:latin typeface="SimSun" charset="-122"/>
                <a:ea typeface="SimSun" charset="-122"/>
                <a:cs typeface="SimSun" charset="-122"/>
                <a:sym typeface="Wingdings" pitchFamily="2" charset="2"/>
              </a:rPr>
              <a:t>  </a:t>
            </a:r>
            <a:r>
              <a:rPr lang="zh-CN" altLang="en-US" dirty="0">
                <a:latin typeface="SimSun" charset="-122"/>
                <a:ea typeface="SimSun" charset="-122"/>
                <a:cs typeface="SimSun" charset="-122"/>
                <a:sym typeface="Wingdings" pitchFamily="2" charset="2"/>
              </a:rPr>
              <a:t>求表头</a:t>
            </a:r>
            <a:r>
              <a:rPr lang="zh-CN" altLang="en-US" dirty="0">
                <a:latin typeface="SimSun" charset="-122"/>
                <a:ea typeface="SimSun" charset="-122"/>
                <a:cs typeface="SimSun" charset="-122"/>
              </a:rPr>
              <a:t>  </a:t>
            </a:r>
            <a:r>
              <a:rPr lang="en-US" altLang="zh-CN" dirty="0">
                <a:latin typeface="SimSun" charset="-122"/>
                <a:ea typeface="SimSun" charset="-122"/>
                <a:cs typeface="SimSun" charset="-122"/>
              </a:rPr>
              <a:t>Head(LS) </a:t>
            </a:r>
            <a:endParaRPr lang="en-US" altLang="zh-CN" dirty="0">
              <a:latin typeface="SimSun" charset="-122"/>
              <a:ea typeface="SimSun" charset="-122"/>
              <a:cs typeface="SimSun" charset="-122"/>
              <a:sym typeface="Wingdings" pitchFamily="2" charset="2"/>
            </a:endParaRPr>
          </a:p>
          <a:p>
            <a:pPr lvl="1" eaLnBrk="1" hangingPunct="1"/>
            <a:r>
              <a:rPr lang="en-US" altLang="zh-CN" dirty="0">
                <a:latin typeface="SimSun" charset="-122"/>
                <a:ea typeface="SimSun" charset="-122"/>
                <a:cs typeface="SimSun" charset="-122"/>
                <a:sym typeface="Wingdings" pitchFamily="2" charset="2"/>
              </a:rPr>
              <a:t>  </a:t>
            </a:r>
            <a:r>
              <a:rPr lang="zh-CN" altLang="en-US" dirty="0">
                <a:latin typeface="SimSun" charset="-122"/>
                <a:ea typeface="SimSun" charset="-122"/>
                <a:cs typeface="SimSun" charset="-122"/>
                <a:sym typeface="Wingdings" pitchFamily="2" charset="2"/>
              </a:rPr>
              <a:t>求表尾  </a:t>
            </a:r>
            <a:r>
              <a:rPr lang="en-US" altLang="zh-CN" dirty="0">
                <a:latin typeface="SimSun" charset="-122"/>
                <a:ea typeface="SimSun" charset="-122"/>
                <a:cs typeface="SimSun" charset="-122"/>
                <a:sym typeface="Wingdings" pitchFamily="2" charset="2"/>
              </a:rPr>
              <a:t>Tail(P)</a:t>
            </a:r>
          </a:p>
          <a:p>
            <a:pPr lvl="1" eaLnBrk="1" hangingPunct="1"/>
            <a:endParaRPr lang="zh-CN" altLang="en-US" dirty="0">
              <a:sym typeface="Wingdings" pitchFamily="2" charset="2"/>
            </a:endParaRPr>
          </a:p>
          <a:p>
            <a:pPr lvl="1" eaLnBrk="1" hangingPunct="1"/>
            <a:endParaRPr lang="en-US" altLang="zh-CN" dirty="0">
              <a:sym typeface="Wingdings" pitchFamily="2" charset="2"/>
            </a:endParaRPr>
          </a:p>
          <a:p>
            <a:pPr lvl="1" eaLnBrk="1" hangingPunct="1"/>
            <a:endParaRPr lang="en-US" altLang="zh-CN" dirty="0">
              <a:sym typeface="Wingdings" pitchFamily="2" charset="2"/>
            </a:endParaRPr>
          </a:p>
          <a:p>
            <a:pPr lvl="1" eaLnBrk="1" hangingPunct="1"/>
            <a:endParaRPr lang="en-US" altLang="zh-CN" dirty="0">
              <a:sym typeface="Wingdings" pitchFamily="2" charset="2"/>
            </a:endParaRPr>
          </a:p>
        </p:txBody>
      </p:sp>
      <p:sp>
        <p:nvSpPr>
          <p:cNvPr id="5" name="Rectangle 19"/>
          <p:cNvSpPr>
            <a:spLocks noGrp="1" noChangeArrowheads="1"/>
          </p:cNvSpPr>
          <p:nvPr>
            <p:ph type="title"/>
          </p:nvPr>
        </p:nvSpPr>
        <p:spPr>
          <a:xfrm>
            <a:off x="1625600" y="228600"/>
            <a:ext cx="10390717" cy="762000"/>
          </a:xfrm>
        </p:spPr>
        <p:txBody>
          <a:bodyPr/>
          <a:lstStyle/>
          <a:p>
            <a:pPr eaLnBrk="1" hangingPunct="1"/>
            <a:r>
              <a:rPr lang="en-US" altLang="zh-CN" dirty="0"/>
              <a:t>5.4 </a:t>
            </a:r>
            <a:r>
              <a:rPr lang="zh-CN" altLang="en-US" dirty="0"/>
              <a:t>广义表的定义</a:t>
            </a:r>
          </a:p>
        </p:txBody>
      </p:sp>
    </p:spTree>
    <p:extLst>
      <p:ext uri="{BB962C8B-B14F-4D97-AF65-F5344CB8AC3E}">
        <p14:creationId xmlns:p14="http://schemas.microsoft.com/office/powerpoint/2010/main" val="45075268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6308">
                                            <p:txEl>
                                              <p:pRg st="0" end="0"/>
                                            </p:txEl>
                                          </p:spTgt>
                                        </p:tgtEl>
                                        <p:attrNameLst>
                                          <p:attrName>style.visibility</p:attrName>
                                        </p:attrNameLst>
                                      </p:cBhvr>
                                      <p:to>
                                        <p:strVal val="visible"/>
                                      </p:to>
                                    </p:set>
                                    <p:animEffect transition="in" filter="dissolve">
                                      <p:cBhvr>
                                        <p:cTn id="7" dur="500"/>
                                        <p:tgtEl>
                                          <p:spTgt spid="226308">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26308">
                                            <p:txEl>
                                              <p:pRg st="1" end="1"/>
                                            </p:txEl>
                                          </p:spTgt>
                                        </p:tgtEl>
                                        <p:attrNameLst>
                                          <p:attrName>style.visibility</p:attrName>
                                        </p:attrNameLst>
                                      </p:cBhvr>
                                      <p:to>
                                        <p:strVal val="visible"/>
                                      </p:to>
                                    </p:set>
                                    <p:animEffect transition="in" filter="dissolve">
                                      <p:cBhvr>
                                        <p:cTn id="10" dur="500"/>
                                        <p:tgtEl>
                                          <p:spTgt spid="226308">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26308">
                                            <p:txEl>
                                              <p:pRg st="2" end="2"/>
                                            </p:txEl>
                                          </p:spTgt>
                                        </p:tgtEl>
                                        <p:attrNameLst>
                                          <p:attrName>style.visibility</p:attrName>
                                        </p:attrNameLst>
                                      </p:cBhvr>
                                      <p:to>
                                        <p:strVal val="visible"/>
                                      </p:to>
                                    </p:set>
                                    <p:animEffect transition="in" filter="dissolve">
                                      <p:cBhvr>
                                        <p:cTn id="13" dur="500"/>
                                        <p:tgtEl>
                                          <p:spTgt spid="226308">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26308">
                                            <p:txEl>
                                              <p:pRg st="3" end="3"/>
                                            </p:txEl>
                                          </p:spTgt>
                                        </p:tgtEl>
                                        <p:attrNameLst>
                                          <p:attrName>style.visibility</p:attrName>
                                        </p:attrNameLst>
                                      </p:cBhvr>
                                      <p:to>
                                        <p:strVal val="visible"/>
                                      </p:to>
                                    </p:set>
                                    <p:animEffect transition="in" filter="dissolve">
                                      <p:cBhvr>
                                        <p:cTn id="16" dur="500"/>
                                        <p:tgtEl>
                                          <p:spTgt spid="22630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8"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1453661" y="511126"/>
            <a:ext cx="7721600"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zh-CN" altLang="en-US" sz="3200" b="1" dirty="0"/>
              <a:t>练习</a:t>
            </a:r>
          </a:p>
        </p:txBody>
      </p:sp>
      <p:sp>
        <p:nvSpPr>
          <p:cNvPr id="140291" name="Rectangle 3"/>
          <p:cNvSpPr>
            <a:spLocks noGrp="1" noChangeArrowheads="1"/>
          </p:cNvSpPr>
          <p:nvPr>
            <p:ph type="body" idx="1"/>
          </p:nvPr>
        </p:nvSpPr>
        <p:spPr bwMode="auto">
          <a:xfrm>
            <a:off x="0" y="1295400"/>
            <a:ext cx="12192000" cy="480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zh-CN" altLang="en-US" sz="2800" b="1" dirty="0"/>
              <a:t>（</a:t>
            </a:r>
            <a:r>
              <a:rPr lang="en-US" altLang="zh-CN" sz="2800" b="1" dirty="0"/>
              <a:t>1</a:t>
            </a:r>
            <a:r>
              <a:rPr lang="zh-CN" altLang="en-US" sz="2800" b="1" dirty="0"/>
              <a:t>）</a:t>
            </a:r>
            <a:r>
              <a:rPr lang="en-US" altLang="zh-CN" sz="2800" b="1" dirty="0" err="1"/>
              <a:t>GetHead</a:t>
            </a:r>
            <a:r>
              <a:rPr lang="en-US" altLang="zh-CN" sz="2800" b="1" dirty="0"/>
              <a:t>【(</a:t>
            </a:r>
            <a:r>
              <a:rPr lang="en-US" altLang="zh-CN" sz="2800" b="1" dirty="0" err="1"/>
              <a:t>p,h,w</a:t>
            </a:r>
            <a:r>
              <a:rPr lang="en-US" altLang="zh-CN" sz="2800" b="1" dirty="0"/>
              <a:t>)】</a:t>
            </a:r>
          </a:p>
          <a:p>
            <a:pPr eaLnBrk="1" hangingPunct="1">
              <a:buFontTx/>
              <a:buNone/>
            </a:pPr>
            <a:r>
              <a:rPr lang="zh-CN" altLang="en-US" sz="2800" b="1" dirty="0"/>
              <a:t>（</a:t>
            </a:r>
            <a:r>
              <a:rPr lang="en-US" altLang="zh-CN" sz="2800" b="1" dirty="0"/>
              <a:t>2</a:t>
            </a:r>
            <a:r>
              <a:rPr lang="zh-CN" altLang="en-US" sz="2800" b="1" dirty="0"/>
              <a:t>）</a:t>
            </a:r>
            <a:r>
              <a:rPr lang="en-US" altLang="zh-CN" sz="2800" b="1" dirty="0" err="1"/>
              <a:t>GetTail</a:t>
            </a:r>
            <a:r>
              <a:rPr lang="en-US" altLang="zh-CN" sz="2800" b="1" dirty="0"/>
              <a:t>【(</a:t>
            </a:r>
            <a:r>
              <a:rPr lang="en-US" altLang="zh-CN" sz="2800" b="1" dirty="0" err="1"/>
              <a:t>b,k,p,h</a:t>
            </a:r>
            <a:r>
              <a:rPr lang="en-US" altLang="zh-CN" sz="2800" b="1" dirty="0"/>
              <a:t>)】</a:t>
            </a:r>
          </a:p>
          <a:p>
            <a:pPr eaLnBrk="1" hangingPunct="1">
              <a:buFontTx/>
              <a:buNone/>
            </a:pPr>
            <a:r>
              <a:rPr lang="zh-CN" altLang="en-US" sz="2800" b="1" dirty="0"/>
              <a:t>（</a:t>
            </a:r>
            <a:r>
              <a:rPr lang="en-US" altLang="zh-CN" sz="2800" b="1" dirty="0"/>
              <a:t>3</a:t>
            </a:r>
            <a:r>
              <a:rPr lang="zh-CN" altLang="en-US" sz="2800" b="1" dirty="0"/>
              <a:t>）</a:t>
            </a:r>
            <a:r>
              <a:rPr lang="en-US" altLang="zh-CN" sz="2800" b="1" dirty="0" err="1"/>
              <a:t>GetHead</a:t>
            </a:r>
            <a:r>
              <a:rPr lang="en-US" altLang="zh-CN" sz="2800" b="1" dirty="0"/>
              <a:t>【((</a:t>
            </a:r>
            <a:r>
              <a:rPr lang="en-US" altLang="zh-CN" sz="2800" b="1" dirty="0" err="1"/>
              <a:t>a,b</a:t>
            </a:r>
            <a:r>
              <a:rPr lang="en-US" altLang="zh-CN" sz="2800" b="1" dirty="0"/>
              <a:t>),(</a:t>
            </a:r>
            <a:r>
              <a:rPr lang="en-US" altLang="zh-CN" sz="2800" b="1" dirty="0" err="1"/>
              <a:t>c,d</a:t>
            </a:r>
            <a:r>
              <a:rPr lang="en-US" altLang="zh-CN" sz="2800" b="1" dirty="0"/>
              <a:t>))】</a:t>
            </a:r>
          </a:p>
          <a:p>
            <a:pPr eaLnBrk="1" hangingPunct="1">
              <a:buFontTx/>
              <a:buNone/>
            </a:pPr>
            <a:r>
              <a:rPr lang="zh-CN" altLang="en-US" sz="2800" b="1" dirty="0"/>
              <a:t>（</a:t>
            </a:r>
            <a:r>
              <a:rPr lang="en-US" altLang="zh-CN" sz="2800" b="1" dirty="0"/>
              <a:t>4</a:t>
            </a:r>
            <a:r>
              <a:rPr lang="zh-CN" altLang="en-US" sz="2800" b="1" dirty="0"/>
              <a:t>）</a:t>
            </a:r>
            <a:r>
              <a:rPr lang="en-US" altLang="zh-CN" sz="2800" b="1" dirty="0" err="1"/>
              <a:t>GetTail</a:t>
            </a:r>
            <a:r>
              <a:rPr lang="en-US" altLang="zh-CN" sz="2800" b="1" dirty="0"/>
              <a:t>【((</a:t>
            </a:r>
            <a:r>
              <a:rPr lang="en-US" altLang="zh-CN" sz="2800" b="1" dirty="0" err="1"/>
              <a:t>a,b</a:t>
            </a:r>
            <a:r>
              <a:rPr lang="en-US" altLang="zh-CN" sz="2800" b="1" dirty="0"/>
              <a:t>),(</a:t>
            </a:r>
            <a:r>
              <a:rPr lang="en-US" altLang="zh-CN" sz="2800" b="1" dirty="0" err="1"/>
              <a:t>c,d</a:t>
            </a:r>
            <a:r>
              <a:rPr lang="en-US" altLang="zh-CN" sz="2800" b="1" dirty="0"/>
              <a:t>))】</a:t>
            </a:r>
          </a:p>
          <a:p>
            <a:pPr eaLnBrk="1" hangingPunct="1">
              <a:buFontTx/>
              <a:buNone/>
            </a:pPr>
            <a:r>
              <a:rPr lang="zh-CN" altLang="en-US" sz="2800" b="1" dirty="0"/>
              <a:t>（</a:t>
            </a:r>
            <a:r>
              <a:rPr lang="en-US" altLang="zh-CN" sz="2800" b="1" dirty="0"/>
              <a:t>5</a:t>
            </a:r>
            <a:r>
              <a:rPr lang="zh-CN" altLang="en-US" sz="2800" b="1" dirty="0"/>
              <a:t>）</a:t>
            </a:r>
            <a:r>
              <a:rPr lang="en-US" altLang="zh-CN" sz="2800" b="1" dirty="0" err="1"/>
              <a:t>GetHead【GetTail</a:t>
            </a:r>
            <a:r>
              <a:rPr lang="en-US" altLang="zh-CN" sz="2800" b="1" dirty="0"/>
              <a:t>【((</a:t>
            </a:r>
            <a:r>
              <a:rPr lang="en-US" altLang="zh-CN" sz="2800" b="1" dirty="0" err="1"/>
              <a:t>a,b</a:t>
            </a:r>
            <a:r>
              <a:rPr lang="en-US" altLang="zh-CN" sz="2800" b="1" dirty="0"/>
              <a:t>),(</a:t>
            </a:r>
            <a:r>
              <a:rPr lang="en-US" altLang="zh-CN" sz="2800" b="1" dirty="0" err="1"/>
              <a:t>c,d</a:t>
            </a:r>
            <a:r>
              <a:rPr lang="en-US" altLang="zh-CN" sz="2800" b="1" dirty="0"/>
              <a:t>))】】</a:t>
            </a:r>
          </a:p>
          <a:p>
            <a:pPr eaLnBrk="1" hangingPunct="1">
              <a:buFontTx/>
              <a:buNone/>
            </a:pPr>
            <a:r>
              <a:rPr lang="zh-CN" altLang="en-US" sz="2800" b="1" dirty="0"/>
              <a:t>（</a:t>
            </a:r>
            <a:r>
              <a:rPr lang="en-US" altLang="zh-CN" sz="2800" b="1" dirty="0"/>
              <a:t>6</a:t>
            </a:r>
            <a:r>
              <a:rPr lang="zh-CN" altLang="en-US" sz="2800" b="1" dirty="0"/>
              <a:t>） </a:t>
            </a:r>
            <a:r>
              <a:rPr lang="en-US" altLang="zh-CN" sz="2800" b="1" dirty="0" err="1"/>
              <a:t>GetTail【GetHead</a:t>
            </a:r>
            <a:r>
              <a:rPr lang="en-US" altLang="zh-CN" sz="2800" b="1" dirty="0"/>
              <a:t>【((</a:t>
            </a:r>
            <a:r>
              <a:rPr lang="en-US" altLang="zh-CN" sz="2800" b="1" dirty="0" err="1"/>
              <a:t>a,b</a:t>
            </a:r>
            <a:r>
              <a:rPr lang="en-US" altLang="zh-CN" sz="2800" b="1" dirty="0"/>
              <a:t>),(</a:t>
            </a:r>
            <a:r>
              <a:rPr lang="en-US" altLang="zh-CN" sz="2800" b="1" dirty="0" err="1"/>
              <a:t>c,d</a:t>
            </a:r>
            <a:r>
              <a:rPr lang="en-US" altLang="zh-CN" sz="2800" b="1" dirty="0"/>
              <a:t>))】】</a:t>
            </a:r>
          </a:p>
          <a:p>
            <a:pPr eaLnBrk="1" hangingPunct="1">
              <a:buFontTx/>
              <a:buNone/>
            </a:pPr>
            <a:r>
              <a:rPr lang="zh-CN" altLang="en-US" sz="2800" b="1" dirty="0"/>
              <a:t>（</a:t>
            </a:r>
            <a:r>
              <a:rPr lang="en-US" altLang="zh-CN" sz="2800" b="1" dirty="0"/>
              <a:t>7</a:t>
            </a:r>
            <a:r>
              <a:rPr lang="zh-CN" altLang="en-US" sz="2800" b="1" dirty="0"/>
              <a:t>） </a:t>
            </a:r>
            <a:r>
              <a:rPr lang="en-US" altLang="zh-CN" sz="2800" b="1" dirty="0" err="1"/>
              <a:t>GetHead【GetTail【GetHead</a:t>
            </a:r>
            <a:r>
              <a:rPr lang="en-US" altLang="zh-CN" sz="2800" b="1" dirty="0"/>
              <a:t>【((</a:t>
            </a:r>
            <a:r>
              <a:rPr lang="en-US" altLang="zh-CN" sz="2800" b="1" dirty="0" err="1"/>
              <a:t>a,b</a:t>
            </a:r>
            <a:r>
              <a:rPr lang="en-US" altLang="zh-CN" sz="2800" b="1" dirty="0"/>
              <a:t>),(</a:t>
            </a:r>
            <a:r>
              <a:rPr lang="en-US" altLang="zh-CN" sz="2800" b="1" dirty="0" err="1"/>
              <a:t>c,d</a:t>
            </a:r>
            <a:r>
              <a:rPr lang="en-US" altLang="zh-CN" sz="2800" b="1" dirty="0"/>
              <a:t>))】】】</a:t>
            </a:r>
          </a:p>
          <a:p>
            <a:pPr eaLnBrk="1" hangingPunct="1">
              <a:buFontTx/>
              <a:buNone/>
            </a:pPr>
            <a:r>
              <a:rPr lang="zh-CN" altLang="en-US" sz="2800" b="1" dirty="0"/>
              <a:t>（</a:t>
            </a:r>
            <a:r>
              <a:rPr lang="en-US" altLang="zh-CN" sz="2800" b="1" dirty="0"/>
              <a:t>8</a:t>
            </a:r>
            <a:r>
              <a:rPr lang="zh-CN" altLang="en-US" sz="2800" b="1" dirty="0"/>
              <a:t>） </a:t>
            </a:r>
            <a:r>
              <a:rPr lang="en-US" altLang="zh-CN" sz="2800" b="1" dirty="0" err="1"/>
              <a:t>GetTail【GetHead【GetTail</a:t>
            </a:r>
            <a:r>
              <a:rPr lang="en-US" altLang="zh-CN" sz="2800" b="1" dirty="0"/>
              <a:t>【((</a:t>
            </a:r>
            <a:r>
              <a:rPr lang="en-US" altLang="zh-CN" sz="2800" b="1" dirty="0" err="1"/>
              <a:t>a,b</a:t>
            </a:r>
            <a:r>
              <a:rPr lang="en-US" altLang="zh-CN" sz="2800" b="1" dirty="0"/>
              <a:t>),(</a:t>
            </a:r>
            <a:r>
              <a:rPr lang="en-US" altLang="zh-CN" sz="2800" b="1" dirty="0" err="1"/>
              <a:t>c,d</a:t>
            </a:r>
            <a:r>
              <a:rPr lang="en-US" altLang="zh-CN" sz="2800" b="1" dirty="0"/>
              <a:t>))】】】</a:t>
            </a:r>
          </a:p>
          <a:p>
            <a:pPr eaLnBrk="1" hangingPunct="1">
              <a:buFontTx/>
              <a:buNone/>
            </a:pPr>
            <a:r>
              <a:rPr lang="zh-CN" altLang="en-US" sz="2800" b="1" dirty="0"/>
              <a:t>说明</a:t>
            </a:r>
            <a:r>
              <a:rPr lang="en-US" altLang="zh-CN" sz="2800" b="1" dirty="0"/>
              <a:t>: 【】</a:t>
            </a:r>
            <a:r>
              <a:rPr lang="zh-CN" altLang="en-US" sz="2800" b="1" dirty="0"/>
              <a:t>是函数的符号</a:t>
            </a:r>
          </a:p>
        </p:txBody>
      </p:sp>
      <p:sp>
        <p:nvSpPr>
          <p:cNvPr id="140293" name="Text Box 5"/>
          <p:cNvSpPr txBox="1">
            <a:spLocks noChangeArrowheads="1"/>
          </p:cNvSpPr>
          <p:nvPr/>
        </p:nvSpPr>
        <p:spPr bwMode="auto">
          <a:xfrm>
            <a:off x="5480213" y="1295401"/>
            <a:ext cx="5902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spcBef>
                <a:spcPct val="50000"/>
              </a:spcBef>
              <a:defRPr kumimoji="1" sz="4400" b="1">
                <a:solidFill>
                  <a:schemeClr val="tx1"/>
                </a:solidFill>
                <a:latin typeface="Times New Roman" pitchFamily="18" charset="0"/>
                <a:ea typeface="宋体" charset="-122"/>
              </a:defRPr>
            </a:lvl1pPr>
            <a:lvl2pPr marL="742950" indent="-285750" algn="ctr">
              <a:spcBef>
                <a:spcPct val="50000"/>
              </a:spcBef>
              <a:defRPr kumimoji="1" sz="4400" b="1">
                <a:solidFill>
                  <a:schemeClr val="tx1"/>
                </a:solidFill>
                <a:latin typeface="Times New Roman" pitchFamily="18" charset="0"/>
                <a:ea typeface="宋体" charset="-122"/>
              </a:defRPr>
            </a:lvl2pPr>
            <a:lvl3pPr marL="1143000" indent="-228600" algn="ctr">
              <a:spcBef>
                <a:spcPct val="50000"/>
              </a:spcBef>
              <a:defRPr kumimoji="1" sz="4400" b="1">
                <a:solidFill>
                  <a:schemeClr val="tx1"/>
                </a:solidFill>
                <a:latin typeface="Times New Roman" pitchFamily="18" charset="0"/>
                <a:ea typeface="宋体" charset="-122"/>
              </a:defRPr>
            </a:lvl3pPr>
            <a:lvl4pPr marL="1600200" indent="-228600" algn="ctr">
              <a:spcBef>
                <a:spcPct val="50000"/>
              </a:spcBef>
              <a:defRPr kumimoji="1" sz="4400" b="1">
                <a:solidFill>
                  <a:schemeClr val="tx1"/>
                </a:solidFill>
                <a:latin typeface="Times New Roman" pitchFamily="18" charset="0"/>
                <a:ea typeface="宋体" charset="-122"/>
              </a:defRPr>
            </a:lvl4pPr>
            <a:lvl5pPr marL="2057400" indent="-228600" algn="ctr">
              <a:spcBef>
                <a:spcPct val="50000"/>
              </a:spcBef>
              <a:defRPr kumimoji="1" sz="44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9pPr>
          </a:lstStyle>
          <a:p>
            <a:pPr eaLnBrk="1" hangingPunct="1"/>
            <a:r>
              <a:rPr lang="en-US" altLang="zh-CN" sz="2800">
                <a:solidFill>
                  <a:srgbClr val="0000FF"/>
                </a:solidFill>
              </a:rPr>
              <a:t>=p</a:t>
            </a:r>
          </a:p>
        </p:txBody>
      </p:sp>
      <p:sp>
        <p:nvSpPr>
          <p:cNvPr id="140294" name="Text Box 6"/>
          <p:cNvSpPr txBox="1">
            <a:spLocks noChangeArrowheads="1"/>
          </p:cNvSpPr>
          <p:nvPr/>
        </p:nvSpPr>
        <p:spPr bwMode="auto">
          <a:xfrm>
            <a:off x="5480213" y="1818621"/>
            <a:ext cx="14109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spcBef>
                <a:spcPct val="50000"/>
              </a:spcBef>
              <a:defRPr kumimoji="1" sz="4400" b="1">
                <a:solidFill>
                  <a:schemeClr val="tx1"/>
                </a:solidFill>
                <a:latin typeface="Times New Roman" pitchFamily="18" charset="0"/>
                <a:ea typeface="宋体" charset="-122"/>
              </a:defRPr>
            </a:lvl1pPr>
            <a:lvl2pPr marL="742950" indent="-285750" algn="ctr">
              <a:spcBef>
                <a:spcPct val="50000"/>
              </a:spcBef>
              <a:defRPr kumimoji="1" sz="4400" b="1">
                <a:solidFill>
                  <a:schemeClr val="tx1"/>
                </a:solidFill>
                <a:latin typeface="Times New Roman" pitchFamily="18" charset="0"/>
                <a:ea typeface="宋体" charset="-122"/>
              </a:defRPr>
            </a:lvl2pPr>
            <a:lvl3pPr marL="1143000" indent="-228600" algn="ctr">
              <a:spcBef>
                <a:spcPct val="50000"/>
              </a:spcBef>
              <a:defRPr kumimoji="1" sz="4400" b="1">
                <a:solidFill>
                  <a:schemeClr val="tx1"/>
                </a:solidFill>
                <a:latin typeface="Times New Roman" pitchFamily="18" charset="0"/>
                <a:ea typeface="宋体" charset="-122"/>
              </a:defRPr>
            </a:lvl3pPr>
            <a:lvl4pPr marL="1600200" indent="-228600" algn="ctr">
              <a:spcBef>
                <a:spcPct val="50000"/>
              </a:spcBef>
              <a:defRPr kumimoji="1" sz="4400" b="1">
                <a:solidFill>
                  <a:schemeClr val="tx1"/>
                </a:solidFill>
                <a:latin typeface="Times New Roman" pitchFamily="18" charset="0"/>
                <a:ea typeface="宋体" charset="-122"/>
              </a:defRPr>
            </a:lvl4pPr>
            <a:lvl5pPr marL="2057400" indent="-228600" algn="ctr">
              <a:spcBef>
                <a:spcPct val="50000"/>
              </a:spcBef>
              <a:defRPr kumimoji="1" sz="44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9pPr>
          </a:lstStyle>
          <a:p>
            <a:pPr eaLnBrk="1" hangingPunct="1"/>
            <a:r>
              <a:rPr lang="en-US" altLang="zh-CN" sz="2800" dirty="0">
                <a:solidFill>
                  <a:srgbClr val="0000FF"/>
                </a:solidFill>
              </a:rPr>
              <a:t>=(</a:t>
            </a:r>
            <a:r>
              <a:rPr lang="en-US" altLang="zh-CN" sz="2800" dirty="0" err="1">
                <a:solidFill>
                  <a:srgbClr val="0000FF"/>
                </a:solidFill>
              </a:rPr>
              <a:t>k,p,h</a:t>
            </a:r>
            <a:r>
              <a:rPr lang="en-US" altLang="zh-CN" sz="2800" dirty="0">
                <a:solidFill>
                  <a:srgbClr val="0000FF"/>
                </a:solidFill>
              </a:rPr>
              <a:t>)</a:t>
            </a:r>
          </a:p>
        </p:txBody>
      </p:sp>
      <p:sp>
        <p:nvSpPr>
          <p:cNvPr id="140295" name="Text Box 7"/>
          <p:cNvSpPr txBox="1">
            <a:spLocks noChangeArrowheads="1"/>
          </p:cNvSpPr>
          <p:nvPr/>
        </p:nvSpPr>
        <p:spPr bwMode="auto">
          <a:xfrm>
            <a:off x="5520447" y="2278968"/>
            <a:ext cx="109998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spcBef>
                <a:spcPct val="50000"/>
              </a:spcBef>
              <a:defRPr kumimoji="1" sz="4400" b="1">
                <a:solidFill>
                  <a:schemeClr val="tx1"/>
                </a:solidFill>
                <a:latin typeface="Times New Roman" pitchFamily="18" charset="0"/>
                <a:ea typeface="宋体" charset="-122"/>
              </a:defRPr>
            </a:lvl1pPr>
            <a:lvl2pPr marL="742950" indent="-285750" algn="ctr">
              <a:spcBef>
                <a:spcPct val="50000"/>
              </a:spcBef>
              <a:defRPr kumimoji="1" sz="4400" b="1">
                <a:solidFill>
                  <a:schemeClr val="tx1"/>
                </a:solidFill>
                <a:latin typeface="Times New Roman" pitchFamily="18" charset="0"/>
                <a:ea typeface="宋体" charset="-122"/>
              </a:defRPr>
            </a:lvl2pPr>
            <a:lvl3pPr marL="1143000" indent="-228600" algn="ctr">
              <a:spcBef>
                <a:spcPct val="50000"/>
              </a:spcBef>
              <a:defRPr kumimoji="1" sz="4400" b="1">
                <a:solidFill>
                  <a:schemeClr val="tx1"/>
                </a:solidFill>
                <a:latin typeface="Times New Roman" pitchFamily="18" charset="0"/>
                <a:ea typeface="宋体" charset="-122"/>
              </a:defRPr>
            </a:lvl3pPr>
            <a:lvl4pPr marL="1600200" indent="-228600" algn="ctr">
              <a:spcBef>
                <a:spcPct val="50000"/>
              </a:spcBef>
              <a:defRPr kumimoji="1" sz="4400" b="1">
                <a:solidFill>
                  <a:schemeClr val="tx1"/>
                </a:solidFill>
                <a:latin typeface="Times New Roman" pitchFamily="18" charset="0"/>
                <a:ea typeface="宋体" charset="-122"/>
              </a:defRPr>
            </a:lvl4pPr>
            <a:lvl5pPr marL="2057400" indent="-228600" algn="ctr">
              <a:spcBef>
                <a:spcPct val="50000"/>
              </a:spcBef>
              <a:defRPr kumimoji="1" sz="44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9pPr>
          </a:lstStyle>
          <a:p>
            <a:pPr eaLnBrk="1" hangingPunct="1"/>
            <a:r>
              <a:rPr lang="en-US" altLang="zh-CN" sz="2800" dirty="0">
                <a:solidFill>
                  <a:srgbClr val="0000FF"/>
                </a:solidFill>
              </a:rPr>
              <a:t>=(</a:t>
            </a:r>
            <a:r>
              <a:rPr lang="en-US" altLang="zh-CN" sz="2800" dirty="0" err="1">
                <a:solidFill>
                  <a:srgbClr val="0000FF"/>
                </a:solidFill>
              </a:rPr>
              <a:t>a,b</a:t>
            </a:r>
            <a:r>
              <a:rPr lang="en-US" altLang="zh-CN" sz="2800" dirty="0">
                <a:solidFill>
                  <a:srgbClr val="0000FF"/>
                </a:solidFill>
              </a:rPr>
              <a:t>)</a:t>
            </a:r>
          </a:p>
        </p:txBody>
      </p:sp>
      <p:sp>
        <p:nvSpPr>
          <p:cNvPr id="140296" name="Text Box 8"/>
          <p:cNvSpPr txBox="1">
            <a:spLocks noChangeArrowheads="1"/>
          </p:cNvSpPr>
          <p:nvPr/>
        </p:nvSpPr>
        <p:spPr bwMode="auto">
          <a:xfrm>
            <a:off x="5480213" y="2793983"/>
            <a:ext cx="1319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spcBef>
                <a:spcPct val="50000"/>
              </a:spcBef>
              <a:defRPr kumimoji="1" sz="4400" b="1">
                <a:solidFill>
                  <a:schemeClr val="tx1"/>
                </a:solidFill>
                <a:latin typeface="Times New Roman" pitchFamily="18" charset="0"/>
                <a:ea typeface="宋体" charset="-122"/>
              </a:defRPr>
            </a:lvl1pPr>
            <a:lvl2pPr marL="742950" indent="-285750" algn="ctr">
              <a:spcBef>
                <a:spcPct val="50000"/>
              </a:spcBef>
              <a:defRPr kumimoji="1" sz="4400" b="1">
                <a:solidFill>
                  <a:schemeClr val="tx1"/>
                </a:solidFill>
                <a:latin typeface="Times New Roman" pitchFamily="18" charset="0"/>
                <a:ea typeface="宋体" charset="-122"/>
              </a:defRPr>
            </a:lvl2pPr>
            <a:lvl3pPr marL="1143000" indent="-228600" algn="ctr">
              <a:spcBef>
                <a:spcPct val="50000"/>
              </a:spcBef>
              <a:defRPr kumimoji="1" sz="4400" b="1">
                <a:solidFill>
                  <a:schemeClr val="tx1"/>
                </a:solidFill>
                <a:latin typeface="Times New Roman" pitchFamily="18" charset="0"/>
                <a:ea typeface="宋体" charset="-122"/>
              </a:defRPr>
            </a:lvl3pPr>
            <a:lvl4pPr marL="1600200" indent="-228600" algn="ctr">
              <a:spcBef>
                <a:spcPct val="50000"/>
              </a:spcBef>
              <a:defRPr kumimoji="1" sz="4400" b="1">
                <a:solidFill>
                  <a:schemeClr val="tx1"/>
                </a:solidFill>
                <a:latin typeface="Times New Roman" pitchFamily="18" charset="0"/>
                <a:ea typeface="宋体" charset="-122"/>
              </a:defRPr>
            </a:lvl4pPr>
            <a:lvl5pPr marL="2057400" indent="-228600" algn="ctr">
              <a:spcBef>
                <a:spcPct val="50000"/>
              </a:spcBef>
              <a:defRPr kumimoji="1" sz="44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9pPr>
          </a:lstStyle>
          <a:p>
            <a:pPr eaLnBrk="1" hangingPunct="1"/>
            <a:r>
              <a:rPr lang="en-US" altLang="zh-CN" sz="2800" dirty="0">
                <a:solidFill>
                  <a:srgbClr val="0000FF"/>
                </a:solidFill>
              </a:rPr>
              <a:t>=((</a:t>
            </a:r>
            <a:r>
              <a:rPr lang="en-US" altLang="zh-CN" sz="2800" dirty="0" err="1">
                <a:solidFill>
                  <a:srgbClr val="0000FF"/>
                </a:solidFill>
              </a:rPr>
              <a:t>c,d</a:t>
            </a:r>
            <a:r>
              <a:rPr lang="en-US" altLang="zh-CN" sz="2800" dirty="0">
                <a:solidFill>
                  <a:srgbClr val="0000FF"/>
                </a:solidFill>
              </a:rPr>
              <a:t>))</a:t>
            </a:r>
          </a:p>
        </p:txBody>
      </p:sp>
      <p:sp>
        <p:nvSpPr>
          <p:cNvPr id="140301" name="Text Box 13"/>
          <p:cNvSpPr txBox="1">
            <a:spLocks noChangeArrowheads="1"/>
          </p:cNvSpPr>
          <p:nvPr/>
        </p:nvSpPr>
        <p:spPr bwMode="auto">
          <a:xfrm>
            <a:off x="6760728" y="3352801"/>
            <a:ext cx="10791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spcBef>
                <a:spcPct val="50000"/>
              </a:spcBef>
              <a:defRPr kumimoji="1" sz="4400" b="1">
                <a:solidFill>
                  <a:schemeClr val="tx1"/>
                </a:solidFill>
                <a:latin typeface="Times New Roman" pitchFamily="18" charset="0"/>
                <a:ea typeface="宋体" charset="-122"/>
              </a:defRPr>
            </a:lvl1pPr>
            <a:lvl2pPr marL="742950" indent="-285750" algn="ctr">
              <a:spcBef>
                <a:spcPct val="50000"/>
              </a:spcBef>
              <a:defRPr kumimoji="1" sz="4400" b="1">
                <a:solidFill>
                  <a:schemeClr val="tx1"/>
                </a:solidFill>
                <a:latin typeface="Times New Roman" pitchFamily="18" charset="0"/>
                <a:ea typeface="宋体" charset="-122"/>
              </a:defRPr>
            </a:lvl2pPr>
            <a:lvl3pPr marL="1143000" indent="-228600" algn="ctr">
              <a:spcBef>
                <a:spcPct val="50000"/>
              </a:spcBef>
              <a:defRPr kumimoji="1" sz="4400" b="1">
                <a:solidFill>
                  <a:schemeClr val="tx1"/>
                </a:solidFill>
                <a:latin typeface="Times New Roman" pitchFamily="18" charset="0"/>
                <a:ea typeface="宋体" charset="-122"/>
              </a:defRPr>
            </a:lvl3pPr>
            <a:lvl4pPr marL="1600200" indent="-228600" algn="ctr">
              <a:spcBef>
                <a:spcPct val="50000"/>
              </a:spcBef>
              <a:defRPr kumimoji="1" sz="4400" b="1">
                <a:solidFill>
                  <a:schemeClr val="tx1"/>
                </a:solidFill>
                <a:latin typeface="Times New Roman" pitchFamily="18" charset="0"/>
                <a:ea typeface="宋体" charset="-122"/>
              </a:defRPr>
            </a:lvl4pPr>
            <a:lvl5pPr marL="2057400" indent="-228600" algn="ctr">
              <a:spcBef>
                <a:spcPct val="50000"/>
              </a:spcBef>
              <a:defRPr kumimoji="1" sz="44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9pPr>
          </a:lstStyle>
          <a:p>
            <a:pPr eaLnBrk="1" hangingPunct="1"/>
            <a:r>
              <a:rPr lang="en-US" altLang="zh-CN" sz="2800" dirty="0">
                <a:solidFill>
                  <a:srgbClr val="0000FF"/>
                </a:solidFill>
              </a:rPr>
              <a:t>=(</a:t>
            </a:r>
            <a:r>
              <a:rPr lang="en-US" altLang="zh-CN" sz="2800" dirty="0" err="1">
                <a:solidFill>
                  <a:srgbClr val="0000FF"/>
                </a:solidFill>
              </a:rPr>
              <a:t>c,d</a:t>
            </a:r>
            <a:r>
              <a:rPr lang="en-US" altLang="zh-CN" sz="2800" dirty="0">
                <a:solidFill>
                  <a:srgbClr val="0000FF"/>
                </a:solidFill>
              </a:rPr>
              <a:t>)</a:t>
            </a:r>
          </a:p>
        </p:txBody>
      </p:sp>
      <p:sp>
        <p:nvSpPr>
          <p:cNvPr id="140302" name="Text Box 14"/>
          <p:cNvSpPr txBox="1">
            <a:spLocks noChangeArrowheads="1"/>
          </p:cNvSpPr>
          <p:nvPr/>
        </p:nvSpPr>
        <p:spPr bwMode="auto">
          <a:xfrm>
            <a:off x="6799805" y="3810001"/>
            <a:ext cx="8306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spcBef>
                <a:spcPct val="50000"/>
              </a:spcBef>
              <a:defRPr kumimoji="1" sz="4400" b="1">
                <a:solidFill>
                  <a:schemeClr val="tx1"/>
                </a:solidFill>
                <a:latin typeface="Times New Roman" pitchFamily="18" charset="0"/>
                <a:ea typeface="宋体" charset="-122"/>
              </a:defRPr>
            </a:lvl1pPr>
            <a:lvl2pPr marL="742950" indent="-285750" algn="ctr">
              <a:spcBef>
                <a:spcPct val="50000"/>
              </a:spcBef>
              <a:defRPr kumimoji="1" sz="4400" b="1">
                <a:solidFill>
                  <a:schemeClr val="tx1"/>
                </a:solidFill>
                <a:latin typeface="Times New Roman" pitchFamily="18" charset="0"/>
                <a:ea typeface="宋体" charset="-122"/>
              </a:defRPr>
            </a:lvl2pPr>
            <a:lvl3pPr marL="1143000" indent="-228600" algn="ctr">
              <a:spcBef>
                <a:spcPct val="50000"/>
              </a:spcBef>
              <a:defRPr kumimoji="1" sz="4400" b="1">
                <a:solidFill>
                  <a:schemeClr val="tx1"/>
                </a:solidFill>
                <a:latin typeface="Times New Roman" pitchFamily="18" charset="0"/>
                <a:ea typeface="宋体" charset="-122"/>
              </a:defRPr>
            </a:lvl3pPr>
            <a:lvl4pPr marL="1600200" indent="-228600" algn="ctr">
              <a:spcBef>
                <a:spcPct val="50000"/>
              </a:spcBef>
              <a:defRPr kumimoji="1" sz="4400" b="1">
                <a:solidFill>
                  <a:schemeClr val="tx1"/>
                </a:solidFill>
                <a:latin typeface="Times New Roman" pitchFamily="18" charset="0"/>
                <a:ea typeface="宋体" charset="-122"/>
              </a:defRPr>
            </a:lvl4pPr>
            <a:lvl5pPr marL="2057400" indent="-228600" algn="ctr">
              <a:spcBef>
                <a:spcPct val="50000"/>
              </a:spcBef>
              <a:defRPr kumimoji="1" sz="44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9pPr>
          </a:lstStyle>
          <a:p>
            <a:pPr eaLnBrk="1" hangingPunct="1"/>
            <a:r>
              <a:rPr lang="en-US" altLang="zh-CN" sz="2800" dirty="0">
                <a:solidFill>
                  <a:srgbClr val="0000FF"/>
                </a:solidFill>
              </a:rPr>
              <a:t>=(b)</a:t>
            </a:r>
          </a:p>
        </p:txBody>
      </p:sp>
      <p:sp>
        <p:nvSpPr>
          <p:cNvPr id="140303" name="Text Box 15"/>
          <p:cNvSpPr txBox="1">
            <a:spLocks noChangeArrowheads="1"/>
          </p:cNvSpPr>
          <p:nvPr/>
        </p:nvSpPr>
        <p:spPr bwMode="auto">
          <a:xfrm>
            <a:off x="8692825" y="4353581"/>
            <a:ext cx="5902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spcBef>
                <a:spcPct val="50000"/>
              </a:spcBef>
              <a:defRPr kumimoji="1" sz="4400" b="1">
                <a:solidFill>
                  <a:schemeClr val="tx1"/>
                </a:solidFill>
                <a:latin typeface="Times New Roman" pitchFamily="18" charset="0"/>
                <a:ea typeface="宋体" charset="-122"/>
              </a:defRPr>
            </a:lvl1pPr>
            <a:lvl2pPr marL="742950" indent="-285750" algn="ctr">
              <a:spcBef>
                <a:spcPct val="50000"/>
              </a:spcBef>
              <a:defRPr kumimoji="1" sz="4400" b="1">
                <a:solidFill>
                  <a:schemeClr val="tx1"/>
                </a:solidFill>
                <a:latin typeface="Times New Roman" pitchFamily="18" charset="0"/>
                <a:ea typeface="宋体" charset="-122"/>
              </a:defRPr>
            </a:lvl2pPr>
            <a:lvl3pPr marL="1143000" indent="-228600" algn="ctr">
              <a:spcBef>
                <a:spcPct val="50000"/>
              </a:spcBef>
              <a:defRPr kumimoji="1" sz="4400" b="1">
                <a:solidFill>
                  <a:schemeClr val="tx1"/>
                </a:solidFill>
                <a:latin typeface="Times New Roman" pitchFamily="18" charset="0"/>
                <a:ea typeface="宋体" charset="-122"/>
              </a:defRPr>
            </a:lvl3pPr>
            <a:lvl4pPr marL="1600200" indent="-228600" algn="ctr">
              <a:spcBef>
                <a:spcPct val="50000"/>
              </a:spcBef>
              <a:defRPr kumimoji="1" sz="4400" b="1">
                <a:solidFill>
                  <a:schemeClr val="tx1"/>
                </a:solidFill>
                <a:latin typeface="Times New Roman" pitchFamily="18" charset="0"/>
                <a:ea typeface="宋体" charset="-122"/>
              </a:defRPr>
            </a:lvl4pPr>
            <a:lvl5pPr marL="2057400" indent="-228600" algn="ctr">
              <a:spcBef>
                <a:spcPct val="50000"/>
              </a:spcBef>
              <a:defRPr kumimoji="1" sz="44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9pPr>
          </a:lstStyle>
          <a:p>
            <a:pPr eaLnBrk="1" hangingPunct="1"/>
            <a:r>
              <a:rPr lang="en-US" altLang="zh-CN" sz="2800" dirty="0">
                <a:solidFill>
                  <a:srgbClr val="0000FF"/>
                </a:solidFill>
              </a:rPr>
              <a:t>=b</a:t>
            </a:r>
          </a:p>
        </p:txBody>
      </p:sp>
      <p:sp>
        <p:nvSpPr>
          <p:cNvPr id="140304" name="Text Box 16"/>
          <p:cNvSpPr txBox="1">
            <a:spLocks noChangeArrowheads="1"/>
          </p:cNvSpPr>
          <p:nvPr/>
        </p:nvSpPr>
        <p:spPr bwMode="auto">
          <a:xfrm>
            <a:off x="8692825" y="4876801"/>
            <a:ext cx="8306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spcBef>
                <a:spcPct val="50000"/>
              </a:spcBef>
              <a:defRPr kumimoji="1" sz="4400" b="1">
                <a:solidFill>
                  <a:schemeClr val="tx1"/>
                </a:solidFill>
                <a:latin typeface="Times New Roman" pitchFamily="18" charset="0"/>
                <a:ea typeface="宋体" charset="-122"/>
              </a:defRPr>
            </a:lvl1pPr>
            <a:lvl2pPr marL="742950" indent="-285750" algn="ctr">
              <a:spcBef>
                <a:spcPct val="50000"/>
              </a:spcBef>
              <a:defRPr kumimoji="1" sz="4400" b="1">
                <a:solidFill>
                  <a:schemeClr val="tx1"/>
                </a:solidFill>
                <a:latin typeface="Times New Roman" pitchFamily="18" charset="0"/>
                <a:ea typeface="宋体" charset="-122"/>
              </a:defRPr>
            </a:lvl2pPr>
            <a:lvl3pPr marL="1143000" indent="-228600" algn="ctr">
              <a:spcBef>
                <a:spcPct val="50000"/>
              </a:spcBef>
              <a:defRPr kumimoji="1" sz="4400" b="1">
                <a:solidFill>
                  <a:schemeClr val="tx1"/>
                </a:solidFill>
                <a:latin typeface="Times New Roman" pitchFamily="18" charset="0"/>
                <a:ea typeface="宋体" charset="-122"/>
              </a:defRPr>
            </a:lvl3pPr>
            <a:lvl4pPr marL="1600200" indent="-228600" algn="ctr">
              <a:spcBef>
                <a:spcPct val="50000"/>
              </a:spcBef>
              <a:defRPr kumimoji="1" sz="4400" b="1">
                <a:solidFill>
                  <a:schemeClr val="tx1"/>
                </a:solidFill>
                <a:latin typeface="Times New Roman" pitchFamily="18" charset="0"/>
                <a:ea typeface="宋体" charset="-122"/>
              </a:defRPr>
            </a:lvl4pPr>
            <a:lvl5pPr marL="2057400" indent="-228600" algn="ctr">
              <a:spcBef>
                <a:spcPct val="50000"/>
              </a:spcBef>
              <a:defRPr kumimoji="1" sz="44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pitchFamily="18" charset="0"/>
                <a:ea typeface="宋体" charset="-122"/>
              </a:defRPr>
            </a:lvl9pPr>
          </a:lstStyle>
          <a:p>
            <a:pPr eaLnBrk="1" hangingPunct="1"/>
            <a:r>
              <a:rPr lang="en-US" altLang="zh-CN" sz="2800" dirty="0">
                <a:solidFill>
                  <a:srgbClr val="0000FF"/>
                </a:solidFill>
              </a:rPr>
              <a:t>=(d)</a:t>
            </a:r>
          </a:p>
        </p:txBody>
      </p:sp>
    </p:spTree>
    <p:extLst>
      <p:ext uri="{BB962C8B-B14F-4D97-AF65-F5344CB8AC3E}">
        <p14:creationId xmlns:p14="http://schemas.microsoft.com/office/powerpoint/2010/main" val="288306452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0291"/>
                                        </p:tgtEl>
                                        <p:attrNameLst>
                                          <p:attrName>style.visibility</p:attrName>
                                        </p:attrNameLst>
                                      </p:cBhvr>
                                      <p:to>
                                        <p:strVal val="visible"/>
                                      </p:to>
                                    </p:set>
                                    <p:animEffect transition="in" filter="wipe(left)">
                                      <p:cBhvr>
                                        <p:cTn id="7" dur="500"/>
                                        <p:tgtEl>
                                          <p:spTgt spid="1402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0293"/>
                                        </p:tgtEl>
                                        <p:attrNameLst>
                                          <p:attrName>style.visibility</p:attrName>
                                        </p:attrNameLst>
                                      </p:cBhvr>
                                      <p:to>
                                        <p:strVal val="visible"/>
                                      </p:to>
                                    </p:set>
                                    <p:animEffect transition="in" filter="wipe(left)">
                                      <p:cBhvr>
                                        <p:cTn id="12" dur="500"/>
                                        <p:tgtEl>
                                          <p:spTgt spid="1402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0294"/>
                                        </p:tgtEl>
                                        <p:attrNameLst>
                                          <p:attrName>style.visibility</p:attrName>
                                        </p:attrNameLst>
                                      </p:cBhvr>
                                      <p:to>
                                        <p:strVal val="visible"/>
                                      </p:to>
                                    </p:set>
                                    <p:animEffect transition="in" filter="wipe(left)">
                                      <p:cBhvr>
                                        <p:cTn id="17" dur="500"/>
                                        <p:tgtEl>
                                          <p:spTgt spid="1402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0295"/>
                                        </p:tgtEl>
                                        <p:attrNameLst>
                                          <p:attrName>style.visibility</p:attrName>
                                        </p:attrNameLst>
                                      </p:cBhvr>
                                      <p:to>
                                        <p:strVal val="visible"/>
                                      </p:to>
                                    </p:set>
                                    <p:animEffect transition="in" filter="wipe(left)">
                                      <p:cBhvr>
                                        <p:cTn id="22" dur="500"/>
                                        <p:tgtEl>
                                          <p:spTgt spid="1402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0296"/>
                                        </p:tgtEl>
                                        <p:attrNameLst>
                                          <p:attrName>style.visibility</p:attrName>
                                        </p:attrNameLst>
                                      </p:cBhvr>
                                      <p:to>
                                        <p:strVal val="visible"/>
                                      </p:to>
                                    </p:set>
                                    <p:animEffect transition="in" filter="wipe(left)">
                                      <p:cBhvr>
                                        <p:cTn id="27" dur="500"/>
                                        <p:tgtEl>
                                          <p:spTgt spid="14029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0301"/>
                                        </p:tgtEl>
                                        <p:attrNameLst>
                                          <p:attrName>style.visibility</p:attrName>
                                        </p:attrNameLst>
                                      </p:cBhvr>
                                      <p:to>
                                        <p:strVal val="visible"/>
                                      </p:to>
                                    </p:set>
                                    <p:animEffect transition="in" filter="wipe(left)">
                                      <p:cBhvr>
                                        <p:cTn id="32" dur="500"/>
                                        <p:tgtEl>
                                          <p:spTgt spid="14030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0302"/>
                                        </p:tgtEl>
                                        <p:attrNameLst>
                                          <p:attrName>style.visibility</p:attrName>
                                        </p:attrNameLst>
                                      </p:cBhvr>
                                      <p:to>
                                        <p:strVal val="visible"/>
                                      </p:to>
                                    </p:set>
                                    <p:animEffect transition="in" filter="wipe(left)">
                                      <p:cBhvr>
                                        <p:cTn id="37" dur="500"/>
                                        <p:tgtEl>
                                          <p:spTgt spid="14030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0303"/>
                                        </p:tgtEl>
                                        <p:attrNameLst>
                                          <p:attrName>style.visibility</p:attrName>
                                        </p:attrNameLst>
                                      </p:cBhvr>
                                      <p:to>
                                        <p:strVal val="visible"/>
                                      </p:to>
                                    </p:set>
                                    <p:animEffect transition="in" filter="wipe(left)">
                                      <p:cBhvr>
                                        <p:cTn id="42" dur="500"/>
                                        <p:tgtEl>
                                          <p:spTgt spid="14030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0304"/>
                                        </p:tgtEl>
                                        <p:attrNameLst>
                                          <p:attrName>style.visibility</p:attrName>
                                        </p:attrNameLst>
                                      </p:cBhvr>
                                      <p:to>
                                        <p:strVal val="visible"/>
                                      </p:to>
                                    </p:set>
                                    <p:animEffect transition="in" filter="wipe(left)">
                                      <p:cBhvr>
                                        <p:cTn id="47" dur="500"/>
                                        <p:tgtEl>
                                          <p:spTgt spid="140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autoUpdateAnimBg="0"/>
      <p:bldP spid="140293" grpId="0" autoUpdateAnimBg="0"/>
      <p:bldP spid="140294" grpId="0" autoUpdateAnimBg="0"/>
      <p:bldP spid="140295" grpId="0" autoUpdateAnimBg="0"/>
      <p:bldP spid="140296" grpId="0" autoUpdateAnimBg="0"/>
      <p:bldP spid="140301" grpId="0" autoUpdateAnimBg="0"/>
      <p:bldP spid="140302" grpId="0" autoUpdateAnimBg="0"/>
      <p:bldP spid="140303" grpId="0" autoUpdateAnimBg="0"/>
      <p:bldP spid="14030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4"/>
          <p:cNvSpPr>
            <a:spLocks noGrp="1"/>
          </p:cNvSpPr>
          <p:nvPr>
            <p:ph type="ftr" sz="quarter" idx="4294967295"/>
          </p:nvPr>
        </p:nvSpPr>
        <p:spPr>
          <a:xfrm>
            <a:off x="9311218" y="6400800"/>
            <a:ext cx="2880783"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fld id="{EA124737-1F21-423B-A15E-3E88086602C1}" type="slidenum">
              <a:rPr kumimoji="0" lang="zh-CN" altLang="en-US" sz="1400" b="0" smtClean="0"/>
              <a:pPr eaLnBrk="1" hangingPunct="1"/>
              <a:t>5</a:t>
            </a:fld>
            <a:endParaRPr kumimoji="0" lang="en-US" altLang="zh-CN" sz="1400" b="0"/>
          </a:p>
        </p:txBody>
      </p:sp>
      <p:sp>
        <p:nvSpPr>
          <p:cNvPr id="22531" name="Rectangle 6"/>
          <p:cNvSpPr>
            <a:spLocks noGrp="1" noChangeArrowheads="1"/>
          </p:cNvSpPr>
          <p:nvPr>
            <p:ph type="title"/>
          </p:nvPr>
        </p:nvSpPr>
        <p:spPr/>
        <p:txBody>
          <a:bodyPr/>
          <a:lstStyle/>
          <a:p>
            <a:pPr eaLnBrk="1" hangingPunct="1"/>
            <a:r>
              <a:rPr lang="zh-CN" altLang="en-US" dirty="0"/>
              <a:t>5.1 数组的定义</a:t>
            </a:r>
          </a:p>
        </p:txBody>
      </p:sp>
      <p:sp>
        <p:nvSpPr>
          <p:cNvPr id="22532" name="Rectangle 7"/>
          <p:cNvSpPr>
            <a:spLocks noGrp="1" noChangeArrowheads="1"/>
          </p:cNvSpPr>
          <p:nvPr>
            <p:ph type="body" idx="1"/>
          </p:nvPr>
        </p:nvSpPr>
        <p:spPr>
          <a:xfrm>
            <a:off x="508000" y="1030802"/>
            <a:ext cx="11364384" cy="5373687"/>
          </a:xfrm>
        </p:spPr>
        <p:txBody>
          <a:bodyPr/>
          <a:lstStyle/>
          <a:p>
            <a:pPr eaLnBrk="1" hangingPunct="1"/>
            <a:r>
              <a:rPr lang="zh-CN" altLang="en-US" dirty="0">
                <a:latin typeface="SimSun" charset="-122"/>
                <a:ea typeface="SimSun" charset="-122"/>
                <a:cs typeface="SimSun" charset="-122"/>
              </a:rPr>
              <a:t>三维数组</a:t>
            </a:r>
          </a:p>
          <a:p>
            <a:pPr lvl="1" eaLnBrk="1" hangingPunct="1"/>
            <a:r>
              <a:rPr lang="zh-CN" altLang="en-US" dirty="0">
                <a:latin typeface="SimSun" charset="-122"/>
                <a:ea typeface="SimSun" charset="-122"/>
                <a:cs typeface="SimSun" charset="-122"/>
              </a:rPr>
              <a:t>三维数组最多可有</a:t>
            </a:r>
            <a:r>
              <a:rPr lang="zh-CN" altLang="en-US" dirty="0">
                <a:solidFill>
                  <a:srgbClr val="FF0000"/>
                </a:solidFill>
                <a:latin typeface="SimSun" charset="-122"/>
                <a:ea typeface="SimSun" charset="-122"/>
                <a:cs typeface="SimSun" charset="-122"/>
              </a:rPr>
              <a:t>三个直接前驱和三个直接后继</a:t>
            </a:r>
            <a:r>
              <a:rPr lang="zh-CN" altLang="en-US" dirty="0">
                <a:latin typeface="SimSun" charset="-122"/>
                <a:ea typeface="SimSun" charset="-122"/>
                <a:cs typeface="SimSun" charset="-122"/>
              </a:rPr>
              <a:t>，三维以上数组可以作类似分析。</a:t>
            </a:r>
          </a:p>
          <a:p>
            <a:pPr lvl="1" eaLnBrk="1" hangingPunct="1"/>
            <a:r>
              <a:rPr lang="zh-CN" altLang="en-US" dirty="0">
                <a:latin typeface="SimSun" charset="-122"/>
                <a:ea typeface="SimSun" charset="-122"/>
                <a:cs typeface="SimSun" charset="-122"/>
              </a:rPr>
              <a:t>因此，多维数组可有多个直接前驱和多个直接后继，故多维数组是一种</a:t>
            </a:r>
            <a:r>
              <a:rPr lang="zh-CN" altLang="en-US" dirty="0">
                <a:solidFill>
                  <a:srgbClr val="FF0000"/>
                </a:solidFill>
                <a:latin typeface="SimSun" charset="-122"/>
                <a:ea typeface="SimSun" charset="-122"/>
                <a:cs typeface="SimSun" charset="-122"/>
              </a:rPr>
              <a:t>非线性</a:t>
            </a:r>
            <a:r>
              <a:rPr lang="zh-CN" altLang="en-US" dirty="0">
                <a:latin typeface="SimSun" charset="-122"/>
                <a:ea typeface="SimSun" charset="-122"/>
                <a:cs typeface="SimSun" charset="-122"/>
              </a:rPr>
              <a:t>结构。</a:t>
            </a:r>
            <a:endParaRPr lang="en-US" altLang="zh-CN" dirty="0">
              <a:latin typeface="SimSun" charset="-122"/>
              <a:ea typeface="SimSun" charset="-122"/>
              <a:cs typeface="SimSun" charset="-122"/>
            </a:endParaRPr>
          </a:p>
          <a:p>
            <a:pPr lvl="1" eaLnBrk="1" hangingPunct="1"/>
            <a:endParaRPr lang="en-US" altLang="zh-CN" dirty="0">
              <a:latin typeface="SimSun" charset="-122"/>
              <a:ea typeface="SimSun" charset="-122"/>
              <a:cs typeface="SimSun" charset="-122"/>
            </a:endParaRPr>
          </a:p>
          <a:p>
            <a:pPr marL="457200" lvl="1" indent="0" eaLnBrk="1" hangingPunct="1">
              <a:buNone/>
            </a:pPr>
            <a:r>
              <a:rPr lang="zh-CN" altLang="en-US" dirty="0">
                <a:latin typeface="SimSun" charset="-122"/>
                <a:ea typeface="SimSun" charset="-122"/>
                <a:cs typeface="SimSun" charset="-122"/>
              </a:rPr>
              <a:t>所以数组的逻辑结构要根据具体情况分析，</a:t>
            </a:r>
            <a:r>
              <a:rPr lang="zh-CN" altLang="en-US" dirty="0">
                <a:solidFill>
                  <a:srgbClr val="FF0000"/>
                </a:solidFill>
                <a:latin typeface="SimSun" charset="-122"/>
                <a:ea typeface="SimSun" charset="-122"/>
                <a:cs typeface="SimSun" charset="-122"/>
              </a:rPr>
              <a:t>一维</a:t>
            </a:r>
            <a:r>
              <a:rPr lang="zh-CN" altLang="en-US" dirty="0">
                <a:latin typeface="SimSun" charset="-122"/>
                <a:ea typeface="SimSun" charset="-122"/>
                <a:cs typeface="SimSun" charset="-122"/>
              </a:rPr>
              <a:t>数组是</a:t>
            </a:r>
            <a:r>
              <a:rPr lang="zh-CN" altLang="en-US" dirty="0">
                <a:solidFill>
                  <a:srgbClr val="FF0000"/>
                </a:solidFill>
                <a:latin typeface="SimSun" charset="-122"/>
                <a:ea typeface="SimSun" charset="-122"/>
                <a:cs typeface="SimSun" charset="-122"/>
              </a:rPr>
              <a:t>线性</a:t>
            </a:r>
            <a:r>
              <a:rPr lang="zh-CN" altLang="en-US" dirty="0">
                <a:latin typeface="SimSun" charset="-122"/>
                <a:ea typeface="SimSun" charset="-122"/>
                <a:cs typeface="SimSun" charset="-122"/>
              </a:rPr>
              <a:t>结构，</a:t>
            </a:r>
            <a:r>
              <a:rPr lang="zh-CN" altLang="en-US" dirty="0">
                <a:solidFill>
                  <a:srgbClr val="FF0000"/>
                </a:solidFill>
                <a:latin typeface="SimSun" charset="-122"/>
                <a:ea typeface="SimSun" charset="-122"/>
                <a:cs typeface="SimSun" charset="-122"/>
              </a:rPr>
              <a:t>二维及以上</a:t>
            </a:r>
            <a:r>
              <a:rPr lang="zh-CN" altLang="en-US" dirty="0">
                <a:latin typeface="SimSun" charset="-122"/>
                <a:ea typeface="SimSun" charset="-122"/>
                <a:cs typeface="SimSun" charset="-122"/>
              </a:rPr>
              <a:t>的数组是</a:t>
            </a:r>
            <a:r>
              <a:rPr lang="zh-CN" altLang="en-US" dirty="0">
                <a:solidFill>
                  <a:srgbClr val="FF0000"/>
                </a:solidFill>
                <a:latin typeface="SimSun" charset="-122"/>
                <a:ea typeface="SimSun" charset="-122"/>
                <a:cs typeface="SimSun" charset="-122"/>
              </a:rPr>
              <a:t>非线性</a:t>
            </a:r>
            <a:r>
              <a:rPr lang="zh-CN" altLang="en-US" dirty="0">
                <a:latin typeface="SimSun" charset="-122"/>
                <a:ea typeface="SimSun" charset="-122"/>
                <a:cs typeface="SimSun" charset="-122"/>
              </a:rPr>
              <a:t>结构</a:t>
            </a:r>
          </a:p>
          <a:p>
            <a:pPr eaLnBrk="1" hangingPunct="1">
              <a:buNone/>
            </a:pPr>
            <a:endParaRPr lang="en-US" altLang="zh-CN" dirty="0">
              <a:latin typeface="SimSun" charset="-122"/>
              <a:ea typeface="SimSun" charset="-122"/>
              <a:cs typeface="SimSun" charset="-122"/>
            </a:endParaRPr>
          </a:p>
          <a:p>
            <a:pPr eaLnBrk="1" hangingPunct="1">
              <a:buNone/>
            </a:pPr>
            <a:r>
              <a:rPr lang="zh-CN" altLang="en-US" dirty="0">
                <a:latin typeface="SimSun" charset="-122"/>
                <a:ea typeface="SimSun" charset="-122"/>
                <a:cs typeface="SimSun" charset="-122"/>
              </a:rPr>
              <a:t>数组的抽象数据类型    </a:t>
            </a:r>
            <a:r>
              <a:rPr lang="en-US" altLang="zh-CN" dirty="0">
                <a:latin typeface="SimSun" charset="-122"/>
                <a:ea typeface="SimSun" charset="-122"/>
                <a:cs typeface="SimSun" charset="-122"/>
              </a:rPr>
              <a:t>P</a:t>
            </a:r>
            <a:r>
              <a:rPr lang="en-US" altLang="zh-CN" baseline="-25000" dirty="0">
                <a:latin typeface="SimSun" charset="-122"/>
                <a:ea typeface="SimSun" charset="-122"/>
                <a:cs typeface="SimSun" charset="-122"/>
              </a:rPr>
              <a:t>90</a:t>
            </a:r>
            <a:endParaRPr lang="zh-CN" altLang="en-US" baseline="-25000" dirty="0">
              <a:latin typeface="SimSun" charset="-122"/>
              <a:ea typeface="SimSun" charset="-122"/>
              <a:cs typeface="SimSun" charset="-122"/>
            </a:endParaRPr>
          </a:p>
          <a:p>
            <a:pPr eaLnBrk="1" hangingPunct="1"/>
            <a:endParaRPr lang="zh-CN" altLang="en-US" dirty="0"/>
          </a:p>
          <a:p>
            <a:pPr eaLnBrk="1" hangingPunct="1"/>
            <a:endParaRPr lang="zh-CN" altLang="en-US" dirty="0"/>
          </a:p>
        </p:txBody>
      </p:sp>
    </p:spTree>
    <p:extLst>
      <p:ext uri="{BB962C8B-B14F-4D97-AF65-F5344CB8AC3E}">
        <p14:creationId xmlns:p14="http://schemas.microsoft.com/office/powerpoint/2010/main" val="190785491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4"/>
          <p:cNvSpPr>
            <a:spLocks noGrp="1" noChangeArrowheads="1"/>
          </p:cNvSpPr>
          <p:nvPr>
            <p:ph type="title"/>
          </p:nvPr>
        </p:nvSpPr>
        <p:spPr/>
        <p:txBody>
          <a:bodyPr/>
          <a:lstStyle/>
          <a:p>
            <a:pPr eaLnBrk="1" hangingPunct="1"/>
            <a:r>
              <a:rPr lang="zh-CN" altLang="en-US"/>
              <a:t>本章小结</a:t>
            </a:r>
          </a:p>
        </p:txBody>
      </p:sp>
      <p:sp>
        <p:nvSpPr>
          <p:cNvPr id="88068" name="Rectangle 5"/>
          <p:cNvSpPr>
            <a:spLocks noGrp="1" noChangeArrowheads="1"/>
          </p:cNvSpPr>
          <p:nvPr>
            <p:ph type="body" idx="1"/>
          </p:nvPr>
        </p:nvSpPr>
        <p:spPr/>
        <p:txBody>
          <a:bodyPr/>
          <a:lstStyle/>
          <a:p>
            <a:pPr eaLnBrk="1" hangingPunct="1"/>
            <a:r>
              <a:rPr lang="zh-CN" altLang="en-US"/>
              <a:t>数组的逻辑结构和顺序存储结构</a:t>
            </a:r>
          </a:p>
          <a:p>
            <a:pPr eaLnBrk="1" hangingPunct="1"/>
            <a:r>
              <a:rPr lang="zh-CN" altLang="en-US"/>
              <a:t>矩阵的压缩存储</a:t>
            </a:r>
          </a:p>
          <a:p>
            <a:pPr lvl="1" eaLnBrk="1" hangingPunct="1"/>
            <a:r>
              <a:rPr lang="zh-CN" altLang="en-US"/>
              <a:t>特殊矩阵</a:t>
            </a:r>
          </a:p>
          <a:p>
            <a:pPr lvl="1" eaLnBrk="1" hangingPunct="1"/>
            <a:r>
              <a:rPr lang="zh-CN" altLang="en-US"/>
              <a:t>稀疏矩阵压缩存储方法及有关运算的实现</a:t>
            </a:r>
          </a:p>
          <a:p>
            <a:pPr eaLnBrk="1" hangingPunct="1"/>
            <a:r>
              <a:rPr lang="zh-CN" altLang="en-US"/>
              <a:t>广义表</a:t>
            </a:r>
          </a:p>
          <a:p>
            <a:pPr lvl="1" eaLnBrk="1" hangingPunct="1"/>
            <a:r>
              <a:rPr lang="zh-CN" altLang="en-US"/>
              <a:t>是一种复杂的非线性结构，是线性表的推广</a:t>
            </a:r>
          </a:p>
          <a:p>
            <a:pPr lvl="1" eaLnBrk="1" hangingPunct="1"/>
            <a:r>
              <a:rPr lang="zh-CN" altLang="en-US"/>
              <a:t>本章简要介绍了它的定义、基本运算和存储结构。</a:t>
            </a:r>
          </a:p>
        </p:txBody>
      </p:sp>
    </p:spTree>
    <p:extLst>
      <p:ext uri="{BB962C8B-B14F-4D97-AF65-F5344CB8AC3E}">
        <p14:creationId xmlns:p14="http://schemas.microsoft.com/office/powerpoint/2010/main" val="3274583974"/>
      </p:ext>
    </p:extLst>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10"/>
          <p:cNvSpPr>
            <a:spLocks noGrp="1" noChangeArrowheads="1"/>
          </p:cNvSpPr>
          <p:nvPr>
            <p:ph type="title"/>
          </p:nvPr>
        </p:nvSpPr>
        <p:spPr/>
        <p:txBody>
          <a:bodyPr/>
          <a:lstStyle/>
          <a:p>
            <a:pPr eaLnBrk="1" hangingPunct="1"/>
            <a:r>
              <a:rPr lang="zh-CN" altLang="en-US"/>
              <a:t>5.2  数组的顺序表示和实现</a:t>
            </a:r>
          </a:p>
        </p:txBody>
      </p:sp>
      <p:sp>
        <p:nvSpPr>
          <p:cNvPr id="25604" name="Rectangle 11"/>
          <p:cNvSpPr>
            <a:spLocks noGrp="1" noChangeArrowheads="1"/>
          </p:cNvSpPr>
          <p:nvPr>
            <p:ph type="body" idx="1"/>
          </p:nvPr>
        </p:nvSpPr>
        <p:spPr/>
        <p:txBody>
          <a:bodyPr/>
          <a:lstStyle/>
          <a:p>
            <a:pPr eaLnBrk="1" hangingPunct="1"/>
            <a:r>
              <a:rPr lang="zh-CN" altLang="en-US" dirty="0">
                <a:latin typeface="SimSun" charset="-122"/>
                <a:ea typeface="SimSun" charset="-122"/>
                <a:cs typeface="SimSun" charset="-122"/>
              </a:rPr>
              <a:t>存储结构的选择:</a:t>
            </a:r>
          </a:p>
          <a:p>
            <a:pPr lvl="1" eaLnBrk="1" hangingPunct="1"/>
            <a:r>
              <a:rPr lang="zh-CN" altLang="en-US" dirty="0">
                <a:latin typeface="SimSun" charset="-122"/>
                <a:ea typeface="SimSun" charset="-122"/>
                <a:cs typeface="SimSun" charset="-122"/>
              </a:rPr>
              <a:t>由于对数组一般不做插入和删除操作，也就是说，数组一旦建立，结构中的元素个数和元素间的关系就不再发生变化。因此，一般都是采用</a:t>
            </a:r>
            <a:r>
              <a:rPr lang="zh-CN" altLang="en-US" dirty="0">
                <a:solidFill>
                  <a:srgbClr val="FF0000"/>
                </a:solidFill>
                <a:latin typeface="SimSun" charset="-122"/>
                <a:ea typeface="SimSun" charset="-122"/>
                <a:cs typeface="SimSun" charset="-122"/>
              </a:rPr>
              <a:t>顺序存储</a:t>
            </a:r>
            <a:r>
              <a:rPr lang="zh-CN" altLang="en-US" dirty="0">
                <a:latin typeface="SimSun" charset="-122"/>
                <a:ea typeface="SimSun" charset="-122"/>
                <a:cs typeface="SimSun" charset="-122"/>
              </a:rPr>
              <a:t>的方法来表示数组。</a:t>
            </a:r>
          </a:p>
          <a:p>
            <a:pPr lvl="1" eaLnBrk="1" hangingPunct="1"/>
            <a:r>
              <a:rPr lang="zh-CN" altLang="en-US" dirty="0">
                <a:latin typeface="SimSun" charset="-122"/>
                <a:ea typeface="SimSun" charset="-122"/>
                <a:cs typeface="SimSun" charset="-122"/>
              </a:rPr>
              <a:t>由于计算机的内存结构是一维的，因此用一维内存来表示多维数组，就必须按某种次序将数组元素排成一列序列，然后将这个线性序列存放在存储器中。</a:t>
            </a:r>
          </a:p>
          <a:p>
            <a:pPr eaLnBrk="1" hangingPunct="1"/>
            <a:endParaRPr lang="zh-CN" altLang="en-US" dirty="0"/>
          </a:p>
        </p:txBody>
      </p:sp>
    </p:spTree>
    <p:extLst>
      <p:ext uri="{BB962C8B-B14F-4D97-AF65-F5344CB8AC3E}">
        <p14:creationId xmlns:p14="http://schemas.microsoft.com/office/powerpoint/2010/main" val="3980518285"/>
      </p:ext>
    </p:extLst>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38"/>
          <p:cNvSpPr>
            <a:spLocks noGrp="1" noChangeArrowheads="1"/>
          </p:cNvSpPr>
          <p:nvPr>
            <p:ph type="title"/>
          </p:nvPr>
        </p:nvSpPr>
        <p:spPr/>
        <p:txBody>
          <a:bodyPr/>
          <a:lstStyle/>
          <a:p>
            <a:pPr eaLnBrk="1" hangingPunct="1"/>
            <a:r>
              <a:rPr lang="zh-CN" altLang="en-US"/>
              <a:t>5.2  数组的顺序表示和实现</a:t>
            </a:r>
          </a:p>
        </p:txBody>
      </p:sp>
      <p:sp>
        <p:nvSpPr>
          <p:cNvPr id="38951" name="Rectangle 39"/>
          <p:cNvSpPr>
            <a:spLocks noGrp="1" noChangeArrowheads="1"/>
          </p:cNvSpPr>
          <p:nvPr>
            <p:ph type="body" idx="1"/>
          </p:nvPr>
        </p:nvSpPr>
        <p:spPr/>
        <p:txBody>
          <a:bodyPr/>
          <a:lstStyle/>
          <a:p>
            <a:pPr eaLnBrk="1" hangingPunct="1"/>
            <a:r>
              <a:rPr lang="zh-CN" altLang="en-US" dirty="0"/>
              <a:t>一维数组</a:t>
            </a:r>
          </a:p>
        </p:txBody>
      </p:sp>
      <p:grpSp>
        <p:nvGrpSpPr>
          <p:cNvPr id="2" name="Group 35"/>
          <p:cNvGrpSpPr>
            <a:grpSpLocks/>
          </p:cNvGrpSpPr>
          <p:nvPr/>
        </p:nvGrpSpPr>
        <p:grpSpPr bwMode="auto">
          <a:xfrm>
            <a:off x="6807200" y="2133600"/>
            <a:ext cx="4572000" cy="4191000"/>
            <a:chOff x="3456" y="1104"/>
            <a:chExt cx="2160" cy="2928"/>
          </a:xfrm>
        </p:grpSpPr>
        <p:sp>
          <p:nvSpPr>
            <p:cNvPr id="26631" name="Rectangle 12"/>
            <p:cNvSpPr>
              <a:spLocks noChangeArrowheads="1"/>
            </p:cNvSpPr>
            <p:nvPr/>
          </p:nvSpPr>
          <p:spPr bwMode="auto">
            <a:xfrm>
              <a:off x="4272" y="3211"/>
              <a:ext cx="672"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15000"/>
                </a:lnSpc>
                <a:spcBef>
                  <a:spcPct val="20000"/>
                </a:spcBef>
                <a:buClr>
                  <a:schemeClr val="folHlink"/>
                </a:buClr>
                <a:buSzPct val="80000"/>
                <a:buFont typeface="Wingdings" pitchFamily="2" charset="2"/>
                <a:buNone/>
              </a:pPr>
              <a:r>
                <a:rPr lang="zh-CN" altLang="en-US" sz="2000" i="1"/>
                <a:t>……</a:t>
              </a:r>
            </a:p>
          </p:txBody>
        </p:sp>
        <p:sp>
          <p:nvSpPr>
            <p:cNvPr id="26632" name="Rectangle 13"/>
            <p:cNvSpPr>
              <a:spLocks noChangeArrowheads="1"/>
            </p:cNvSpPr>
            <p:nvPr/>
          </p:nvSpPr>
          <p:spPr bwMode="auto">
            <a:xfrm>
              <a:off x="4272" y="3639"/>
              <a:ext cx="672"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15000"/>
                </a:lnSpc>
                <a:spcBef>
                  <a:spcPct val="20000"/>
                </a:spcBef>
                <a:buClr>
                  <a:schemeClr val="folHlink"/>
                </a:buClr>
                <a:buSzPct val="80000"/>
                <a:buFont typeface="Wingdings" pitchFamily="2" charset="2"/>
                <a:buNone/>
              </a:pPr>
              <a:r>
                <a:rPr lang="en-US" altLang="zh-CN" i="1"/>
                <a:t>a</a:t>
              </a:r>
              <a:r>
                <a:rPr lang="en-US" altLang="zh-CN" i="1" baseline="-25000"/>
                <a:t>n-1</a:t>
              </a:r>
            </a:p>
          </p:txBody>
        </p:sp>
        <p:sp>
          <p:nvSpPr>
            <p:cNvPr id="26633" name="Rectangle 14"/>
            <p:cNvSpPr>
              <a:spLocks noChangeArrowheads="1"/>
            </p:cNvSpPr>
            <p:nvPr/>
          </p:nvSpPr>
          <p:spPr bwMode="auto">
            <a:xfrm>
              <a:off x="4272" y="2818"/>
              <a:ext cx="672"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15000"/>
                </a:lnSpc>
                <a:spcBef>
                  <a:spcPct val="20000"/>
                </a:spcBef>
                <a:buClr>
                  <a:schemeClr val="folHlink"/>
                </a:buClr>
                <a:buSzPct val="80000"/>
                <a:buFont typeface="Wingdings" pitchFamily="2" charset="2"/>
                <a:buNone/>
              </a:pPr>
              <a:r>
                <a:rPr lang="en-US" altLang="zh-CN" i="1"/>
                <a:t>a</a:t>
              </a:r>
              <a:r>
                <a:rPr lang="en-US" altLang="zh-CN" i="1" baseline="-25000"/>
                <a:t>i+1</a:t>
              </a:r>
            </a:p>
          </p:txBody>
        </p:sp>
        <p:sp>
          <p:nvSpPr>
            <p:cNvPr id="26634" name="Rectangle 15"/>
            <p:cNvSpPr>
              <a:spLocks noChangeArrowheads="1"/>
            </p:cNvSpPr>
            <p:nvPr/>
          </p:nvSpPr>
          <p:spPr bwMode="auto">
            <a:xfrm>
              <a:off x="4272" y="2426"/>
              <a:ext cx="672"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15000"/>
                </a:lnSpc>
                <a:spcBef>
                  <a:spcPct val="20000"/>
                </a:spcBef>
                <a:buClr>
                  <a:schemeClr val="folHlink"/>
                </a:buClr>
                <a:buSzPct val="80000"/>
                <a:buFont typeface="Wingdings" pitchFamily="2" charset="2"/>
                <a:buNone/>
              </a:pPr>
              <a:r>
                <a:rPr lang="en-US" altLang="zh-CN" i="1"/>
                <a:t>a</a:t>
              </a:r>
              <a:r>
                <a:rPr lang="en-US" altLang="zh-CN" i="1" baseline="-25000"/>
                <a:t>i</a:t>
              </a:r>
            </a:p>
          </p:txBody>
        </p:sp>
        <p:sp>
          <p:nvSpPr>
            <p:cNvPr id="26635" name="Rectangle 16"/>
            <p:cNvSpPr>
              <a:spLocks noChangeArrowheads="1"/>
            </p:cNvSpPr>
            <p:nvPr/>
          </p:nvSpPr>
          <p:spPr bwMode="auto">
            <a:xfrm>
              <a:off x="4272" y="1997"/>
              <a:ext cx="672"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15000"/>
                </a:lnSpc>
                <a:spcBef>
                  <a:spcPct val="20000"/>
                </a:spcBef>
                <a:buClr>
                  <a:schemeClr val="folHlink"/>
                </a:buClr>
                <a:buSzPct val="80000"/>
                <a:buFont typeface="Wingdings" pitchFamily="2" charset="2"/>
                <a:buNone/>
              </a:pPr>
              <a:r>
                <a:rPr lang="zh-CN" altLang="en-US" sz="2000" i="1"/>
                <a:t>……</a:t>
              </a:r>
            </a:p>
          </p:txBody>
        </p:sp>
        <p:sp>
          <p:nvSpPr>
            <p:cNvPr id="26636" name="Rectangle 17"/>
            <p:cNvSpPr>
              <a:spLocks noChangeArrowheads="1"/>
            </p:cNvSpPr>
            <p:nvPr/>
          </p:nvSpPr>
          <p:spPr bwMode="auto">
            <a:xfrm>
              <a:off x="4272" y="1605"/>
              <a:ext cx="672"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15000"/>
                </a:lnSpc>
                <a:spcBef>
                  <a:spcPct val="20000"/>
                </a:spcBef>
                <a:buClr>
                  <a:schemeClr val="folHlink"/>
                </a:buClr>
                <a:buSzPct val="80000"/>
                <a:buFont typeface="Wingdings" pitchFamily="2" charset="2"/>
                <a:buNone/>
              </a:pPr>
              <a:r>
                <a:rPr lang="en-US" altLang="zh-CN" i="1"/>
                <a:t>a</a:t>
              </a:r>
              <a:r>
                <a:rPr lang="en-US" altLang="zh-CN" i="1" baseline="-25000"/>
                <a:t>1</a:t>
              </a:r>
            </a:p>
          </p:txBody>
        </p:sp>
        <p:sp>
          <p:nvSpPr>
            <p:cNvPr id="26637" name="Rectangle 18"/>
            <p:cNvSpPr>
              <a:spLocks noChangeArrowheads="1"/>
            </p:cNvSpPr>
            <p:nvPr/>
          </p:nvSpPr>
          <p:spPr bwMode="auto">
            <a:xfrm>
              <a:off x="4272" y="1200"/>
              <a:ext cx="672"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15000"/>
                </a:lnSpc>
                <a:spcBef>
                  <a:spcPct val="20000"/>
                </a:spcBef>
                <a:buClr>
                  <a:schemeClr val="folHlink"/>
                </a:buClr>
                <a:buSzPct val="80000"/>
                <a:buFont typeface="Wingdings" pitchFamily="2" charset="2"/>
                <a:buNone/>
              </a:pPr>
              <a:r>
                <a:rPr lang="en-US" altLang="zh-CN" i="1"/>
                <a:t>a</a:t>
              </a:r>
              <a:r>
                <a:rPr lang="en-US" altLang="zh-CN" i="1" baseline="-25000"/>
                <a:t>0</a:t>
              </a:r>
            </a:p>
          </p:txBody>
        </p:sp>
        <p:sp>
          <p:nvSpPr>
            <p:cNvPr id="26638" name="Line 19"/>
            <p:cNvSpPr>
              <a:spLocks noChangeShapeType="1"/>
            </p:cNvSpPr>
            <p:nvPr/>
          </p:nvSpPr>
          <p:spPr bwMode="auto">
            <a:xfrm>
              <a:off x="4272" y="1200"/>
              <a:ext cx="672"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39" name="Line 20"/>
            <p:cNvSpPr>
              <a:spLocks noChangeShapeType="1"/>
            </p:cNvSpPr>
            <p:nvPr/>
          </p:nvSpPr>
          <p:spPr bwMode="auto">
            <a:xfrm>
              <a:off x="4272" y="4032"/>
              <a:ext cx="672"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40" name="Line 21"/>
            <p:cNvSpPr>
              <a:spLocks noChangeShapeType="1"/>
            </p:cNvSpPr>
            <p:nvPr/>
          </p:nvSpPr>
          <p:spPr bwMode="auto">
            <a:xfrm>
              <a:off x="4272" y="1200"/>
              <a:ext cx="0" cy="2832"/>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41" name="Line 22"/>
            <p:cNvSpPr>
              <a:spLocks noChangeShapeType="1"/>
            </p:cNvSpPr>
            <p:nvPr/>
          </p:nvSpPr>
          <p:spPr bwMode="auto">
            <a:xfrm>
              <a:off x="4944" y="1200"/>
              <a:ext cx="0" cy="2832"/>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42" name="Line 23"/>
            <p:cNvSpPr>
              <a:spLocks noChangeShapeType="1"/>
            </p:cNvSpPr>
            <p:nvPr/>
          </p:nvSpPr>
          <p:spPr bwMode="auto">
            <a:xfrm>
              <a:off x="4272" y="1605"/>
              <a:ext cx="6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43" name="Line 24"/>
            <p:cNvSpPr>
              <a:spLocks noChangeShapeType="1"/>
            </p:cNvSpPr>
            <p:nvPr/>
          </p:nvSpPr>
          <p:spPr bwMode="auto">
            <a:xfrm>
              <a:off x="4272" y="1997"/>
              <a:ext cx="6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44" name="Line 25"/>
            <p:cNvSpPr>
              <a:spLocks noChangeShapeType="1"/>
            </p:cNvSpPr>
            <p:nvPr/>
          </p:nvSpPr>
          <p:spPr bwMode="auto">
            <a:xfrm>
              <a:off x="4272" y="2426"/>
              <a:ext cx="6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45" name="Line 26"/>
            <p:cNvSpPr>
              <a:spLocks noChangeShapeType="1"/>
            </p:cNvSpPr>
            <p:nvPr/>
          </p:nvSpPr>
          <p:spPr bwMode="auto">
            <a:xfrm>
              <a:off x="4272" y="2818"/>
              <a:ext cx="6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46" name="Line 27"/>
            <p:cNvSpPr>
              <a:spLocks noChangeShapeType="1"/>
            </p:cNvSpPr>
            <p:nvPr/>
          </p:nvSpPr>
          <p:spPr bwMode="auto">
            <a:xfrm>
              <a:off x="4272" y="3639"/>
              <a:ext cx="6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47" name="Line 28"/>
            <p:cNvSpPr>
              <a:spLocks noChangeShapeType="1"/>
            </p:cNvSpPr>
            <p:nvPr/>
          </p:nvSpPr>
          <p:spPr bwMode="auto">
            <a:xfrm>
              <a:off x="4272" y="3211"/>
              <a:ext cx="6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48" name="Text Box 29"/>
            <p:cNvSpPr txBox="1">
              <a:spLocks noChangeArrowheads="1"/>
            </p:cNvSpPr>
            <p:nvPr/>
          </p:nvSpPr>
          <p:spPr bwMode="auto">
            <a:xfrm>
              <a:off x="3552" y="1104"/>
              <a:ext cx="768"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en-US" altLang="zh-CN" sz="2000" i="1"/>
                <a:t>LOC(a</a:t>
              </a:r>
              <a:r>
                <a:rPr lang="en-US" altLang="zh-CN" sz="2000" i="1" baseline="-25000"/>
                <a:t>0</a:t>
              </a:r>
              <a:r>
                <a:rPr lang="en-US" altLang="zh-CN" sz="2000" i="1"/>
                <a:t>)</a:t>
              </a:r>
            </a:p>
          </p:txBody>
        </p:sp>
        <p:sp>
          <p:nvSpPr>
            <p:cNvPr id="26649" name="Text Box 30"/>
            <p:cNvSpPr txBox="1">
              <a:spLocks noChangeArrowheads="1"/>
            </p:cNvSpPr>
            <p:nvPr/>
          </p:nvSpPr>
          <p:spPr bwMode="auto">
            <a:xfrm>
              <a:off x="3600" y="2352"/>
              <a:ext cx="720"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en-US" altLang="zh-CN" sz="2000" i="1"/>
                <a:t>LOC(a</a:t>
              </a:r>
              <a:r>
                <a:rPr lang="en-US" altLang="zh-CN" sz="2000" i="1" baseline="-25000"/>
                <a:t>i</a:t>
              </a:r>
              <a:r>
                <a:rPr lang="en-US" altLang="zh-CN" sz="2000" i="1"/>
                <a:t>)</a:t>
              </a:r>
            </a:p>
          </p:txBody>
        </p:sp>
        <p:sp>
          <p:nvSpPr>
            <p:cNvPr id="26650" name="Text Box 31"/>
            <p:cNvSpPr txBox="1">
              <a:spLocks noChangeArrowheads="1"/>
            </p:cNvSpPr>
            <p:nvPr/>
          </p:nvSpPr>
          <p:spPr bwMode="auto">
            <a:xfrm>
              <a:off x="3456" y="2735"/>
              <a:ext cx="91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en-US" altLang="zh-CN" sz="2000" i="1"/>
                <a:t>LOC(a</a:t>
              </a:r>
              <a:r>
                <a:rPr lang="en-US" altLang="zh-CN" sz="2000" i="1" baseline="-25000"/>
                <a:t>i+1</a:t>
              </a:r>
              <a:r>
                <a:rPr lang="en-US" altLang="zh-CN" sz="2000" i="1"/>
                <a:t>)</a:t>
              </a:r>
            </a:p>
          </p:txBody>
        </p:sp>
        <p:sp>
          <p:nvSpPr>
            <p:cNvPr id="26651" name="AutoShape 32"/>
            <p:cNvSpPr>
              <a:spLocks/>
            </p:cNvSpPr>
            <p:nvPr/>
          </p:nvSpPr>
          <p:spPr bwMode="auto">
            <a:xfrm>
              <a:off x="4992" y="1200"/>
              <a:ext cx="192" cy="384"/>
            </a:xfrm>
            <a:prstGeom prst="rightBrace">
              <a:avLst>
                <a:gd name="adj1" fmla="val 16667"/>
                <a:gd name="adj2" fmla="val 50000"/>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52" name="Text Box 33"/>
            <p:cNvSpPr txBox="1">
              <a:spLocks noChangeArrowheads="1"/>
            </p:cNvSpPr>
            <p:nvPr/>
          </p:nvSpPr>
          <p:spPr bwMode="auto">
            <a:xfrm>
              <a:off x="5232" y="1248"/>
              <a:ext cx="38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en-US" altLang="zh-CN" sz="2000" i="1"/>
                <a:t>L</a:t>
              </a:r>
            </a:p>
          </p:txBody>
        </p:sp>
      </p:grpSp>
      <p:sp>
        <p:nvSpPr>
          <p:cNvPr id="38946" name="Text Box 34"/>
          <p:cNvSpPr txBox="1">
            <a:spLocks noChangeArrowheads="1"/>
          </p:cNvSpPr>
          <p:nvPr/>
        </p:nvSpPr>
        <p:spPr bwMode="auto">
          <a:xfrm>
            <a:off x="508000" y="2438400"/>
            <a:ext cx="6502400" cy="1957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lnSpc>
                <a:spcPct val="135000"/>
              </a:lnSpc>
              <a:spcBef>
                <a:spcPct val="50000"/>
              </a:spcBef>
              <a:buClr>
                <a:schemeClr val="folHlink"/>
              </a:buClr>
              <a:buSzPct val="130000"/>
              <a:buFont typeface="Wingdings" pitchFamily="2" charset="2"/>
              <a:buNone/>
            </a:pPr>
            <a:r>
              <a:rPr lang="zh-CN" altLang="en-US">
                <a:latin typeface="Arial Narrow" pitchFamily="34" charset="0"/>
              </a:rPr>
              <a:t> 地址计算公式:</a:t>
            </a:r>
          </a:p>
          <a:p>
            <a:pPr lvl="1" eaLnBrk="1" hangingPunct="1">
              <a:lnSpc>
                <a:spcPct val="135000"/>
              </a:lnSpc>
              <a:spcBef>
                <a:spcPct val="50000"/>
              </a:spcBef>
              <a:buSzPct val="130000"/>
            </a:pPr>
            <a:r>
              <a:rPr lang="en-US" altLang="zh-CN" i="1">
                <a:solidFill>
                  <a:schemeClr val="tx2"/>
                </a:solidFill>
              </a:rPr>
              <a:t>LOC</a:t>
            </a:r>
            <a:r>
              <a:rPr lang="en-US" altLang="zh-CN">
                <a:solidFill>
                  <a:schemeClr val="tx2"/>
                </a:solidFill>
              </a:rPr>
              <a:t>(</a:t>
            </a:r>
            <a:r>
              <a:rPr lang="en-US" altLang="zh-CN" i="1">
                <a:solidFill>
                  <a:schemeClr val="tx2"/>
                </a:solidFill>
              </a:rPr>
              <a:t>a</a:t>
            </a:r>
            <a:r>
              <a:rPr lang="en-US" altLang="zh-CN" i="1" baseline="-25000">
                <a:solidFill>
                  <a:schemeClr val="tx2"/>
                </a:solidFill>
              </a:rPr>
              <a:t>i</a:t>
            </a:r>
            <a:r>
              <a:rPr lang="en-US" altLang="zh-CN">
                <a:solidFill>
                  <a:schemeClr val="tx2"/>
                </a:solidFill>
              </a:rPr>
              <a:t>)＝</a:t>
            </a:r>
            <a:r>
              <a:rPr lang="en-US" altLang="zh-CN" i="1">
                <a:solidFill>
                  <a:schemeClr val="tx2"/>
                </a:solidFill>
              </a:rPr>
              <a:t> LOC</a:t>
            </a:r>
            <a:r>
              <a:rPr lang="en-US" altLang="zh-CN">
                <a:solidFill>
                  <a:schemeClr val="tx2"/>
                </a:solidFill>
              </a:rPr>
              <a:t>(</a:t>
            </a:r>
            <a:r>
              <a:rPr lang="en-US" altLang="zh-CN" i="1">
                <a:solidFill>
                  <a:schemeClr val="tx2"/>
                </a:solidFill>
              </a:rPr>
              <a:t>a</a:t>
            </a:r>
            <a:r>
              <a:rPr lang="en-US" altLang="zh-CN" i="1" baseline="-25000">
                <a:solidFill>
                  <a:schemeClr val="tx2"/>
                </a:solidFill>
              </a:rPr>
              <a:t>0</a:t>
            </a:r>
            <a:r>
              <a:rPr lang="en-US" altLang="zh-CN">
                <a:solidFill>
                  <a:schemeClr val="tx2"/>
                </a:solidFill>
              </a:rPr>
              <a:t>)＋</a:t>
            </a:r>
            <a:r>
              <a:rPr lang="en-US" altLang="zh-CN" i="1">
                <a:solidFill>
                  <a:schemeClr val="tx2"/>
                </a:solidFill>
              </a:rPr>
              <a:t>i</a:t>
            </a:r>
            <a:r>
              <a:rPr lang="en-US" altLang="zh-CN">
                <a:solidFill>
                  <a:schemeClr val="tx2"/>
                </a:solidFill>
              </a:rPr>
              <a:t>×</a:t>
            </a:r>
            <a:r>
              <a:rPr lang="en-US" altLang="zh-CN" i="1">
                <a:solidFill>
                  <a:schemeClr val="tx2"/>
                </a:solidFill>
              </a:rPr>
              <a:t>L</a:t>
            </a:r>
          </a:p>
          <a:p>
            <a:pPr lvl="1" eaLnBrk="1" hangingPunct="1">
              <a:lnSpc>
                <a:spcPct val="135000"/>
              </a:lnSpc>
              <a:spcBef>
                <a:spcPct val="50000"/>
              </a:spcBef>
              <a:buSzPct val="130000"/>
            </a:pPr>
            <a:r>
              <a:rPr lang="en-US" altLang="zh-CN" i="1">
                <a:solidFill>
                  <a:schemeClr val="tx2"/>
                </a:solidFill>
              </a:rPr>
              <a:t>LOC</a:t>
            </a:r>
            <a:r>
              <a:rPr lang="en-US" altLang="zh-CN">
                <a:solidFill>
                  <a:schemeClr val="tx2"/>
                </a:solidFill>
              </a:rPr>
              <a:t>(</a:t>
            </a:r>
            <a:r>
              <a:rPr lang="en-US" altLang="zh-CN" i="1">
                <a:solidFill>
                  <a:schemeClr val="tx2"/>
                </a:solidFill>
              </a:rPr>
              <a:t>a</a:t>
            </a:r>
            <a:r>
              <a:rPr lang="en-US" altLang="zh-CN" i="1" baseline="-25000">
                <a:solidFill>
                  <a:schemeClr val="tx2"/>
                </a:solidFill>
              </a:rPr>
              <a:t>i+1</a:t>
            </a:r>
            <a:r>
              <a:rPr lang="en-US" altLang="zh-CN">
                <a:solidFill>
                  <a:schemeClr val="tx2"/>
                </a:solidFill>
              </a:rPr>
              <a:t>)＝</a:t>
            </a:r>
            <a:r>
              <a:rPr lang="en-US" altLang="zh-CN" i="1">
                <a:solidFill>
                  <a:schemeClr val="tx2"/>
                </a:solidFill>
              </a:rPr>
              <a:t> LOC</a:t>
            </a:r>
            <a:r>
              <a:rPr lang="en-US" altLang="zh-CN">
                <a:solidFill>
                  <a:schemeClr val="tx2"/>
                </a:solidFill>
              </a:rPr>
              <a:t>(</a:t>
            </a:r>
            <a:r>
              <a:rPr lang="en-US" altLang="zh-CN" i="1">
                <a:solidFill>
                  <a:schemeClr val="tx2"/>
                </a:solidFill>
              </a:rPr>
              <a:t> a</a:t>
            </a:r>
            <a:r>
              <a:rPr lang="en-US" altLang="zh-CN" i="1" baseline="-25000">
                <a:solidFill>
                  <a:schemeClr val="tx2"/>
                </a:solidFill>
              </a:rPr>
              <a:t>i </a:t>
            </a:r>
            <a:r>
              <a:rPr lang="en-US" altLang="zh-CN">
                <a:solidFill>
                  <a:schemeClr val="tx2"/>
                </a:solidFill>
              </a:rPr>
              <a:t>)＋</a:t>
            </a:r>
            <a:r>
              <a:rPr lang="en-US" altLang="zh-CN" i="1">
                <a:solidFill>
                  <a:schemeClr val="tx2"/>
                </a:solidFill>
              </a:rPr>
              <a:t>L</a:t>
            </a:r>
          </a:p>
        </p:txBody>
      </p:sp>
    </p:spTree>
    <p:extLst>
      <p:ext uri="{BB962C8B-B14F-4D97-AF65-F5344CB8AC3E}">
        <p14:creationId xmlns:p14="http://schemas.microsoft.com/office/powerpoint/2010/main" val="30325642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951">
                                            <p:txEl>
                                              <p:pRg st="0" end="0"/>
                                            </p:txEl>
                                          </p:spTgt>
                                        </p:tgtEl>
                                        <p:attrNameLst>
                                          <p:attrName>style.visibility</p:attrName>
                                        </p:attrNameLst>
                                      </p:cBhvr>
                                      <p:to>
                                        <p:strVal val="visible"/>
                                      </p:to>
                                    </p:set>
                                    <p:animEffect transition="in" filter="dissolve">
                                      <p:cBhvr>
                                        <p:cTn id="7" dur="500"/>
                                        <p:tgtEl>
                                          <p:spTgt spid="389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8946"/>
                                        </p:tgtEl>
                                        <p:attrNameLst>
                                          <p:attrName>style.visibility</p:attrName>
                                        </p:attrNameLst>
                                      </p:cBhvr>
                                      <p:to>
                                        <p:strVal val="visible"/>
                                      </p:to>
                                    </p:set>
                                    <p:anim calcmode="lin" valueType="num">
                                      <p:cBhvr additive="base">
                                        <p:cTn id="17" dur="500" fill="hold"/>
                                        <p:tgtEl>
                                          <p:spTgt spid="38946"/>
                                        </p:tgtEl>
                                        <p:attrNameLst>
                                          <p:attrName>ppt_x</p:attrName>
                                        </p:attrNameLst>
                                      </p:cBhvr>
                                      <p:tavLst>
                                        <p:tav tm="0">
                                          <p:val>
                                            <p:strVal val="0-#ppt_w/2"/>
                                          </p:val>
                                        </p:tav>
                                        <p:tav tm="100000">
                                          <p:val>
                                            <p:strVal val="#ppt_x"/>
                                          </p:val>
                                        </p:tav>
                                      </p:tavLst>
                                    </p:anim>
                                    <p:anim calcmode="lin" valueType="num">
                                      <p:cBhvr additive="base">
                                        <p:cTn id="18" dur="500" fill="hold"/>
                                        <p:tgtEl>
                                          <p:spTgt spid="389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51" grpId="0" build="p" bldLvl="5" autoUpdateAnimBg="0"/>
      <p:bldP spid="3894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6"/>
          <p:cNvSpPr>
            <a:spLocks noGrp="1" noChangeArrowheads="1"/>
          </p:cNvSpPr>
          <p:nvPr>
            <p:ph type="title"/>
          </p:nvPr>
        </p:nvSpPr>
        <p:spPr/>
        <p:txBody>
          <a:bodyPr/>
          <a:lstStyle/>
          <a:p>
            <a:pPr eaLnBrk="1" hangingPunct="1"/>
            <a:r>
              <a:rPr lang="zh-CN" altLang="en-US"/>
              <a:t>5.2  数组的顺序表示和实现</a:t>
            </a:r>
          </a:p>
        </p:txBody>
      </p:sp>
      <p:sp>
        <p:nvSpPr>
          <p:cNvPr id="27652" name="Rectangle 7"/>
          <p:cNvSpPr>
            <a:spLocks noGrp="1" noChangeArrowheads="1"/>
          </p:cNvSpPr>
          <p:nvPr>
            <p:ph type="body" idx="1"/>
          </p:nvPr>
        </p:nvSpPr>
        <p:spPr>
          <a:xfrm>
            <a:off x="304800" y="1143000"/>
            <a:ext cx="11379200" cy="5410200"/>
          </a:xfrm>
        </p:spPr>
        <p:txBody>
          <a:bodyPr/>
          <a:lstStyle/>
          <a:p>
            <a:pPr eaLnBrk="1" hangingPunct="1"/>
            <a:r>
              <a:rPr lang="zh-CN" altLang="en-US" dirty="0"/>
              <a:t>二维数组及多维数组</a:t>
            </a:r>
          </a:p>
          <a:p>
            <a:pPr lvl="1" eaLnBrk="1" hangingPunct="1"/>
            <a:r>
              <a:rPr lang="zh-CN" altLang="en-US" dirty="0"/>
              <a:t>（1）行优先顺序存储</a:t>
            </a:r>
          </a:p>
        </p:txBody>
      </p:sp>
      <p:sp>
        <p:nvSpPr>
          <p:cNvPr id="123946" name="Text Box 42"/>
          <p:cNvSpPr txBox="1">
            <a:spLocks noChangeArrowheads="1"/>
          </p:cNvSpPr>
          <p:nvPr/>
        </p:nvSpPr>
        <p:spPr bwMode="auto">
          <a:xfrm>
            <a:off x="609600" y="3048000"/>
            <a:ext cx="7639051"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buClr>
                <a:schemeClr val="folHlink"/>
              </a:buClr>
              <a:buSzPct val="130000"/>
              <a:buFont typeface="Wingdings" pitchFamily="2" charset="2"/>
              <a:buNone/>
            </a:pPr>
            <a:r>
              <a:rPr lang="zh-CN" altLang="en-US" dirty="0">
                <a:latin typeface="Arial Narrow" pitchFamily="34" charset="0"/>
              </a:rPr>
              <a:t> 地址计算公式:</a:t>
            </a:r>
          </a:p>
          <a:p>
            <a:pPr eaLnBrk="1" hangingPunct="1">
              <a:spcBef>
                <a:spcPct val="50000"/>
              </a:spcBef>
              <a:buClr>
                <a:schemeClr val="folHlink"/>
              </a:buClr>
              <a:buSzPct val="130000"/>
              <a:buFont typeface="Wingdings" pitchFamily="2" charset="2"/>
              <a:buNone/>
            </a:pPr>
            <a:r>
              <a:rPr lang="en-US" altLang="zh-CN" i="1" dirty="0">
                <a:solidFill>
                  <a:schemeClr val="tx2"/>
                </a:solidFill>
              </a:rPr>
              <a:t>     </a:t>
            </a:r>
            <a:r>
              <a:rPr lang="en-US" altLang="zh-CN" sz="2800" i="1" dirty="0" err="1">
                <a:solidFill>
                  <a:schemeClr val="tx2"/>
                </a:solidFill>
              </a:rPr>
              <a:t>Loc</a:t>
            </a:r>
            <a:r>
              <a:rPr lang="en-US" altLang="zh-CN" sz="2800" dirty="0">
                <a:solidFill>
                  <a:schemeClr val="tx2"/>
                </a:solidFill>
              </a:rPr>
              <a:t>(</a:t>
            </a:r>
            <a:r>
              <a:rPr lang="en-US" altLang="zh-CN" sz="2800" i="1" dirty="0" err="1">
                <a:solidFill>
                  <a:schemeClr val="tx2"/>
                </a:solidFill>
              </a:rPr>
              <a:t>a</a:t>
            </a:r>
            <a:r>
              <a:rPr lang="en-US" altLang="zh-CN" sz="2800" i="1" baseline="-25000" dirty="0" err="1">
                <a:solidFill>
                  <a:schemeClr val="tx2"/>
                </a:solidFill>
              </a:rPr>
              <a:t>ij</a:t>
            </a:r>
            <a:r>
              <a:rPr lang="en-US" altLang="zh-CN" sz="2800" dirty="0">
                <a:solidFill>
                  <a:schemeClr val="tx2"/>
                </a:solidFill>
              </a:rPr>
              <a:t>)＝</a:t>
            </a:r>
            <a:r>
              <a:rPr lang="en-US" altLang="zh-CN" sz="2800" i="1" dirty="0" err="1">
                <a:solidFill>
                  <a:schemeClr val="tx2"/>
                </a:solidFill>
              </a:rPr>
              <a:t>Loc</a:t>
            </a:r>
            <a:r>
              <a:rPr lang="en-US" altLang="zh-CN" sz="2800" dirty="0">
                <a:solidFill>
                  <a:schemeClr val="tx2"/>
                </a:solidFill>
              </a:rPr>
              <a:t>(</a:t>
            </a:r>
            <a:r>
              <a:rPr lang="en-US" altLang="zh-CN" sz="2800" i="1" dirty="0">
                <a:solidFill>
                  <a:schemeClr val="tx2"/>
                </a:solidFill>
              </a:rPr>
              <a:t>a</a:t>
            </a:r>
            <a:r>
              <a:rPr lang="en-US" altLang="zh-CN" sz="2800" i="1" baseline="-25000" dirty="0">
                <a:solidFill>
                  <a:schemeClr val="tx2"/>
                </a:solidFill>
              </a:rPr>
              <a:t>00</a:t>
            </a:r>
            <a:r>
              <a:rPr lang="en-US" altLang="zh-CN" sz="2800" dirty="0">
                <a:solidFill>
                  <a:schemeClr val="tx2"/>
                </a:solidFill>
              </a:rPr>
              <a:t>)＋( </a:t>
            </a:r>
            <a:r>
              <a:rPr lang="en-US" altLang="zh-CN" sz="2800" i="1" dirty="0" err="1">
                <a:solidFill>
                  <a:schemeClr val="tx2"/>
                </a:solidFill>
              </a:rPr>
              <a:t>i</a:t>
            </a:r>
            <a:r>
              <a:rPr lang="en-US" altLang="zh-CN" sz="2800" dirty="0" err="1">
                <a:solidFill>
                  <a:schemeClr val="tx2"/>
                </a:solidFill>
              </a:rPr>
              <a:t>×</a:t>
            </a:r>
            <a:r>
              <a:rPr lang="en-US" altLang="zh-CN" sz="2800" i="1" dirty="0" err="1">
                <a:solidFill>
                  <a:schemeClr val="tx2"/>
                </a:solidFill>
              </a:rPr>
              <a:t>n</a:t>
            </a:r>
            <a:r>
              <a:rPr lang="en-US" altLang="zh-CN" sz="2800" dirty="0" err="1">
                <a:solidFill>
                  <a:schemeClr val="tx2"/>
                </a:solidFill>
              </a:rPr>
              <a:t>＋</a:t>
            </a:r>
            <a:r>
              <a:rPr lang="en-US" altLang="zh-CN" sz="2800" i="1" dirty="0" err="1">
                <a:solidFill>
                  <a:schemeClr val="tx2"/>
                </a:solidFill>
              </a:rPr>
              <a:t>j</a:t>
            </a:r>
            <a:r>
              <a:rPr lang="en-US" altLang="zh-CN" sz="2800" b="0" dirty="0">
                <a:solidFill>
                  <a:schemeClr val="tx2"/>
                </a:solidFill>
              </a:rPr>
              <a:t>) </a:t>
            </a:r>
            <a:r>
              <a:rPr lang="en-US" altLang="zh-CN" sz="2800" i="1" dirty="0">
                <a:solidFill>
                  <a:schemeClr val="tx2"/>
                </a:solidFill>
              </a:rPr>
              <a:t>L</a:t>
            </a:r>
          </a:p>
        </p:txBody>
      </p:sp>
      <p:grpSp>
        <p:nvGrpSpPr>
          <p:cNvPr id="2" name="Group 44"/>
          <p:cNvGrpSpPr>
            <a:grpSpLocks/>
          </p:cNvGrpSpPr>
          <p:nvPr/>
        </p:nvGrpSpPr>
        <p:grpSpPr bwMode="auto">
          <a:xfrm>
            <a:off x="5588000" y="1148862"/>
            <a:ext cx="6096000" cy="5562600"/>
            <a:chOff x="3168" y="768"/>
            <a:chExt cx="2880" cy="3504"/>
          </a:xfrm>
        </p:grpSpPr>
        <p:grpSp>
          <p:nvGrpSpPr>
            <p:cNvPr id="27655" name="Group 8"/>
            <p:cNvGrpSpPr>
              <a:grpSpLocks/>
            </p:cNvGrpSpPr>
            <p:nvPr/>
          </p:nvGrpSpPr>
          <p:grpSpPr bwMode="auto">
            <a:xfrm>
              <a:off x="3168" y="768"/>
              <a:ext cx="2880" cy="3504"/>
              <a:chOff x="0" y="432"/>
              <a:chExt cx="2832" cy="3730"/>
            </a:xfrm>
          </p:grpSpPr>
          <p:grpSp>
            <p:nvGrpSpPr>
              <p:cNvPr id="27657" name="Group 9"/>
              <p:cNvGrpSpPr>
                <a:grpSpLocks/>
              </p:cNvGrpSpPr>
              <p:nvPr/>
            </p:nvGrpSpPr>
            <p:grpSpPr bwMode="auto">
              <a:xfrm>
                <a:off x="912" y="576"/>
                <a:ext cx="1920" cy="3586"/>
                <a:chOff x="864" y="576"/>
                <a:chExt cx="1920" cy="3586"/>
              </a:xfrm>
            </p:grpSpPr>
            <p:sp>
              <p:nvSpPr>
                <p:cNvPr id="27659" name="Rectangle 10"/>
                <p:cNvSpPr>
                  <a:spLocks noChangeArrowheads="1"/>
                </p:cNvSpPr>
                <p:nvPr/>
              </p:nvSpPr>
              <p:spPr bwMode="auto">
                <a:xfrm>
                  <a:off x="864" y="3836"/>
                  <a:ext cx="91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15000"/>
                    </a:lnSpc>
                    <a:spcBef>
                      <a:spcPct val="20000"/>
                    </a:spcBef>
                    <a:buClr>
                      <a:schemeClr val="folHlink"/>
                    </a:buClr>
                    <a:buSzPct val="80000"/>
                    <a:buFont typeface="Wingdings" pitchFamily="2" charset="2"/>
                    <a:buNone/>
                  </a:pPr>
                  <a:r>
                    <a:rPr lang="en-US" altLang="zh-CN" i="1"/>
                    <a:t>a</a:t>
                  </a:r>
                  <a:r>
                    <a:rPr lang="en-US" altLang="zh-CN" i="1" baseline="-25000"/>
                    <a:t>m-1,,n-1</a:t>
                  </a:r>
                  <a:endParaRPr lang="zh-CN" altLang="en-US" i="1"/>
                </a:p>
              </p:txBody>
            </p:sp>
            <p:sp>
              <p:nvSpPr>
                <p:cNvPr id="27660" name="Rectangle 11"/>
                <p:cNvSpPr>
                  <a:spLocks noChangeArrowheads="1"/>
                </p:cNvSpPr>
                <p:nvPr/>
              </p:nvSpPr>
              <p:spPr bwMode="auto">
                <a:xfrm>
                  <a:off x="864" y="3510"/>
                  <a:ext cx="91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15000"/>
                    </a:lnSpc>
                    <a:spcBef>
                      <a:spcPct val="20000"/>
                    </a:spcBef>
                    <a:buClr>
                      <a:schemeClr val="folHlink"/>
                    </a:buClr>
                    <a:buSzPct val="80000"/>
                    <a:buFont typeface="Wingdings" pitchFamily="2" charset="2"/>
                    <a:buNone/>
                  </a:pPr>
                  <a:r>
                    <a:rPr lang="zh-CN" altLang="en-US" i="1"/>
                    <a:t>……</a:t>
                  </a:r>
                </a:p>
              </p:txBody>
            </p:sp>
            <p:sp>
              <p:nvSpPr>
                <p:cNvPr id="27661" name="Rectangle 12"/>
                <p:cNvSpPr>
                  <a:spLocks noChangeArrowheads="1"/>
                </p:cNvSpPr>
                <p:nvPr/>
              </p:nvSpPr>
              <p:spPr bwMode="auto">
                <a:xfrm>
                  <a:off x="864" y="3184"/>
                  <a:ext cx="91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15000"/>
                    </a:lnSpc>
                    <a:spcBef>
                      <a:spcPct val="20000"/>
                    </a:spcBef>
                    <a:buClr>
                      <a:schemeClr val="folHlink"/>
                    </a:buClr>
                    <a:buSzPct val="80000"/>
                    <a:buFont typeface="Wingdings" pitchFamily="2" charset="2"/>
                    <a:buNone/>
                  </a:pPr>
                  <a:r>
                    <a:rPr lang="en-US" altLang="zh-CN" i="1"/>
                    <a:t>a</a:t>
                  </a:r>
                  <a:r>
                    <a:rPr lang="en-US" altLang="zh-CN" i="1" baseline="-25000"/>
                    <a:t>m-1,0</a:t>
                  </a:r>
                  <a:endParaRPr lang="zh-CN" altLang="en-US" i="1"/>
                </a:p>
              </p:txBody>
            </p:sp>
            <p:sp>
              <p:nvSpPr>
                <p:cNvPr id="27662" name="Rectangle 13"/>
                <p:cNvSpPr>
                  <a:spLocks noChangeArrowheads="1"/>
                </p:cNvSpPr>
                <p:nvPr/>
              </p:nvSpPr>
              <p:spPr bwMode="auto">
                <a:xfrm>
                  <a:off x="864" y="2858"/>
                  <a:ext cx="91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15000"/>
                    </a:lnSpc>
                    <a:spcBef>
                      <a:spcPct val="20000"/>
                    </a:spcBef>
                    <a:buClr>
                      <a:schemeClr val="folHlink"/>
                    </a:buClr>
                    <a:buSzPct val="80000"/>
                    <a:buFont typeface="Wingdings" pitchFamily="2" charset="2"/>
                    <a:buNone/>
                  </a:pPr>
                  <a:r>
                    <a:rPr lang="zh-CN" altLang="en-US" i="1"/>
                    <a:t>……</a:t>
                  </a:r>
                </a:p>
              </p:txBody>
            </p:sp>
            <p:sp>
              <p:nvSpPr>
                <p:cNvPr id="27663" name="Rectangle 14"/>
                <p:cNvSpPr>
                  <a:spLocks noChangeArrowheads="1"/>
                </p:cNvSpPr>
                <p:nvPr/>
              </p:nvSpPr>
              <p:spPr bwMode="auto">
                <a:xfrm>
                  <a:off x="864" y="2532"/>
                  <a:ext cx="91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15000"/>
                    </a:lnSpc>
                    <a:spcBef>
                      <a:spcPct val="20000"/>
                    </a:spcBef>
                    <a:buClr>
                      <a:schemeClr val="folHlink"/>
                    </a:buClr>
                    <a:buSzPct val="80000"/>
                    <a:buFont typeface="Wingdings" pitchFamily="2" charset="2"/>
                    <a:buNone/>
                  </a:pPr>
                  <a:r>
                    <a:rPr lang="en-US" altLang="zh-CN" i="1"/>
                    <a:t>a</a:t>
                  </a:r>
                  <a:r>
                    <a:rPr lang="en-US" altLang="zh-CN" i="1" baseline="-25000"/>
                    <a:t>in-1</a:t>
                  </a:r>
                  <a:endParaRPr lang="zh-CN" altLang="en-US" i="1"/>
                </a:p>
              </p:txBody>
            </p:sp>
            <p:sp>
              <p:nvSpPr>
                <p:cNvPr id="27664" name="Rectangle 15"/>
                <p:cNvSpPr>
                  <a:spLocks noChangeArrowheads="1"/>
                </p:cNvSpPr>
                <p:nvPr/>
              </p:nvSpPr>
              <p:spPr bwMode="auto">
                <a:xfrm>
                  <a:off x="864" y="2206"/>
                  <a:ext cx="91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15000"/>
                    </a:lnSpc>
                    <a:spcBef>
                      <a:spcPct val="20000"/>
                    </a:spcBef>
                    <a:buClr>
                      <a:schemeClr val="folHlink"/>
                    </a:buClr>
                    <a:buSzPct val="80000"/>
                    <a:buFont typeface="Wingdings" pitchFamily="2" charset="2"/>
                    <a:buNone/>
                  </a:pPr>
                  <a:r>
                    <a:rPr lang="zh-CN" altLang="en-US" i="1"/>
                    <a:t>……</a:t>
                  </a:r>
                </a:p>
              </p:txBody>
            </p:sp>
            <p:sp>
              <p:nvSpPr>
                <p:cNvPr id="27665" name="Rectangle 16"/>
                <p:cNvSpPr>
                  <a:spLocks noChangeArrowheads="1"/>
                </p:cNvSpPr>
                <p:nvPr/>
              </p:nvSpPr>
              <p:spPr bwMode="auto">
                <a:xfrm>
                  <a:off x="864" y="1880"/>
                  <a:ext cx="91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15000"/>
                    </a:lnSpc>
                    <a:spcBef>
                      <a:spcPct val="20000"/>
                    </a:spcBef>
                    <a:buClr>
                      <a:schemeClr val="folHlink"/>
                    </a:buClr>
                    <a:buSzPct val="80000"/>
                    <a:buFont typeface="Wingdings" pitchFamily="2" charset="2"/>
                    <a:buNone/>
                  </a:pPr>
                  <a:r>
                    <a:rPr lang="en-US" altLang="zh-CN" i="1"/>
                    <a:t>a</a:t>
                  </a:r>
                  <a:r>
                    <a:rPr lang="en-US" altLang="zh-CN" i="1" baseline="-25000"/>
                    <a:t>i0</a:t>
                  </a:r>
                  <a:endParaRPr lang="zh-CN" altLang="en-US" i="1"/>
                </a:p>
              </p:txBody>
            </p:sp>
            <p:sp>
              <p:nvSpPr>
                <p:cNvPr id="27666" name="Rectangle 17"/>
                <p:cNvSpPr>
                  <a:spLocks noChangeArrowheads="1"/>
                </p:cNvSpPr>
                <p:nvPr/>
              </p:nvSpPr>
              <p:spPr bwMode="auto">
                <a:xfrm>
                  <a:off x="864" y="1554"/>
                  <a:ext cx="91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15000"/>
                    </a:lnSpc>
                    <a:spcBef>
                      <a:spcPct val="20000"/>
                    </a:spcBef>
                    <a:buClr>
                      <a:schemeClr val="folHlink"/>
                    </a:buClr>
                    <a:buSzPct val="80000"/>
                    <a:buFont typeface="Wingdings" pitchFamily="2" charset="2"/>
                    <a:buNone/>
                  </a:pPr>
                  <a:r>
                    <a:rPr lang="zh-CN" altLang="en-US" i="1"/>
                    <a:t>……</a:t>
                  </a:r>
                </a:p>
              </p:txBody>
            </p:sp>
            <p:sp>
              <p:nvSpPr>
                <p:cNvPr id="27667" name="Rectangle 18"/>
                <p:cNvSpPr>
                  <a:spLocks noChangeArrowheads="1"/>
                </p:cNvSpPr>
                <p:nvPr/>
              </p:nvSpPr>
              <p:spPr bwMode="auto">
                <a:xfrm>
                  <a:off x="864" y="1228"/>
                  <a:ext cx="91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15000"/>
                    </a:lnSpc>
                    <a:spcBef>
                      <a:spcPct val="20000"/>
                    </a:spcBef>
                    <a:buClr>
                      <a:schemeClr val="folHlink"/>
                    </a:buClr>
                    <a:buSzPct val="80000"/>
                    <a:buFont typeface="Wingdings" pitchFamily="2" charset="2"/>
                    <a:buNone/>
                  </a:pPr>
                  <a:r>
                    <a:rPr lang="en-US" altLang="zh-CN" i="1"/>
                    <a:t>a</a:t>
                  </a:r>
                  <a:r>
                    <a:rPr lang="en-US" altLang="zh-CN" i="1" baseline="-25000"/>
                    <a:t>0n-1</a:t>
                  </a:r>
                  <a:endParaRPr lang="zh-CN" altLang="en-US" i="1"/>
                </a:p>
              </p:txBody>
            </p:sp>
            <p:sp>
              <p:nvSpPr>
                <p:cNvPr id="27668" name="Rectangle 19"/>
                <p:cNvSpPr>
                  <a:spLocks noChangeArrowheads="1"/>
                </p:cNvSpPr>
                <p:nvPr/>
              </p:nvSpPr>
              <p:spPr bwMode="auto">
                <a:xfrm>
                  <a:off x="864" y="902"/>
                  <a:ext cx="91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15000"/>
                    </a:lnSpc>
                    <a:spcBef>
                      <a:spcPct val="20000"/>
                    </a:spcBef>
                    <a:buClr>
                      <a:schemeClr val="folHlink"/>
                    </a:buClr>
                    <a:buSzPct val="80000"/>
                    <a:buFont typeface="Wingdings" pitchFamily="2" charset="2"/>
                    <a:buNone/>
                  </a:pPr>
                  <a:r>
                    <a:rPr lang="zh-CN" altLang="en-US" i="1"/>
                    <a:t>……</a:t>
                  </a:r>
                </a:p>
              </p:txBody>
            </p:sp>
            <p:sp>
              <p:nvSpPr>
                <p:cNvPr id="27669" name="Rectangle 20"/>
                <p:cNvSpPr>
                  <a:spLocks noChangeArrowheads="1"/>
                </p:cNvSpPr>
                <p:nvPr/>
              </p:nvSpPr>
              <p:spPr bwMode="auto">
                <a:xfrm>
                  <a:off x="864" y="576"/>
                  <a:ext cx="91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15000"/>
                    </a:lnSpc>
                    <a:spcBef>
                      <a:spcPct val="20000"/>
                    </a:spcBef>
                    <a:buClr>
                      <a:schemeClr val="folHlink"/>
                    </a:buClr>
                    <a:buSzPct val="80000"/>
                    <a:buFont typeface="Wingdings" pitchFamily="2" charset="2"/>
                    <a:buNone/>
                  </a:pPr>
                  <a:r>
                    <a:rPr lang="en-US" altLang="zh-CN" i="1"/>
                    <a:t>a</a:t>
                  </a:r>
                  <a:r>
                    <a:rPr lang="en-US" altLang="zh-CN" i="1" baseline="-25000"/>
                    <a:t>00</a:t>
                  </a:r>
                </a:p>
              </p:txBody>
            </p:sp>
            <p:sp>
              <p:nvSpPr>
                <p:cNvPr id="27670" name="Line 21"/>
                <p:cNvSpPr>
                  <a:spLocks noChangeShapeType="1"/>
                </p:cNvSpPr>
                <p:nvPr/>
              </p:nvSpPr>
              <p:spPr bwMode="auto">
                <a:xfrm>
                  <a:off x="864" y="576"/>
                  <a:ext cx="91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71" name="Line 22"/>
                <p:cNvSpPr>
                  <a:spLocks noChangeShapeType="1"/>
                </p:cNvSpPr>
                <p:nvPr/>
              </p:nvSpPr>
              <p:spPr bwMode="auto">
                <a:xfrm>
                  <a:off x="864" y="902"/>
                  <a:ext cx="9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72" name="Line 23"/>
                <p:cNvSpPr>
                  <a:spLocks noChangeShapeType="1"/>
                </p:cNvSpPr>
                <p:nvPr/>
              </p:nvSpPr>
              <p:spPr bwMode="auto">
                <a:xfrm>
                  <a:off x="864" y="1228"/>
                  <a:ext cx="9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73" name="Line 24"/>
                <p:cNvSpPr>
                  <a:spLocks noChangeShapeType="1"/>
                </p:cNvSpPr>
                <p:nvPr/>
              </p:nvSpPr>
              <p:spPr bwMode="auto">
                <a:xfrm>
                  <a:off x="864" y="1554"/>
                  <a:ext cx="9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74" name="Line 25"/>
                <p:cNvSpPr>
                  <a:spLocks noChangeShapeType="1"/>
                </p:cNvSpPr>
                <p:nvPr/>
              </p:nvSpPr>
              <p:spPr bwMode="auto">
                <a:xfrm>
                  <a:off x="864" y="1880"/>
                  <a:ext cx="9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75" name="Line 26"/>
                <p:cNvSpPr>
                  <a:spLocks noChangeShapeType="1"/>
                </p:cNvSpPr>
                <p:nvPr/>
              </p:nvSpPr>
              <p:spPr bwMode="auto">
                <a:xfrm>
                  <a:off x="864" y="2206"/>
                  <a:ext cx="9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76" name="Line 27"/>
                <p:cNvSpPr>
                  <a:spLocks noChangeShapeType="1"/>
                </p:cNvSpPr>
                <p:nvPr/>
              </p:nvSpPr>
              <p:spPr bwMode="auto">
                <a:xfrm>
                  <a:off x="864" y="2532"/>
                  <a:ext cx="9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77" name="Line 28"/>
                <p:cNvSpPr>
                  <a:spLocks noChangeShapeType="1"/>
                </p:cNvSpPr>
                <p:nvPr/>
              </p:nvSpPr>
              <p:spPr bwMode="auto">
                <a:xfrm>
                  <a:off x="864" y="2858"/>
                  <a:ext cx="9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78" name="Line 29"/>
                <p:cNvSpPr>
                  <a:spLocks noChangeShapeType="1"/>
                </p:cNvSpPr>
                <p:nvPr/>
              </p:nvSpPr>
              <p:spPr bwMode="auto">
                <a:xfrm>
                  <a:off x="864" y="3184"/>
                  <a:ext cx="9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79" name="Line 30"/>
                <p:cNvSpPr>
                  <a:spLocks noChangeShapeType="1"/>
                </p:cNvSpPr>
                <p:nvPr/>
              </p:nvSpPr>
              <p:spPr bwMode="auto">
                <a:xfrm>
                  <a:off x="864" y="3510"/>
                  <a:ext cx="9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80" name="Line 31"/>
                <p:cNvSpPr>
                  <a:spLocks noChangeShapeType="1"/>
                </p:cNvSpPr>
                <p:nvPr/>
              </p:nvSpPr>
              <p:spPr bwMode="auto">
                <a:xfrm>
                  <a:off x="864" y="3836"/>
                  <a:ext cx="9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81" name="Line 32"/>
                <p:cNvSpPr>
                  <a:spLocks noChangeShapeType="1"/>
                </p:cNvSpPr>
                <p:nvPr/>
              </p:nvSpPr>
              <p:spPr bwMode="auto">
                <a:xfrm>
                  <a:off x="864" y="4162"/>
                  <a:ext cx="91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82" name="Line 33"/>
                <p:cNvSpPr>
                  <a:spLocks noChangeShapeType="1"/>
                </p:cNvSpPr>
                <p:nvPr/>
              </p:nvSpPr>
              <p:spPr bwMode="auto">
                <a:xfrm>
                  <a:off x="864" y="576"/>
                  <a:ext cx="0" cy="358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83" name="Line 34"/>
                <p:cNvSpPr>
                  <a:spLocks noChangeShapeType="1"/>
                </p:cNvSpPr>
                <p:nvPr/>
              </p:nvSpPr>
              <p:spPr bwMode="auto">
                <a:xfrm>
                  <a:off x="1776" y="576"/>
                  <a:ext cx="0" cy="358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84" name="AutoShape 35"/>
                <p:cNvSpPr>
                  <a:spLocks/>
                </p:cNvSpPr>
                <p:nvPr/>
              </p:nvSpPr>
              <p:spPr bwMode="auto">
                <a:xfrm>
                  <a:off x="1824" y="624"/>
                  <a:ext cx="144" cy="912"/>
                </a:xfrm>
                <a:prstGeom prst="rightBrace">
                  <a:avLst>
                    <a:gd name="adj1" fmla="val 52778"/>
                    <a:gd name="adj2" fmla="val 50000"/>
                  </a:avLst>
                </a:prstGeom>
                <a:noFill/>
                <a:ln w="5715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85" name="AutoShape 36"/>
                <p:cNvSpPr>
                  <a:spLocks/>
                </p:cNvSpPr>
                <p:nvPr/>
              </p:nvSpPr>
              <p:spPr bwMode="auto">
                <a:xfrm>
                  <a:off x="1824" y="1920"/>
                  <a:ext cx="144" cy="912"/>
                </a:xfrm>
                <a:prstGeom prst="rightBrace">
                  <a:avLst>
                    <a:gd name="adj1" fmla="val 52778"/>
                    <a:gd name="adj2" fmla="val 50000"/>
                  </a:avLst>
                </a:prstGeom>
                <a:noFill/>
                <a:ln w="5715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86" name="AutoShape 37"/>
                <p:cNvSpPr>
                  <a:spLocks/>
                </p:cNvSpPr>
                <p:nvPr/>
              </p:nvSpPr>
              <p:spPr bwMode="auto">
                <a:xfrm>
                  <a:off x="1776" y="3216"/>
                  <a:ext cx="144" cy="912"/>
                </a:xfrm>
                <a:prstGeom prst="rightBrace">
                  <a:avLst>
                    <a:gd name="adj1" fmla="val 52778"/>
                    <a:gd name="adj2" fmla="val 50000"/>
                  </a:avLst>
                </a:prstGeom>
                <a:noFill/>
                <a:ln w="5715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87" name="Text Box 38"/>
                <p:cNvSpPr txBox="1">
                  <a:spLocks noChangeArrowheads="1"/>
                </p:cNvSpPr>
                <p:nvPr/>
              </p:nvSpPr>
              <p:spPr bwMode="auto">
                <a:xfrm>
                  <a:off x="1920" y="959"/>
                  <a:ext cx="864"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zh-CN" altLang="en-US" sz="2000"/>
                    <a:t>第</a:t>
                  </a:r>
                  <a:r>
                    <a:rPr lang="zh-CN" altLang="en-US" sz="2000" i="1"/>
                    <a:t>0</a:t>
                  </a:r>
                  <a:r>
                    <a:rPr lang="zh-CN" altLang="en-US" sz="2000"/>
                    <a:t>行</a:t>
                  </a:r>
                </a:p>
              </p:txBody>
            </p:sp>
            <p:sp>
              <p:nvSpPr>
                <p:cNvPr id="27688" name="Text Box 39"/>
                <p:cNvSpPr txBox="1">
                  <a:spLocks noChangeArrowheads="1"/>
                </p:cNvSpPr>
                <p:nvPr/>
              </p:nvSpPr>
              <p:spPr bwMode="auto">
                <a:xfrm>
                  <a:off x="1920" y="2254"/>
                  <a:ext cx="86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zh-CN" altLang="en-US" sz="2000"/>
                    <a:t>第</a:t>
                  </a:r>
                  <a:r>
                    <a:rPr lang="en-US" altLang="zh-CN" sz="2000" i="1"/>
                    <a:t>i</a:t>
                  </a:r>
                  <a:r>
                    <a:rPr lang="zh-CN" altLang="en-US" sz="2000"/>
                    <a:t>行</a:t>
                  </a:r>
                </a:p>
              </p:txBody>
            </p:sp>
            <p:sp>
              <p:nvSpPr>
                <p:cNvPr id="27689" name="Text Box 40"/>
                <p:cNvSpPr txBox="1">
                  <a:spLocks noChangeArrowheads="1"/>
                </p:cNvSpPr>
                <p:nvPr/>
              </p:nvSpPr>
              <p:spPr bwMode="auto">
                <a:xfrm>
                  <a:off x="1872" y="3553"/>
                  <a:ext cx="864"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zh-CN" altLang="en-US" sz="2000"/>
                    <a:t>第</a:t>
                  </a:r>
                  <a:r>
                    <a:rPr lang="en-US" altLang="zh-CN" sz="2000" i="1"/>
                    <a:t>m-1</a:t>
                  </a:r>
                  <a:r>
                    <a:rPr lang="zh-CN" altLang="en-US" sz="2000"/>
                    <a:t>行</a:t>
                  </a:r>
                </a:p>
              </p:txBody>
            </p:sp>
          </p:grpSp>
          <p:sp>
            <p:nvSpPr>
              <p:cNvPr id="27658" name="Text Box 41"/>
              <p:cNvSpPr txBox="1">
                <a:spLocks noChangeArrowheads="1"/>
              </p:cNvSpPr>
              <p:nvPr/>
            </p:nvSpPr>
            <p:spPr bwMode="auto">
              <a:xfrm>
                <a:off x="0" y="432"/>
                <a:ext cx="817" cy="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en-US" altLang="zh-CN" sz="1600" i="1"/>
                  <a:t>                  </a:t>
                </a:r>
                <a:r>
                  <a:rPr lang="en-US" altLang="zh-CN" sz="1800" i="1">
                    <a:solidFill>
                      <a:srgbClr val="FF0000"/>
                    </a:solidFill>
                  </a:rPr>
                  <a:t>LOC(</a:t>
                </a:r>
                <a:r>
                  <a:rPr lang="en-US" altLang="zh-CN" sz="2000" i="1">
                    <a:solidFill>
                      <a:srgbClr val="FF0000"/>
                    </a:solidFill>
                  </a:rPr>
                  <a:t>a</a:t>
                </a:r>
                <a:r>
                  <a:rPr lang="en-US" altLang="zh-CN" sz="2000" i="1" baseline="-25000">
                    <a:solidFill>
                      <a:srgbClr val="FF0000"/>
                    </a:solidFill>
                  </a:rPr>
                  <a:t>00</a:t>
                </a:r>
                <a:r>
                  <a:rPr lang="en-US" altLang="zh-CN" sz="2000" i="1">
                    <a:solidFill>
                      <a:srgbClr val="FF0000"/>
                    </a:solidFill>
                  </a:rPr>
                  <a:t>)</a:t>
                </a:r>
              </a:p>
            </p:txBody>
          </p:sp>
        </p:grpSp>
        <p:sp>
          <p:nvSpPr>
            <p:cNvPr id="27656" name="Line 43"/>
            <p:cNvSpPr>
              <a:spLocks noChangeShapeType="1"/>
            </p:cNvSpPr>
            <p:nvPr/>
          </p:nvSpPr>
          <p:spPr bwMode="auto">
            <a:xfrm>
              <a:off x="3744" y="960"/>
              <a:ext cx="288"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extLst>
      <p:ext uri="{BB962C8B-B14F-4D97-AF65-F5344CB8AC3E}">
        <p14:creationId xmlns:p14="http://schemas.microsoft.com/office/powerpoint/2010/main" val="245027770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3946"/>
                                        </p:tgtEl>
                                        <p:attrNameLst>
                                          <p:attrName>style.visibility</p:attrName>
                                        </p:attrNameLst>
                                      </p:cBhvr>
                                      <p:to>
                                        <p:strVal val="visible"/>
                                      </p:to>
                                    </p:set>
                                    <p:animEffect transition="in" filter="box(in)">
                                      <p:cBhvr>
                                        <p:cTn id="12" dur="500"/>
                                        <p:tgtEl>
                                          <p:spTgt spid="123946"/>
                                        </p:tgtEl>
                                      </p:cBhvr>
                                    </p:animEffect>
                                  </p:childTnLst>
                                  <p:subTnLst>
                                    <p:animClr clrSpc="rgb" dir="cw">
                                      <p:cBhvr override="childStyle">
                                        <p:cTn dur="1" fill="hold" display="0" masterRel="nextClick" afterEffect="1"/>
                                        <p:tgtEl>
                                          <p:spTgt spid="123946"/>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4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zh-CN" altLang="en-US"/>
              <a:t>5.2  数组的顺序表示和实现</a:t>
            </a:r>
          </a:p>
        </p:txBody>
      </p:sp>
      <p:sp>
        <p:nvSpPr>
          <p:cNvPr id="30724" name="Rectangle 3"/>
          <p:cNvSpPr>
            <a:spLocks noGrp="1" noChangeArrowheads="1"/>
          </p:cNvSpPr>
          <p:nvPr>
            <p:ph type="body" idx="1"/>
          </p:nvPr>
        </p:nvSpPr>
        <p:spPr/>
        <p:txBody>
          <a:bodyPr/>
          <a:lstStyle/>
          <a:p>
            <a:pPr lvl="1" eaLnBrk="1" hangingPunct="1"/>
            <a:r>
              <a:rPr lang="zh-CN" altLang="en-US"/>
              <a:t>（2）列优先顺序存储</a:t>
            </a:r>
          </a:p>
          <a:p>
            <a:pPr eaLnBrk="1" hangingPunct="1"/>
            <a:endParaRPr lang="zh-CN" altLang="en-US"/>
          </a:p>
        </p:txBody>
      </p:sp>
      <p:grpSp>
        <p:nvGrpSpPr>
          <p:cNvPr id="2" name="Group 4"/>
          <p:cNvGrpSpPr>
            <a:grpSpLocks/>
          </p:cNvGrpSpPr>
          <p:nvPr/>
        </p:nvGrpSpPr>
        <p:grpSpPr bwMode="auto">
          <a:xfrm>
            <a:off x="6111498" y="1143345"/>
            <a:ext cx="5486400" cy="5616575"/>
            <a:chOff x="0" y="432"/>
            <a:chExt cx="2832" cy="3730"/>
          </a:xfrm>
        </p:grpSpPr>
        <p:grpSp>
          <p:nvGrpSpPr>
            <p:cNvPr id="30727" name="Group 5"/>
            <p:cNvGrpSpPr>
              <a:grpSpLocks/>
            </p:cNvGrpSpPr>
            <p:nvPr/>
          </p:nvGrpSpPr>
          <p:grpSpPr bwMode="auto">
            <a:xfrm>
              <a:off x="912" y="576"/>
              <a:ext cx="1920" cy="3586"/>
              <a:chOff x="864" y="576"/>
              <a:chExt cx="1920" cy="3586"/>
            </a:xfrm>
          </p:grpSpPr>
          <p:sp>
            <p:nvSpPr>
              <p:cNvPr id="30729" name="Rectangle 6"/>
              <p:cNvSpPr>
                <a:spLocks noChangeArrowheads="1"/>
              </p:cNvSpPr>
              <p:nvPr/>
            </p:nvSpPr>
            <p:spPr bwMode="auto">
              <a:xfrm>
                <a:off x="864" y="3836"/>
                <a:ext cx="91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15000"/>
                  </a:lnSpc>
                  <a:spcBef>
                    <a:spcPct val="20000"/>
                  </a:spcBef>
                  <a:buClr>
                    <a:schemeClr val="folHlink"/>
                  </a:buClr>
                  <a:buSzPct val="80000"/>
                  <a:buFont typeface="Wingdings" pitchFamily="2" charset="2"/>
                  <a:buNone/>
                </a:pPr>
                <a:r>
                  <a:rPr lang="en-US" altLang="zh-CN" i="1" dirty="0"/>
                  <a:t>a</a:t>
                </a:r>
                <a:r>
                  <a:rPr lang="en-US" altLang="zh-CN" i="1" baseline="-25000" dirty="0"/>
                  <a:t>m-1,n-1</a:t>
                </a:r>
                <a:endParaRPr lang="zh-CN" altLang="en-US" i="1" dirty="0"/>
              </a:p>
            </p:txBody>
          </p:sp>
          <p:sp>
            <p:nvSpPr>
              <p:cNvPr id="30730" name="Rectangle 7"/>
              <p:cNvSpPr>
                <a:spLocks noChangeArrowheads="1"/>
              </p:cNvSpPr>
              <p:nvPr/>
            </p:nvSpPr>
            <p:spPr bwMode="auto">
              <a:xfrm>
                <a:off x="864" y="3510"/>
                <a:ext cx="91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15000"/>
                  </a:lnSpc>
                  <a:spcBef>
                    <a:spcPct val="20000"/>
                  </a:spcBef>
                  <a:buClr>
                    <a:schemeClr val="folHlink"/>
                  </a:buClr>
                  <a:buSzPct val="80000"/>
                  <a:buFont typeface="Wingdings" pitchFamily="2" charset="2"/>
                  <a:buNone/>
                </a:pPr>
                <a:r>
                  <a:rPr lang="zh-CN" altLang="en-US" i="1"/>
                  <a:t>……</a:t>
                </a:r>
              </a:p>
            </p:txBody>
          </p:sp>
          <p:sp>
            <p:nvSpPr>
              <p:cNvPr id="30731" name="Rectangle 8"/>
              <p:cNvSpPr>
                <a:spLocks noChangeArrowheads="1"/>
              </p:cNvSpPr>
              <p:nvPr/>
            </p:nvSpPr>
            <p:spPr bwMode="auto">
              <a:xfrm>
                <a:off x="864" y="3184"/>
                <a:ext cx="91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15000"/>
                  </a:lnSpc>
                  <a:spcBef>
                    <a:spcPct val="20000"/>
                  </a:spcBef>
                  <a:buClr>
                    <a:schemeClr val="folHlink"/>
                  </a:buClr>
                  <a:buSzPct val="80000"/>
                  <a:buFont typeface="Wingdings" pitchFamily="2" charset="2"/>
                  <a:buNone/>
                </a:pPr>
                <a:r>
                  <a:rPr lang="en-US" altLang="zh-CN" i="1"/>
                  <a:t>a</a:t>
                </a:r>
                <a:r>
                  <a:rPr lang="en-US" altLang="zh-CN" i="1" baseline="-25000"/>
                  <a:t>0,n-1</a:t>
                </a:r>
                <a:endParaRPr lang="zh-CN" altLang="en-US" i="1"/>
              </a:p>
            </p:txBody>
          </p:sp>
          <p:sp>
            <p:nvSpPr>
              <p:cNvPr id="30732" name="Rectangle 9"/>
              <p:cNvSpPr>
                <a:spLocks noChangeArrowheads="1"/>
              </p:cNvSpPr>
              <p:nvPr/>
            </p:nvSpPr>
            <p:spPr bwMode="auto">
              <a:xfrm>
                <a:off x="864" y="2858"/>
                <a:ext cx="91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15000"/>
                  </a:lnSpc>
                  <a:spcBef>
                    <a:spcPct val="20000"/>
                  </a:spcBef>
                  <a:buClr>
                    <a:schemeClr val="folHlink"/>
                  </a:buClr>
                  <a:buSzPct val="80000"/>
                  <a:buFont typeface="Wingdings" pitchFamily="2" charset="2"/>
                  <a:buNone/>
                </a:pPr>
                <a:r>
                  <a:rPr lang="zh-CN" altLang="en-US" i="1"/>
                  <a:t>……</a:t>
                </a:r>
              </a:p>
            </p:txBody>
          </p:sp>
          <p:sp>
            <p:nvSpPr>
              <p:cNvPr id="30733" name="Rectangle 10"/>
              <p:cNvSpPr>
                <a:spLocks noChangeArrowheads="1"/>
              </p:cNvSpPr>
              <p:nvPr/>
            </p:nvSpPr>
            <p:spPr bwMode="auto">
              <a:xfrm>
                <a:off x="864" y="2532"/>
                <a:ext cx="91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15000"/>
                  </a:lnSpc>
                  <a:spcBef>
                    <a:spcPct val="20000"/>
                  </a:spcBef>
                  <a:buClr>
                    <a:schemeClr val="folHlink"/>
                  </a:buClr>
                  <a:buSzPct val="80000"/>
                  <a:buFont typeface="Wingdings" pitchFamily="2" charset="2"/>
                  <a:buNone/>
                </a:pPr>
                <a:r>
                  <a:rPr lang="en-US" altLang="zh-CN" i="1"/>
                  <a:t>a</a:t>
                </a:r>
                <a:r>
                  <a:rPr lang="en-US" altLang="zh-CN" i="1" baseline="-25000"/>
                  <a:t>m-1,j</a:t>
                </a:r>
                <a:endParaRPr lang="zh-CN" altLang="en-US" i="1"/>
              </a:p>
            </p:txBody>
          </p:sp>
          <p:sp>
            <p:nvSpPr>
              <p:cNvPr id="30734" name="Rectangle 11"/>
              <p:cNvSpPr>
                <a:spLocks noChangeArrowheads="1"/>
              </p:cNvSpPr>
              <p:nvPr/>
            </p:nvSpPr>
            <p:spPr bwMode="auto">
              <a:xfrm>
                <a:off x="864" y="2206"/>
                <a:ext cx="91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15000"/>
                  </a:lnSpc>
                  <a:spcBef>
                    <a:spcPct val="20000"/>
                  </a:spcBef>
                  <a:buClr>
                    <a:schemeClr val="folHlink"/>
                  </a:buClr>
                  <a:buSzPct val="80000"/>
                  <a:buFont typeface="Wingdings" pitchFamily="2" charset="2"/>
                  <a:buNone/>
                </a:pPr>
                <a:r>
                  <a:rPr lang="zh-CN" altLang="en-US" i="1"/>
                  <a:t>……</a:t>
                </a:r>
              </a:p>
            </p:txBody>
          </p:sp>
          <p:sp>
            <p:nvSpPr>
              <p:cNvPr id="30735" name="Rectangle 12"/>
              <p:cNvSpPr>
                <a:spLocks noChangeArrowheads="1"/>
              </p:cNvSpPr>
              <p:nvPr/>
            </p:nvSpPr>
            <p:spPr bwMode="auto">
              <a:xfrm>
                <a:off x="864" y="1880"/>
                <a:ext cx="91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15000"/>
                  </a:lnSpc>
                  <a:spcBef>
                    <a:spcPct val="20000"/>
                  </a:spcBef>
                  <a:buClr>
                    <a:schemeClr val="folHlink"/>
                  </a:buClr>
                  <a:buSzPct val="80000"/>
                  <a:buFont typeface="Wingdings" pitchFamily="2" charset="2"/>
                  <a:buNone/>
                </a:pPr>
                <a:r>
                  <a:rPr lang="en-US" altLang="zh-CN" i="1"/>
                  <a:t>a</a:t>
                </a:r>
                <a:r>
                  <a:rPr lang="en-US" altLang="zh-CN" i="1" baseline="-25000"/>
                  <a:t>0,j</a:t>
                </a:r>
                <a:endParaRPr lang="zh-CN" altLang="en-US" i="1"/>
              </a:p>
            </p:txBody>
          </p:sp>
          <p:sp>
            <p:nvSpPr>
              <p:cNvPr id="30736" name="Rectangle 13"/>
              <p:cNvSpPr>
                <a:spLocks noChangeArrowheads="1"/>
              </p:cNvSpPr>
              <p:nvPr/>
            </p:nvSpPr>
            <p:spPr bwMode="auto">
              <a:xfrm>
                <a:off x="864" y="1554"/>
                <a:ext cx="91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15000"/>
                  </a:lnSpc>
                  <a:spcBef>
                    <a:spcPct val="20000"/>
                  </a:spcBef>
                  <a:buClr>
                    <a:schemeClr val="folHlink"/>
                  </a:buClr>
                  <a:buSzPct val="80000"/>
                  <a:buFont typeface="Wingdings" pitchFamily="2" charset="2"/>
                  <a:buNone/>
                </a:pPr>
                <a:r>
                  <a:rPr lang="zh-CN" altLang="en-US" i="1"/>
                  <a:t>……</a:t>
                </a:r>
              </a:p>
            </p:txBody>
          </p:sp>
          <p:sp>
            <p:nvSpPr>
              <p:cNvPr id="30737" name="Rectangle 14"/>
              <p:cNvSpPr>
                <a:spLocks noChangeArrowheads="1"/>
              </p:cNvSpPr>
              <p:nvPr/>
            </p:nvSpPr>
            <p:spPr bwMode="auto">
              <a:xfrm>
                <a:off x="864" y="1228"/>
                <a:ext cx="91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15000"/>
                  </a:lnSpc>
                  <a:spcBef>
                    <a:spcPct val="20000"/>
                  </a:spcBef>
                  <a:buClr>
                    <a:schemeClr val="folHlink"/>
                  </a:buClr>
                  <a:buSzPct val="80000"/>
                  <a:buFont typeface="Wingdings" pitchFamily="2" charset="2"/>
                  <a:buNone/>
                </a:pPr>
                <a:r>
                  <a:rPr lang="en-US" altLang="zh-CN" i="1"/>
                  <a:t>a</a:t>
                </a:r>
                <a:r>
                  <a:rPr lang="en-US" altLang="zh-CN" i="1" baseline="-25000"/>
                  <a:t>m-1,0</a:t>
                </a:r>
                <a:endParaRPr lang="zh-CN" altLang="en-US" i="1"/>
              </a:p>
            </p:txBody>
          </p:sp>
          <p:sp>
            <p:nvSpPr>
              <p:cNvPr id="30738" name="Rectangle 15"/>
              <p:cNvSpPr>
                <a:spLocks noChangeArrowheads="1"/>
              </p:cNvSpPr>
              <p:nvPr/>
            </p:nvSpPr>
            <p:spPr bwMode="auto">
              <a:xfrm>
                <a:off x="864" y="902"/>
                <a:ext cx="91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15000"/>
                  </a:lnSpc>
                  <a:spcBef>
                    <a:spcPct val="20000"/>
                  </a:spcBef>
                  <a:buClr>
                    <a:schemeClr val="folHlink"/>
                  </a:buClr>
                  <a:buSzPct val="80000"/>
                  <a:buFont typeface="Wingdings" pitchFamily="2" charset="2"/>
                  <a:buNone/>
                </a:pPr>
                <a:r>
                  <a:rPr lang="zh-CN" altLang="en-US" i="1"/>
                  <a:t>……</a:t>
                </a:r>
              </a:p>
            </p:txBody>
          </p:sp>
          <p:sp>
            <p:nvSpPr>
              <p:cNvPr id="30739" name="Rectangle 16"/>
              <p:cNvSpPr>
                <a:spLocks noChangeArrowheads="1"/>
              </p:cNvSpPr>
              <p:nvPr/>
            </p:nvSpPr>
            <p:spPr bwMode="auto">
              <a:xfrm>
                <a:off x="864" y="576"/>
                <a:ext cx="91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15000"/>
                  </a:lnSpc>
                  <a:spcBef>
                    <a:spcPct val="20000"/>
                  </a:spcBef>
                  <a:buClr>
                    <a:schemeClr val="folHlink"/>
                  </a:buClr>
                  <a:buSzPct val="80000"/>
                  <a:buFont typeface="Wingdings" pitchFamily="2" charset="2"/>
                  <a:buNone/>
                </a:pPr>
                <a:r>
                  <a:rPr lang="en-US" altLang="zh-CN" i="1"/>
                  <a:t>a</a:t>
                </a:r>
                <a:r>
                  <a:rPr lang="en-US" altLang="zh-CN" i="1" baseline="-25000"/>
                  <a:t>0,0</a:t>
                </a:r>
              </a:p>
            </p:txBody>
          </p:sp>
          <p:sp>
            <p:nvSpPr>
              <p:cNvPr id="30740" name="Line 17"/>
              <p:cNvSpPr>
                <a:spLocks noChangeShapeType="1"/>
              </p:cNvSpPr>
              <p:nvPr/>
            </p:nvSpPr>
            <p:spPr bwMode="auto">
              <a:xfrm>
                <a:off x="864" y="576"/>
                <a:ext cx="91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41" name="Line 18"/>
              <p:cNvSpPr>
                <a:spLocks noChangeShapeType="1"/>
              </p:cNvSpPr>
              <p:nvPr/>
            </p:nvSpPr>
            <p:spPr bwMode="auto">
              <a:xfrm>
                <a:off x="864" y="902"/>
                <a:ext cx="9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42" name="Line 19"/>
              <p:cNvSpPr>
                <a:spLocks noChangeShapeType="1"/>
              </p:cNvSpPr>
              <p:nvPr/>
            </p:nvSpPr>
            <p:spPr bwMode="auto">
              <a:xfrm>
                <a:off x="864" y="1228"/>
                <a:ext cx="9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43" name="Line 20"/>
              <p:cNvSpPr>
                <a:spLocks noChangeShapeType="1"/>
              </p:cNvSpPr>
              <p:nvPr/>
            </p:nvSpPr>
            <p:spPr bwMode="auto">
              <a:xfrm>
                <a:off x="864" y="1554"/>
                <a:ext cx="9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44" name="Line 21"/>
              <p:cNvSpPr>
                <a:spLocks noChangeShapeType="1"/>
              </p:cNvSpPr>
              <p:nvPr/>
            </p:nvSpPr>
            <p:spPr bwMode="auto">
              <a:xfrm>
                <a:off x="864" y="1880"/>
                <a:ext cx="9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45" name="Line 22"/>
              <p:cNvSpPr>
                <a:spLocks noChangeShapeType="1"/>
              </p:cNvSpPr>
              <p:nvPr/>
            </p:nvSpPr>
            <p:spPr bwMode="auto">
              <a:xfrm>
                <a:off x="864" y="2206"/>
                <a:ext cx="9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46" name="Line 23"/>
              <p:cNvSpPr>
                <a:spLocks noChangeShapeType="1"/>
              </p:cNvSpPr>
              <p:nvPr/>
            </p:nvSpPr>
            <p:spPr bwMode="auto">
              <a:xfrm>
                <a:off x="864" y="2532"/>
                <a:ext cx="9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47" name="Line 24"/>
              <p:cNvSpPr>
                <a:spLocks noChangeShapeType="1"/>
              </p:cNvSpPr>
              <p:nvPr/>
            </p:nvSpPr>
            <p:spPr bwMode="auto">
              <a:xfrm>
                <a:off x="864" y="2858"/>
                <a:ext cx="9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48" name="Line 25"/>
              <p:cNvSpPr>
                <a:spLocks noChangeShapeType="1"/>
              </p:cNvSpPr>
              <p:nvPr/>
            </p:nvSpPr>
            <p:spPr bwMode="auto">
              <a:xfrm>
                <a:off x="864" y="3184"/>
                <a:ext cx="9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49" name="Line 26"/>
              <p:cNvSpPr>
                <a:spLocks noChangeShapeType="1"/>
              </p:cNvSpPr>
              <p:nvPr/>
            </p:nvSpPr>
            <p:spPr bwMode="auto">
              <a:xfrm>
                <a:off x="864" y="3510"/>
                <a:ext cx="9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50" name="Line 27"/>
              <p:cNvSpPr>
                <a:spLocks noChangeShapeType="1"/>
              </p:cNvSpPr>
              <p:nvPr/>
            </p:nvSpPr>
            <p:spPr bwMode="auto">
              <a:xfrm>
                <a:off x="864" y="3836"/>
                <a:ext cx="9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51" name="Line 28"/>
              <p:cNvSpPr>
                <a:spLocks noChangeShapeType="1"/>
              </p:cNvSpPr>
              <p:nvPr/>
            </p:nvSpPr>
            <p:spPr bwMode="auto">
              <a:xfrm>
                <a:off x="864" y="4162"/>
                <a:ext cx="91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52" name="Line 29"/>
              <p:cNvSpPr>
                <a:spLocks noChangeShapeType="1"/>
              </p:cNvSpPr>
              <p:nvPr/>
            </p:nvSpPr>
            <p:spPr bwMode="auto">
              <a:xfrm>
                <a:off x="864" y="576"/>
                <a:ext cx="0" cy="358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53" name="Line 30"/>
              <p:cNvSpPr>
                <a:spLocks noChangeShapeType="1"/>
              </p:cNvSpPr>
              <p:nvPr/>
            </p:nvSpPr>
            <p:spPr bwMode="auto">
              <a:xfrm>
                <a:off x="1776" y="576"/>
                <a:ext cx="0" cy="358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54" name="AutoShape 31"/>
              <p:cNvSpPr>
                <a:spLocks/>
              </p:cNvSpPr>
              <p:nvPr/>
            </p:nvSpPr>
            <p:spPr bwMode="auto">
              <a:xfrm>
                <a:off x="1824" y="624"/>
                <a:ext cx="144" cy="912"/>
              </a:xfrm>
              <a:prstGeom prst="rightBrace">
                <a:avLst>
                  <a:gd name="adj1" fmla="val 52778"/>
                  <a:gd name="adj2" fmla="val 50000"/>
                </a:avLst>
              </a:prstGeom>
              <a:noFill/>
              <a:ln w="5715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55" name="AutoShape 32"/>
              <p:cNvSpPr>
                <a:spLocks/>
              </p:cNvSpPr>
              <p:nvPr/>
            </p:nvSpPr>
            <p:spPr bwMode="auto">
              <a:xfrm>
                <a:off x="1824" y="1920"/>
                <a:ext cx="144" cy="912"/>
              </a:xfrm>
              <a:prstGeom prst="rightBrace">
                <a:avLst>
                  <a:gd name="adj1" fmla="val 52778"/>
                  <a:gd name="adj2" fmla="val 50000"/>
                </a:avLst>
              </a:prstGeom>
              <a:noFill/>
              <a:ln w="5715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56" name="AutoShape 33"/>
              <p:cNvSpPr>
                <a:spLocks/>
              </p:cNvSpPr>
              <p:nvPr/>
            </p:nvSpPr>
            <p:spPr bwMode="auto">
              <a:xfrm>
                <a:off x="1776" y="3216"/>
                <a:ext cx="144" cy="912"/>
              </a:xfrm>
              <a:prstGeom prst="rightBrace">
                <a:avLst>
                  <a:gd name="adj1" fmla="val 52778"/>
                  <a:gd name="adj2" fmla="val 50000"/>
                </a:avLst>
              </a:prstGeom>
              <a:noFill/>
              <a:ln w="5715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57" name="Text Box 34"/>
              <p:cNvSpPr txBox="1">
                <a:spLocks noChangeArrowheads="1"/>
              </p:cNvSpPr>
              <p:nvPr/>
            </p:nvSpPr>
            <p:spPr bwMode="auto">
              <a:xfrm>
                <a:off x="1920" y="960"/>
                <a:ext cx="864"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zh-CN" altLang="en-US" sz="2000"/>
                  <a:t>第</a:t>
                </a:r>
                <a:r>
                  <a:rPr lang="zh-CN" altLang="en-US" sz="2000" i="1"/>
                  <a:t>0</a:t>
                </a:r>
                <a:r>
                  <a:rPr lang="zh-CN" altLang="en-US" sz="2000"/>
                  <a:t>列</a:t>
                </a:r>
              </a:p>
            </p:txBody>
          </p:sp>
          <p:sp>
            <p:nvSpPr>
              <p:cNvPr id="30758" name="Text Box 35"/>
              <p:cNvSpPr txBox="1">
                <a:spLocks noChangeArrowheads="1"/>
              </p:cNvSpPr>
              <p:nvPr/>
            </p:nvSpPr>
            <p:spPr bwMode="auto">
              <a:xfrm>
                <a:off x="1920" y="2256"/>
                <a:ext cx="864"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zh-CN" altLang="en-US" sz="2000"/>
                  <a:t>第</a:t>
                </a:r>
                <a:r>
                  <a:rPr lang="en-US" altLang="zh-CN" sz="2000" i="1"/>
                  <a:t>j</a:t>
                </a:r>
                <a:r>
                  <a:rPr lang="zh-CN" altLang="en-US" sz="2000"/>
                  <a:t>列</a:t>
                </a:r>
              </a:p>
            </p:txBody>
          </p:sp>
          <p:sp>
            <p:nvSpPr>
              <p:cNvPr id="30759" name="Text Box 36"/>
              <p:cNvSpPr txBox="1">
                <a:spLocks noChangeArrowheads="1"/>
              </p:cNvSpPr>
              <p:nvPr/>
            </p:nvSpPr>
            <p:spPr bwMode="auto">
              <a:xfrm>
                <a:off x="1872" y="3552"/>
                <a:ext cx="863"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zh-CN" altLang="en-US" sz="2000"/>
                  <a:t>第</a:t>
                </a:r>
                <a:r>
                  <a:rPr lang="en-US" altLang="zh-CN" sz="2000" i="1"/>
                  <a:t>n-1</a:t>
                </a:r>
                <a:r>
                  <a:rPr lang="zh-CN" altLang="en-US" sz="2000"/>
                  <a:t>列</a:t>
                </a:r>
              </a:p>
            </p:txBody>
          </p:sp>
        </p:grpSp>
        <p:sp>
          <p:nvSpPr>
            <p:cNvPr id="30728" name="Text Box 37"/>
            <p:cNvSpPr txBox="1">
              <a:spLocks noChangeArrowheads="1"/>
            </p:cNvSpPr>
            <p:nvPr/>
          </p:nvSpPr>
          <p:spPr bwMode="auto">
            <a:xfrm>
              <a:off x="0" y="432"/>
              <a:ext cx="81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en-US" altLang="zh-CN" sz="1800" i="1"/>
                <a:t> </a:t>
              </a:r>
              <a:r>
                <a:rPr lang="en-US" altLang="zh-CN" sz="1800" i="1">
                  <a:solidFill>
                    <a:srgbClr val="FF0000"/>
                  </a:solidFill>
                </a:rPr>
                <a:t>LOC</a:t>
              </a:r>
              <a:r>
                <a:rPr lang="en-US" altLang="zh-CN" sz="1800">
                  <a:solidFill>
                    <a:srgbClr val="FF0000"/>
                  </a:solidFill>
                </a:rPr>
                <a:t>(</a:t>
              </a:r>
              <a:r>
                <a:rPr lang="en-US" altLang="zh-CN" sz="2000" i="1">
                  <a:solidFill>
                    <a:srgbClr val="FF0000"/>
                  </a:solidFill>
                </a:rPr>
                <a:t>a</a:t>
              </a:r>
              <a:r>
                <a:rPr lang="en-US" altLang="zh-CN" sz="2000" i="1" baseline="-25000">
                  <a:solidFill>
                    <a:srgbClr val="FF0000"/>
                  </a:solidFill>
                </a:rPr>
                <a:t>00</a:t>
              </a:r>
              <a:r>
                <a:rPr lang="en-US" altLang="zh-CN" sz="2000">
                  <a:solidFill>
                    <a:srgbClr val="FF0000"/>
                  </a:solidFill>
                </a:rPr>
                <a:t>)</a:t>
              </a:r>
              <a:r>
                <a:rPr lang="en-US" altLang="zh-CN" sz="2000"/>
                <a:t> </a:t>
              </a:r>
              <a:r>
                <a:rPr lang="en-US" altLang="zh-CN" sz="2000" i="1"/>
                <a:t> </a:t>
              </a:r>
            </a:p>
          </p:txBody>
        </p:sp>
      </p:grpSp>
      <p:sp>
        <p:nvSpPr>
          <p:cNvPr id="191526" name="Text Box 38"/>
          <p:cNvSpPr txBox="1">
            <a:spLocks noChangeArrowheads="1"/>
          </p:cNvSpPr>
          <p:nvPr/>
        </p:nvSpPr>
        <p:spPr bwMode="auto">
          <a:xfrm>
            <a:off x="812800" y="2667000"/>
            <a:ext cx="7112000" cy="145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lnSpc>
                <a:spcPct val="145000"/>
              </a:lnSpc>
              <a:spcBef>
                <a:spcPct val="50000"/>
              </a:spcBef>
              <a:buClr>
                <a:schemeClr val="folHlink"/>
              </a:buClr>
              <a:buSzPct val="130000"/>
              <a:buFont typeface="Wingdings" pitchFamily="2" charset="2"/>
              <a:buNone/>
            </a:pPr>
            <a:r>
              <a:rPr lang="zh-CN" altLang="en-US" dirty="0">
                <a:latin typeface="Arial Narrow" pitchFamily="34" charset="0"/>
              </a:rPr>
              <a:t> 地址计算公式:</a:t>
            </a:r>
            <a:endParaRPr lang="zh-CN" altLang="en-US" sz="2000" dirty="0">
              <a:solidFill>
                <a:schemeClr val="tx2"/>
              </a:solidFill>
              <a:latin typeface="Arial Narrow" pitchFamily="34" charset="0"/>
            </a:endParaRPr>
          </a:p>
          <a:p>
            <a:pPr eaLnBrk="1" hangingPunct="1">
              <a:lnSpc>
                <a:spcPct val="145000"/>
              </a:lnSpc>
              <a:spcBef>
                <a:spcPct val="50000"/>
              </a:spcBef>
            </a:pPr>
            <a:r>
              <a:rPr lang="en-US" altLang="zh-CN" dirty="0">
                <a:solidFill>
                  <a:schemeClr val="tx2"/>
                </a:solidFill>
                <a:latin typeface="Arial Narrow" pitchFamily="34" charset="0"/>
              </a:rPr>
              <a:t>    </a:t>
            </a:r>
            <a:r>
              <a:rPr lang="en-US" altLang="zh-CN" sz="2800" i="1" dirty="0">
                <a:solidFill>
                  <a:schemeClr val="tx2"/>
                </a:solidFill>
              </a:rPr>
              <a:t>Loc</a:t>
            </a:r>
            <a:r>
              <a:rPr lang="en-US" altLang="zh-CN" sz="2800" dirty="0">
                <a:solidFill>
                  <a:schemeClr val="tx2"/>
                </a:solidFill>
              </a:rPr>
              <a:t>(</a:t>
            </a:r>
            <a:r>
              <a:rPr lang="en-US" altLang="zh-CN" sz="2800" i="1" dirty="0" err="1">
                <a:solidFill>
                  <a:schemeClr val="tx2"/>
                </a:solidFill>
              </a:rPr>
              <a:t>a</a:t>
            </a:r>
            <a:r>
              <a:rPr lang="en-US" altLang="zh-CN" sz="2800" i="1" baseline="-25000" dirty="0" err="1">
                <a:solidFill>
                  <a:schemeClr val="tx2"/>
                </a:solidFill>
              </a:rPr>
              <a:t>ij</a:t>
            </a:r>
            <a:r>
              <a:rPr lang="en-US" altLang="zh-CN" sz="2800" dirty="0">
                <a:solidFill>
                  <a:schemeClr val="tx2"/>
                </a:solidFill>
              </a:rPr>
              <a:t>)＝</a:t>
            </a:r>
            <a:r>
              <a:rPr lang="en-US" altLang="zh-CN" sz="2800" i="1" dirty="0">
                <a:solidFill>
                  <a:schemeClr val="tx2"/>
                </a:solidFill>
              </a:rPr>
              <a:t>Loc</a:t>
            </a:r>
            <a:r>
              <a:rPr lang="en-US" altLang="zh-CN" sz="2800" dirty="0">
                <a:solidFill>
                  <a:schemeClr val="tx2"/>
                </a:solidFill>
              </a:rPr>
              <a:t>(</a:t>
            </a:r>
            <a:r>
              <a:rPr lang="en-US" altLang="zh-CN" sz="2800" i="1" dirty="0">
                <a:solidFill>
                  <a:schemeClr val="tx2"/>
                </a:solidFill>
              </a:rPr>
              <a:t>a</a:t>
            </a:r>
            <a:r>
              <a:rPr lang="en-US" altLang="zh-CN" sz="2800" i="1" baseline="-25000" dirty="0">
                <a:solidFill>
                  <a:schemeClr val="tx2"/>
                </a:solidFill>
              </a:rPr>
              <a:t>00</a:t>
            </a:r>
            <a:r>
              <a:rPr lang="en-US" altLang="zh-CN" sz="2800" dirty="0">
                <a:solidFill>
                  <a:schemeClr val="tx2"/>
                </a:solidFill>
              </a:rPr>
              <a:t>)＋(</a:t>
            </a:r>
            <a:r>
              <a:rPr lang="en-US" altLang="zh-CN" sz="2800" i="1" dirty="0" err="1">
                <a:solidFill>
                  <a:schemeClr val="tx2"/>
                </a:solidFill>
              </a:rPr>
              <a:t>j</a:t>
            </a:r>
            <a:r>
              <a:rPr lang="en-US" altLang="zh-CN" sz="2800" dirty="0" err="1">
                <a:solidFill>
                  <a:schemeClr val="tx2"/>
                </a:solidFill>
              </a:rPr>
              <a:t>×</a:t>
            </a:r>
            <a:r>
              <a:rPr lang="en-US" altLang="zh-CN" sz="2800" i="1" dirty="0" err="1">
                <a:solidFill>
                  <a:schemeClr val="tx2"/>
                </a:solidFill>
              </a:rPr>
              <a:t>m</a:t>
            </a:r>
            <a:r>
              <a:rPr lang="en-US" altLang="zh-CN" sz="2800" dirty="0" err="1">
                <a:solidFill>
                  <a:schemeClr val="tx2"/>
                </a:solidFill>
              </a:rPr>
              <a:t>＋</a:t>
            </a:r>
            <a:r>
              <a:rPr lang="en-US" altLang="zh-CN" sz="2800" i="1" dirty="0" err="1">
                <a:solidFill>
                  <a:schemeClr val="tx2"/>
                </a:solidFill>
              </a:rPr>
              <a:t>i</a:t>
            </a:r>
            <a:r>
              <a:rPr lang="en-US" altLang="zh-CN" sz="2800" dirty="0">
                <a:solidFill>
                  <a:schemeClr val="tx2"/>
                </a:solidFill>
              </a:rPr>
              <a:t>)</a:t>
            </a:r>
            <a:r>
              <a:rPr lang="en-US" altLang="zh-CN" sz="2800" i="1" dirty="0">
                <a:solidFill>
                  <a:schemeClr val="tx2"/>
                </a:solidFill>
              </a:rPr>
              <a:t>L</a:t>
            </a:r>
          </a:p>
        </p:txBody>
      </p:sp>
      <p:sp>
        <p:nvSpPr>
          <p:cNvPr id="39" name="Line 43">
            <a:extLst>
              <a:ext uri="{FF2B5EF4-FFF2-40B4-BE49-F238E27FC236}">
                <a16:creationId xmlns:a16="http://schemas.microsoft.com/office/drawing/2014/main" xmlns="" id="{A03E3B49-37F5-4641-857D-7346704B3CFD}"/>
              </a:ext>
            </a:extLst>
          </p:cNvPr>
          <p:cNvSpPr>
            <a:spLocks noChangeShapeType="1"/>
          </p:cNvSpPr>
          <p:nvPr/>
        </p:nvSpPr>
        <p:spPr bwMode="auto">
          <a:xfrm>
            <a:off x="7216982" y="1376926"/>
            <a:ext cx="6096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314713568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1526"/>
                                        </p:tgtEl>
                                        <p:attrNameLst>
                                          <p:attrName>style.visibility</p:attrName>
                                        </p:attrNameLst>
                                      </p:cBhvr>
                                      <p:to>
                                        <p:strVal val="visible"/>
                                      </p:to>
                                    </p:set>
                                    <p:animEffect transition="in" filter="box(in)">
                                      <p:cBhvr>
                                        <p:cTn id="12" dur="500"/>
                                        <p:tgtEl>
                                          <p:spTgt spid="191526"/>
                                        </p:tgtEl>
                                      </p:cBhvr>
                                    </p:animEffect>
                                  </p:childTnLst>
                                  <p:subTnLst>
                                    <p:animClr clrSpc="rgb" dir="cw">
                                      <p:cBhvr override="childStyle">
                                        <p:cTn dur="1" fill="hold" display="0" masterRel="nextClick" afterEffect="1"/>
                                        <p:tgtEl>
                                          <p:spTgt spid="191526"/>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26" grpId="0" autoUpdateAnimBg="0"/>
    </p:bldLst>
  </p:timing>
</p:sld>
</file>

<file path=ppt/theme/theme1.xml><?xml version="1.0" encoding="utf-8"?>
<a:theme xmlns:a="http://schemas.openxmlformats.org/drawingml/2006/main"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Narrow"/>
        <a:ea typeface="华文新魏"/>
        <a:cs typeface=""/>
      </a:majorFont>
      <a:minorFont>
        <a:latin typeface="Arial Narrow"/>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5958</TotalTime>
  <Words>5032</Words>
  <Application>Microsoft Macintosh PowerPoint</Application>
  <PresentationFormat>宽屏</PresentationFormat>
  <Paragraphs>1068</Paragraphs>
  <Slides>50</Slides>
  <Notes>18</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50</vt:i4>
      </vt:variant>
    </vt:vector>
  </HeadingPairs>
  <TitlesOfParts>
    <vt:vector size="66" baseType="lpstr">
      <vt:lpstr>Arial Narrow</vt:lpstr>
      <vt:lpstr>DengXian</vt:lpstr>
      <vt:lpstr>Mangal</vt:lpstr>
      <vt:lpstr>SimSun</vt:lpstr>
      <vt:lpstr>Symbol</vt:lpstr>
      <vt:lpstr>Tahoma</vt:lpstr>
      <vt:lpstr>Times New Roman</vt:lpstr>
      <vt:lpstr>Wingdings</vt:lpstr>
      <vt:lpstr>方正舒体</vt:lpstr>
      <vt:lpstr>华文楷体</vt:lpstr>
      <vt:lpstr>华文新魏</vt:lpstr>
      <vt:lpstr>楷体_GB2312</vt:lpstr>
      <vt:lpstr>宋体</vt:lpstr>
      <vt:lpstr>Arial</vt:lpstr>
      <vt:lpstr>1_Blends</vt:lpstr>
      <vt:lpstr>Equation</vt:lpstr>
      <vt:lpstr>第5章 数组和广义表</vt:lpstr>
      <vt:lpstr>5.1 数组的定义</vt:lpstr>
      <vt:lpstr>5.1 数组的定义</vt:lpstr>
      <vt:lpstr>5.1 数组的定义</vt:lpstr>
      <vt:lpstr>5.1 数组的定义</vt:lpstr>
      <vt:lpstr>5.2  数组的顺序表示和实现</vt:lpstr>
      <vt:lpstr>5.2  数组的顺序表示和实现</vt:lpstr>
      <vt:lpstr>5.2  数组的顺序表示和实现</vt:lpstr>
      <vt:lpstr>5.2  数组的顺序表示和实现</vt:lpstr>
      <vt:lpstr>练习</vt:lpstr>
      <vt:lpstr>5.3 矩阵的压缩存储</vt:lpstr>
      <vt:lpstr>5.3.1  特殊矩阵</vt:lpstr>
      <vt:lpstr>5.3.1  特殊矩阵</vt:lpstr>
      <vt:lpstr>5.3.1  特殊矩阵</vt:lpstr>
      <vt:lpstr>5.3.1  特殊矩阵</vt:lpstr>
      <vt:lpstr>5.3.1  特殊矩阵</vt:lpstr>
      <vt:lpstr>5.3.1  特殊矩阵</vt:lpstr>
      <vt:lpstr>5.3.1  特殊矩阵</vt:lpstr>
      <vt:lpstr>5.3.1  特殊矩阵</vt:lpstr>
      <vt:lpstr>5.3.2 稀疏矩阵</vt:lpstr>
      <vt:lpstr>PowerPoint 演示文稿</vt:lpstr>
      <vt:lpstr>PowerPoint 演示文稿</vt:lpstr>
      <vt:lpstr>5.3.2 稀疏矩阵</vt:lpstr>
      <vt:lpstr>PowerPoint 演示文稿</vt:lpstr>
      <vt:lpstr>稀疏矩阵的三元组顺序表表示</vt:lpstr>
      <vt:lpstr> </vt:lpstr>
      <vt:lpstr>PowerPoint 演示文稿</vt:lpstr>
      <vt:lpstr>稀疏矩阵的三元组顺序表表示</vt:lpstr>
      <vt:lpstr>  </vt:lpstr>
      <vt:lpstr>  </vt:lpstr>
      <vt:lpstr>PowerPoint 演示文稿</vt:lpstr>
      <vt:lpstr>  </vt:lpstr>
      <vt:lpstr>按照M中三元组次序进行转置</vt:lpstr>
      <vt:lpstr>PowerPoint 演示文稿</vt:lpstr>
      <vt:lpstr>稀疏矩阵的十字链表表示法</vt:lpstr>
      <vt:lpstr>稀疏矩阵的十字链表表示法</vt:lpstr>
      <vt:lpstr>PowerPoint 演示文稿</vt:lpstr>
      <vt:lpstr>PowerPoint 演示文稿</vt:lpstr>
      <vt:lpstr>例1:有三种存储稀疏矩阵的方法: ①二维数组表示法 ②三元组顺序表表示法 ③十字链表表示法 现有一n×n的稀疏矩阵，其非零元的个数为p，设在上述三种表示法中，每个域（值和指针）都占4个字节的空间，而且头结点和非头结点有相同的结构。请给出三种表示法表示该矩阵各自所需的空间数（以字节为单位）。</vt:lpstr>
      <vt:lpstr>PowerPoint 演示文稿</vt:lpstr>
      <vt:lpstr>5.4 广义表的定义</vt:lpstr>
      <vt:lpstr>5.4 广义表的定义</vt:lpstr>
      <vt:lpstr>PowerPoint 演示文稿</vt:lpstr>
      <vt:lpstr>5.4 广义表的定义</vt:lpstr>
      <vt:lpstr>5.4 广义表的定义</vt:lpstr>
      <vt:lpstr>5.5 广义表的存储结构</vt:lpstr>
      <vt:lpstr>示例</vt:lpstr>
      <vt:lpstr>5.4 广义表的定义</vt:lpstr>
      <vt:lpstr>练习</vt:lpstr>
      <vt:lpstr>本章小结</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Microsoft Office 用户</dc:creator>
  <cp:lastModifiedBy>Microsoft Office 用户</cp:lastModifiedBy>
  <cp:revision>542</cp:revision>
  <dcterms:created xsi:type="dcterms:W3CDTF">2019-08-08T04:01:59Z</dcterms:created>
  <dcterms:modified xsi:type="dcterms:W3CDTF">2021-10-24T02:08:37Z</dcterms:modified>
</cp:coreProperties>
</file>