
<file path=[Content_Types].xml><?xml version="1.0" encoding="utf-8"?>
<Types xmlns="http://schemas.openxmlformats.org/package/2006/content-types">
  <Default Extension="xml" ContentType="application/xml"/>
  <Default Extension="wmf" ContentType="image/x-wmf"/>
  <Default Extension="wav" ContentType="audio/x-wav"/>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5" r:id="rId2"/>
  </p:sldMasterIdLst>
  <p:notesMasterIdLst>
    <p:notesMasterId r:id="rId138"/>
  </p:notesMasterIdLst>
  <p:sldIdLst>
    <p:sldId id="285" r:id="rId3"/>
    <p:sldId id="303" r:id="rId4"/>
    <p:sldId id="489" r:id="rId5"/>
    <p:sldId id="544" r:id="rId6"/>
    <p:sldId id="490" r:id="rId7"/>
    <p:sldId id="545" r:id="rId8"/>
    <p:sldId id="546" r:id="rId9"/>
    <p:sldId id="439" r:id="rId10"/>
    <p:sldId id="547" r:id="rId11"/>
    <p:sldId id="548" r:id="rId12"/>
    <p:sldId id="549" r:id="rId13"/>
    <p:sldId id="386" r:id="rId14"/>
    <p:sldId id="498" r:id="rId15"/>
    <p:sldId id="552" r:id="rId16"/>
    <p:sldId id="550" r:id="rId17"/>
    <p:sldId id="497" r:id="rId18"/>
    <p:sldId id="551" r:id="rId19"/>
    <p:sldId id="394" r:id="rId20"/>
    <p:sldId id="553" r:id="rId21"/>
    <p:sldId id="396" r:id="rId22"/>
    <p:sldId id="397" r:id="rId23"/>
    <p:sldId id="398" r:id="rId24"/>
    <p:sldId id="347" r:id="rId25"/>
    <p:sldId id="400" r:id="rId26"/>
    <p:sldId id="501" r:id="rId27"/>
    <p:sldId id="346" r:id="rId28"/>
    <p:sldId id="624" r:id="rId29"/>
    <p:sldId id="502" r:id="rId30"/>
    <p:sldId id="503" r:id="rId31"/>
    <p:sldId id="504" r:id="rId32"/>
    <p:sldId id="506" r:id="rId33"/>
    <p:sldId id="625" r:id="rId34"/>
    <p:sldId id="555" r:id="rId35"/>
    <p:sldId id="556" r:id="rId36"/>
    <p:sldId id="415" r:id="rId37"/>
    <p:sldId id="283" r:id="rId38"/>
    <p:sldId id="572" r:id="rId39"/>
    <p:sldId id="557" r:id="rId40"/>
    <p:sldId id="388" r:id="rId41"/>
    <p:sldId id="573" r:id="rId42"/>
    <p:sldId id="574" r:id="rId43"/>
    <p:sldId id="558" r:id="rId44"/>
    <p:sldId id="431" r:id="rId45"/>
    <p:sldId id="560" r:id="rId46"/>
    <p:sldId id="562" r:id="rId47"/>
    <p:sldId id="561" r:id="rId48"/>
    <p:sldId id="563" r:id="rId49"/>
    <p:sldId id="569" r:id="rId50"/>
    <p:sldId id="522" r:id="rId51"/>
    <p:sldId id="565" r:id="rId52"/>
    <p:sldId id="564" r:id="rId53"/>
    <p:sldId id="567" r:id="rId54"/>
    <p:sldId id="568" r:id="rId55"/>
    <p:sldId id="570" r:id="rId56"/>
    <p:sldId id="576" r:id="rId57"/>
    <p:sldId id="626" r:id="rId58"/>
    <p:sldId id="627" r:id="rId59"/>
    <p:sldId id="629" r:id="rId60"/>
    <p:sldId id="630" r:id="rId61"/>
    <p:sldId id="635" r:id="rId62"/>
    <p:sldId id="639" r:id="rId63"/>
    <p:sldId id="641" r:id="rId64"/>
    <p:sldId id="648" r:id="rId65"/>
    <p:sldId id="640" r:id="rId66"/>
    <p:sldId id="642" r:id="rId67"/>
    <p:sldId id="643" r:id="rId68"/>
    <p:sldId id="644" r:id="rId69"/>
    <p:sldId id="645" r:id="rId70"/>
    <p:sldId id="647" r:id="rId71"/>
    <p:sldId id="646" r:id="rId72"/>
    <p:sldId id="636" r:id="rId73"/>
    <p:sldId id="637" r:id="rId74"/>
    <p:sldId id="638" r:id="rId75"/>
    <p:sldId id="580" r:id="rId76"/>
    <p:sldId id="581" r:id="rId77"/>
    <p:sldId id="582" r:id="rId78"/>
    <p:sldId id="583" r:id="rId79"/>
    <p:sldId id="584" r:id="rId80"/>
    <p:sldId id="651" r:id="rId81"/>
    <p:sldId id="585" r:id="rId82"/>
    <p:sldId id="586" r:id="rId83"/>
    <p:sldId id="652" r:id="rId84"/>
    <p:sldId id="587" r:id="rId85"/>
    <p:sldId id="653" r:id="rId86"/>
    <p:sldId id="649" r:id="rId87"/>
    <p:sldId id="650" r:id="rId88"/>
    <p:sldId id="588" r:id="rId89"/>
    <p:sldId id="589" r:id="rId90"/>
    <p:sldId id="590" r:id="rId91"/>
    <p:sldId id="591" r:id="rId92"/>
    <p:sldId id="632" r:id="rId93"/>
    <p:sldId id="634" r:id="rId94"/>
    <p:sldId id="592" r:id="rId95"/>
    <p:sldId id="633" r:id="rId96"/>
    <p:sldId id="654" r:id="rId97"/>
    <p:sldId id="593" r:id="rId98"/>
    <p:sldId id="595" r:id="rId99"/>
    <p:sldId id="597" r:id="rId100"/>
    <p:sldId id="465" r:id="rId101"/>
    <p:sldId id="598" r:id="rId102"/>
    <p:sldId id="599" r:id="rId103"/>
    <p:sldId id="601" r:id="rId104"/>
    <p:sldId id="600" r:id="rId105"/>
    <p:sldId id="468" r:id="rId106"/>
    <p:sldId id="602" r:id="rId107"/>
    <p:sldId id="471" r:id="rId108"/>
    <p:sldId id="473" r:id="rId109"/>
    <p:sldId id="475" r:id="rId110"/>
    <p:sldId id="476" r:id="rId111"/>
    <p:sldId id="477" r:id="rId112"/>
    <p:sldId id="478" r:id="rId113"/>
    <p:sldId id="479" r:id="rId114"/>
    <p:sldId id="655" r:id="rId115"/>
    <p:sldId id="327" r:id="rId116"/>
    <p:sldId id="603" r:id="rId117"/>
    <p:sldId id="604" r:id="rId118"/>
    <p:sldId id="610" r:id="rId119"/>
    <p:sldId id="605" r:id="rId120"/>
    <p:sldId id="606" r:id="rId121"/>
    <p:sldId id="607" r:id="rId122"/>
    <p:sldId id="608" r:id="rId123"/>
    <p:sldId id="622" r:id="rId124"/>
    <p:sldId id="612" r:id="rId125"/>
    <p:sldId id="656" r:id="rId126"/>
    <p:sldId id="611" r:id="rId127"/>
    <p:sldId id="613" r:id="rId128"/>
    <p:sldId id="614" r:id="rId129"/>
    <p:sldId id="615" r:id="rId130"/>
    <p:sldId id="616" r:id="rId131"/>
    <p:sldId id="617" r:id="rId132"/>
    <p:sldId id="618" r:id="rId133"/>
    <p:sldId id="623" r:id="rId134"/>
    <p:sldId id="619" r:id="rId135"/>
    <p:sldId id="620" r:id="rId136"/>
    <p:sldId id="621" r:id="rId1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64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10" autoAdjust="0"/>
    <p:restoredTop sz="77469"/>
  </p:normalViewPr>
  <p:slideViewPr>
    <p:cSldViewPr snapToGrid="0" snapToObjects="1">
      <p:cViewPr varScale="1">
        <p:scale>
          <a:sx n="78" d="100"/>
          <a:sy n="78" d="100"/>
        </p:scale>
        <p:origin x="192" y="3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00" Type="http://schemas.openxmlformats.org/officeDocument/2006/relationships/slide" Target="slides/slide98.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notesMaster" Target="notesMasters/notesMaster1.xml"/><Relationship Id="rId13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140" Type="http://schemas.openxmlformats.org/officeDocument/2006/relationships/viewProps" Target="viewProps.xml"/><Relationship Id="rId141" Type="http://schemas.openxmlformats.org/officeDocument/2006/relationships/theme" Target="theme/theme1.xml"/><Relationship Id="rId1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C7FD0-7D91-7745-BAE9-8066CB1E09EB}" type="datetimeFigureOut">
              <a:rPr kumimoji="1" lang="zh-CN" altLang="en-US" smtClean="0"/>
              <a:pPr/>
              <a:t>2021/11/15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57679E-18FD-3143-9E32-A85C730F7925}" type="slidenum">
              <a:rPr kumimoji="1" lang="zh-CN" altLang="en-US" smtClean="0"/>
              <a:pPr/>
              <a:t>‹#›</a:t>
            </a:fld>
            <a:endParaRPr kumimoji="1" lang="zh-CN" altLang="en-US"/>
          </a:p>
        </p:txBody>
      </p:sp>
    </p:spTree>
    <p:extLst>
      <p:ext uri="{BB962C8B-B14F-4D97-AF65-F5344CB8AC3E}">
        <p14:creationId xmlns:p14="http://schemas.microsoft.com/office/powerpoint/2010/main" val="40285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link.zhihu.com/?target=https://baike.baidu.com/item/%E4%B8%AD%E5%BA%8F%E9%81%8D%E5%8E%86/757281" TargetMode="External"/><Relationship Id="rId4" Type="http://schemas.openxmlformats.org/officeDocument/2006/relationships/hyperlink" Target="https://link.zhihu.com/?target=https://baike.baidu.com/item/%E5%A0%86%E6%A0%88/1682032" TargetMode="External"/><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122"/>
              </a:defRPr>
            </a:lvl1pPr>
            <a:lvl2pPr marL="742950" indent="-285750" eaLnBrk="0" hangingPunct="0">
              <a:defRPr kumimoji="1" sz="2400">
                <a:solidFill>
                  <a:schemeClr val="tx1"/>
                </a:solidFill>
                <a:latin typeface="Tahoma" charset="0"/>
                <a:ea typeface="宋体" charset="-122"/>
              </a:defRPr>
            </a:lvl2pPr>
            <a:lvl3pPr marL="1143000" indent="-228600" eaLnBrk="0" hangingPunct="0">
              <a:defRPr kumimoji="1" sz="2400">
                <a:solidFill>
                  <a:schemeClr val="tx1"/>
                </a:solidFill>
                <a:latin typeface="Tahoma" charset="0"/>
                <a:ea typeface="宋体" charset="-122"/>
              </a:defRPr>
            </a:lvl3pPr>
            <a:lvl4pPr marL="1600200" indent="-228600" eaLnBrk="0" hangingPunct="0">
              <a:defRPr kumimoji="1" sz="2400">
                <a:solidFill>
                  <a:schemeClr val="tx1"/>
                </a:solidFill>
                <a:latin typeface="Tahoma" charset="0"/>
                <a:ea typeface="宋体" charset="-122"/>
              </a:defRPr>
            </a:lvl4pPr>
            <a:lvl5pPr marL="2057400" indent="-228600" eaLnBrk="0" hangingPunct="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fld id="{6BF1990F-B1C0-784D-88ED-91FDC981F628}" type="slidenum">
              <a:rPr lang="en-US" altLang="zh-CN" sz="1200">
                <a:solidFill>
                  <a:srgbClr val="000000"/>
                </a:solidFill>
                <a:latin typeface="Times New Roman" charset="0"/>
              </a:rPr>
              <a:pPr eaLnBrk="1" hangingPunct="1"/>
              <a:t>1</a:t>
            </a:fld>
            <a:endParaRPr lang="en-US" altLang="zh-CN" sz="1200" dirty="0">
              <a:solidFill>
                <a:srgbClr val="000000"/>
              </a:solidFill>
              <a:latin typeface="Times New Roman"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zh-CN" sz="900" dirty="0">
              <a:latin typeface="Times New Roman" charset="0"/>
              <a:ea typeface="宋体" charset="-122"/>
            </a:endParaRPr>
          </a:p>
        </p:txBody>
      </p:sp>
    </p:spTree>
    <p:extLst>
      <p:ext uri="{BB962C8B-B14F-4D97-AF65-F5344CB8AC3E}">
        <p14:creationId xmlns:p14="http://schemas.microsoft.com/office/powerpoint/2010/main" val="367439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AACC4E49-FA82-4A76-88F5-DF529090D578}"/>
              </a:ext>
            </a:extLst>
          </p:cNvPr>
          <p:cNvSpPr>
            <a:spLocks noGrp="1" noChangeArrowheads="1"/>
          </p:cNvSpPr>
          <p:nvPr>
            <p:ph type="sldNum" sz="quarter" idx="5"/>
          </p:nvPr>
        </p:nvSpPr>
        <p:spPr>
          <a:ln/>
        </p:spPr>
        <p:txBody>
          <a:bodyPr/>
          <a:lstStyle/>
          <a:p>
            <a:fld id="{753E939E-76B1-49A0-9AAC-146EDBE37D06}" type="slidenum">
              <a:rPr lang="en-US" altLang="zh-CN"/>
              <a:pPr/>
              <a:t>18</a:t>
            </a:fld>
            <a:endParaRPr lang="en-US" altLang="zh-CN"/>
          </a:p>
        </p:txBody>
      </p:sp>
      <p:sp>
        <p:nvSpPr>
          <p:cNvPr id="338946" name="Rectangle 2">
            <a:extLst>
              <a:ext uri="{FF2B5EF4-FFF2-40B4-BE49-F238E27FC236}">
                <a16:creationId xmlns:a16="http://schemas.microsoft.com/office/drawing/2014/main" xmlns="" id="{69D15478-3945-4248-BD59-5E3CEA94062F}"/>
              </a:ext>
            </a:extLst>
          </p:cNvPr>
          <p:cNvSpPr>
            <a:spLocks noGrp="1" noRot="1" noChangeAspect="1" noChangeArrowheads="1" noTextEdit="1"/>
          </p:cNvSpPr>
          <p:nvPr>
            <p:ph type="sldImg"/>
          </p:nvPr>
        </p:nvSpPr>
        <p:spPr>
          <a:ln/>
        </p:spPr>
      </p:sp>
      <p:sp>
        <p:nvSpPr>
          <p:cNvPr id="338947" name="Rectangle 3">
            <a:extLst>
              <a:ext uri="{FF2B5EF4-FFF2-40B4-BE49-F238E27FC236}">
                <a16:creationId xmlns:a16="http://schemas.microsoft.com/office/drawing/2014/main" xmlns="" id="{6958351A-FAC1-4902-B9C7-5D21BD7EDD5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AACC4E49-FA82-4A76-88F5-DF529090D578}"/>
              </a:ext>
            </a:extLst>
          </p:cNvPr>
          <p:cNvSpPr>
            <a:spLocks noGrp="1" noChangeArrowheads="1"/>
          </p:cNvSpPr>
          <p:nvPr>
            <p:ph type="sldNum" sz="quarter" idx="5"/>
          </p:nvPr>
        </p:nvSpPr>
        <p:spPr>
          <a:ln/>
        </p:spPr>
        <p:txBody>
          <a:bodyPr/>
          <a:lstStyle/>
          <a:p>
            <a:fld id="{753E939E-76B1-49A0-9AAC-146EDBE37D06}" type="slidenum">
              <a:rPr lang="en-US" altLang="zh-CN"/>
              <a:pPr/>
              <a:t>19</a:t>
            </a:fld>
            <a:endParaRPr lang="en-US" altLang="zh-CN"/>
          </a:p>
        </p:txBody>
      </p:sp>
      <p:sp>
        <p:nvSpPr>
          <p:cNvPr id="338946" name="Rectangle 2">
            <a:extLst>
              <a:ext uri="{FF2B5EF4-FFF2-40B4-BE49-F238E27FC236}">
                <a16:creationId xmlns:a16="http://schemas.microsoft.com/office/drawing/2014/main" xmlns="" id="{69D15478-3945-4248-BD59-5E3CEA94062F}"/>
              </a:ext>
            </a:extLst>
          </p:cNvPr>
          <p:cNvSpPr>
            <a:spLocks noGrp="1" noRot="1" noChangeAspect="1" noChangeArrowheads="1" noTextEdit="1"/>
          </p:cNvSpPr>
          <p:nvPr>
            <p:ph type="sldImg"/>
          </p:nvPr>
        </p:nvSpPr>
        <p:spPr>
          <a:ln/>
        </p:spPr>
      </p:sp>
      <p:sp>
        <p:nvSpPr>
          <p:cNvPr id="338947" name="Rectangle 3">
            <a:extLst>
              <a:ext uri="{FF2B5EF4-FFF2-40B4-BE49-F238E27FC236}">
                <a16:creationId xmlns:a16="http://schemas.microsoft.com/office/drawing/2014/main" xmlns="" id="{6958351A-FAC1-4902-B9C7-5D21BD7EDD50}"/>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45893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A79E6F6A-11D3-4C2D-BD55-00273E967CDE}"/>
              </a:ext>
            </a:extLst>
          </p:cNvPr>
          <p:cNvSpPr>
            <a:spLocks noGrp="1" noChangeArrowheads="1"/>
          </p:cNvSpPr>
          <p:nvPr>
            <p:ph type="sldNum" sz="quarter" idx="5"/>
          </p:nvPr>
        </p:nvSpPr>
        <p:spPr>
          <a:ln/>
        </p:spPr>
        <p:txBody>
          <a:bodyPr/>
          <a:lstStyle/>
          <a:p>
            <a:fld id="{B2988257-F619-4393-B0F4-642688FE93FD}" type="slidenum">
              <a:rPr lang="en-US" altLang="zh-CN"/>
              <a:pPr/>
              <a:t>20</a:t>
            </a:fld>
            <a:endParaRPr lang="en-US" altLang="zh-CN"/>
          </a:p>
        </p:txBody>
      </p:sp>
      <p:sp>
        <p:nvSpPr>
          <p:cNvPr id="343042" name="Rectangle 2">
            <a:extLst>
              <a:ext uri="{FF2B5EF4-FFF2-40B4-BE49-F238E27FC236}">
                <a16:creationId xmlns:a16="http://schemas.microsoft.com/office/drawing/2014/main" xmlns="" id="{4063E2D3-1799-49C3-BB4F-C0C4E942750E}"/>
              </a:ext>
            </a:extLst>
          </p:cNvPr>
          <p:cNvSpPr>
            <a:spLocks noGrp="1" noRot="1" noChangeAspect="1" noChangeArrowheads="1" noTextEdit="1"/>
          </p:cNvSpPr>
          <p:nvPr>
            <p:ph type="sldImg"/>
          </p:nvPr>
        </p:nvSpPr>
        <p:spPr>
          <a:ln/>
        </p:spPr>
      </p:sp>
      <p:sp>
        <p:nvSpPr>
          <p:cNvPr id="343043" name="Rectangle 3">
            <a:extLst>
              <a:ext uri="{FF2B5EF4-FFF2-40B4-BE49-F238E27FC236}">
                <a16:creationId xmlns:a16="http://schemas.microsoft.com/office/drawing/2014/main" xmlns="" id="{21284E3A-C94E-433F-A5E7-44E2762F144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4DC2C3C-F72D-4F6B-AB97-94B47AC746EE}"/>
              </a:ext>
            </a:extLst>
          </p:cNvPr>
          <p:cNvSpPr>
            <a:spLocks noGrp="1" noChangeArrowheads="1"/>
          </p:cNvSpPr>
          <p:nvPr>
            <p:ph type="sldNum" sz="quarter" idx="5"/>
          </p:nvPr>
        </p:nvSpPr>
        <p:spPr>
          <a:ln/>
        </p:spPr>
        <p:txBody>
          <a:bodyPr/>
          <a:lstStyle/>
          <a:p>
            <a:fld id="{1FEC4D1F-C194-417B-8C1F-719D29D98DEB}" type="slidenum">
              <a:rPr lang="en-US" altLang="zh-CN"/>
              <a:pPr/>
              <a:t>21</a:t>
            </a:fld>
            <a:endParaRPr lang="en-US" altLang="zh-CN"/>
          </a:p>
        </p:txBody>
      </p:sp>
      <p:sp>
        <p:nvSpPr>
          <p:cNvPr id="345090" name="Rectangle 2">
            <a:extLst>
              <a:ext uri="{FF2B5EF4-FFF2-40B4-BE49-F238E27FC236}">
                <a16:creationId xmlns:a16="http://schemas.microsoft.com/office/drawing/2014/main" xmlns="" id="{96934AFE-5627-4E58-BA7D-1E69206DD0A9}"/>
              </a:ext>
            </a:extLst>
          </p:cNvPr>
          <p:cNvSpPr>
            <a:spLocks noGrp="1" noRot="1" noChangeAspect="1" noChangeArrowheads="1" noTextEdit="1"/>
          </p:cNvSpPr>
          <p:nvPr>
            <p:ph type="sldImg"/>
          </p:nvPr>
        </p:nvSpPr>
        <p:spPr>
          <a:ln/>
        </p:spPr>
      </p:sp>
      <p:sp>
        <p:nvSpPr>
          <p:cNvPr id="345091" name="Rectangle 3">
            <a:extLst>
              <a:ext uri="{FF2B5EF4-FFF2-40B4-BE49-F238E27FC236}">
                <a16:creationId xmlns:a16="http://schemas.microsoft.com/office/drawing/2014/main" xmlns="" id="{EF84CE45-AE3D-461F-8D52-BD136841A9E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7411F56-8393-4C16-83AB-9121CA251EE6}"/>
              </a:ext>
            </a:extLst>
          </p:cNvPr>
          <p:cNvSpPr>
            <a:spLocks noGrp="1" noChangeArrowheads="1"/>
          </p:cNvSpPr>
          <p:nvPr>
            <p:ph type="sldNum" sz="quarter" idx="5"/>
          </p:nvPr>
        </p:nvSpPr>
        <p:spPr>
          <a:ln/>
        </p:spPr>
        <p:txBody>
          <a:bodyPr/>
          <a:lstStyle/>
          <a:p>
            <a:fld id="{387F775F-BBBB-4D95-AC25-479A51E5379F}" type="slidenum">
              <a:rPr lang="en-US" altLang="zh-CN"/>
              <a:pPr/>
              <a:t>22</a:t>
            </a:fld>
            <a:endParaRPr lang="en-US" altLang="zh-CN"/>
          </a:p>
        </p:txBody>
      </p:sp>
      <p:sp>
        <p:nvSpPr>
          <p:cNvPr id="347138" name="Rectangle 2">
            <a:extLst>
              <a:ext uri="{FF2B5EF4-FFF2-40B4-BE49-F238E27FC236}">
                <a16:creationId xmlns:a16="http://schemas.microsoft.com/office/drawing/2014/main" xmlns="" id="{38DCBAD8-039C-4D78-9E49-B9FBD0BCF865}"/>
              </a:ext>
            </a:extLst>
          </p:cNvPr>
          <p:cNvSpPr>
            <a:spLocks noGrp="1" noRot="1" noChangeAspect="1" noChangeArrowheads="1" noTextEdit="1"/>
          </p:cNvSpPr>
          <p:nvPr>
            <p:ph type="sldImg"/>
          </p:nvPr>
        </p:nvSpPr>
        <p:spPr>
          <a:ln/>
        </p:spPr>
      </p:sp>
      <p:sp>
        <p:nvSpPr>
          <p:cNvPr id="347139" name="Rectangle 3">
            <a:extLst>
              <a:ext uri="{FF2B5EF4-FFF2-40B4-BE49-F238E27FC236}">
                <a16:creationId xmlns:a16="http://schemas.microsoft.com/office/drawing/2014/main" xmlns="" id="{A6226698-542A-42D8-AB74-7873F4C6554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18D68FA-BD28-46AC-A360-1399B8916F20}"/>
              </a:ext>
            </a:extLst>
          </p:cNvPr>
          <p:cNvSpPr>
            <a:spLocks noGrp="1" noChangeArrowheads="1"/>
          </p:cNvSpPr>
          <p:nvPr>
            <p:ph type="sldNum" sz="quarter" idx="5"/>
          </p:nvPr>
        </p:nvSpPr>
        <p:spPr>
          <a:ln/>
        </p:spPr>
        <p:txBody>
          <a:bodyPr/>
          <a:lstStyle/>
          <a:p>
            <a:fld id="{E178B257-A778-405E-8ABA-74022CFC9C46}" type="slidenum">
              <a:rPr lang="en-US" altLang="zh-CN"/>
              <a:pPr/>
              <a:t>24</a:t>
            </a:fld>
            <a:endParaRPr lang="en-US" altLang="zh-CN"/>
          </a:p>
        </p:txBody>
      </p:sp>
      <p:sp>
        <p:nvSpPr>
          <p:cNvPr id="351234" name="Rectangle 2">
            <a:extLst>
              <a:ext uri="{FF2B5EF4-FFF2-40B4-BE49-F238E27FC236}">
                <a16:creationId xmlns:a16="http://schemas.microsoft.com/office/drawing/2014/main" xmlns="" id="{75C1493D-92CC-41F1-86AA-F5F77603252D}"/>
              </a:ext>
            </a:extLst>
          </p:cNvPr>
          <p:cNvSpPr>
            <a:spLocks noGrp="1" noRot="1" noChangeAspect="1" noChangeArrowheads="1" noTextEdit="1"/>
          </p:cNvSpPr>
          <p:nvPr>
            <p:ph type="sldImg"/>
          </p:nvPr>
        </p:nvSpPr>
        <p:spPr>
          <a:ln/>
        </p:spPr>
      </p:sp>
      <p:sp>
        <p:nvSpPr>
          <p:cNvPr id="351235" name="Rectangle 3">
            <a:extLst>
              <a:ext uri="{FF2B5EF4-FFF2-40B4-BE49-F238E27FC236}">
                <a16:creationId xmlns:a16="http://schemas.microsoft.com/office/drawing/2014/main" xmlns="" id="{4F81A28E-7760-4BBE-B0FB-21DED75EEEB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57679E-18FD-3143-9E32-A85C730F7925}" type="slidenum">
              <a:rPr kumimoji="1" lang="zh-CN" altLang="en-US" smtClean="0"/>
              <a:pPr/>
              <a:t>25</a:t>
            </a:fld>
            <a:endParaRPr kumimoji="1" lang="zh-CN" altLang="en-US"/>
          </a:p>
        </p:txBody>
      </p:sp>
    </p:spTree>
    <p:extLst>
      <p:ext uri="{BB962C8B-B14F-4D97-AF65-F5344CB8AC3E}">
        <p14:creationId xmlns:p14="http://schemas.microsoft.com/office/powerpoint/2010/main" val="1550735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最少就是每层只有两个结点，除跟结点外</a:t>
            </a:r>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26</a:t>
            </a:fld>
            <a:endParaRPr kumimoji="1" lang="zh-CN" altLang="en-US"/>
          </a:p>
        </p:txBody>
      </p:sp>
    </p:spTree>
    <p:extLst>
      <p:ext uri="{BB962C8B-B14F-4D97-AF65-F5344CB8AC3E}">
        <p14:creationId xmlns:p14="http://schemas.microsoft.com/office/powerpoint/2010/main" val="356263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1D22639-F81E-4221-B159-5AC16A986ADA}"/>
              </a:ext>
            </a:extLst>
          </p:cNvPr>
          <p:cNvSpPr>
            <a:spLocks noGrp="1" noChangeArrowheads="1"/>
          </p:cNvSpPr>
          <p:nvPr>
            <p:ph type="sldNum" sz="quarter" idx="5"/>
          </p:nvPr>
        </p:nvSpPr>
        <p:spPr>
          <a:ln/>
        </p:spPr>
        <p:txBody>
          <a:bodyPr/>
          <a:lstStyle/>
          <a:p>
            <a:fld id="{D4B682F6-2B80-42E7-B939-FAA50AAF7CC6}" type="slidenum">
              <a:rPr lang="en-US" altLang="zh-CN"/>
              <a:pPr/>
              <a:t>28</a:t>
            </a:fld>
            <a:endParaRPr lang="en-US" altLang="zh-CN"/>
          </a:p>
        </p:txBody>
      </p:sp>
      <p:sp>
        <p:nvSpPr>
          <p:cNvPr id="471042" name="Rectangle 2">
            <a:extLst>
              <a:ext uri="{FF2B5EF4-FFF2-40B4-BE49-F238E27FC236}">
                <a16:creationId xmlns:a16="http://schemas.microsoft.com/office/drawing/2014/main" xmlns="" id="{3F5FD623-5615-4BBA-8305-EE2F25D0A38B}"/>
              </a:ext>
            </a:extLst>
          </p:cNvPr>
          <p:cNvSpPr>
            <a:spLocks noGrp="1" noRot="1" noChangeAspect="1" noChangeArrowheads="1" noTextEdit="1"/>
          </p:cNvSpPr>
          <p:nvPr>
            <p:ph type="sldImg"/>
          </p:nvPr>
        </p:nvSpPr>
        <p:spPr>
          <a:ln/>
        </p:spPr>
      </p:sp>
      <p:sp>
        <p:nvSpPr>
          <p:cNvPr id="471043" name="Rectangle 3">
            <a:extLst>
              <a:ext uri="{FF2B5EF4-FFF2-40B4-BE49-F238E27FC236}">
                <a16:creationId xmlns:a16="http://schemas.microsoft.com/office/drawing/2014/main" xmlns="" id="{DD9A963F-B126-4378-B9AA-9B47BE22241F}"/>
              </a:ext>
            </a:extLst>
          </p:cNvPr>
          <p:cNvSpPr>
            <a:spLocks noGrp="1" noChangeArrowheads="1"/>
          </p:cNvSpPr>
          <p:nvPr>
            <p:ph type="body" idx="1"/>
          </p:nvPr>
        </p:nvSpPr>
        <p:spPr/>
        <p:txBody>
          <a:bodyPr/>
          <a:lstStyle/>
          <a:p>
            <a:r>
              <a:rPr lang="zh-CN" altLang="en-US"/>
              <a:t>首先对该树中每个结点进行编号，树中各结点的编号应与等深度的满二叉树中对应位置上结点的编号相同，然后以各结点的编号为下标，将各结点的值存储到一维数组的对应下标单元中。</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9DC81EE1-4225-4166-97CA-F8277E7AE105}"/>
              </a:ext>
            </a:extLst>
          </p:cNvPr>
          <p:cNvSpPr>
            <a:spLocks noGrp="1" noChangeArrowheads="1"/>
          </p:cNvSpPr>
          <p:nvPr>
            <p:ph type="sldNum" sz="quarter" idx="5"/>
          </p:nvPr>
        </p:nvSpPr>
        <p:spPr>
          <a:ln/>
        </p:spPr>
        <p:txBody>
          <a:bodyPr/>
          <a:lstStyle/>
          <a:p>
            <a:fld id="{5CB48DB3-42CF-4A77-9AAA-8F584C525F30}" type="slidenum">
              <a:rPr lang="en-US" altLang="zh-CN"/>
              <a:pPr/>
              <a:t>31</a:t>
            </a:fld>
            <a:endParaRPr lang="en-US" altLang="zh-CN"/>
          </a:p>
        </p:txBody>
      </p:sp>
      <p:sp>
        <p:nvSpPr>
          <p:cNvPr id="476162" name="Rectangle 2">
            <a:extLst>
              <a:ext uri="{FF2B5EF4-FFF2-40B4-BE49-F238E27FC236}">
                <a16:creationId xmlns:a16="http://schemas.microsoft.com/office/drawing/2014/main" xmlns="" id="{0B136DD0-4916-47A1-8076-741BB052E214}"/>
              </a:ext>
            </a:extLst>
          </p:cNvPr>
          <p:cNvSpPr>
            <a:spLocks noGrp="1" noRot="1" noChangeAspect="1" noChangeArrowheads="1" noTextEdit="1"/>
          </p:cNvSpPr>
          <p:nvPr>
            <p:ph type="sldImg"/>
          </p:nvPr>
        </p:nvSpPr>
        <p:spPr>
          <a:ln/>
        </p:spPr>
      </p:sp>
      <p:sp>
        <p:nvSpPr>
          <p:cNvPr id="476163" name="Rectangle 3">
            <a:extLst>
              <a:ext uri="{FF2B5EF4-FFF2-40B4-BE49-F238E27FC236}">
                <a16:creationId xmlns:a16="http://schemas.microsoft.com/office/drawing/2014/main" xmlns="" id="{ED3D89FD-64EF-475F-B30E-2F8F90E362A2}"/>
              </a:ext>
            </a:extLst>
          </p:cNvPr>
          <p:cNvSpPr>
            <a:spLocks noGrp="1" noChangeArrowheads="1"/>
          </p:cNvSpPr>
          <p:nvPr>
            <p:ph type="body" idx="1"/>
          </p:nvPr>
        </p:nvSpPr>
        <p:spPr/>
        <p:txBody>
          <a:bodyPr/>
          <a:lstStyle/>
          <a:p>
            <a:r>
              <a:rPr lang="zh-CN" altLang="en-US"/>
              <a:t>将其每个结点与完全二叉树上的结点完全对应，</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7EBFBDC-BB29-4A0C-B960-277E0E9D07ED}" type="slidenum">
              <a:rPr lang="zh-CN" altLang="en-US" smtClean="0">
                <a:ea typeface="宋体" charset="-122"/>
              </a:rPr>
              <a:pPr/>
              <a:t>3</a:t>
            </a:fld>
            <a:endParaRPr lang="en-US" altLang="zh-CN" dirty="0">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en-US" sz="1000">
              <a:ea typeface="楷体_GB2312"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9DC81EE1-4225-4166-97CA-F8277E7AE105}"/>
              </a:ext>
            </a:extLst>
          </p:cNvPr>
          <p:cNvSpPr>
            <a:spLocks noGrp="1" noChangeArrowheads="1"/>
          </p:cNvSpPr>
          <p:nvPr>
            <p:ph type="sldNum" sz="quarter" idx="5"/>
          </p:nvPr>
        </p:nvSpPr>
        <p:spPr>
          <a:ln/>
        </p:spPr>
        <p:txBody>
          <a:bodyPr/>
          <a:lstStyle/>
          <a:p>
            <a:fld id="{5CB48DB3-42CF-4A77-9AAA-8F584C525F30}" type="slidenum">
              <a:rPr lang="en-US" altLang="zh-CN"/>
              <a:pPr/>
              <a:t>32</a:t>
            </a:fld>
            <a:endParaRPr lang="en-US" altLang="zh-CN"/>
          </a:p>
        </p:txBody>
      </p:sp>
      <p:sp>
        <p:nvSpPr>
          <p:cNvPr id="476162" name="Rectangle 2">
            <a:extLst>
              <a:ext uri="{FF2B5EF4-FFF2-40B4-BE49-F238E27FC236}">
                <a16:creationId xmlns:a16="http://schemas.microsoft.com/office/drawing/2014/main" xmlns="" id="{0B136DD0-4916-47A1-8076-741BB052E214}"/>
              </a:ext>
            </a:extLst>
          </p:cNvPr>
          <p:cNvSpPr>
            <a:spLocks noGrp="1" noRot="1" noChangeAspect="1" noChangeArrowheads="1" noTextEdit="1"/>
          </p:cNvSpPr>
          <p:nvPr>
            <p:ph type="sldImg"/>
          </p:nvPr>
        </p:nvSpPr>
        <p:spPr>
          <a:ln/>
        </p:spPr>
      </p:sp>
      <p:sp>
        <p:nvSpPr>
          <p:cNvPr id="476163" name="Rectangle 3">
            <a:extLst>
              <a:ext uri="{FF2B5EF4-FFF2-40B4-BE49-F238E27FC236}">
                <a16:creationId xmlns:a16="http://schemas.microsoft.com/office/drawing/2014/main" xmlns="" id="{ED3D89FD-64EF-475F-B30E-2F8F90E362A2}"/>
              </a:ext>
            </a:extLst>
          </p:cNvPr>
          <p:cNvSpPr>
            <a:spLocks noGrp="1" noChangeArrowheads="1"/>
          </p:cNvSpPr>
          <p:nvPr>
            <p:ph type="body" idx="1"/>
          </p:nvPr>
        </p:nvSpPr>
        <p:spPr/>
        <p:txBody>
          <a:bodyPr/>
          <a:lstStyle/>
          <a:p>
            <a:r>
              <a:rPr lang="zh-CN" altLang="en-US"/>
              <a:t>将其每个结点与完全二叉树上的结点完全对应，</a:t>
            </a:r>
          </a:p>
        </p:txBody>
      </p:sp>
    </p:spTree>
    <p:extLst>
      <p:ext uri="{BB962C8B-B14F-4D97-AF65-F5344CB8AC3E}">
        <p14:creationId xmlns:p14="http://schemas.microsoft.com/office/powerpoint/2010/main" val="1621927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1D22639-F81E-4221-B159-5AC16A986ADA}"/>
              </a:ext>
            </a:extLst>
          </p:cNvPr>
          <p:cNvSpPr>
            <a:spLocks noGrp="1" noChangeArrowheads="1"/>
          </p:cNvSpPr>
          <p:nvPr>
            <p:ph type="sldNum" sz="quarter" idx="5"/>
          </p:nvPr>
        </p:nvSpPr>
        <p:spPr>
          <a:ln/>
        </p:spPr>
        <p:txBody>
          <a:bodyPr/>
          <a:lstStyle/>
          <a:p>
            <a:fld id="{D4B682F6-2B80-42E7-B939-FAA50AAF7CC6}" type="slidenum">
              <a:rPr lang="en-US" altLang="zh-CN"/>
              <a:pPr/>
              <a:t>33</a:t>
            </a:fld>
            <a:endParaRPr lang="en-US" altLang="zh-CN"/>
          </a:p>
        </p:txBody>
      </p:sp>
      <p:sp>
        <p:nvSpPr>
          <p:cNvPr id="471042" name="Rectangle 2">
            <a:extLst>
              <a:ext uri="{FF2B5EF4-FFF2-40B4-BE49-F238E27FC236}">
                <a16:creationId xmlns:a16="http://schemas.microsoft.com/office/drawing/2014/main" xmlns="" id="{3F5FD623-5615-4BBA-8305-EE2F25D0A38B}"/>
              </a:ext>
            </a:extLst>
          </p:cNvPr>
          <p:cNvSpPr>
            <a:spLocks noGrp="1" noRot="1" noChangeAspect="1" noChangeArrowheads="1" noTextEdit="1"/>
          </p:cNvSpPr>
          <p:nvPr>
            <p:ph type="sldImg"/>
          </p:nvPr>
        </p:nvSpPr>
        <p:spPr>
          <a:ln/>
        </p:spPr>
      </p:sp>
      <p:sp>
        <p:nvSpPr>
          <p:cNvPr id="471043" name="Rectangle 3">
            <a:extLst>
              <a:ext uri="{FF2B5EF4-FFF2-40B4-BE49-F238E27FC236}">
                <a16:creationId xmlns:a16="http://schemas.microsoft.com/office/drawing/2014/main" xmlns="" id="{DD9A963F-B126-4378-B9AA-9B47BE22241F}"/>
              </a:ext>
            </a:extLst>
          </p:cNvPr>
          <p:cNvSpPr>
            <a:spLocks noGrp="1" noChangeArrowheads="1"/>
          </p:cNvSpPr>
          <p:nvPr>
            <p:ph type="body" idx="1"/>
          </p:nvPr>
        </p:nvSpPr>
        <p:spPr/>
        <p:txBody>
          <a:bodyPr/>
          <a:lstStyle/>
          <a:p>
            <a:r>
              <a:rPr lang="zh-CN" altLang="en-US"/>
              <a:t>首先对该树中每个结点进行编号，树中各结点的编号应与等深度的满二叉树中对应位置上结点的编号相同，然后以各结点的编号为下标，将各结点的值存储到一维数组的对应下标单元中。</a:t>
            </a:r>
          </a:p>
        </p:txBody>
      </p:sp>
    </p:spTree>
    <p:extLst>
      <p:ext uri="{BB962C8B-B14F-4D97-AF65-F5344CB8AC3E}">
        <p14:creationId xmlns:p14="http://schemas.microsoft.com/office/powerpoint/2010/main" val="3775617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1D22639-F81E-4221-B159-5AC16A986ADA}"/>
              </a:ext>
            </a:extLst>
          </p:cNvPr>
          <p:cNvSpPr>
            <a:spLocks noGrp="1" noChangeArrowheads="1"/>
          </p:cNvSpPr>
          <p:nvPr>
            <p:ph type="sldNum" sz="quarter" idx="5"/>
          </p:nvPr>
        </p:nvSpPr>
        <p:spPr>
          <a:ln/>
        </p:spPr>
        <p:txBody>
          <a:bodyPr/>
          <a:lstStyle/>
          <a:p>
            <a:fld id="{D4B682F6-2B80-42E7-B939-FAA50AAF7CC6}" type="slidenum">
              <a:rPr lang="en-US" altLang="zh-CN"/>
              <a:pPr/>
              <a:t>34</a:t>
            </a:fld>
            <a:endParaRPr lang="en-US" altLang="zh-CN"/>
          </a:p>
        </p:txBody>
      </p:sp>
      <p:sp>
        <p:nvSpPr>
          <p:cNvPr id="471042" name="Rectangle 2">
            <a:extLst>
              <a:ext uri="{FF2B5EF4-FFF2-40B4-BE49-F238E27FC236}">
                <a16:creationId xmlns:a16="http://schemas.microsoft.com/office/drawing/2014/main" xmlns="" id="{3F5FD623-5615-4BBA-8305-EE2F25D0A38B}"/>
              </a:ext>
            </a:extLst>
          </p:cNvPr>
          <p:cNvSpPr>
            <a:spLocks noGrp="1" noRot="1" noChangeAspect="1" noChangeArrowheads="1" noTextEdit="1"/>
          </p:cNvSpPr>
          <p:nvPr>
            <p:ph type="sldImg"/>
          </p:nvPr>
        </p:nvSpPr>
        <p:spPr>
          <a:ln/>
        </p:spPr>
      </p:sp>
      <p:sp>
        <p:nvSpPr>
          <p:cNvPr id="471043" name="Rectangle 3">
            <a:extLst>
              <a:ext uri="{FF2B5EF4-FFF2-40B4-BE49-F238E27FC236}">
                <a16:creationId xmlns:a16="http://schemas.microsoft.com/office/drawing/2014/main" xmlns="" id="{DD9A963F-B126-4378-B9AA-9B47BE22241F}"/>
              </a:ext>
            </a:extLst>
          </p:cNvPr>
          <p:cNvSpPr>
            <a:spLocks noGrp="1" noChangeArrowheads="1"/>
          </p:cNvSpPr>
          <p:nvPr>
            <p:ph type="body" idx="1"/>
          </p:nvPr>
        </p:nvSpPr>
        <p:spPr/>
        <p:txBody>
          <a:bodyPr/>
          <a:lstStyle/>
          <a:p>
            <a:r>
              <a:rPr lang="zh-CN" altLang="en-US"/>
              <a:t>首先对该树中每个结点进行编号，树中各结点的编号应与等深度的满二叉树中对应位置上结点的编号相同，然后以各结点的编号为下标，将各结点的值存储到一维数组的对应下标单元中。</a:t>
            </a:r>
          </a:p>
        </p:txBody>
      </p:sp>
    </p:spTree>
    <p:extLst>
      <p:ext uri="{BB962C8B-B14F-4D97-AF65-F5344CB8AC3E}">
        <p14:creationId xmlns:p14="http://schemas.microsoft.com/office/powerpoint/2010/main" val="3956403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EBB689E-1D29-4D49-94FA-066BA30632D6}"/>
              </a:ext>
            </a:extLst>
          </p:cNvPr>
          <p:cNvSpPr>
            <a:spLocks noGrp="1" noChangeArrowheads="1"/>
          </p:cNvSpPr>
          <p:nvPr>
            <p:ph type="sldNum" sz="quarter" idx="5"/>
          </p:nvPr>
        </p:nvSpPr>
        <p:spPr>
          <a:ln/>
        </p:spPr>
        <p:txBody>
          <a:bodyPr/>
          <a:lstStyle/>
          <a:p>
            <a:fld id="{D68FA727-8CF2-44F6-A116-0E008084432F}" type="slidenum">
              <a:rPr lang="en-US" altLang="zh-CN"/>
              <a:pPr/>
              <a:t>36</a:t>
            </a:fld>
            <a:endParaRPr lang="en-US" altLang="zh-CN"/>
          </a:p>
        </p:txBody>
      </p:sp>
      <p:sp>
        <p:nvSpPr>
          <p:cNvPr id="142338" name="Rectangle 2">
            <a:extLst>
              <a:ext uri="{FF2B5EF4-FFF2-40B4-BE49-F238E27FC236}">
                <a16:creationId xmlns:a16="http://schemas.microsoft.com/office/drawing/2014/main" xmlns="" id="{246ED77C-3CD1-4E12-A50F-47FE895D6419}"/>
              </a:ext>
            </a:extLst>
          </p:cNvPr>
          <p:cNvSpPr>
            <a:spLocks noGrp="1" noRot="1" noChangeAspect="1" noChangeArrowheads="1" noTextEdit="1"/>
          </p:cNvSpPr>
          <p:nvPr>
            <p:ph type="sldImg"/>
          </p:nvPr>
        </p:nvSpPr>
        <p:spPr>
          <a:ln/>
        </p:spPr>
      </p:sp>
      <p:sp>
        <p:nvSpPr>
          <p:cNvPr id="142339" name="Rectangle 3">
            <a:extLst>
              <a:ext uri="{FF2B5EF4-FFF2-40B4-BE49-F238E27FC236}">
                <a16:creationId xmlns:a16="http://schemas.microsoft.com/office/drawing/2014/main" xmlns="" id="{E23FC421-F245-473D-BC7C-9EFE54BC74C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57679E-18FD-3143-9E32-A85C730F7925}" type="slidenum">
              <a:rPr kumimoji="1" lang="zh-CN" altLang="en-US" smtClean="0"/>
              <a:pPr/>
              <a:t>43</a:t>
            </a:fld>
            <a:endParaRPr kumimoji="1" lang="zh-CN" altLang="en-US"/>
          </a:p>
        </p:txBody>
      </p:sp>
    </p:spTree>
    <p:extLst>
      <p:ext uri="{BB962C8B-B14F-4D97-AF65-F5344CB8AC3E}">
        <p14:creationId xmlns:p14="http://schemas.microsoft.com/office/powerpoint/2010/main" val="183741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57679E-18FD-3143-9E32-A85C730F7925}" type="slidenum">
              <a:rPr kumimoji="1" lang="zh-CN" altLang="en-US" smtClean="0"/>
              <a:pPr/>
              <a:t>45</a:t>
            </a:fld>
            <a:endParaRPr kumimoji="1" lang="zh-CN" altLang="en-US"/>
          </a:p>
        </p:txBody>
      </p:sp>
    </p:spTree>
    <p:extLst>
      <p:ext uri="{BB962C8B-B14F-4D97-AF65-F5344CB8AC3E}">
        <p14:creationId xmlns:p14="http://schemas.microsoft.com/office/powerpoint/2010/main" val="3869393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57679E-18FD-3143-9E32-A85C730F7925}" type="slidenum">
              <a:rPr kumimoji="1" lang="zh-CN" altLang="en-US" smtClean="0"/>
              <a:pPr/>
              <a:t>47</a:t>
            </a:fld>
            <a:endParaRPr kumimoji="1" lang="zh-CN" altLang="en-US"/>
          </a:p>
        </p:txBody>
      </p:sp>
    </p:spTree>
    <p:extLst>
      <p:ext uri="{BB962C8B-B14F-4D97-AF65-F5344CB8AC3E}">
        <p14:creationId xmlns:p14="http://schemas.microsoft.com/office/powerpoint/2010/main" val="45600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a:t>
            </a:r>
            <a:r>
              <a:rPr kumimoji="1" lang="en-US" altLang="zh-CN" dirty="0" smtClean="0"/>
              <a:t>3</a:t>
            </a:r>
            <a:r>
              <a:rPr kumimoji="1" lang="zh-CN" altLang="en-US" dirty="0" smtClean="0"/>
              <a:t>）中，</a:t>
            </a:r>
            <a:r>
              <a:rPr kumimoji="1" lang="en-US" altLang="zh-CN" dirty="0" smtClean="0"/>
              <a:t>j</a:t>
            </a:r>
            <a:r>
              <a:rPr kumimoji="1" lang="zh-CN" altLang="en-US" dirty="0" smtClean="0"/>
              <a:t>出现，</a:t>
            </a:r>
            <a:r>
              <a:rPr kumimoji="1" lang="en-US" altLang="zh-CN" dirty="0" smtClean="0"/>
              <a:t>h</a:t>
            </a:r>
            <a:r>
              <a:rPr kumimoji="1" lang="zh-CN" altLang="en-US" dirty="0" smtClean="0"/>
              <a:t>在</a:t>
            </a:r>
            <a:r>
              <a:rPr kumimoji="1" lang="en-US" altLang="zh-CN" dirty="0" smtClean="0"/>
              <a:t>j</a:t>
            </a:r>
            <a:r>
              <a:rPr kumimoji="1" lang="zh-CN" altLang="en-US" dirty="0" smtClean="0"/>
              <a:t>前面，那么</a:t>
            </a:r>
            <a:r>
              <a:rPr kumimoji="1" lang="en-US" altLang="zh-CN" dirty="0" smtClean="0"/>
              <a:t>h</a:t>
            </a:r>
            <a:r>
              <a:rPr kumimoji="1" lang="zh-CN" altLang="en-US" dirty="0" smtClean="0"/>
              <a:t>肯定是</a:t>
            </a:r>
            <a:r>
              <a:rPr kumimoji="1" lang="en-US" altLang="zh-CN" dirty="0" smtClean="0"/>
              <a:t>c</a:t>
            </a:r>
            <a:r>
              <a:rPr kumimoji="1" lang="zh-CN" altLang="en-US" dirty="0" smtClean="0"/>
              <a:t>的左子树的一个结点，所以该填</a:t>
            </a:r>
            <a:r>
              <a:rPr kumimoji="1" lang="en-US" altLang="zh-CN" dirty="0" smtClean="0"/>
              <a:t>h</a:t>
            </a:r>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59</a:t>
            </a:fld>
            <a:endParaRPr kumimoji="1" lang="zh-CN" altLang="en-US"/>
          </a:p>
        </p:txBody>
      </p:sp>
    </p:spTree>
    <p:extLst>
      <p:ext uri="{BB962C8B-B14F-4D97-AF65-F5344CB8AC3E}">
        <p14:creationId xmlns:p14="http://schemas.microsoft.com/office/powerpoint/2010/main" val="337174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57679E-18FD-3143-9E32-A85C730F7925}" type="slidenum">
              <a:rPr kumimoji="1" lang="zh-CN" altLang="en-US" smtClean="0"/>
              <a:pPr/>
              <a:t>71</a:t>
            </a:fld>
            <a:endParaRPr kumimoji="1" lang="zh-CN" altLang="en-US"/>
          </a:p>
        </p:txBody>
      </p:sp>
    </p:spTree>
    <p:extLst>
      <p:ext uri="{BB962C8B-B14F-4D97-AF65-F5344CB8AC3E}">
        <p14:creationId xmlns:p14="http://schemas.microsoft.com/office/powerpoint/2010/main" val="13985008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72</a:t>
            </a:fld>
            <a:endParaRPr kumimoji="1" lang="zh-CN" altLang="en-US"/>
          </a:p>
        </p:txBody>
      </p:sp>
    </p:spTree>
    <p:extLst>
      <p:ext uri="{BB962C8B-B14F-4D97-AF65-F5344CB8AC3E}">
        <p14:creationId xmlns:p14="http://schemas.microsoft.com/office/powerpoint/2010/main" val="447526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7EBFBDC-BB29-4A0C-B960-277E0E9D07ED}" type="slidenum">
              <a:rPr lang="zh-CN" altLang="en-US" smtClean="0">
                <a:ea typeface="宋体" charset="-122"/>
              </a:rPr>
              <a:pPr/>
              <a:t>4</a:t>
            </a:fld>
            <a:endParaRPr lang="en-US" altLang="zh-CN" dirty="0">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en-US" sz="1000" dirty="0">
              <a:ea typeface="楷体_GB2312" pitchFamily="49" charset="-122"/>
            </a:endParaRPr>
          </a:p>
        </p:txBody>
      </p:sp>
    </p:spTree>
    <p:extLst>
      <p:ext uri="{BB962C8B-B14F-4D97-AF65-F5344CB8AC3E}">
        <p14:creationId xmlns:p14="http://schemas.microsoft.com/office/powerpoint/2010/main" val="13722728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958A6-3F07-C64C-8E3D-5F2FE585BB77}" type="slidenum">
              <a:rPr lang="en-US" altLang="zh-CN"/>
              <a:pPr/>
              <a:t>73</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407505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3C1BD-CD89-8A40-85AD-A8996250CB4B}" type="slidenum">
              <a:rPr lang="en-US" altLang="zh-CN"/>
              <a:pPr/>
              <a:t>89</a:t>
            </a:fld>
            <a:endParaRPr lang="en-US" altLang="zh-CN" dirty="0"/>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677621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3C1BD-CD89-8A40-85AD-A8996250CB4B}" type="slidenum">
              <a:rPr lang="en-US" altLang="zh-CN"/>
              <a:pPr/>
              <a:t>90</a:t>
            </a:fld>
            <a:endParaRPr lang="en-US" altLang="zh-CN" dirty="0"/>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1319526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3C1BD-CD89-8A40-85AD-A8996250CB4B}" type="slidenum">
              <a:rPr lang="en-US" altLang="zh-CN"/>
              <a:pPr/>
              <a:t>91</a:t>
            </a:fld>
            <a:endParaRPr lang="en-US" altLang="zh-CN" dirty="0"/>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x-none" altLang="x-none" dirty="0"/>
          </a:p>
        </p:txBody>
      </p:sp>
    </p:spTree>
    <p:extLst>
      <p:ext uri="{BB962C8B-B14F-4D97-AF65-F5344CB8AC3E}">
        <p14:creationId xmlns:p14="http://schemas.microsoft.com/office/powerpoint/2010/main" val="1369103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1D22639-F81E-4221-B159-5AC16A986ADA}"/>
              </a:ext>
            </a:extLst>
          </p:cNvPr>
          <p:cNvSpPr>
            <a:spLocks noGrp="1" noChangeArrowheads="1"/>
          </p:cNvSpPr>
          <p:nvPr>
            <p:ph type="sldNum" sz="quarter" idx="5"/>
          </p:nvPr>
        </p:nvSpPr>
        <p:spPr>
          <a:ln/>
        </p:spPr>
        <p:txBody>
          <a:bodyPr/>
          <a:lstStyle/>
          <a:p>
            <a:fld id="{D4B682F6-2B80-42E7-B939-FAA50AAF7CC6}" type="slidenum">
              <a:rPr lang="en-US" altLang="zh-CN"/>
              <a:pPr/>
              <a:t>92</a:t>
            </a:fld>
            <a:endParaRPr lang="en-US" altLang="zh-CN"/>
          </a:p>
        </p:txBody>
      </p:sp>
      <p:sp>
        <p:nvSpPr>
          <p:cNvPr id="471042" name="Rectangle 2">
            <a:extLst>
              <a:ext uri="{FF2B5EF4-FFF2-40B4-BE49-F238E27FC236}">
                <a16:creationId xmlns:a16="http://schemas.microsoft.com/office/drawing/2014/main" xmlns="" id="{3F5FD623-5615-4BBA-8305-EE2F25D0A38B}"/>
              </a:ext>
            </a:extLst>
          </p:cNvPr>
          <p:cNvSpPr>
            <a:spLocks noGrp="1" noRot="1" noChangeAspect="1" noChangeArrowheads="1" noTextEdit="1"/>
          </p:cNvSpPr>
          <p:nvPr>
            <p:ph type="sldImg"/>
          </p:nvPr>
        </p:nvSpPr>
        <p:spPr>
          <a:ln/>
        </p:spPr>
      </p:sp>
      <p:sp>
        <p:nvSpPr>
          <p:cNvPr id="471043" name="Rectangle 3">
            <a:extLst>
              <a:ext uri="{FF2B5EF4-FFF2-40B4-BE49-F238E27FC236}">
                <a16:creationId xmlns:a16="http://schemas.microsoft.com/office/drawing/2014/main" xmlns="" id="{DD9A963F-B126-4378-B9AA-9B47BE22241F}"/>
              </a:ext>
            </a:extLst>
          </p:cNvPr>
          <p:cNvSpPr>
            <a:spLocks noGrp="1" noChangeArrowheads="1"/>
          </p:cNvSpPr>
          <p:nvPr>
            <p:ph type="body" idx="1"/>
          </p:nvPr>
        </p:nvSpPr>
        <p:spPr/>
        <p:txBody>
          <a:bodyPr/>
          <a:lstStyle/>
          <a:p>
            <a:r>
              <a:rPr lang="zh-CN" altLang="en-US"/>
              <a:t>首先对该树中每个结点进行编号，树中各结点的编号应与等深度的满二叉树中对应位置上结点的编号相同，然后以各结点的编号为下标，将各结点的值存储到一维数组的对应下标单元中。</a:t>
            </a:r>
          </a:p>
        </p:txBody>
      </p:sp>
    </p:spTree>
    <p:extLst>
      <p:ext uri="{BB962C8B-B14F-4D97-AF65-F5344CB8AC3E}">
        <p14:creationId xmlns:p14="http://schemas.microsoft.com/office/powerpoint/2010/main" val="12844476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优势</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利用线索二叉树进行</a:t>
            </a:r>
            <a:r>
              <a:rPr lang="zh-CN" altLang="en-US" sz="1200" b="0" i="0" u="none" strike="noStrike" kern="1200" dirty="0" smtClean="0">
                <a:solidFill>
                  <a:schemeClr val="tx1"/>
                </a:solidFill>
                <a:effectLst/>
                <a:latin typeface="+mn-lt"/>
                <a:ea typeface="+mn-ea"/>
                <a:cs typeface="+mn-cs"/>
                <a:hlinkClick r:id="rId3"/>
              </a:rPr>
              <a:t>中序遍历</a:t>
            </a:r>
            <a:r>
              <a:rPr lang="zh-CN" altLang="en-US" sz="1200" b="0" i="0" kern="1200" dirty="0" smtClean="0">
                <a:solidFill>
                  <a:schemeClr val="tx1"/>
                </a:solidFill>
                <a:effectLst/>
                <a:latin typeface="+mn-lt"/>
                <a:ea typeface="+mn-ea"/>
                <a:cs typeface="+mn-cs"/>
              </a:rPr>
              <a:t>时，不必采用</a:t>
            </a:r>
            <a:r>
              <a:rPr lang="zh-CN" altLang="en-US" sz="1200" b="0" i="0" u="none" strike="noStrike" kern="1200" dirty="0" smtClean="0">
                <a:solidFill>
                  <a:schemeClr val="tx1"/>
                </a:solidFill>
                <a:effectLst/>
                <a:latin typeface="+mn-lt"/>
                <a:ea typeface="+mn-ea"/>
                <a:cs typeface="+mn-cs"/>
                <a:hlinkClick r:id="rId4"/>
              </a:rPr>
              <a:t>堆栈</a:t>
            </a:r>
            <a:r>
              <a:rPr lang="zh-CN" altLang="en-US" sz="1200" b="0" i="0" kern="1200" dirty="0" smtClean="0">
                <a:solidFill>
                  <a:schemeClr val="tx1"/>
                </a:solidFill>
                <a:effectLst/>
                <a:latin typeface="+mn-lt"/>
                <a:ea typeface="+mn-ea"/>
                <a:cs typeface="+mn-cs"/>
              </a:rPr>
              <a:t>处理，速度较一般二叉树的遍历速度快，且节约存储空间。</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任意一个结点都能直接找到它的前驱和后继结点。</a:t>
            </a:r>
            <a:r>
              <a:rPr lang="zh-CN" altLang="en-US" sz="1200" b="0" i="0" kern="1200" smtClean="0">
                <a:solidFill>
                  <a:schemeClr val="tx1"/>
                </a:solidFill>
                <a:effectLst/>
                <a:latin typeface="+mn-lt"/>
                <a:ea typeface="+mn-ea"/>
                <a:cs typeface="+mn-cs"/>
              </a:rPr>
              <a:t>空间复杂度更小</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不足</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结点的插入和删除麻烦，且速度也较慢。</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线索子树不能共用。</a:t>
            </a:r>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94</a:t>
            </a:fld>
            <a:endParaRPr kumimoji="1" lang="zh-CN" altLang="en-US"/>
          </a:p>
        </p:txBody>
      </p:sp>
    </p:spTree>
    <p:extLst>
      <p:ext uri="{BB962C8B-B14F-4D97-AF65-F5344CB8AC3E}">
        <p14:creationId xmlns:p14="http://schemas.microsoft.com/office/powerpoint/2010/main" val="503273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57679E-18FD-3143-9E32-A85C730F7925}" type="slidenum">
              <a:rPr kumimoji="1" lang="zh-CN" altLang="en-US" smtClean="0"/>
              <a:pPr/>
              <a:t>101</a:t>
            </a:fld>
            <a:endParaRPr kumimoji="1" lang="zh-CN" altLang="en-US"/>
          </a:p>
        </p:txBody>
      </p:sp>
    </p:spTree>
    <p:extLst>
      <p:ext uri="{BB962C8B-B14F-4D97-AF65-F5344CB8AC3E}">
        <p14:creationId xmlns:p14="http://schemas.microsoft.com/office/powerpoint/2010/main" val="36728943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57679E-18FD-3143-9E32-A85C730F7925}" type="slidenum">
              <a:rPr kumimoji="1" lang="zh-CN" altLang="en-US" smtClean="0"/>
              <a:pPr/>
              <a:t>102</a:t>
            </a:fld>
            <a:endParaRPr kumimoji="1" lang="zh-CN" altLang="en-US"/>
          </a:p>
        </p:txBody>
      </p:sp>
    </p:spTree>
    <p:extLst>
      <p:ext uri="{BB962C8B-B14F-4D97-AF65-F5344CB8AC3E}">
        <p14:creationId xmlns:p14="http://schemas.microsoft.com/office/powerpoint/2010/main" val="28059527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57679E-18FD-3143-9E32-A85C730F7925}" type="slidenum">
              <a:rPr kumimoji="1" lang="zh-CN" altLang="en-US" smtClean="0"/>
              <a:pPr/>
              <a:t>103</a:t>
            </a:fld>
            <a:endParaRPr kumimoji="1" lang="zh-CN" altLang="en-US"/>
          </a:p>
        </p:txBody>
      </p:sp>
    </p:spTree>
    <p:extLst>
      <p:ext uri="{BB962C8B-B14F-4D97-AF65-F5344CB8AC3E}">
        <p14:creationId xmlns:p14="http://schemas.microsoft.com/office/powerpoint/2010/main" val="3934440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388F219-9C36-44FF-B511-119FA6A32DFA}"/>
              </a:ext>
            </a:extLst>
          </p:cNvPr>
          <p:cNvSpPr>
            <a:spLocks noGrp="1" noChangeArrowheads="1"/>
          </p:cNvSpPr>
          <p:nvPr>
            <p:ph type="sldNum" sz="quarter" idx="5"/>
          </p:nvPr>
        </p:nvSpPr>
        <p:spPr>
          <a:ln/>
        </p:spPr>
        <p:txBody>
          <a:bodyPr/>
          <a:lstStyle/>
          <a:p>
            <a:fld id="{DA7D9F21-1C15-4FBB-A347-82368F5BC3E9}" type="slidenum">
              <a:rPr lang="en-US" altLang="zh-CN"/>
              <a:pPr/>
              <a:t>114</a:t>
            </a:fld>
            <a:endParaRPr lang="en-US" altLang="zh-CN"/>
          </a:p>
        </p:txBody>
      </p:sp>
      <p:sp>
        <p:nvSpPr>
          <p:cNvPr id="191490" name="Rectangle 2">
            <a:extLst>
              <a:ext uri="{FF2B5EF4-FFF2-40B4-BE49-F238E27FC236}">
                <a16:creationId xmlns:a16="http://schemas.microsoft.com/office/drawing/2014/main" xmlns="" id="{7BADBBAF-5A37-4414-ABE6-5F5C3879D5E9}"/>
              </a:ext>
            </a:extLst>
          </p:cNvPr>
          <p:cNvSpPr>
            <a:spLocks noGrp="1" noRot="1" noChangeAspect="1" noChangeArrowheads="1" noTextEdit="1"/>
          </p:cNvSpPr>
          <p:nvPr>
            <p:ph type="sldImg"/>
          </p:nvPr>
        </p:nvSpPr>
        <p:spPr>
          <a:ln/>
        </p:spPr>
      </p:sp>
      <p:sp>
        <p:nvSpPr>
          <p:cNvPr id="191491" name="Rectangle 3">
            <a:extLst>
              <a:ext uri="{FF2B5EF4-FFF2-40B4-BE49-F238E27FC236}">
                <a16:creationId xmlns:a16="http://schemas.microsoft.com/office/drawing/2014/main" xmlns="" id="{3E9DE1FD-BE00-4889-ADBE-F829FCBCFDDB}"/>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DAA3887D-7CE9-490C-8DBF-5E847A704B99}" type="slidenum">
              <a:rPr lang="zh-CN" altLang="en-US" sz="1200" smtClean="0"/>
              <a:pPr eaLnBrk="1" hangingPunct="1"/>
              <a:t>5</a:t>
            </a:fld>
            <a:endParaRPr lang="en-US" altLang="zh-CN"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388F219-9C36-44FF-B511-119FA6A32DFA}"/>
              </a:ext>
            </a:extLst>
          </p:cNvPr>
          <p:cNvSpPr>
            <a:spLocks noGrp="1" noChangeArrowheads="1"/>
          </p:cNvSpPr>
          <p:nvPr>
            <p:ph type="sldNum" sz="quarter" idx="5"/>
          </p:nvPr>
        </p:nvSpPr>
        <p:spPr>
          <a:ln/>
        </p:spPr>
        <p:txBody>
          <a:bodyPr/>
          <a:lstStyle/>
          <a:p>
            <a:fld id="{DA7D9F21-1C15-4FBB-A347-82368F5BC3E9}" type="slidenum">
              <a:rPr lang="en-US" altLang="zh-CN"/>
              <a:pPr/>
              <a:t>115</a:t>
            </a:fld>
            <a:endParaRPr lang="en-US" altLang="zh-CN"/>
          </a:p>
        </p:txBody>
      </p:sp>
      <p:sp>
        <p:nvSpPr>
          <p:cNvPr id="191490" name="Rectangle 2">
            <a:extLst>
              <a:ext uri="{FF2B5EF4-FFF2-40B4-BE49-F238E27FC236}">
                <a16:creationId xmlns:a16="http://schemas.microsoft.com/office/drawing/2014/main" xmlns="" id="{7BADBBAF-5A37-4414-ABE6-5F5C3879D5E9}"/>
              </a:ext>
            </a:extLst>
          </p:cNvPr>
          <p:cNvSpPr>
            <a:spLocks noGrp="1" noRot="1" noChangeAspect="1" noChangeArrowheads="1" noTextEdit="1"/>
          </p:cNvSpPr>
          <p:nvPr>
            <p:ph type="sldImg"/>
          </p:nvPr>
        </p:nvSpPr>
        <p:spPr>
          <a:ln/>
        </p:spPr>
      </p:sp>
      <p:sp>
        <p:nvSpPr>
          <p:cNvPr id="191491" name="Rectangle 3">
            <a:extLst>
              <a:ext uri="{FF2B5EF4-FFF2-40B4-BE49-F238E27FC236}">
                <a16:creationId xmlns:a16="http://schemas.microsoft.com/office/drawing/2014/main" xmlns="" id="{3E9DE1FD-BE00-4889-ADBE-F829FCBCFDDB}"/>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121234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388F219-9C36-44FF-B511-119FA6A32DFA}"/>
              </a:ext>
            </a:extLst>
          </p:cNvPr>
          <p:cNvSpPr>
            <a:spLocks noGrp="1" noChangeArrowheads="1"/>
          </p:cNvSpPr>
          <p:nvPr>
            <p:ph type="sldNum" sz="quarter" idx="5"/>
          </p:nvPr>
        </p:nvSpPr>
        <p:spPr>
          <a:ln/>
        </p:spPr>
        <p:txBody>
          <a:bodyPr/>
          <a:lstStyle/>
          <a:p>
            <a:fld id="{DA7D9F21-1C15-4FBB-A347-82368F5BC3E9}" type="slidenum">
              <a:rPr lang="en-US" altLang="zh-CN"/>
              <a:pPr/>
              <a:t>116</a:t>
            </a:fld>
            <a:endParaRPr lang="en-US" altLang="zh-CN"/>
          </a:p>
        </p:txBody>
      </p:sp>
      <p:sp>
        <p:nvSpPr>
          <p:cNvPr id="191490" name="Rectangle 2">
            <a:extLst>
              <a:ext uri="{FF2B5EF4-FFF2-40B4-BE49-F238E27FC236}">
                <a16:creationId xmlns:a16="http://schemas.microsoft.com/office/drawing/2014/main" xmlns="" id="{7BADBBAF-5A37-4414-ABE6-5F5C3879D5E9}"/>
              </a:ext>
            </a:extLst>
          </p:cNvPr>
          <p:cNvSpPr>
            <a:spLocks noGrp="1" noRot="1" noChangeAspect="1" noChangeArrowheads="1" noTextEdit="1"/>
          </p:cNvSpPr>
          <p:nvPr>
            <p:ph type="sldImg"/>
          </p:nvPr>
        </p:nvSpPr>
        <p:spPr>
          <a:ln/>
        </p:spPr>
      </p:sp>
      <p:sp>
        <p:nvSpPr>
          <p:cNvPr id="191491" name="Rectangle 3">
            <a:extLst>
              <a:ext uri="{FF2B5EF4-FFF2-40B4-BE49-F238E27FC236}">
                <a16:creationId xmlns:a16="http://schemas.microsoft.com/office/drawing/2014/main" xmlns="" id="{3E9DE1FD-BE00-4889-ADBE-F829FCBCFDDB}"/>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226545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388F219-9C36-44FF-B511-119FA6A32DFA}"/>
              </a:ext>
            </a:extLst>
          </p:cNvPr>
          <p:cNvSpPr>
            <a:spLocks noGrp="1" noChangeArrowheads="1"/>
          </p:cNvSpPr>
          <p:nvPr>
            <p:ph type="sldNum" sz="quarter" idx="5"/>
          </p:nvPr>
        </p:nvSpPr>
        <p:spPr>
          <a:ln/>
        </p:spPr>
        <p:txBody>
          <a:bodyPr/>
          <a:lstStyle/>
          <a:p>
            <a:fld id="{DA7D9F21-1C15-4FBB-A347-82368F5BC3E9}" type="slidenum">
              <a:rPr lang="en-US" altLang="zh-CN"/>
              <a:pPr/>
              <a:t>117</a:t>
            </a:fld>
            <a:endParaRPr lang="en-US" altLang="zh-CN"/>
          </a:p>
        </p:txBody>
      </p:sp>
      <p:sp>
        <p:nvSpPr>
          <p:cNvPr id="191490" name="Rectangle 2">
            <a:extLst>
              <a:ext uri="{FF2B5EF4-FFF2-40B4-BE49-F238E27FC236}">
                <a16:creationId xmlns:a16="http://schemas.microsoft.com/office/drawing/2014/main" xmlns="" id="{7BADBBAF-5A37-4414-ABE6-5F5C3879D5E9}"/>
              </a:ext>
            </a:extLst>
          </p:cNvPr>
          <p:cNvSpPr>
            <a:spLocks noGrp="1" noRot="1" noChangeAspect="1" noChangeArrowheads="1" noTextEdit="1"/>
          </p:cNvSpPr>
          <p:nvPr>
            <p:ph type="sldImg"/>
          </p:nvPr>
        </p:nvSpPr>
        <p:spPr>
          <a:ln/>
        </p:spPr>
      </p:sp>
      <p:sp>
        <p:nvSpPr>
          <p:cNvPr id="191491" name="Rectangle 3">
            <a:extLst>
              <a:ext uri="{FF2B5EF4-FFF2-40B4-BE49-F238E27FC236}">
                <a16:creationId xmlns:a16="http://schemas.microsoft.com/office/drawing/2014/main" xmlns="" id="{3E9DE1FD-BE00-4889-ADBE-F829FCBCFDDB}"/>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8615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388F219-9C36-44FF-B511-119FA6A32DFA}"/>
              </a:ext>
            </a:extLst>
          </p:cNvPr>
          <p:cNvSpPr>
            <a:spLocks noGrp="1" noChangeArrowheads="1"/>
          </p:cNvSpPr>
          <p:nvPr>
            <p:ph type="sldNum" sz="quarter" idx="5"/>
          </p:nvPr>
        </p:nvSpPr>
        <p:spPr>
          <a:ln/>
        </p:spPr>
        <p:txBody>
          <a:bodyPr/>
          <a:lstStyle/>
          <a:p>
            <a:fld id="{DA7D9F21-1C15-4FBB-A347-82368F5BC3E9}" type="slidenum">
              <a:rPr lang="en-US" altLang="zh-CN"/>
              <a:pPr/>
              <a:t>118</a:t>
            </a:fld>
            <a:endParaRPr lang="en-US" altLang="zh-CN"/>
          </a:p>
        </p:txBody>
      </p:sp>
      <p:sp>
        <p:nvSpPr>
          <p:cNvPr id="191490" name="Rectangle 2">
            <a:extLst>
              <a:ext uri="{FF2B5EF4-FFF2-40B4-BE49-F238E27FC236}">
                <a16:creationId xmlns:a16="http://schemas.microsoft.com/office/drawing/2014/main" xmlns="" id="{7BADBBAF-5A37-4414-ABE6-5F5C3879D5E9}"/>
              </a:ext>
            </a:extLst>
          </p:cNvPr>
          <p:cNvSpPr>
            <a:spLocks noGrp="1" noRot="1" noChangeAspect="1" noChangeArrowheads="1" noTextEdit="1"/>
          </p:cNvSpPr>
          <p:nvPr>
            <p:ph type="sldImg"/>
          </p:nvPr>
        </p:nvSpPr>
        <p:spPr>
          <a:ln/>
        </p:spPr>
      </p:sp>
      <p:sp>
        <p:nvSpPr>
          <p:cNvPr id="191491" name="Rectangle 3">
            <a:extLst>
              <a:ext uri="{FF2B5EF4-FFF2-40B4-BE49-F238E27FC236}">
                <a16:creationId xmlns:a16="http://schemas.microsoft.com/office/drawing/2014/main" xmlns="" id="{3E9DE1FD-BE00-4889-ADBE-F829FCBCFDDB}"/>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16276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A15AB-7F7F-CD47-A46C-905DD34F107F}" type="slidenum">
              <a:rPr lang="en-US" altLang="zh-CN"/>
              <a:pPr/>
              <a:t>119</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1765811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CB4D9A-646C-EA43-B790-651FE1F8D59F}" type="slidenum">
              <a:rPr lang="en-US" altLang="zh-CN"/>
              <a:pPr/>
              <a:t>123</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1261104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388F219-9C36-44FF-B511-119FA6A32DFA}"/>
              </a:ext>
            </a:extLst>
          </p:cNvPr>
          <p:cNvSpPr>
            <a:spLocks noGrp="1" noChangeArrowheads="1"/>
          </p:cNvSpPr>
          <p:nvPr>
            <p:ph type="sldNum" sz="quarter" idx="5"/>
          </p:nvPr>
        </p:nvSpPr>
        <p:spPr>
          <a:ln/>
        </p:spPr>
        <p:txBody>
          <a:bodyPr/>
          <a:lstStyle/>
          <a:p>
            <a:fld id="{DA7D9F21-1C15-4FBB-A347-82368F5BC3E9}" type="slidenum">
              <a:rPr lang="en-US" altLang="zh-CN"/>
              <a:pPr/>
              <a:t>126</a:t>
            </a:fld>
            <a:endParaRPr lang="en-US" altLang="zh-CN"/>
          </a:p>
        </p:txBody>
      </p:sp>
      <p:sp>
        <p:nvSpPr>
          <p:cNvPr id="191490" name="Rectangle 2">
            <a:extLst>
              <a:ext uri="{FF2B5EF4-FFF2-40B4-BE49-F238E27FC236}">
                <a16:creationId xmlns:a16="http://schemas.microsoft.com/office/drawing/2014/main" xmlns="" id="{7BADBBAF-5A37-4414-ABE6-5F5C3879D5E9}"/>
              </a:ext>
            </a:extLst>
          </p:cNvPr>
          <p:cNvSpPr>
            <a:spLocks noGrp="1" noRot="1" noChangeAspect="1" noChangeArrowheads="1" noTextEdit="1"/>
          </p:cNvSpPr>
          <p:nvPr>
            <p:ph type="sldImg"/>
          </p:nvPr>
        </p:nvSpPr>
        <p:spPr>
          <a:ln/>
        </p:spPr>
      </p:sp>
      <p:sp>
        <p:nvSpPr>
          <p:cNvPr id="191491" name="Rectangle 3">
            <a:extLst>
              <a:ext uri="{FF2B5EF4-FFF2-40B4-BE49-F238E27FC236}">
                <a16:creationId xmlns:a16="http://schemas.microsoft.com/office/drawing/2014/main" xmlns="" id="{3E9DE1FD-BE00-4889-ADBE-F829FCBCFDDB}"/>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526120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55DA7B-D188-4540-8A6D-433C3427E770}" type="slidenum">
              <a:rPr lang="en-US" altLang="zh-CN"/>
              <a:pPr/>
              <a:t>127</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11743249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5FA32D-3E0F-0E47-9ACE-DC249CEFBB94}" type="slidenum">
              <a:rPr lang="en-US" altLang="zh-CN"/>
              <a:pPr/>
              <a:t>128</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3594723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FFF998-FD10-4144-A5DE-19026C64773E}" type="slidenum">
              <a:rPr lang="en-US" altLang="zh-CN"/>
              <a:pPr/>
              <a:t>129</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173305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DAA3887D-7CE9-490C-8DBF-5E847A704B99}" type="slidenum">
              <a:rPr lang="zh-CN" altLang="en-US" sz="1200" smtClean="0"/>
              <a:pPr eaLnBrk="1" hangingPunct="1"/>
              <a:t>6</a:t>
            </a:fld>
            <a:endParaRPr lang="en-US" altLang="zh-CN"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42227455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9969C8-96EB-BE41-8D78-058530D86BAB}" type="slidenum">
              <a:rPr lang="en-US" altLang="zh-CN"/>
              <a:pPr/>
              <a:t>130</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230011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CF494-DA6C-1F46-93E8-5FC4728E8DC5}" type="slidenum">
              <a:rPr lang="en-US" altLang="zh-CN"/>
              <a:pPr/>
              <a:t>131</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3119280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CF494-DA6C-1F46-93E8-5FC4728E8DC5}" type="slidenum">
              <a:rPr lang="en-US" altLang="zh-CN"/>
              <a:pPr/>
              <a:t>132</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835155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DAA3887D-7CE9-490C-8DBF-5E847A704B99}" type="slidenum">
              <a:rPr lang="zh-CN" altLang="en-US" sz="1200" smtClean="0"/>
              <a:pPr eaLnBrk="1" hangingPunct="1"/>
              <a:t>7</a:t>
            </a:fld>
            <a:endParaRPr lang="en-US" altLang="zh-CN"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1908611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DAA3887D-7CE9-490C-8DBF-5E847A704B99}" type="slidenum">
              <a:rPr lang="zh-CN" altLang="en-US" sz="1200" smtClean="0"/>
              <a:pPr eaLnBrk="1" hangingPunct="1"/>
              <a:t>10</a:t>
            </a:fld>
            <a:endParaRPr lang="en-US" altLang="zh-CN"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3537889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DAA3887D-7CE9-490C-8DBF-5E847A704B99}" type="slidenum">
              <a:rPr lang="zh-CN" altLang="en-US" sz="1200" smtClean="0"/>
              <a:pPr eaLnBrk="1" hangingPunct="1"/>
              <a:t>11</a:t>
            </a:fld>
            <a:endParaRPr lang="en-US" altLang="zh-CN"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2856181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若将树中每个结点的各子树看成是从左到右有次序的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即不能互换</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，则称该树为有序树</a:t>
            </a:r>
            <a:r>
              <a:rPr lang="en-US" altLang="zh-CN" sz="1200" b="0" i="0" kern="1200" dirty="0" smtClean="0">
                <a:solidFill>
                  <a:schemeClr val="tx1"/>
                </a:solidFill>
                <a:effectLst/>
                <a:latin typeface="+mn-lt"/>
                <a:ea typeface="+mn-ea"/>
                <a:cs typeface="+mn-cs"/>
              </a:rPr>
              <a:t>(Ordered Tree)</a:t>
            </a:r>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16</a:t>
            </a:fld>
            <a:endParaRPr kumimoji="1" lang="zh-CN" altLang="en-US"/>
          </a:p>
        </p:txBody>
      </p:sp>
    </p:spTree>
    <p:extLst>
      <p:ext uri="{BB962C8B-B14F-4D97-AF65-F5344CB8AC3E}">
        <p14:creationId xmlns:p14="http://schemas.microsoft.com/office/powerpoint/2010/main" val="1546848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4" name="Group 1026"/>
          <p:cNvGrpSpPr>
            <a:grpSpLocks/>
          </p:cNvGrpSpPr>
          <p:nvPr/>
        </p:nvGrpSpPr>
        <p:grpSpPr bwMode="auto">
          <a:xfrm>
            <a:off x="281517" y="1981201"/>
            <a:ext cx="12012083" cy="1052513"/>
            <a:chOff x="0" y="1536"/>
            <a:chExt cx="5675" cy="663"/>
          </a:xfrm>
        </p:grpSpPr>
        <p:grpSp>
          <p:nvGrpSpPr>
            <p:cNvPr id="5" name="Group 1027"/>
            <p:cNvGrpSpPr>
              <a:grpSpLocks/>
            </p:cNvGrpSpPr>
            <p:nvPr/>
          </p:nvGrpSpPr>
          <p:grpSpPr bwMode="auto">
            <a:xfrm>
              <a:off x="185" y="1604"/>
              <a:ext cx="449"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grpSp>
        <p:grpSp>
          <p:nvGrpSpPr>
            <p:cNvPr id="6" name="Group 1030"/>
            <p:cNvGrpSpPr>
              <a:grpSpLocks/>
            </p:cNvGrpSpPr>
            <p:nvPr/>
          </p:nvGrpSpPr>
          <p:grpSpPr bwMode="auto">
            <a:xfrm>
              <a:off x="263" y="1870"/>
              <a:ext cx="466" cy="299"/>
              <a:chOff x="912" y="2640"/>
              <a:chExt cx="672" cy="432"/>
            </a:xfrm>
          </p:grpSpPr>
          <p:sp>
            <p:nvSpPr>
              <p:cNvPr id="1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1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grpSp>
      <p:sp>
        <p:nvSpPr>
          <p:cNvPr id="104460" name="Rectangle 1036"/>
          <p:cNvSpPr>
            <a:spLocks noGrp="1" noChangeArrowheads="1"/>
          </p:cNvSpPr>
          <p:nvPr>
            <p:ph type="ctrTitle"/>
          </p:nvPr>
        </p:nvSpPr>
        <p:spPr>
          <a:xfrm>
            <a:off x="1703917" y="1447800"/>
            <a:ext cx="10363200" cy="1143000"/>
          </a:xfrm>
        </p:spPr>
        <p:txBody>
          <a:bodyPr/>
          <a:lstStyle>
            <a:lvl1pPr>
              <a:defRPr/>
            </a:lvl1pPr>
          </a:lstStyle>
          <a:p>
            <a:r>
              <a:rPr lang="zh-CN" altLang="en-US"/>
              <a:t>单击此处编辑母版标题样式</a:t>
            </a:r>
          </a:p>
        </p:txBody>
      </p:sp>
      <p:sp>
        <p:nvSpPr>
          <p:cNvPr id="104461" name="Rectangle 1037"/>
          <p:cNvSpPr>
            <a:spLocks noGrp="1" noChangeArrowheads="1"/>
          </p:cNvSpPr>
          <p:nvPr>
            <p:ph type="subTitle" idx="1"/>
          </p:nvPr>
        </p:nvSpPr>
        <p:spPr>
          <a:xfrm>
            <a:off x="2110317" y="3048000"/>
            <a:ext cx="8534400" cy="2133600"/>
          </a:xfrm>
        </p:spPr>
        <p:txBody>
          <a:bodyPr/>
          <a:lstStyle>
            <a:lvl1pPr marL="0" indent="0">
              <a:lnSpc>
                <a:spcPct val="120000"/>
              </a:lnSpc>
              <a:buClr>
                <a:srgbClr val="006600"/>
              </a:buClr>
              <a:buSzTx/>
              <a:buFont typeface="Wingdings" pitchFamily="2" charset="2"/>
              <a:buChar char="q"/>
              <a:defRPr sz="2800"/>
            </a:lvl1pPr>
          </a:lstStyle>
          <a:p>
            <a:r>
              <a:rPr lang="zh-CN" altLang="en-US"/>
              <a:t>单击此处编辑母版副标题样式</a:t>
            </a:r>
          </a:p>
        </p:txBody>
      </p:sp>
      <p:sp>
        <p:nvSpPr>
          <p:cNvPr id="14" name="Rectangle 1038"/>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kumimoji="0" sz="1400">
                <a:solidFill>
                  <a:schemeClr val="bg2"/>
                </a:solidFill>
                <a:latin typeface="Tahoma" pitchFamily="34" charset="0"/>
                <a:ea typeface="宋体" pitchFamily="2" charset="-122"/>
              </a:defRPr>
            </a:lvl1pPr>
          </a:lstStyle>
          <a:p>
            <a:pPr fontAlgn="base">
              <a:spcBef>
                <a:spcPct val="0"/>
              </a:spcBef>
              <a:spcAft>
                <a:spcPct val="0"/>
              </a:spcAft>
              <a:defRPr/>
            </a:pPr>
            <a:endParaRPr lang="en-US" altLang="zh-CN" dirty="0">
              <a:solidFill>
                <a:srgbClr val="1C1C1C"/>
              </a:solidFill>
            </a:endParaRPr>
          </a:p>
        </p:txBody>
      </p:sp>
      <p:sp>
        <p:nvSpPr>
          <p:cNvPr id="15" name="Rectangle 1039"/>
          <p:cNvSpPr>
            <a:spLocks noGrp="1" noChangeArrowheads="1"/>
          </p:cNvSpPr>
          <p:nvPr>
            <p:ph type="ftr" sz="quarter" idx="11"/>
          </p:nvPr>
        </p:nvSpPr>
        <p:spPr bwMode="auto">
          <a:xfrm>
            <a:off x="4572000" y="6248400"/>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kumimoji="0" sz="1400">
                <a:solidFill>
                  <a:schemeClr val="bg2"/>
                </a:solidFill>
                <a:latin typeface="Tahoma" pitchFamily="34" charset="0"/>
                <a:ea typeface="宋体" pitchFamily="2" charset="-122"/>
              </a:defRPr>
            </a:lvl1pPr>
          </a:lstStyle>
          <a:p>
            <a:pPr fontAlgn="base">
              <a:spcBef>
                <a:spcPct val="0"/>
              </a:spcBef>
              <a:spcAft>
                <a:spcPct val="0"/>
              </a:spcAft>
              <a:defRPr/>
            </a:pPr>
            <a:endParaRPr lang="en-US" altLang="zh-CN" dirty="0">
              <a:solidFill>
                <a:srgbClr val="1C1C1C"/>
              </a:solidFill>
            </a:endParaRPr>
          </a:p>
        </p:txBody>
      </p:sp>
      <p:sp>
        <p:nvSpPr>
          <p:cNvPr id="16" name="Rectangle 1040"/>
          <p:cNvSpPr>
            <a:spLocks noGrp="1" noChangeArrowheads="1"/>
          </p:cNvSpPr>
          <p:nvPr>
            <p:ph type="sldNum" sz="quarter" idx="12"/>
          </p:nvPr>
        </p:nvSpPr>
        <p:spPr bwMode="auto">
          <a:xfrm>
            <a:off x="91440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kumimoji="0" sz="1400">
                <a:solidFill>
                  <a:schemeClr val="bg2"/>
                </a:solidFill>
              </a:defRPr>
            </a:lvl1pPr>
          </a:lstStyle>
          <a:p>
            <a:pPr fontAlgn="base">
              <a:spcBef>
                <a:spcPct val="0"/>
              </a:spcBef>
              <a:spcAft>
                <a:spcPct val="0"/>
              </a:spcAft>
            </a:pPr>
            <a:fld id="{9B947894-87DE-2B45-966B-5F8E171B0221}" type="slidenum">
              <a:rPr lang="en-US" altLang="zh-CN" smtClean="0">
                <a:solidFill>
                  <a:srgbClr val="1C1C1C"/>
                </a:solidFill>
                <a:latin typeface="Tahoma" charset="0"/>
                <a:ea typeface="宋体" charset="-122"/>
              </a:rPr>
              <a:pPr fontAlgn="base">
                <a:spcBef>
                  <a:spcPct val="0"/>
                </a:spcBef>
                <a:spcAft>
                  <a:spcPct val="0"/>
                </a:spcAft>
              </a:pPr>
              <a:t>‹#›</a:t>
            </a:fld>
            <a:endParaRPr lang="en-US" altLang="zh-CN" dirty="0">
              <a:solidFill>
                <a:srgbClr val="1C1C1C"/>
              </a:solidFill>
              <a:latin typeface="Tahoma" charset="0"/>
              <a:ea typeface="宋体" charset="-122"/>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9767" y="228600"/>
            <a:ext cx="2876551" cy="6400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1" y="228600"/>
            <a:ext cx="8428567" cy="6400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4" name="Group 1026">
            <a:extLst>
              <a:ext uri="{FF2B5EF4-FFF2-40B4-BE49-F238E27FC236}">
                <a16:creationId xmlns:a16="http://schemas.microsoft.com/office/drawing/2014/main" xmlns="" id="{FBB735F3-A4A3-43E3-95E1-B78234BE5422}"/>
              </a:ext>
            </a:extLst>
          </p:cNvPr>
          <p:cNvGrpSpPr>
            <a:grpSpLocks/>
          </p:cNvGrpSpPr>
          <p:nvPr/>
        </p:nvGrpSpPr>
        <p:grpSpPr bwMode="auto">
          <a:xfrm>
            <a:off x="280988" y="1981200"/>
            <a:ext cx="12012612" cy="1052513"/>
            <a:chOff x="0" y="1536"/>
            <a:chExt cx="5675" cy="663"/>
          </a:xfrm>
        </p:grpSpPr>
        <p:grpSp>
          <p:nvGrpSpPr>
            <p:cNvPr id="5" name="Group 1027">
              <a:extLst>
                <a:ext uri="{FF2B5EF4-FFF2-40B4-BE49-F238E27FC236}">
                  <a16:creationId xmlns:a16="http://schemas.microsoft.com/office/drawing/2014/main" xmlns="" id="{08D4A229-6693-4B2A-BC09-44769DAA3CD6}"/>
                </a:ext>
              </a:extLst>
            </p:cNvPr>
            <p:cNvGrpSpPr>
              <a:grpSpLocks/>
            </p:cNvGrpSpPr>
            <p:nvPr/>
          </p:nvGrpSpPr>
          <p:grpSpPr bwMode="auto">
            <a:xfrm>
              <a:off x="185" y="1604"/>
              <a:ext cx="449" cy="299"/>
              <a:chOff x="720" y="336"/>
              <a:chExt cx="624" cy="432"/>
            </a:xfrm>
          </p:grpSpPr>
          <p:sp>
            <p:nvSpPr>
              <p:cNvPr id="12" name="Rectangle 1028">
                <a:extLst>
                  <a:ext uri="{FF2B5EF4-FFF2-40B4-BE49-F238E27FC236}">
                    <a16:creationId xmlns:a16="http://schemas.microsoft.com/office/drawing/2014/main" xmlns="" id="{B537FAE5-8CE0-4A74-A044-46618AC51C11}"/>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pPr eaLnBrk="1" hangingPunct="1">
                  <a:defRPr/>
                </a:pPr>
                <a:endParaRPr kumimoji="1" lang="zh-CN" altLang="en-US" sz="2400">
                  <a:solidFill>
                    <a:srgbClr val="000000"/>
                  </a:solidFill>
                  <a:latin typeface="Tahoma" charset="0"/>
                  <a:ea typeface="宋体" charset="-122"/>
                </a:endParaRPr>
              </a:p>
            </p:txBody>
          </p:sp>
          <p:sp>
            <p:nvSpPr>
              <p:cNvPr id="13" name="Rectangle 1029">
                <a:extLst>
                  <a:ext uri="{FF2B5EF4-FFF2-40B4-BE49-F238E27FC236}">
                    <a16:creationId xmlns:a16="http://schemas.microsoft.com/office/drawing/2014/main" xmlns="" id="{6D0CFDC9-299E-479C-941C-24ED290A14BD}"/>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pPr eaLnBrk="1" hangingPunct="1">
                  <a:defRPr/>
                </a:pPr>
                <a:endParaRPr kumimoji="1" lang="zh-CN" altLang="en-US" sz="2400">
                  <a:solidFill>
                    <a:srgbClr val="000000"/>
                  </a:solidFill>
                  <a:latin typeface="Tahoma" charset="0"/>
                  <a:ea typeface="宋体" charset="-122"/>
                </a:endParaRPr>
              </a:p>
            </p:txBody>
          </p:sp>
        </p:grpSp>
        <p:grpSp>
          <p:nvGrpSpPr>
            <p:cNvPr id="6" name="Group 1030">
              <a:extLst>
                <a:ext uri="{FF2B5EF4-FFF2-40B4-BE49-F238E27FC236}">
                  <a16:creationId xmlns:a16="http://schemas.microsoft.com/office/drawing/2014/main" xmlns="" id="{A11CD4F3-D21B-41FB-8F13-1D9051FE6A87}"/>
                </a:ext>
              </a:extLst>
            </p:cNvPr>
            <p:cNvGrpSpPr>
              <a:grpSpLocks/>
            </p:cNvGrpSpPr>
            <p:nvPr/>
          </p:nvGrpSpPr>
          <p:grpSpPr bwMode="auto">
            <a:xfrm>
              <a:off x="263" y="1870"/>
              <a:ext cx="466" cy="299"/>
              <a:chOff x="912" y="2640"/>
              <a:chExt cx="672" cy="432"/>
            </a:xfrm>
          </p:grpSpPr>
          <p:sp>
            <p:nvSpPr>
              <p:cNvPr id="10" name="Rectangle 1031">
                <a:extLst>
                  <a:ext uri="{FF2B5EF4-FFF2-40B4-BE49-F238E27FC236}">
                    <a16:creationId xmlns:a16="http://schemas.microsoft.com/office/drawing/2014/main" xmlns="" id="{622B3458-2684-4598-93A3-CCF3472B689F}"/>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pPr eaLnBrk="1" hangingPunct="1">
                  <a:defRPr/>
                </a:pPr>
                <a:endParaRPr kumimoji="1" lang="zh-CN" altLang="en-US" sz="2400">
                  <a:solidFill>
                    <a:srgbClr val="000000"/>
                  </a:solidFill>
                  <a:latin typeface="Tahoma" charset="0"/>
                  <a:ea typeface="宋体" charset="-122"/>
                </a:endParaRPr>
              </a:p>
            </p:txBody>
          </p:sp>
          <p:sp>
            <p:nvSpPr>
              <p:cNvPr id="11" name="Rectangle 1032">
                <a:extLst>
                  <a:ext uri="{FF2B5EF4-FFF2-40B4-BE49-F238E27FC236}">
                    <a16:creationId xmlns:a16="http://schemas.microsoft.com/office/drawing/2014/main" xmlns="" id="{03A76F7F-E7CE-4E2D-AE3D-02342123B97A}"/>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pPr eaLnBrk="1" hangingPunct="1">
                  <a:defRPr/>
                </a:pPr>
                <a:endParaRPr kumimoji="1" lang="zh-CN" altLang="en-US" sz="2400">
                  <a:solidFill>
                    <a:srgbClr val="000000"/>
                  </a:solidFill>
                  <a:latin typeface="Tahoma" charset="0"/>
                  <a:ea typeface="宋体" charset="-122"/>
                </a:endParaRPr>
              </a:p>
            </p:txBody>
          </p:sp>
        </p:grpSp>
        <p:sp>
          <p:nvSpPr>
            <p:cNvPr id="7" name="Rectangle 1033">
              <a:extLst>
                <a:ext uri="{FF2B5EF4-FFF2-40B4-BE49-F238E27FC236}">
                  <a16:creationId xmlns:a16="http://schemas.microsoft.com/office/drawing/2014/main" xmlns="" id="{5ADEE280-AEFB-41AC-A3BF-7C69928B1DF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pPr eaLnBrk="1" hangingPunct="1">
                <a:defRPr/>
              </a:pPr>
              <a:endParaRPr kumimoji="1" lang="zh-CN" altLang="en-US" sz="2400">
                <a:solidFill>
                  <a:srgbClr val="000000"/>
                </a:solidFill>
                <a:latin typeface="Tahoma" charset="0"/>
                <a:ea typeface="宋体" charset="-122"/>
              </a:endParaRPr>
            </a:p>
          </p:txBody>
        </p:sp>
        <p:sp>
          <p:nvSpPr>
            <p:cNvPr id="8" name="Rectangle 1034">
              <a:extLst>
                <a:ext uri="{FF2B5EF4-FFF2-40B4-BE49-F238E27FC236}">
                  <a16:creationId xmlns:a16="http://schemas.microsoft.com/office/drawing/2014/main" xmlns="" id="{F9AB60B6-2D76-4CA4-976E-307DFA2116A7}"/>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pPr eaLnBrk="1" hangingPunct="1">
                <a:defRPr/>
              </a:pPr>
              <a:endParaRPr kumimoji="1" lang="zh-CN" altLang="en-US" sz="2400">
                <a:solidFill>
                  <a:srgbClr val="000000"/>
                </a:solidFill>
                <a:latin typeface="Tahoma" charset="0"/>
                <a:ea typeface="宋体" charset="-122"/>
              </a:endParaRPr>
            </a:p>
          </p:txBody>
        </p:sp>
        <p:sp>
          <p:nvSpPr>
            <p:cNvPr id="9" name="Rectangle 1035">
              <a:extLst>
                <a:ext uri="{FF2B5EF4-FFF2-40B4-BE49-F238E27FC236}">
                  <a16:creationId xmlns:a16="http://schemas.microsoft.com/office/drawing/2014/main" xmlns="" id="{EBFC8DB5-5CAF-47AB-B72E-044974DC4926}"/>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pPr eaLnBrk="1" hangingPunct="1">
                <a:defRPr/>
              </a:pPr>
              <a:endParaRPr kumimoji="1" lang="zh-CN" altLang="en-US" sz="2400">
                <a:solidFill>
                  <a:srgbClr val="000000"/>
                </a:solidFill>
                <a:latin typeface="Tahoma" charset="0"/>
                <a:ea typeface="宋体" charset="-122"/>
              </a:endParaRPr>
            </a:p>
          </p:txBody>
        </p:sp>
      </p:grpSp>
      <p:sp>
        <p:nvSpPr>
          <p:cNvPr id="104460" name="Rectangle 1036"/>
          <p:cNvSpPr>
            <a:spLocks noGrp="1" noChangeArrowheads="1"/>
          </p:cNvSpPr>
          <p:nvPr>
            <p:ph type="ctrTitle"/>
          </p:nvPr>
        </p:nvSpPr>
        <p:spPr>
          <a:xfrm>
            <a:off x="1703917" y="1447800"/>
            <a:ext cx="10363200" cy="1143000"/>
          </a:xfrm>
        </p:spPr>
        <p:txBody>
          <a:bodyPr/>
          <a:lstStyle>
            <a:lvl1pPr>
              <a:defRPr/>
            </a:lvl1pPr>
          </a:lstStyle>
          <a:p>
            <a:r>
              <a:rPr lang="zh-CN" altLang="en-US"/>
              <a:t>单击此处编辑母版标题样式</a:t>
            </a:r>
          </a:p>
        </p:txBody>
      </p:sp>
      <p:sp>
        <p:nvSpPr>
          <p:cNvPr id="104461" name="Rectangle 1037"/>
          <p:cNvSpPr>
            <a:spLocks noGrp="1" noChangeArrowheads="1"/>
          </p:cNvSpPr>
          <p:nvPr>
            <p:ph type="subTitle" idx="1"/>
          </p:nvPr>
        </p:nvSpPr>
        <p:spPr>
          <a:xfrm>
            <a:off x="2110317" y="3048000"/>
            <a:ext cx="8534400" cy="2133600"/>
          </a:xfrm>
        </p:spPr>
        <p:txBody>
          <a:bodyPr/>
          <a:lstStyle>
            <a:lvl1pPr marL="0" indent="0">
              <a:lnSpc>
                <a:spcPct val="120000"/>
              </a:lnSpc>
              <a:buClr>
                <a:srgbClr val="006600"/>
              </a:buClr>
              <a:buSzTx/>
              <a:buFont typeface="Wingdings" pitchFamily="2" charset="2"/>
              <a:buChar char="q"/>
              <a:defRPr sz="2800"/>
            </a:lvl1pPr>
          </a:lstStyle>
          <a:p>
            <a:r>
              <a:rPr lang="zh-CN" altLang="en-US"/>
              <a:t>单击此处编辑母版副标题样式</a:t>
            </a:r>
          </a:p>
        </p:txBody>
      </p:sp>
      <p:sp>
        <p:nvSpPr>
          <p:cNvPr id="14" name="Rectangle 1038">
            <a:extLst>
              <a:ext uri="{FF2B5EF4-FFF2-40B4-BE49-F238E27FC236}">
                <a16:creationId xmlns:a16="http://schemas.microsoft.com/office/drawing/2014/main" xmlns="" id="{63B26E0C-B870-40D6-AAA0-3EE800F3C1AA}"/>
              </a:ext>
            </a:extLst>
          </p:cNvPr>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kumimoji="0" sz="1400">
                <a:solidFill>
                  <a:srgbClr val="1C1C1C"/>
                </a:solidFill>
                <a:latin typeface="Tahoma" pitchFamily="34" charset="0"/>
                <a:ea typeface="宋体" pitchFamily="2" charset="-122"/>
                <a:cs typeface="+mn-cs"/>
              </a:defRPr>
            </a:lvl1pPr>
          </a:lstStyle>
          <a:p>
            <a:pPr>
              <a:defRPr/>
            </a:pPr>
            <a:endParaRPr lang="en-US" altLang="zh-CN" dirty="0"/>
          </a:p>
        </p:txBody>
      </p:sp>
      <p:sp>
        <p:nvSpPr>
          <p:cNvPr id="15" name="Rectangle 1039">
            <a:extLst>
              <a:ext uri="{FF2B5EF4-FFF2-40B4-BE49-F238E27FC236}">
                <a16:creationId xmlns:a16="http://schemas.microsoft.com/office/drawing/2014/main" xmlns="" id="{34B35836-9625-4DBA-9DBD-2F898119EB74}"/>
              </a:ext>
            </a:extLst>
          </p:cNvPr>
          <p:cNvSpPr>
            <a:spLocks noGrp="1" noChangeArrowheads="1"/>
          </p:cNvSpPr>
          <p:nvPr>
            <p:ph type="ftr" sz="quarter" idx="11"/>
          </p:nvPr>
        </p:nvSpPr>
        <p:spPr bwMode="auto">
          <a:xfrm>
            <a:off x="4572000" y="6248400"/>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kumimoji="0" sz="1400">
                <a:solidFill>
                  <a:srgbClr val="1C1C1C"/>
                </a:solidFill>
                <a:latin typeface="Tahoma" pitchFamily="34" charset="0"/>
                <a:ea typeface="宋体" pitchFamily="2" charset="-122"/>
                <a:cs typeface="+mn-cs"/>
              </a:defRPr>
            </a:lvl1pPr>
          </a:lstStyle>
          <a:p>
            <a:pPr>
              <a:defRPr/>
            </a:pPr>
            <a:endParaRPr lang="en-US" altLang="zh-CN" dirty="0"/>
          </a:p>
        </p:txBody>
      </p:sp>
      <p:sp>
        <p:nvSpPr>
          <p:cNvPr id="16" name="Rectangle 1040">
            <a:extLst>
              <a:ext uri="{FF2B5EF4-FFF2-40B4-BE49-F238E27FC236}">
                <a16:creationId xmlns:a16="http://schemas.microsoft.com/office/drawing/2014/main" xmlns="" id="{C58B6E32-8F60-46EC-AF8A-3A685546FB8C}"/>
              </a:ext>
            </a:extLst>
          </p:cNvPr>
          <p:cNvSpPr>
            <a:spLocks noGrp="1" noChangeArrowheads="1"/>
          </p:cNvSpPr>
          <p:nvPr>
            <p:ph type="sldNum" sz="quarter" idx="12"/>
          </p:nvPr>
        </p:nvSpPr>
        <p:spPr bwMode="auto">
          <a:xfrm>
            <a:off x="91440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kumimoji="0" sz="1400">
                <a:solidFill>
                  <a:srgbClr val="1C1C1C"/>
                </a:solidFill>
                <a:latin typeface="Tahoma" charset="0"/>
                <a:ea typeface="宋体" charset="-122"/>
                <a:cs typeface="+mn-cs"/>
              </a:defRPr>
            </a:lvl1pPr>
          </a:lstStyle>
          <a:p>
            <a:pPr>
              <a:defRPr/>
            </a:pPr>
            <a:fld id="{0F616869-E437-41AF-9EEB-131CC2FBBED0}" type="slidenum">
              <a:rPr lang="en-US" altLang="zh-CN"/>
              <a:pPr>
                <a:defRPr/>
              </a:pPr>
              <a:t>‹#›</a:t>
            </a:fld>
            <a:endParaRPr lang="en-US" altLang="zh-CN" dirty="0"/>
          </a:p>
        </p:txBody>
      </p:sp>
    </p:spTree>
    <p:extLst>
      <p:ext uri="{BB962C8B-B14F-4D97-AF65-F5344CB8AC3E}">
        <p14:creationId xmlns:p14="http://schemas.microsoft.com/office/powerpoint/2010/main" val="3115473469"/>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0D8A2597-436C-4679-A435-A323CF73B1E2}"/>
              </a:ext>
            </a:extLst>
          </p:cNvPr>
          <p:cNvSpPr>
            <a:spLocks noChangeArrowheads="1"/>
          </p:cNvSpPr>
          <p:nvPr userDrawn="1"/>
        </p:nvSpPr>
        <p:spPr bwMode="auto">
          <a:xfrm>
            <a:off x="0" y="1876425"/>
            <a:ext cx="352425" cy="2732088"/>
          </a:xfrm>
          <a:prstGeom prst="rect">
            <a:avLst/>
          </a:prstGeom>
          <a:solidFill>
            <a:schemeClr val="bg1"/>
          </a:solidFill>
          <a:ln w="9525">
            <a:solidFill>
              <a:schemeClr val="bg1"/>
            </a:solidFill>
            <a:miter lim="800000"/>
            <a:headEnd/>
            <a:tailEnd/>
          </a:ln>
        </p:spPr>
        <p:txBody>
          <a:bodyPr wrap="none"/>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pPr eaLnBrk="1" hangingPunct="1">
              <a:defRPr/>
            </a:pPr>
            <a:endParaRPr kumimoji="1" lang="zh-CN" altLang="en-US" sz="2400">
              <a:latin typeface="Tahoma" charset="0"/>
              <a:ea typeface="宋体"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74170195"/>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655583493"/>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255714"/>
            <a:ext cx="5579533"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0733" y="1255714"/>
            <a:ext cx="5581651"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87757148"/>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72115228"/>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508931095"/>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2120796"/>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57966696"/>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矩形 3"/>
          <p:cNvSpPr/>
          <p:nvPr userDrawn="1"/>
        </p:nvSpPr>
        <p:spPr bwMode="auto">
          <a:xfrm>
            <a:off x="0" y="1876926"/>
            <a:ext cx="353173" cy="2731169"/>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52994632"/>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62014707"/>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9767" y="228600"/>
            <a:ext cx="2876551" cy="6400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1" y="228600"/>
            <a:ext cx="8428567" cy="6400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51553900"/>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255714"/>
            <a:ext cx="5579533"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0733" y="1255714"/>
            <a:ext cx="5581651"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ChangeArrowheads="1"/>
          </p:cNvSpPr>
          <p:nvPr/>
        </p:nvSpPr>
        <p:spPr bwMode="ltGray">
          <a:xfrm>
            <a:off x="488951" y="336551"/>
            <a:ext cx="584200" cy="474663"/>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27" name="Rectangle 3"/>
          <p:cNvSpPr>
            <a:spLocks noChangeArrowheads="1"/>
          </p:cNvSpPr>
          <p:nvPr/>
        </p:nvSpPr>
        <p:spPr bwMode="ltGray">
          <a:xfrm>
            <a:off x="679451" y="58738"/>
            <a:ext cx="438149"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28" name="Rectangle 4"/>
          <p:cNvSpPr>
            <a:spLocks noChangeArrowheads="1"/>
          </p:cNvSpPr>
          <p:nvPr/>
        </p:nvSpPr>
        <p:spPr bwMode="ltGray">
          <a:xfrm>
            <a:off x="249768" y="363538"/>
            <a:ext cx="563033" cy="474662"/>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29" name="Rectangle 5"/>
          <p:cNvSpPr>
            <a:spLocks noChangeArrowheads="1"/>
          </p:cNvSpPr>
          <p:nvPr/>
        </p:nvSpPr>
        <p:spPr bwMode="ltGray">
          <a:xfrm>
            <a:off x="812800" y="685801"/>
            <a:ext cx="491067" cy="474663"/>
          </a:xfrm>
          <a:prstGeom prst="rect">
            <a:avLst/>
          </a:prstGeom>
          <a:gradFill rotWithShape="0">
            <a:gsLst>
              <a:gs pos="0">
                <a:srgbClr val="00FF00"/>
              </a:gs>
              <a:gs pos="100000">
                <a:srgbClr val="00FF00">
                  <a:gamma/>
                  <a:shade val="46275"/>
                  <a:invGamma/>
                </a:srgbClr>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0" name="Rectangle 6"/>
          <p:cNvSpPr>
            <a:spLocks noChangeArrowheads="1"/>
          </p:cNvSpPr>
          <p:nvPr/>
        </p:nvSpPr>
        <p:spPr bwMode="ltGray">
          <a:xfrm>
            <a:off x="406400" y="4572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1" name="Rectangle 7"/>
          <p:cNvSpPr>
            <a:spLocks noChangeArrowheads="1"/>
          </p:cNvSpPr>
          <p:nvPr/>
        </p:nvSpPr>
        <p:spPr bwMode="gray">
          <a:xfrm>
            <a:off x="948267" y="228601"/>
            <a:ext cx="42333" cy="105251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2" name="Rectangle 8"/>
          <p:cNvSpPr>
            <a:spLocks noChangeArrowheads="1"/>
          </p:cNvSpPr>
          <p:nvPr/>
        </p:nvSpPr>
        <p:spPr bwMode="gray">
          <a:xfrm>
            <a:off x="522818" y="1019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3" name="Rectangle 9"/>
          <p:cNvSpPr>
            <a:spLocks noGrp="1" noChangeArrowheads="1"/>
          </p:cNvSpPr>
          <p:nvPr>
            <p:ph type="title"/>
          </p:nvPr>
        </p:nvSpPr>
        <p:spPr bwMode="auto">
          <a:xfrm>
            <a:off x="1625600" y="228600"/>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34" name="Rectangle 10"/>
          <p:cNvSpPr>
            <a:spLocks noGrp="1" noChangeArrowheads="1"/>
          </p:cNvSpPr>
          <p:nvPr>
            <p:ph type="body" idx="1"/>
          </p:nvPr>
        </p:nvSpPr>
        <p:spPr bwMode="auto">
          <a:xfrm>
            <a:off x="508000" y="1255714"/>
            <a:ext cx="11364384"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45" name="WordArt 21"/>
          <p:cNvSpPr>
            <a:spLocks noChangeArrowheads="1" noChangeShapeType="1" noTextEdit="1"/>
          </p:cNvSpPr>
          <p:nvPr userDrawn="1"/>
        </p:nvSpPr>
        <p:spPr bwMode="auto">
          <a:xfrm rot="5400000">
            <a:off x="-1003300" y="3128434"/>
            <a:ext cx="2362200" cy="220133"/>
          </a:xfrm>
          <a:prstGeom prst="rect">
            <a:avLst/>
          </a:prstGeom>
        </p:spPr>
        <p:txBody>
          <a:bodyPr vert="eaVert" wrap="none" fromWordArt="1">
            <a:prstTxWarp prst="textPlain">
              <a:avLst>
                <a:gd name="adj" fmla="val 50000"/>
              </a:avLst>
            </a:prstTxWarp>
          </a:bodyPr>
          <a:lstStyle/>
          <a:p>
            <a:pPr algn="ctr">
              <a:spcBef>
                <a:spcPct val="0"/>
              </a:spcBef>
              <a:spcAft>
                <a:spcPct val="0"/>
              </a:spcAft>
              <a:defRPr/>
            </a:pPr>
            <a:r>
              <a:rPr kumimoji="1" lang="zh-CN" altLang="en-US" sz="3600" kern="10">
                <a:ln w="9525">
                  <a:solidFill>
                    <a:srgbClr val="000000"/>
                  </a:solidFill>
                  <a:miter lim="800000"/>
                  <a:headEnd/>
                  <a:tailEnd/>
                </a:ln>
                <a:solidFill>
                  <a:srgbClr val="000000"/>
                </a:solidFill>
                <a:latin typeface="宋体"/>
                <a:ea typeface="宋体"/>
              </a:rPr>
              <a:t>数据结构</a:t>
            </a:r>
            <a:r>
              <a:rPr kumimoji="1" lang="en-US" altLang="zh-CN" sz="3600" kern="10" dirty="0">
                <a:ln w="9525">
                  <a:solidFill>
                    <a:srgbClr val="000000"/>
                  </a:solidFill>
                  <a:miter lim="800000"/>
                  <a:headEnd/>
                  <a:tailEnd/>
                </a:ln>
                <a:solidFill>
                  <a:srgbClr val="000000"/>
                </a:solidFill>
                <a:latin typeface="宋体"/>
                <a:ea typeface="宋体"/>
              </a:rPr>
              <a:t>—</a:t>
            </a:r>
            <a:r>
              <a:rPr kumimoji="1" lang="zh-CN" altLang="en-US" sz="3600" kern="10">
                <a:ln w="9525">
                  <a:solidFill>
                    <a:srgbClr val="000000"/>
                  </a:solidFill>
                  <a:miter lim="800000"/>
                  <a:headEnd/>
                  <a:tailEnd/>
                </a:ln>
                <a:solidFill>
                  <a:srgbClr val="000000"/>
                </a:solidFill>
                <a:latin typeface="宋体"/>
                <a:ea typeface="宋体"/>
              </a:rPr>
              <a:t>绪论</a:t>
            </a:r>
          </a:p>
        </p:txBody>
      </p:sp>
      <p:sp>
        <p:nvSpPr>
          <p:cNvPr id="12" name="矩形 11"/>
          <p:cNvSpPr/>
          <p:nvPr userDrawn="1"/>
        </p:nvSpPr>
        <p:spPr bwMode="auto">
          <a:xfrm>
            <a:off x="0" y="1876926"/>
            <a:ext cx="353173" cy="2731169"/>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4650553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random/>
  </p:transition>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6C7A441E-BDBE-41CF-9882-7ECE9AB94053}"/>
              </a:ext>
            </a:extLst>
          </p:cNvPr>
          <p:cNvSpPr>
            <a:spLocks noChangeArrowheads="1"/>
          </p:cNvSpPr>
          <p:nvPr/>
        </p:nvSpPr>
        <p:spPr bwMode="ltGray">
          <a:xfrm>
            <a:off x="488950" y="336550"/>
            <a:ext cx="58420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pPr algn="ctr" eaLnBrk="1" hangingPunct="1">
              <a:defRPr/>
            </a:pPr>
            <a:endParaRPr kumimoji="1" lang="zh-CN" altLang="zh-CN" sz="2400">
              <a:solidFill>
                <a:srgbClr val="000000"/>
              </a:solidFill>
              <a:latin typeface="Tahoma" charset="0"/>
              <a:ea typeface="宋体" charset="-122"/>
            </a:endParaRPr>
          </a:p>
        </p:txBody>
      </p:sp>
      <p:sp>
        <p:nvSpPr>
          <p:cNvPr id="4099" name="Rectangle 3">
            <a:extLst>
              <a:ext uri="{FF2B5EF4-FFF2-40B4-BE49-F238E27FC236}">
                <a16:creationId xmlns:a16="http://schemas.microsoft.com/office/drawing/2014/main" xmlns="" id="{3F48A3F4-E390-406C-8C77-7EE48B3D2A83}"/>
              </a:ext>
            </a:extLst>
          </p:cNvPr>
          <p:cNvSpPr>
            <a:spLocks noChangeArrowheads="1"/>
          </p:cNvSpPr>
          <p:nvPr/>
        </p:nvSpPr>
        <p:spPr bwMode="ltGray">
          <a:xfrm>
            <a:off x="679450" y="58738"/>
            <a:ext cx="438150"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pPr algn="ctr" eaLnBrk="1" hangingPunct="1">
              <a:defRPr/>
            </a:pPr>
            <a:endParaRPr kumimoji="1" lang="zh-CN" altLang="zh-CN" sz="2400">
              <a:solidFill>
                <a:srgbClr val="000000"/>
              </a:solidFill>
              <a:latin typeface="Tahoma" charset="0"/>
              <a:ea typeface="宋体" charset="-122"/>
            </a:endParaRPr>
          </a:p>
        </p:txBody>
      </p:sp>
      <p:sp>
        <p:nvSpPr>
          <p:cNvPr id="4100" name="Rectangle 4">
            <a:extLst>
              <a:ext uri="{FF2B5EF4-FFF2-40B4-BE49-F238E27FC236}">
                <a16:creationId xmlns:a16="http://schemas.microsoft.com/office/drawing/2014/main" xmlns="" id="{5C6BB5A5-8A7D-4693-88B6-3319A4390D83}"/>
              </a:ext>
            </a:extLst>
          </p:cNvPr>
          <p:cNvSpPr>
            <a:spLocks noChangeArrowheads="1"/>
          </p:cNvSpPr>
          <p:nvPr/>
        </p:nvSpPr>
        <p:spPr bwMode="ltGray">
          <a:xfrm>
            <a:off x="249238" y="363538"/>
            <a:ext cx="563562"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pPr algn="ctr" eaLnBrk="1" hangingPunct="1">
              <a:defRPr/>
            </a:pPr>
            <a:endParaRPr kumimoji="1" lang="zh-CN" altLang="zh-CN" sz="2400">
              <a:solidFill>
                <a:srgbClr val="000000"/>
              </a:solidFill>
              <a:latin typeface="Tahoma" charset="0"/>
              <a:ea typeface="宋体" charset="-122"/>
            </a:endParaRPr>
          </a:p>
        </p:txBody>
      </p:sp>
      <p:sp>
        <p:nvSpPr>
          <p:cNvPr id="4101" name="Rectangle 5">
            <a:extLst>
              <a:ext uri="{FF2B5EF4-FFF2-40B4-BE49-F238E27FC236}">
                <a16:creationId xmlns:a16="http://schemas.microsoft.com/office/drawing/2014/main" xmlns="" id="{DC8A9840-AC11-4130-B7E7-FC1B33F95814}"/>
              </a:ext>
            </a:extLst>
          </p:cNvPr>
          <p:cNvSpPr>
            <a:spLocks noChangeArrowheads="1"/>
          </p:cNvSpPr>
          <p:nvPr/>
        </p:nvSpPr>
        <p:spPr bwMode="ltGray">
          <a:xfrm>
            <a:off x="812800" y="685800"/>
            <a:ext cx="490538" cy="474663"/>
          </a:xfrm>
          <a:prstGeom prst="rect">
            <a:avLst/>
          </a:prstGeom>
          <a:gradFill rotWithShape="0">
            <a:gsLst>
              <a:gs pos="0">
                <a:srgbClr val="00FF00"/>
              </a:gs>
              <a:gs pos="100000">
                <a:srgbClr val="0076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pPr algn="ctr" eaLnBrk="1" hangingPunct="1">
              <a:defRPr/>
            </a:pPr>
            <a:endParaRPr kumimoji="1" lang="zh-CN" altLang="zh-CN" sz="2400">
              <a:solidFill>
                <a:srgbClr val="000000"/>
              </a:solidFill>
              <a:latin typeface="Tahoma" charset="0"/>
              <a:ea typeface="宋体" charset="-122"/>
            </a:endParaRPr>
          </a:p>
        </p:txBody>
      </p:sp>
      <p:sp>
        <p:nvSpPr>
          <p:cNvPr id="4102" name="Rectangle 6">
            <a:extLst>
              <a:ext uri="{FF2B5EF4-FFF2-40B4-BE49-F238E27FC236}">
                <a16:creationId xmlns:a16="http://schemas.microsoft.com/office/drawing/2014/main" xmlns="" id="{91041B4C-59B7-4AEB-B5D0-9444A4FD28EF}"/>
              </a:ext>
            </a:extLst>
          </p:cNvPr>
          <p:cNvSpPr>
            <a:spLocks noChangeArrowheads="1"/>
          </p:cNvSpPr>
          <p:nvPr/>
        </p:nvSpPr>
        <p:spPr bwMode="ltGray">
          <a:xfrm>
            <a:off x="406400" y="457200"/>
            <a:ext cx="747713"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pPr algn="ctr" eaLnBrk="1" hangingPunct="1">
              <a:defRPr/>
            </a:pPr>
            <a:endParaRPr kumimoji="1" lang="zh-CN" altLang="zh-CN" sz="2400">
              <a:solidFill>
                <a:srgbClr val="000000"/>
              </a:solidFill>
              <a:latin typeface="Tahoma" charset="0"/>
              <a:ea typeface="宋体" charset="-122"/>
            </a:endParaRPr>
          </a:p>
        </p:txBody>
      </p:sp>
      <p:sp>
        <p:nvSpPr>
          <p:cNvPr id="4103" name="Rectangle 7">
            <a:extLst>
              <a:ext uri="{FF2B5EF4-FFF2-40B4-BE49-F238E27FC236}">
                <a16:creationId xmlns:a16="http://schemas.microsoft.com/office/drawing/2014/main" xmlns="" id="{C92D85A9-B6B0-4E1D-BB5F-C3F4CDF3D8E5}"/>
              </a:ext>
            </a:extLst>
          </p:cNvPr>
          <p:cNvSpPr>
            <a:spLocks noChangeArrowheads="1"/>
          </p:cNvSpPr>
          <p:nvPr/>
        </p:nvSpPr>
        <p:spPr bwMode="gray">
          <a:xfrm>
            <a:off x="947738" y="228600"/>
            <a:ext cx="42862"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pPr algn="ctr" eaLnBrk="1" hangingPunct="1">
              <a:defRPr/>
            </a:pPr>
            <a:endParaRPr kumimoji="1" lang="zh-CN" altLang="zh-CN" sz="2400">
              <a:solidFill>
                <a:srgbClr val="000000"/>
              </a:solidFill>
              <a:latin typeface="Tahoma" charset="0"/>
              <a:ea typeface="宋体" charset="-122"/>
            </a:endParaRPr>
          </a:p>
        </p:txBody>
      </p:sp>
      <p:sp>
        <p:nvSpPr>
          <p:cNvPr id="4104" name="Rectangle 8">
            <a:extLst>
              <a:ext uri="{FF2B5EF4-FFF2-40B4-BE49-F238E27FC236}">
                <a16:creationId xmlns:a16="http://schemas.microsoft.com/office/drawing/2014/main" xmlns="" id="{ADCED905-AC87-4D41-82A2-B9A95725C85E}"/>
              </a:ext>
            </a:extLst>
          </p:cNvPr>
          <p:cNvSpPr>
            <a:spLocks noChangeArrowheads="1"/>
          </p:cNvSpPr>
          <p:nvPr/>
        </p:nvSpPr>
        <p:spPr bwMode="gray">
          <a:xfrm>
            <a:off x="522288" y="1019175"/>
            <a:ext cx="109696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pPr algn="ctr" eaLnBrk="1" hangingPunct="1">
              <a:defRPr/>
            </a:pPr>
            <a:endParaRPr kumimoji="1" lang="zh-CN" altLang="zh-CN" sz="2400">
              <a:solidFill>
                <a:srgbClr val="000000"/>
              </a:solidFill>
              <a:latin typeface="Tahoma" charset="0"/>
              <a:ea typeface="宋体" charset="-122"/>
            </a:endParaRPr>
          </a:p>
        </p:txBody>
      </p:sp>
      <p:sp>
        <p:nvSpPr>
          <p:cNvPr id="15369" name="Rectangle 9">
            <a:extLst>
              <a:ext uri="{FF2B5EF4-FFF2-40B4-BE49-F238E27FC236}">
                <a16:creationId xmlns:a16="http://schemas.microsoft.com/office/drawing/2014/main" xmlns="" id="{E8994921-D6FD-43FD-8ED5-F593C6B8D630}"/>
              </a:ext>
            </a:extLst>
          </p:cNvPr>
          <p:cNvSpPr>
            <a:spLocks noGrp="1" noChangeArrowheads="1"/>
          </p:cNvSpPr>
          <p:nvPr>
            <p:ph type="title"/>
          </p:nvPr>
        </p:nvSpPr>
        <p:spPr bwMode="auto">
          <a:xfrm>
            <a:off x="1625600" y="228600"/>
            <a:ext cx="103901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5370" name="Rectangle 10">
            <a:extLst>
              <a:ext uri="{FF2B5EF4-FFF2-40B4-BE49-F238E27FC236}">
                <a16:creationId xmlns:a16="http://schemas.microsoft.com/office/drawing/2014/main" xmlns="" id="{B6D46F8C-1567-48CD-BB58-64A5E9902639}"/>
              </a:ext>
            </a:extLst>
          </p:cNvPr>
          <p:cNvSpPr>
            <a:spLocks noGrp="1" noChangeArrowheads="1"/>
          </p:cNvSpPr>
          <p:nvPr>
            <p:ph type="body" idx="1"/>
          </p:nvPr>
        </p:nvSpPr>
        <p:spPr bwMode="auto">
          <a:xfrm>
            <a:off x="508000" y="1255713"/>
            <a:ext cx="11364913"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45" name="WordArt 21">
            <a:extLst>
              <a:ext uri="{FF2B5EF4-FFF2-40B4-BE49-F238E27FC236}">
                <a16:creationId xmlns:a16="http://schemas.microsoft.com/office/drawing/2014/main" xmlns="" id="{7D602245-8175-46DF-84ED-29CF4785F0BF}"/>
              </a:ext>
            </a:extLst>
          </p:cNvPr>
          <p:cNvSpPr>
            <a:spLocks noChangeArrowheads="1" noChangeShapeType="1" noTextEdit="1"/>
          </p:cNvSpPr>
          <p:nvPr userDrawn="1"/>
        </p:nvSpPr>
        <p:spPr bwMode="auto">
          <a:xfrm rot="5400000">
            <a:off x="-1003300" y="3128434"/>
            <a:ext cx="2362200" cy="220133"/>
          </a:xfrm>
          <a:prstGeom prst="rect">
            <a:avLst/>
          </a:prstGeom>
        </p:spPr>
        <p:txBody>
          <a:bodyPr vert="eaVert" wrap="none" fromWordArt="1">
            <a:prstTxWarp prst="textPlain">
              <a:avLst>
                <a:gd name="adj" fmla="val 50000"/>
              </a:avLst>
            </a:prstTxWarp>
          </a:bodyPr>
          <a:lstStyle/>
          <a:p>
            <a:pPr algn="ctr" eaLnBrk="1" fontAlgn="auto" hangingPunct="1">
              <a:defRPr/>
            </a:pPr>
            <a:r>
              <a:rPr kumimoji="1" lang="zh-CN" altLang="en-US" sz="3600" kern="10">
                <a:ln w="9525">
                  <a:solidFill>
                    <a:srgbClr val="000000"/>
                  </a:solidFill>
                  <a:miter lim="800000"/>
                  <a:headEnd/>
                  <a:tailEnd/>
                </a:ln>
                <a:solidFill>
                  <a:srgbClr val="000000"/>
                </a:solidFill>
                <a:latin typeface="宋体"/>
                <a:ea typeface="宋体"/>
              </a:rPr>
              <a:t>数据结构</a:t>
            </a:r>
            <a:r>
              <a:rPr kumimoji="1" lang="en-US" altLang="zh-CN" sz="3600" kern="10" dirty="0">
                <a:ln w="9525">
                  <a:solidFill>
                    <a:srgbClr val="000000"/>
                  </a:solidFill>
                  <a:miter lim="800000"/>
                  <a:headEnd/>
                  <a:tailEnd/>
                </a:ln>
                <a:solidFill>
                  <a:srgbClr val="000000"/>
                </a:solidFill>
                <a:latin typeface="宋体"/>
                <a:ea typeface="宋体"/>
              </a:rPr>
              <a:t>—</a:t>
            </a:r>
            <a:r>
              <a:rPr kumimoji="1" lang="zh-CN" altLang="en-US" sz="3600" kern="10">
                <a:ln w="9525">
                  <a:solidFill>
                    <a:srgbClr val="000000"/>
                  </a:solidFill>
                  <a:miter lim="800000"/>
                  <a:headEnd/>
                  <a:tailEnd/>
                </a:ln>
                <a:solidFill>
                  <a:srgbClr val="000000"/>
                </a:solidFill>
                <a:latin typeface="宋体"/>
                <a:ea typeface="宋体"/>
              </a:rPr>
              <a:t>绪论</a:t>
            </a:r>
          </a:p>
        </p:txBody>
      </p:sp>
      <p:sp>
        <p:nvSpPr>
          <p:cNvPr id="4108" name="矩形 11">
            <a:extLst>
              <a:ext uri="{FF2B5EF4-FFF2-40B4-BE49-F238E27FC236}">
                <a16:creationId xmlns:a16="http://schemas.microsoft.com/office/drawing/2014/main" xmlns="" id="{BC72E3BC-11F1-4006-88DC-90F327FB0B8D}"/>
              </a:ext>
            </a:extLst>
          </p:cNvPr>
          <p:cNvSpPr>
            <a:spLocks noChangeArrowheads="1"/>
          </p:cNvSpPr>
          <p:nvPr userDrawn="1"/>
        </p:nvSpPr>
        <p:spPr bwMode="auto">
          <a:xfrm>
            <a:off x="0" y="1876425"/>
            <a:ext cx="352425" cy="2732088"/>
          </a:xfrm>
          <a:prstGeom prst="rect">
            <a:avLst/>
          </a:prstGeom>
          <a:solidFill>
            <a:schemeClr val="bg1"/>
          </a:solidFill>
          <a:ln w="9525">
            <a:solidFill>
              <a:schemeClr val="bg1"/>
            </a:solidFill>
            <a:miter lim="800000"/>
            <a:headEnd/>
            <a:tailEnd/>
          </a:ln>
        </p:spPr>
        <p:txBody>
          <a:bodyPr wrap="none"/>
          <a:lstStyle>
            <a:lvl1pPr>
              <a:defRPr>
                <a:solidFill>
                  <a:schemeClr val="tx1"/>
                </a:solidFill>
                <a:latin typeface="DengXian" charset="-122"/>
                <a:ea typeface="DengXian" charset="-122"/>
                <a:cs typeface="DengXian" charset="-122"/>
              </a:defRPr>
            </a:lvl1pPr>
            <a:lvl2pPr marL="742950" indent="-285750">
              <a:defRPr>
                <a:solidFill>
                  <a:schemeClr val="tx1"/>
                </a:solidFill>
                <a:latin typeface="DengXian" charset="-122"/>
                <a:ea typeface="DengXian" charset="-122"/>
                <a:cs typeface="DengXian" charset="-122"/>
              </a:defRPr>
            </a:lvl2pPr>
            <a:lvl3pPr marL="1143000" indent="-228600">
              <a:defRPr>
                <a:solidFill>
                  <a:schemeClr val="tx1"/>
                </a:solidFill>
                <a:latin typeface="DengXian" charset="-122"/>
                <a:ea typeface="DengXian" charset="-122"/>
                <a:cs typeface="DengXian" charset="-122"/>
              </a:defRPr>
            </a:lvl3pPr>
            <a:lvl4pPr marL="1600200" indent="-228600">
              <a:defRPr>
                <a:solidFill>
                  <a:schemeClr val="tx1"/>
                </a:solidFill>
                <a:latin typeface="DengXian" charset="-122"/>
                <a:ea typeface="DengXian" charset="-122"/>
                <a:cs typeface="DengXian" charset="-122"/>
              </a:defRPr>
            </a:lvl4pPr>
            <a:lvl5pPr marL="2057400" indent="-228600">
              <a:defRPr>
                <a:solidFill>
                  <a:schemeClr val="tx1"/>
                </a:solidFill>
                <a:latin typeface="DengXian" charset="-122"/>
                <a:ea typeface="DengXian" charset="-122"/>
                <a:cs typeface="DengXian" charset="-122"/>
              </a:defRPr>
            </a:lvl5pPr>
            <a:lvl6pPr marL="2514600" indent="-228600" fontAlgn="base">
              <a:spcBef>
                <a:spcPct val="0"/>
              </a:spcBef>
              <a:spcAft>
                <a:spcPct val="0"/>
              </a:spcAft>
              <a:defRPr>
                <a:solidFill>
                  <a:schemeClr val="tx1"/>
                </a:solidFill>
                <a:latin typeface="DengXian" charset="-122"/>
                <a:ea typeface="DengXian" charset="-122"/>
                <a:cs typeface="DengXian" charset="-122"/>
              </a:defRPr>
            </a:lvl6pPr>
            <a:lvl7pPr marL="2971800" indent="-228600" fontAlgn="base">
              <a:spcBef>
                <a:spcPct val="0"/>
              </a:spcBef>
              <a:spcAft>
                <a:spcPct val="0"/>
              </a:spcAft>
              <a:defRPr>
                <a:solidFill>
                  <a:schemeClr val="tx1"/>
                </a:solidFill>
                <a:latin typeface="DengXian" charset="-122"/>
                <a:ea typeface="DengXian" charset="-122"/>
                <a:cs typeface="DengXian" charset="-122"/>
              </a:defRPr>
            </a:lvl7pPr>
            <a:lvl8pPr marL="3429000" indent="-228600" fontAlgn="base">
              <a:spcBef>
                <a:spcPct val="0"/>
              </a:spcBef>
              <a:spcAft>
                <a:spcPct val="0"/>
              </a:spcAft>
              <a:defRPr>
                <a:solidFill>
                  <a:schemeClr val="tx1"/>
                </a:solidFill>
                <a:latin typeface="DengXian" charset="-122"/>
                <a:ea typeface="DengXian" charset="-122"/>
                <a:cs typeface="DengXian" charset="-122"/>
              </a:defRPr>
            </a:lvl8pPr>
            <a:lvl9pPr marL="3886200" indent="-228600" fontAlgn="base">
              <a:spcBef>
                <a:spcPct val="0"/>
              </a:spcBef>
              <a:spcAft>
                <a:spcPct val="0"/>
              </a:spcAft>
              <a:defRPr>
                <a:solidFill>
                  <a:schemeClr val="tx1"/>
                </a:solidFill>
                <a:latin typeface="DengXian" charset="-122"/>
                <a:ea typeface="DengXian" charset="-122"/>
                <a:cs typeface="DengXian" charset="-122"/>
              </a:defRPr>
            </a:lvl9pPr>
          </a:lstStyle>
          <a:p>
            <a:pPr eaLnBrk="1" hangingPunct="1">
              <a:defRPr/>
            </a:pPr>
            <a:endParaRPr kumimoji="1" lang="zh-CN" altLang="en-US" sz="2400">
              <a:latin typeface="Tahoma" charset="0"/>
              <a:ea typeface="宋体" charset="-122"/>
            </a:endParaRPr>
          </a:p>
        </p:txBody>
      </p:sp>
    </p:spTree>
    <p:extLst>
      <p:ext uri="{BB962C8B-B14F-4D97-AF65-F5344CB8AC3E}">
        <p14:creationId xmlns:p14="http://schemas.microsoft.com/office/powerpoint/2010/main" val="56880992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random/>
  </p:transition>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tx1"/>
          </a:solidFill>
          <a:latin typeface="+mn-lt"/>
          <a:ea typeface="+mn-ea"/>
          <a:cs typeface="楷体_GB2312"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cs typeface="楷体_GB2312"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b="1">
          <a:solidFill>
            <a:schemeClr val="tx1"/>
          </a:solidFill>
          <a:latin typeface="+mn-lt"/>
          <a:ea typeface="+mn-ea"/>
          <a:cs typeface="楷体_GB2312" charset="0"/>
        </a:defRPr>
      </a:lvl3pPr>
      <a:lvl4pPr marL="1600200" indent="-228600" algn="l" rtl="0" eaLnBrk="0" fontAlgn="base" hangingPunct="0">
        <a:spcBef>
          <a:spcPct val="20000"/>
        </a:spcBef>
        <a:spcAft>
          <a:spcPct val="0"/>
        </a:spcAft>
        <a:buClr>
          <a:srgbClr val="006600"/>
        </a:buClr>
        <a:buSzPct val="55000"/>
        <a:buFont typeface="Wingdings" panose="05000000000000000000" pitchFamily="2" charset="2"/>
        <a:buChar char="n"/>
        <a:defRPr kumimoji="1" sz="2200" b="1">
          <a:solidFill>
            <a:schemeClr val="tx1"/>
          </a:solidFill>
          <a:latin typeface="+mn-lt"/>
          <a:ea typeface="+mn-ea"/>
          <a:cs typeface="楷体_GB2312"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cs typeface="楷体_GB2312" charset="0"/>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audio" Target="../media/audio1.wav"/></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2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6.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3.bin"/><Relationship Id="rId5"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4.bin"/><Relationship Id="rId5" Type="http://schemas.openxmlformats.org/officeDocument/2006/relationships/image" Target="../media/image9.png"/><Relationship Id="rId6" Type="http://schemas.openxmlformats.org/officeDocument/2006/relationships/oleObject" Target="../embeddings/oleObject5.bin"/><Relationship Id="rId7" Type="http://schemas.openxmlformats.org/officeDocument/2006/relationships/image" Target="../media/image10.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2.wmf"/><Relationship Id="rId6"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73.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23.jpeg"/><Relationship Id="rId5" Type="http://schemas.openxmlformats.org/officeDocument/2006/relationships/image" Target="../media/image24.jpeg"/><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 Id="rId3" Type="http://schemas.openxmlformats.org/officeDocument/2006/relationships/image" Target="../media/image2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 Id="rId3" Type="http://schemas.openxmlformats.org/officeDocument/2006/relationships/image" Target="../media/image2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524000" y="1447800"/>
            <a:ext cx="7772400" cy="1143000"/>
          </a:xfrm>
        </p:spPr>
        <p:txBody>
          <a:bodyPr/>
          <a:lstStyle/>
          <a:p>
            <a:pPr algn="ctr" eaLnBrk="1" hangingPunct="1"/>
            <a:r>
              <a:rPr lang="zh-CN" altLang="en-US" sz="4800">
                <a:solidFill>
                  <a:srgbClr val="7030A0"/>
                </a:solidFill>
              </a:rPr>
              <a:t>第</a:t>
            </a:r>
            <a:r>
              <a:rPr lang="en-US" altLang="zh-CN" sz="4800" dirty="0">
                <a:solidFill>
                  <a:srgbClr val="7030A0"/>
                </a:solidFill>
                <a:latin typeface="Times New Roman" charset="0"/>
                <a:ea typeface="Times New Roman" charset="0"/>
                <a:cs typeface="Times New Roman" charset="0"/>
              </a:rPr>
              <a:t>6</a:t>
            </a:r>
            <a:r>
              <a:rPr lang="zh-CN" altLang="en-US" sz="4800">
                <a:solidFill>
                  <a:srgbClr val="7030A0"/>
                </a:solidFill>
              </a:rPr>
              <a:t>章 树和二叉树</a:t>
            </a:r>
          </a:p>
        </p:txBody>
      </p:sp>
      <p:sp>
        <p:nvSpPr>
          <p:cNvPr id="9219" name="Rectangle 3"/>
          <p:cNvSpPr>
            <a:spLocks noGrp="1" noChangeArrowheads="1"/>
          </p:cNvSpPr>
          <p:nvPr>
            <p:ph type="subTitle" idx="1"/>
          </p:nvPr>
        </p:nvSpPr>
        <p:spPr>
          <a:xfrm>
            <a:off x="2110317" y="3005889"/>
            <a:ext cx="8534400" cy="3112168"/>
          </a:xfrm>
        </p:spPr>
        <p:txBody>
          <a:bodyPr/>
          <a:lstStyle/>
          <a:p>
            <a:pPr eaLnBrk="1" hangingPunct="1">
              <a:buFont typeface="Wingdings" charset="2"/>
              <a:buChar char="q"/>
            </a:pPr>
            <a:r>
              <a:rPr lang="en-US" altLang="zh-CN" sz="3200" dirty="0">
                <a:latin typeface="SimSun" charset="-122"/>
                <a:ea typeface="SimSun" charset="-122"/>
                <a:cs typeface="SimSun" charset="-122"/>
              </a:rPr>
              <a:t>6.1</a:t>
            </a:r>
            <a:r>
              <a:rPr lang="zh-CN" altLang="en-US" sz="3200" dirty="0">
                <a:latin typeface="SimSun" charset="-122"/>
                <a:ea typeface="SimSun" charset="-122"/>
                <a:cs typeface="SimSun" charset="-122"/>
              </a:rPr>
              <a:t> 树的定义和基本术语</a:t>
            </a:r>
            <a:endParaRPr lang="en-US" altLang="zh-CN" sz="3200" dirty="0">
              <a:latin typeface="SimSun" charset="-122"/>
              <a:ea typeface="SimSun" charset="-122"/>
              <a:cs typeface="SimSun" charset="-122"/>
            </a:endParaRPr>
          </a:p>
          <a:p>
            <a:pPr eaLnBrk="1" hangingPunct="1">
              <a:buFont typeface="Wingdings" charset="2"/>
              <a:buChar char="q"/>
            </a:pPr>
            <a:r>
              <a:rPr lang="en-US" altLang="zh-CN" sz="3200" dirty="0">
                <a:latin typeface="SimSun" charset="-122"/>
                <a:ea typeface="SimSun" charset="-122"/>
                <a:cs typeface="SimSun" charset="-122"/>
              </a:rPr>
              <a:t>6.2</a:t>
            </a:r>
            <a:r>
              <a:rPr lang="zh-CN" altLang="en-US" sz="3200" dirty="0">
                <a:latin typeface="SimSun" charset="-122"/>
                <a:ea typeface="SimSun" charset="-122"/>
                <a:cs typeface="SimSun" charset="-122"/>
              </a:rPr>
              <a:t> 二叉树</a:t>
            </a:r>
            <a:endParaRPr lang="en-US" altLang="zh-CN" sz="3200" dirty="0">
              <a:latin typeface="SimSun" charset="-122"/>
              <a:ea typeface="SimSun" charset="-122"/>
              <a:cs typeface="SimSun" charset="-122"/>
            </a:endParaRPr>
          </a:p>
          <a:p>
            <a:pPr eaLnBrk="1" hangingPunct="1">
              <a:buFont typeface="Wingdings" charset="2"/>
              <a:buChar char="q"/>
            </a:pPr>
            <a:r>
              <a:rPr lang="en-US" altLang="zh-CN" sz="3200" dirty="0">
                <a:latin typeface="SimSun" charset="-122"/>
                <a:ea typeface="SimSun" charset="-122"/>
                <a:cs typeface="SimSun" charset="-122"/>
              </a:rPr>
              <a:t>6.3</a:t>
            </a:r>
            <a:r>
              <a:rPr lang="zh-CN" altLang="en-US" sz="3200" dirty="0">
                <a:latin typeface="SimSun" charset="-122"/>
                <a:ea typeface="SimSun" charset="-122"/>
                <a:cs typeface="SimSun" charset="-122"/>
              </a:rPr>
              <a:t> 遍历二叉树和线索二叉树</a:t>
            </a:r>
            <a:endParaRPr lang="en-US" altLang="zh-CN" sz="3200" dirty="0">
              <a:latin typeface="SimSun" charset="-122"/>
              <a:ea typeface="SimSun" charset="-122"/>
              <a:cs typeface="SimSun" charset="-122"/>
            </a:endParaRPr>
          </a:p>
          <a:p>
            <a:pPr eaLnBrk="1" hangingPunct="1">
              <a:buFont typeface="Wingdings" charset="2"/>
              <a:buChar char="q"/>
            </a:pPr>
            <a:r>
              <a:rPr lang="en-US" altLang="zh-CN" sz="3200" dirty="0">
                <a:latin typeface="SimSun" charset="-122"/>
                <a:ea typeface="SimSun" charset="-122"/>
                <a:cs typeface="SimSun" charset="-122"/>
              </a:rPr>
              <a:t>6.4</a:t>
            </a:r>
            <a:r>
              <a:rPr lang="zh-CN" altLang="en-US" sz="3200" dirty="0">
                <a:latin typeface="SimSun" charset="-122"/>
                <a:ea typeface="SimSun" charset="-122"/>
                <a:cs typeface="SimSun" charset="-122"/>
              </a:rPr>
              <a:t> 树和森林</a:t>
            </a:r>
            <a:endParaRPr lang="en-US" altLang="zh-CN" sz="3200" dirty="0">
              <a:latin typeface="SimSun" charset="-122"/>
              <a:ea typeface="SimSun" charset="-122"/>
              <a:cs typeface="SimSun" charset="-122"/>
            </a:endParaRPr>
          </a:p>
          <a:p>
            <a:pPr eaLnBrk="1" hangingPunct="1">
              <a:buFont typeface="Wingdings" charset="2"/>
              <a:buChar char="q"/>
            </a:pPr>
            <a:r>
              <a:rPr lang="en-US" altLang="zh-CN" sz="3200" dirty="0">
                <a:latin typeface="SimSun" charset="-122"/>
                <a:ea typeface="SimSun" charset="-122"/>
                <a:cs typeface="SimSun" charset="-122"/>
              </a:rPr>
              <a:t>6.6 </a:t>
            </a:r>
            <a:r>
              <a:rPr lang="zh-CN" altLang="en-US" sz="3200" dirty="0">
                <a:latin typeface="SimSun" charset="-122"/>
                <a:ea typeface="SimSun" charset="-122"/>
                <a:cs typeface="SimSun" charset="-122"/>
              </a:rPr>
              <a:t>哈夫曼树及其应用</a:t>
            </a:r>
            <a:endParaRPr lang="en-US" altLang="zh-CN" sz="3200" dirty="0">
              <a:latin typeface="SimSun" charset="-122"/>
              <a:ea typeface="SimSun" charset="-122"/>
              <a:cs typeface="SimSun" charset="-122"/>
            </a:endParaRPr>
          </a:p>
        </p:txBody>
      </p:sp>
      <p:sp>
        <p:nvSpPr>
          <p:cNvPr id="5" name="矩形 4"/>
          <p:cNvSpPr/>
          <p:nvPr/>
        </p:nvSpPr>
        <p:spPr>
          <a:xfrm>
            <a:off x="0" y="6533147"/>
            <a:ext cx="12192000" cy="324853"/>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8803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5"/>
          <p:cNvSpPr>
            <a:spLocks noGrp="1" noChangeArrowheads="1"/>
          </p:cNvSpPr>
          <p:nvPr>
            <p:ph type="body" idx="1"/>
          </p:nvPr>
        </p:nvSpPr>
        <p:spPr>
          <a:xfrm>
            <a:off x="2699658" y="2039486"/>
            <a:ext cx="6154056" cy="3606572"/>
          </a:xfrm>
        </p:spPr>
        <p:txBody>
          <a:bodyPr/>
          <a:lstStyle/>
          <a:p>
            <a:pPr lvl="1" eaLnBrk="1" hangingPunct="1">
              <a:lnSpc>
                <a:spcPct val="150000"/>
              </a:lnSpc>
            </a:pPr>
            <a:r>
              <a:rPr lang="en-US" altLang="zh-CN" sz="3600">
                <a:solidFill>
                  <a:schemeClr val="tx2"/>
                </a:solidFill>
              </a:rPr>
              <a:t>6.2.1</a:t>
            </a:r>
            <a:r>
              <a:rPr lang="zh-CN" altLang="en-US" sz="3600">
                <a:solidFill>
                  <a:schemeClr val="tx2"/>
                </a:solidFill>
              </a:rPr>
              <a:t> 二叉树的定义</a:t>
            </a:r>
            <a:endParaRPr lang="en-US" altLang="zh-CN" sz="3600">
              <a:solidFill>
                <a:schemeClr val="tx2"/>
              </a:solidFill>
            </a:endParaRPr>
          </a:p>
          <a:p>
            <a:pPr lvl="1" eaLnBrk="1" hangingPunct="1">
              <a:lnSpc>
                <a:spcPct val="150000"/>
              </a:lnSpc>
            </a:pPr>
            <a:r>
              <a:rPr lang="en-US" altLang="zh-CN" sz="3600">
                <a:solidFill>
                  <a:schemeClr val="tx2"/>
                </a:solidFill>
              </a:rPr>
              <a:t>6.2.2 </a:t>
            </a:r>
            <a:r>
              <a:rPr lang="zh-CN" altLang="en-US" sz="3600">
                <a:solidFill>
                  <a:schemeClr val="tx2"/>
                </a:solidFill>
              </a:rPr>
              <a:t>二叉树的性质</a:t>
            </a:r>
            <a:endParaRPr lang="en-US" altLang="zh-CN" sz="3600">
              <a:solidFill>
                <a:schemeClr val="tx2"/>
              </a:solidFill>
            </a:endParaRPr>
          </a:p>
          <a:p>
            <a:pPr lvl="1" eaLnBrk="1" hangingPunct="1">
              <a:lnSpc>
                <a:spcPct val="150000"/>
              </a:lnSpc>
            </a:pPr>
            <a:r>
              <a:rPr lang="en-US" altLang="zh-CN" sz="3600">
                <a:solidFill>
                  <a:schemeClr val="tx2"/>
                </a:solidFill>
              </a:rPr>
              <a:t>6.2.3 </a:t>
            </a:r>
            <a:r>
              <a:rPr lang="zh-CN" altLang="en-US" sz="3600">
                <a:solidFill>
                  <a:schemeClr val="tx2"/>
                </a:solidFill>
              </a:rPr>
              <a:t>二叉树的存储结构</a:t>
            </a:r>
            <a:endParaRPr lang="en-US" altLang="zh-CN" sz="3600">
              <a:solidFill>
                <a:schemeClr val="tx2"/>
              </a:solidFill>
            </a:endParaRPr>
          </a:p>
          <a:p>
            <a:pPr lvl="2" eaLnBrk="1" hangingPunct="1"/>
            <a:endParaRPr lang="zh-CN" altLang="en-US"/>
          </a:p>
          <a:p>
            <a:pPr marL="0" indent="0" eaLnBrk="1" hangingPunct="1">
              <a:buNone/>
            </a:pPr>
            <a:endParaRPr lang="zh-CN" altLang="en-US"/>
          </a:p>
        </p:txBody>
      </p:sp>
      <p:sp>
        <p:nvSpPr>
          <p:cNvPr id="5" name="Rectangle 1031"/>
          <p:cNvSpPr>
            <a:spLocks noGrp="1" noChangeArrowheads="1"/>
          </p:cNvSpPr>
          <p:nvPr>
            <p:ph type="title"/>
          </p:nvPr>
        </p:nvSpPr>
        <p:spPr>
          <a:xfrm>
            <a:off x="1481667" y="228600"/>
            <a:ext cx="10390717" cy="762000"/>
          </a:xfrm>
        </p:spPr>
        <p:txBody>
          <a:bodyPr/>
          <a:lstStyle/>
          <a:p>
            <a:pPr eaLnBrk="1" hangingPunct="1"/>
            <a:r>
              <a:rPr lang="en-US" altLang="zh-CN"/>
              <a:t>6</a:t>
            </a:r>
            <a:r>
              <a:rPr lang="zh-CN" altLang="en-US"/>
              <a:t>.</a:t>
            </a:r>
            <a:r>
              <a:rPr lang="en-US" altLang="zh-CN"/>
              <a:t>2</a:t>
            </a:r>
            <a:r>
              <a:rPr lang="zh-CN" altLang="en-US"/>
              <a:t> 二叉树</a:t>
            </a:r>
          </a:p>
        </p:txBody>
      </p:sp>
    </p:spTree>
    <p:extLst>
      <p:ext uri="{BB962C8B-B14F-4D97-AF65-F5344CB8AC3E}">
        <p14:creationId xmlns:p14="http://schemas.microsoft.com/office/powerpoint/2010/main" val="2916097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6.4.2</a:t>
            </a:r>
            <a:r>
              <a:rPr lang="zh-CN" altLang="en-US" kern="0" dirty="0"/>
              <a:t> 森林与二叉树的转换</a:t>
            </a:r>
          </a:p>
        </p:txBody>
      </p:sp>
      <p:sp>
        <p:nvSpPr>
          <p:cNvPr id="3" name="矩形 2"/>
          <p:cNvSpPr/>
          <p:nvPr/>
        </p:nvSpPr>
        <p:spPr>
          <a:xfrm>
            <a:off x="2248309" y="1614671"/>
            <a:ext cx="5330842" cy="3854901"/>
          </a:xfrm>
          <a:prstGeom prst="rect">
            <a:avLst/>
          </a:prstGeom>
        </p:spPr>
        <p:txBody>
          <a:bodyPr wrap="square">
            <a:spAutoFit/>
          </a:bodyPr>
          <a:lstStyle/>
          <a:p>
            <a:pPr marL="457200" indent="-457200">
              <a:lnSpc>
                <a:spcPct val="200000"/>
              </a:lnSpc>
              <a:buFont typeface="Wingdings" panose="05000000000000000000" pitchFamily="2" charset="2"/>
              <a:buChar char="Ø"/>
            </a:pPr>
            <a:r>
              <a:rPr lang="zh-CN" altLang="en-US" sz="3200" b="1" dirty="0">
                <a:solidFill>
                  <a:srgbClr val="333399"/>
                </a:solidFill>
                <a:latin typeface="SimSun" charset="-122"/>
                <a:ea typeface="SimSun" charset="-122"/>
                <a:cs typeface="SimSun" charset="-122"/>
              </a:rPr>
              <a:t>树转换为二叉树</a:t>
            </a:r>
            <a:endParaRPr lang="en-US" altLang="zh-CN" sz="3200" b="1" dirty="0">
              <a:solidFill>
                <a:srgbClr val="333399"/>
              </a:solidFill>
              <a:latin typeface="SimSun" charset="-122"/>
              <a:ea typeface="SimSun" charset="-122"/>
              <a:cs typeface="SimSun" charset="-122"/>
            </a:endParaRPr>
          </a:p>
          <a:p>
            <a:pPr marL="457200" indent="-457200">
              <a:lnSpc>
                <a:spcPct val="200000"/>
              </a:lnSpc>
              <a:buFont typeface="Wingdings" panose="05000000000000000000" pitchFamily="2" charset="2"/>
              <a:buChar char="Ø"/>
            </a:pPr>
            <a:r>
              <a:rPr lang="zh-CN" altLang="en-US" sz="3200" b="1" dirty="0">
                <a:solidFill>
                  <a:srgbClr val="333399"/>
                </a:solidFill>
                <a:latin typeface="SimSun" charset="-122"/>
                <a:ea typeface="SimSun" charset="-122"/>
                <a:cs typeface="SimSun" charset="-122"/>
              </a:rPr>
              <a:t>森林转换为二叉树  </a:t>
            </a:r>
            <a:endParaRPr lang="en-US" altLang="zh-CN" sz="3200" b="1" baseline="-25000" dirty="0">
              <a:latin typeface="SimSun" charset="-122"/>
              <a:ea typeface="SimSun" charset="-122"/>
            </a:endParaRPr>
          </a:p>
          <a:p>
            <a:pPr marL="457200" indent="-457200">
              <a:lnSpc>
                <a:spcPct val="200000"/>
              </a:lnSpc>
              <a:buFont typeface="Wingdings" panose="05000000000000000000" pitchFamily="2" charset="2"/>
              <a:buChar char="Ø"/>
            </a:pPr>
            <a:r>
              <a:rPr lang="zh-CN" altLang="en-US" sz="3200" b="1" dirty="0">
                <a:solidFill>
                  <a:srgbClr val="333399"/>
                </a:solidFill>
                <a:latin typeface="SimSun" charset="-122"/>
                <a:ea typeface="SimSun" charset="-122"/>
                <a:cs typeface="SimSun" charset="-122"/>
              </a:rPr>
              <a:t>二叉树转换为森林 </a:t>
            </a:r>
            <a:endParaRPr lang="en-US" altLang="zh-CN" sz="3200" b="1" dirty="0">
              <a:solidFill>
                <a:srgbClr val="333399"/>
              </a:solidFill>
              <a:latin typeface="SimSun" charset="-122"/>
              <a:ea typeface="SimSun" charset="-122"/>
              <a:cs typeface="SimSun" charset="-122"/>
            </a:endParaRPr>
          </a:p>
          <a:p>
            <a:pPr>
              <a:lnSpc>
                <a:spcPct val="200000"/>
              </a:lnSpc>
            </a:pPr>
            <a:endParaRPr lang="en-US" altLang="zh-CN" sz="3200" b="1" dirty="0">
              <a:latin typeface="SimSun" charset="-122"/>
              <a:ea typeface="SimSun" charset="-122"/>
              <a:cs typeface="SimSun" charset="-122"/>
            </a:endParaRPr>
          </a:p>
        </p:txBody>
      </p:sp>
    </p:spTree>
    <p:extLst>
      <p:ext uri="{BB962C8B-B14F-4D97-AF65-F5344CB8AC3E}">
        <p14:creationId xmlns:p14="http://schemas.microsoft.com/office/powerpoint/2010/main" val="1089736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6.4.2</a:t>
            </a:r>
            <a:r>
              <a:rPr lang="zh-CN" altLang="en-US" kern="0" dirty="0"/>
              <a:t> 森林与二叉树的转换</a:t>
            </a:r>
          </a:p>
        </p:txBody>
      </p:sp>
      <p:sp>
        <p:nvSpPr>
          <p:cNvPr id="3" name="矩形 2"/>
          <p:cNvSpPr/>
          <p:nvPr/>
        </p:nvSpPr>
        <p:spPr>
          <a:xfrm>
            <a:off x="1390470" y="1129724"/>
            <a:ext cx="5330842" cy="584775"/>
          </a:xfrm>
          <a:prstGeom prst="rect">
            <a:avLst/>
          </a:prstGeom>
        </p:spPr>
        <p:txBody>
          <a:bodyPr wrap="square">
            <a:spAutoFit/>
          </a:bodyPr>
          <a:lstStyle/>
          <a:p>
            <a:pPr marL="457200" indent="-457200">
              <a:buFont typeface="Wingdings" panose="05000000000000000000" pitchFamily="2" charset="2"/>
              <a:buChar char="Ø"/>
            </a:pPr>
            <a:r>
              <a:rPr lang="zh-CN" altLang="en-US" sz="3200" b="1" dirty="0">
                <a:solidFill>
                  <a:srgbClr val="333399"/>
                </a:solidFill>
                <a:latin typeface="SimSun" charset="-122"/>
                <a:ea typeface="SimSun" charset="-122"/>
                <a:cs typeface="SimSun" charset="-122"/>
              </a:rPr>
              <a:t>树转换为二叉树  </a:t>
            </a:r>
            <a:endParaRPr lang="en-US" altLang="zh-CN" sz="3200" b="1" baseline="-25000" dirty="0">
              <a:latin typeface="SimSun" charset="-122"/>
              <a:ea typeface="SimSun" charset="-122"/>
            </a:endParaRPr>
          </a:p>
        </p:txBody>
      </p:sp>
      <p:sp>
        <p:nvSpPr>
          <p:cNvPr id="4" name="矩形 3">
            <a:extLst>
              <a:ext uri="{FF2B5EF4-FFF2-40B4-BE49-F238E27FC236}">
                <a16:creationId xmlns:a16="http://schemas.microsoft.com/office/drawing/2014/main" xmlns="" id="{C206DB8F-F63A-4D2B-B302-0DC938795558}"/>
              </a:ext>
            </a:extLst>
          </p:cNvPr>
          <p:cNvSpPr/>
          <p:nvPr/>
        </p:nvSpPr>
        <p:spPr>
          <a:xfrm>
            <a:off x="1960269" y="1697511"/>
            <a:ext cx="8524958" cy="461665"/>
          </a:xfrm>
          <a:prstGeom prst="rect">
            <a:avLst/>
          </a:prstGeom>
        </p:spPr>
        <p:txBody>
          <a:bodyPr wrap="square">
            <a:spAutoFit/>
          </a:bodyPr>
          <a:lstStyle/>
          <a:p>
            <a:r>
              <a:rPr lang="zh-CN" altLang="en-US" sz="2400" dirty="0">
                <a:latin typeface="SimSun" charset="-122"/>
                <a:ea typeface="SimSun" charset="-122"/>
                <a:cs typeface="SimSun" charset="-122"/>
              </a:rPr>
              <a:t>由树的孩子兄弟表示法可以得到树对应的二叉树</a:t>
            </a:r>
            <a:endParaRPr lang="en-US" altLang="zh-CN" sz="2400" baseline="-25000" dirty="0">
              <a:latin typeface="SimSun" charset="-122"/>
              <a:ea typeface="SimSun" charset="-122"/>
            </a:endParaRPr>
          </a:p>
        </p:txBody>
      </p:sp>
      <p:grpSp>
        <p:nvGrpSpPr>
          <p:cNvPr id="111" name="组合 110">
            <a:extLst>
              <a:ext uri="{FF2B5EF4-FFF2-40B4-BE49-F238E27FC236}">
                <a16:creationId xmlns:a16="http://schemas.microsoft.com/office/drawing/2014/main" xmlns="" id="{934F3638-FE6C-4CD3-BC41-4D2AF4C586FE}"/>
              </a:ext>
            </a:extLst>
          </p:cNvPr>
          <p:cNvGrpSpPr/>
          <p:nvPr/>
        </p:nvGrpSpPr>
        <p:grpSpPr>
          <a:xfrm>
            <a:off x="160193" y="2552796"/>
            <a:ext cx="2590800" cy="4122241"/>
            <a:chOff x="160193" y="2552796"/>
            <a:chExt cx="2590800" cy="4122241"/>
          </a:xfrm>
        </p:grpSpPr>
        <p:grpSp>
          <p:nvGrpSpPr>
            <p:cNvPr id="109" name="组合 108">
              <a:extLst>
                <a:ext uri="{FF2B5EF4-FFF2-40B4-BE49-F238E27FC236}">
                  <a16:creationId xmlns:a16="http://schemas.microsoft.com/office/drawing/2014/main" xmlns="" id="{5A4F1A61-C82B-46C8-9AB7-F1D68ABAEF68}"/>
                </a:ext>
              </a:extLst>
            </p:cNvPr>
            <p:cNvGrpSpPr/>
            <p:nvPr/>
          </p:nvGrpSpPr>
          <p:grpSpPr>
            <a:xfrm>
              <a:off x="160193" y="2552796"/>
              <a:ext cx="2590800" cy="1836241"/>
              <a:chOff x="160193" y="2552796"/>
              <a:chExt cx="2590800" cy="1836241"/>
            </a:xfrm>
          </p:grpSpPr>
          <p:sp>
            <p:nvSpPr>
              <p:cNvPr id="5" name="Oval 2">
                <a:extLst>
                  <a:ext uri="{FF2B5EF4-FFF2-40B4-BE49-F238E27FC236}">
                    <a16:creationId xmlns:a16="http://schemas.microsoft.com/office/drawing/2014/main" xmlns="" id="{691FCD0D-E29F-4D2D-AD0D-D8EB2BB56284}"/>
                  </a:ext>
                </a:extLst>
              </p:cNvPr>
              <p:cNvSpPr>
                <a:spLocks noChangeArrowheads="1"/>
              </p:cNvSpPr>
              <p:nvPr/>
            </p:nvSpPr>
            <p:spPr bwMode="auto">
              <a:xfrm>
                <a:off x="1150793" y="26289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Text Box 3">
                <a:extLst>
                  <a:ext uri="{FF2B5EF4-FFF2-40B4-BE49-F238E27FC236}">
                    <a16:creationId xmlns:a16="http://schemas.microsoft.com/office/drawing/2014/main" xmlns="" id="{EAF5C7A4-2CE7-41F7-8B3B-0F3AFDD32194}"/>
                  </a:ext>
                </a:extLst>
              </p:cNvPr>
              <p:cNvSpPr txBox="1">
                <a:spLocks noChangeArrowheads="1"/>
              </p:cNvSpPr>
              <p:nvPr/>
            </p:nvSpPr>
            <p:spPr bwMode="auto">
              <a:xfrm>
                <a:off x="1173018" y="2552796"/>
                <a:ext cx="49404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dirty="0"/>
                  <a:t>A</a:t>
                </a:r>
                <a:endParaRPr lang="en-US" altLang="zh-CN" dirty="0"/>
              </a:p>
            </p:txBody>
          </p:sp>
          <p:sp>
            <p:nvSpPr>
              <p:cNvPr id="7" name="Oval 4">
                <a:extLst>
                  <a:ext uri="{FF2B5EF4-FFF2-40B4-BE49-F238E27FC236}">
                    <a16:creationId xmlns:a16="http://schemas.microsoft.com/office/drawing/2014/main" xmlns="" id="{23365361-D7F7-4517-9035-541FFCBA263F}"/>
                  </a:ext>
                </a:extLst>
              </p:cNvPr>
              <p:cNvSpPr>
                <a:spLocks noChangeArrowheads="1"/>
              </p:cNvSpPr>
              <p:nvPr/>
            </p:nvSpPr>
            <p:spPr bwMode="auto">
              <a:xfrm>
                <a:off x="11507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5">
                <a:extLst>
                  <a:ext uri="{FF2B5EF4-FFF2-40B4-BE49-F238E27FC236}">
                    <a16:creationId xmlns:a16="http://schemas.microsoft.com/office/drawing/2014/main" xmlns="" id="{9381817E-3470-49ED-BCAE-D4F1E6B59E3F}"/>
                  </a:ext>
                </a:extLst>
              </p:cNvPr>
              <p:cNvSpPr>
                <a:spLocks noChangeArrowheads="1"/>
              </p:cNvSpPr>
              <p:nvPr/>
            </p:nvSpPr>
            <p:spPr bwMode="auto">
              <a:xfrm>
                <a:off x="1601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6">
                <a:extLst>
                  <a:ext uri="{FF2B5EF4-FFF2-40B4-BE49-F238E27FC236}">
                    <a16:creationId xmlns:a16="http://schemas.microsoft.com/office/drawing/2014/main" xmlns="" id="{E1C5BD5F-7303-47E5-8053-2D7072F897E7}"/>
                  </a:ext>
                </a:extLst>
              </p:cNvPr>
              <p:cNvSpPr>
                <a:spLocks noChangeArrowheads="1"/>
              </p:cNvSpPr>
              <p:nvPr/>
            </p:nvSpPr>
            <p:spPr bwMode="auto">
              <a:xfrm>
                <a:off x="21413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0">
                <a:extLst>
                  <a:ext uri="{FF2B5EF4-FFF2-40B4-BE49-F238E27FC236}">
                    <a16:creationId xmlns:a16="http://schemas.microsoft.com/office/drawing/2014/main" xmlns="" id="{25FDF82B-42D0-4B9C-BB4C-61D9D4371F00}"/>
                  </a:ext>
                </a:extLst>
              </p:cNvPr>
              <p:cNvSpPr txBox="1">
                <a:spLocks noChangeArrowheads="1"/>
              </p:cNvSpPr>
              <p:nvPr/>
            </p:nvSpPr>
            <p:spPr bwMode="auto">
              <a:xfrm>
                <a:off x="236393" y="3619596"/>
                <a:ext cx="49404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a:t>B</a:t>
                </a:r>
                <a:endParaRPr lang="en-US" altLang="zh-CN"/>
              </a:p>
            </p:txBody>
          </p:sp>
          <p:sp>
            <p:nvSpPr>
              <p:cNvPr id="14" name="Text Box 11">
                <a:extLst>
                  <a:ext uri="{FF2B5EF4-FFF2-40B4-BE49-F238E27FC236}">
                    <a16:creationId xmlns:a16="http://schemas.microsoft.com/office/drawing/2014/main" xmlns="" id="{EDF11A42-F9C2-4336-9916-B15FC9BCB1EE}"/>
                  </a:ext>
                </a:extLst>
              </p:cNvPr>
              <p:cNvSpPr txBox="1">
                <a:spLocks noChangeArrowheads="1"/>
              </p:cNvSpPr>
              <p:nvPr/>
            </p:nvSpPr>
            <p:spPr bwMode="auto">
              <a:xfrm>
                <a:off x="1150794" y="3619596"/>
                <a:ext cx="51809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a:t>C</a:t>
                </a:r>
                <a:endParaRPr lang="en-US" altLang="zh-CN"/>
              </a:p>
            </p:txBody>
          </p:sp>
          <p:sp>
            <p:nvSpPr>
              <p:cNvPr id="15" name="Text Box 12">
                <a:extLst>
                  <a:ext uri="{FF2B5EF4-FFF2-40B4-BE49-F238E27FC236}">
                    <a16:creationId xmlns:a16="http://schemas.microsoft.com/office/drawing/2014/main" xmlns="" id="{E4DA9EB2-8807-43A2-AD6E-505BC4BD04E4}"/>
                  </a:ext>
                </a:extLst>
              </p:cNvPr>
              <p:cNvSpPr txBox="1">
                <a:spLocks noChangeArrowheads="1"/>
              </p:cNvSpPr>
              <p:nvPr/>
            </p:nvSpPr>
            <p:spPr bwMode="auto">
              <a:xfrm>
                <a:off x="2141394" y="3619596"/>
                <a:ext cx="51809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a:t>D</a:t>
                </a:r>
                <a:endParaRPr lang="en-US" altLang="zh-CN"/>
              </a:p>
            </p:txBody>
          </p:sp>
          <p:sp>
            <p:nvSpPr>
              <p:cNvPr id="19" name="Line 16">
                <a:extLst>
                  <a:ext uri="{FF2B5EF4-FFF2-40B4-BE49-F238E27FC236}">
                    <a16:creationId xmlns:a16="http://schemas.microsoft.com/office/drawing/2014/main" xmlns="" id="{5392D11A-D5F0-4283-B329-F07BD1B75E9C}"/>
                  </a:ext>
                </a:extLst>
              </p:cNvPr>
              <p:cNvSpPr>
                <a:spLocks noChangeShapeType="1"/>
              </p:cNvSpPr>
              <p:nvPr/>
            </p:nvSpPr>
            <p:spPr bwMode="auto">
              <a:xfrm>
                <a:off x="1760393" y="3086195"/>
                <a:ext cx="6096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7">
                <a:extLst>
                  <a:ext uri="{FF2B5EF4-FFF2-40B4-BE49-F238E27FC236}">
                    <a16:creationId xmlns:a16="http://schemas.microsoft.com/office/drawing/2014/main" xmlns="" id="{5557F828-894F-4534-805F-BACFC8DC734F}"/>
                  </a:ext>
                </a:extLst>
              </p:cNvPr>
              <p:cNvSpPr>
                <a:spLocks noChangeShapeType="1"/>
              </p:cNvSpPr>
              <p:nvPr/>
            </p:nvSpPr>
            <p:spPr bwMode="auto">
              <a:xfrm flipH="1">
                <a:off x="464993" y="3086195"/>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9">
                <a:extLst>
                  <a:ext uri="{FF2B5EF4-FFF2-40B4-BE49-F238E27FC236}">
                    <a16:creationId xmlns:a16="http://schemas.microsoft.com/office/drawing/2014/main" xmlns="" id="{D529F8A5-78BD-444A-997D-43BFBFF6CF9F}"/>
                  </a:ext>
                </a:extLst>
              </p:cNvPr>
              <p:cNvSpPr>
                <a:spLocks noChangeShapeType="1"/>
              </p:cNvSpPr>
              <p:nvPr/>
            </p:nvSpPr>
            <p:spPr bwMode="auto">
              <a:xfrm>
                <a:off x="1455593" y="3238595"/>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0" name="组合 109">
              <a:extLst>
                <a:ext uri="{FF2B5EF4-FFF2-40B4-BE49-F238E27FC236}">
                  <a16:creationId xmlns:a16="http://schemas.microsoft.com/office/drawing/2014/main" xmlns="" id="{937A1589-A6C5-4C6E-AD07-E9D97BF33CC2}"/>
                </a:ext>
              </a:extLst>
            </p:cNvPr>
            <p:cNvGrpSpPr/>
            <p:nvPr/>
          </p:nvGrpSpPr>
          <p:grpSpPr>
            <a:xfrm>
              <a:off x="769793" y="4152995"/>
              <a:ext cx="1524000" cy="2522042"/>
              <a:chOff x="769793" y="4152995"/>
              <a:chExt cx="1524000" cy="2522042"/>
            </a:xfrm>
          </p:grpSpPr>
          <p:sp>
            <p:nvSpPr>
              <p:cNvPr id="10" name="Oval 7">
                <a:extLst>
                  <a:ext uri="{FF2B5EF4-FFF2-40B4-BE49-F238E27FC236}">
                    <a16:creationId xmlns:a16="http://schemas.microsoft.com/office/drawing/2014/main" xmlns="" id="{790DA0F9-7382-4035-9692-01698B834AD8}"/>
                  </a:ext>
                </a:extLst>
              </p:cNvPr>
              <p:cNvSpPr>
                <a:spLocks noChangeArrowheads="1"/>
              </p:cNvSpPr>
              <p:nvPr/>
            </p:nvSpPr>
            <p:spPr bwMode="auto">
              <a:xfrm>
                <a:off x="769793" y="4838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8">
                <a:extLst>
                  <a:ext uri="{FF2B5EF4-FFF2-40B4-BE49-F238E27FC236}">
                    <a16:creationId xmlns:a16="http://schemas.microsoft.com/office/drawing/2014/main" xmlns="" id="{4B2372B2-4E28-41CC-B08A-8DF88046F55B}"/>
                  </a:ext>
                </a:extLst>
              </p:cNvPr>
              <p:cNvSpPr>
                <a:spLocks noChangeArrowheads="1"/>
              </p:cNvSpPr>
              <p:nvPr/>
            </p:nvSpPr>
            <p:spPr bwMode="auto">
              <a:xfrm>
                <a:off x="1684193" y="4838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9">
                <a:extLst>
                  <a:ext uri="{FF2B5EF4-FFF2-40B4-BE49-F238E27FC236}">
                    <a16:creationId xmlns:a16="http://schemas.microsoft.com/office/drawing/2014/main" xmlns="" id="{00D9BC0D-8334-445D-9987-53905A3DF528}"/>
                  </a:ext>
                </a:extLst>
              </p:cNvPr>
              <p:cNvSpPr>
                <a:spLocks noChangeArrowheads="1"/>
              </p:cNvSpPr>
              <p:nvPr/>
            </p:nvSpPr>
            <p:spPr bwMode="auto">
              <a:xfrm>
                <a:off x="1684193" y="5981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13">
                <a:extLst>
                  <a:ext uri="{FF2B5EF4-FFF2-40B4-BE49-F238E27FC236}">
                    <a16:creationId xmlns:a16="http://schemas.microsoft.com/office/drawing/2014/main" xmlns="" id="{5470151E-4DBE-48D6-B9B2-826ADB4443D4}"/>
                  </a:ext>
                </a:extLst>
              </p:cNvPr>
              <p:cNvSpPr txBox="1">
                <a:spLocks noChangeArrowheads="1"/>
              </p:cNvSpPr>
              <p:nvPr/>
            </p:nvSpPr>
            <p:spPr bwMode="auto">
              <a:xfrm>
                <a:off x="845993" y="4762596"/>
                <a:ext cx="49404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a:t>E</a:t>
                </a:r>
                <a:endParaRPr lang="en-US" altLang="zh-CN"/>
              </a:p>
            </p:txBody>
          </p:sp>
          <p:sp>
            <p:nvSpPr>
              <p:cNvPr id="17" name="Text Box 14">
                <a:extLst>
                  <a:ext uri="{FF2B5EF4-FFF2-40B4-BE49-F238E27FC236}">
                    <a16:creationId xmlns:a16="http://schemas.microsoft.com/office/drawing/2014/main" xmlns="" id="{0F65A568-4792-4487-B632-E5E8B4DA120C}"/>
                  </a:ext>
                </a:extLst>
              </p:cNvPr>
              <p:cNvSpPr txBox="1">
                <a:spLocks noChangeArrowheads="1"/>
              </p:cNvSpPr>
              <p:nvPr/>
            </p:nvSpPr>
            <p:spPr bwMode="auto">
              <a:xfrm>
                <a:off x="1760393" y="4762596"/>
                <a:ext cx="46679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a:t>F</a:t>
                </a:r>
                <a:endParaRPr lang="en-US" altLang="zh-CN"/>
              </a:p>
            </p:txBody>
          </p:sp>
          <p:sp>
            <p:nvSpPr>
              <p:cNvPr id="18" name="Text Box 15">
                <a:extLst>
                  <a:ext uri="{FF2B5EF4-FFF2-40B4-BE49-F238E27FC236}">
                    <a16:creationId xmlns:a16="http://schemas.microsoft.com/office/drawing/2014/main" xmlns="" id="{003CAF39-A0F4-496C-A4D0-63D83DFD3F77}"/>
                  </a:ext>
                </a:extLst>
              </p:cNvPr>
              <p:cNvSpPr txBox="1">
                <a:spLocks noChangeArrowheads="1"/>
              </p:cNvSpPr>
              <p:nvPr/>
            </p:nvSpPr>
            <p:spPr bwMode="auto">
              <a:xfrm>
                <a:off x="1684193" y="5905596"/>
                <a:ext cx="54534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a:t>G</a:t>
                </a:r>
                <a:endParaRPr lang="en-US" altLang="zh-CN"/>
              </a:p>
            </p:txBody>
          </p:sp>
          <p:sp>
            <p:nvSpPr>
              <p:cNvPr id="22" name="Line 18">
                <a:extLst>
                  <a:ext uri="{FF2B5EF4-FFF2-40B4-BE49-F238E27FC236}">
                    <a16:creationId xmlns:a16="http://schemas.microsoft.com/office/drawing/2014/main" xmlns="" id="{04442619-8355-4EA0-8331-149A9F3FF7F7}"/>
                  </a:ext>
                </a:extLst>
              </p:cNvPr>
              <p:cNvSpPr>
                <a:spLocks noChangeShapeType="1"/>
              </p:cNvSpPr>
              <p:nvPr/>
            </p:nvSpPr>
            <p:spPr bwMode="auto">
              <a:xfrm flipH="1">
                <a:off x="1074593" y="4229195"/>
                <a:ext cx="1524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0">
                <a:extLst>
                  <a:ext uri="{FF2B5EF4-FFF2-40B4-BE49-F238E27FC236}">
                    <a16:creationId xmlns:a16="http://schemas.microsoft.com/office/drawing/2014/main" xmlns="" id="{B0AA5078-4D13-434A-90C6-0558B840ED9C}"/>
                  </a:ext>
                </a:extLst>
              </p:cNvPr>
              <p:cNvSpPr>
                <a:spLocks noChangeShapeType="1"/>
              </p:cNvSpPr>
              <p:nvPr/>
            </p:nvSpPr>
            <p:spPr bwMode="auto">
              <a:xfrm>
                <a:off x="1684193" y="4152995"/>
                <a:ext cx="30480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1">
                <a:extLst>
                  <a:ext uri="{FF2B5EF4-FFF2-40B4-BE49-F238E27FC236}">
                    <a16:creationId xmlns:a16="http://schemas.microsoft.com/office/drawing/2014/main" xmlns="" id="{41FA0CEA-D711-489B-B961-197E413AF632}"/>
                  </a:ext>
                </a:extLst>
              </p:cNvPr>
              <p:cNvSpPr>
                <a:spLocks noChangeShapeType="1"/>
              </p:cNvSpPr>
              <p:nvPr/>
            </p:nvSpPr>
            <p:spPr bwMode="auto">
              <a:xfrm>
                <a:off x="1988993" y="544839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02" name="组合 101">
            <a:extLst>
              <a:ext uri="{FF2B5EF4-FFF2-40B4-BE49-F238E27FC236}">
                <a16:creationId xmlns:a16="http://schemas.microsoft.com/office/drawing/2014/main" xmlns="" id="{6FAE57DF-7892-496B-84B9-F7A9E7D0B9CA}"/>
              </a:ext>
            </a:extLst>
          </p:cNvPr>
          <p:cNvGrpSpPr/>
          <p:nvPr/>
        </p:nvGrpSpPr>
        <p:grpSpPr>
          <a:xfrm>
            <a:off x="3981172" y="2479584"/>
            <a:ext cx="4256961" cy="4127258"/>
            <a:chOff x="3981172" y="2479584"/>
            <a:chExt cx="4256961" cy="4127258"/>
          </a:xfrm>
        </p:grpSpPr>
        <p:grpSp>
          <p:nvGrpSpPr>
            <p:cNvPr id="99" name="组合 98">
              <a:extLst>
                <a:ext uri="{FF2B5EF4-FFF2-40B4-BE49-F238E27FC236}">
                  <a16:creationId xmlns:a16="http://schemas.microsoft.com/office/drawing/2014/main" xmlns="" id="{9632B7F6-7924-4F2D-B03B-F7AAC073E5C4}"/>
                </a:ext>
              </a:extLst>
            </p:cNvPr>
            <p:cNvGrpSpPr/>
            <p:nvPr/>
          </p:nvGrpSpPr>
          <p:grpSpPr>
            <a:xfrm>
              <a:off x="3981172" y="2479584"/>
              <a:ext cx="4256961" cy="4127258"/>
              <a:chOff x="3912054" y="2495048"/>
              <a:chExt cx="4256961" cy="4127258"/>
            </a:xfrm>
          </p:grpSpPr>
          <p:grpSp>
            <p:nvGrpSpPr>
              <p:cNvPr id="75" name="组合 74">
                <a:extLst>
                  <a:ext uri="{FF2B5EF4-FFF2-40B4-BE49-F238E27FC236}">
                    <a16:creationId xmlns:a16="http://schemas.microsoft.com/office/drawing/2014/main" xmlns="" id="{466A5A18-14CF-4F93-9D6C-C3180B3C4D82}"/>
                  </a:ext>
                </a:extLst>
              </p:cNvPr>
              <p:cNvGrpSpPr/>
              <p:nvPr/>
            </p:nvGrpSpPr>
            <p:grpSpPr>
              <a:xfrm>
                <a:off x="3912054" y="3384766"/>
                <a:ext cx="2438400" cy="1219200"/>
                <a:chOff x="5448300" y="3390995"/>
                <a:chExt cx="2438400" cy="1219200"/>
              </a:xfrm>
            </p:grpSpPr>
            <p:grpSp>
              <p:nvGrpSpPr>
                <p:cNvPr id="74" name="组合 73">
                  <a:extLst>
                    <a:ext uri="{FF2B5EF4-FFF2-40B4-BE49-F238E27FC236}">
                      <a16:creationId xmlns:a16="http://schemas.microsoft.com/office/drawing/2014/main" xmlns="" id="{E4A78127-1A0A-4439-8D3A-5341D4388A16}"/>
                    </a:ext>
                  </a:extLst>
                </p:cNvPr>
                <p:cNvGrpSpPr/>
                <p:nvPr/>
              </p:nvGrpSpPr>
              <p:grpSpPr>
                <a:xfrm>
                  <a:off x="6819900" y="4076795"/>
                  <a:ext cx="1066800" cy="533400"/>
                  <a:chOff x="6819900" y="4076795"/>
                  <a:chExt cx="1066800" cy="533400"/>
                </a:xfrm>
              </p:grpSpPr>
              <p:sp>
                <p:nvSpPr>
                  <p:cNvPr id="48" name="Rectangle 47">
                    <a:extLst>
                      <a:ext uri="{FF2B5EF4-FFF2-40B4-BE49-F238E27FC236}">
                        <a16:creationId xmlns:a16="http://schemas.microsoft.com/office/drawing/2014/main" xmlns="" id="{5FFAD036-4D27-4425-AE24-4D3943ED095C}"/>
                      </a:ext>
                    </a:extLst>
                  </p:cNvPr>
                  <p:cNvSpPr>
                    <a:spLocks noChangeArrowheads="1"/>
                  </p:cNvSpPr>
                  <p:nvPr/>
                </p:nvSpPr>
                <p:spPr bwMode="auto">
                  <a:xfrm>
                    <a:off x="6819900" y="4076795"/>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8">
                    <a:extLst>
                      <a:ext uri="{FF2B5EF4-FFF2-40B4-BE49-F238E27FC236}">
                        <a16:creationId xmlns:a16="http://schemas.microsoft.com/office/drawing/2014/main" xmlns="" id="{CC71B08B-6E45-4C3E-AD3A-7CF43F4EC481}"/>
                      </a:ext>
                    </a:extLst>
                  </p:cNvPr>
                  <p:cNvSpPr>
                    <a:spLocks noChangeShapeType="1"/>
                  </p:cNvSpPr>
                  <p:nvPr/>
                </p:nvSpPr>
                <p:spPr bwMode="auto">
                  <a:xfrm>
                    <a:off x="7124700" y="407679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50" name="Line 49">
                    <a:extLst>
                      <a:ext uri="{FF2B5EF4-FFF2-40B4-BE49-F238E27FC236}">
                        <a16:creationId xmlns:a16="http://schemas.microsoft.com/office/drawing/2014/main" xmlns="" id="{B7D26EEA-18B7-4EFE-8021-52B31F7D74ED}"/>
                      </a:ext>
                    </a:extLst>
                  </p:cNvPr>
                  <p:cNvSpPr>
                    <a:spLocks noChangeShapeType="1"/>
                  </p:cNvSpPr>
                  <p:nvPr/>
                </p:nvSpPr>
                <p:spPr bwMode="auto">
                  <a:xfrm>
                    <a:off x="7581900" y="407679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3" name="组合 72">
                  <a:extLst>
                    <a:ext uri="{FF2B5EF4-FFF2-40B4-BE49-F238E27FC236}">
                      <a16:creationId xmlns:a16="http://schemas.microsoft.com/office/drawing/2014/main" xmlns="" id="{B895DA0F-0842-4650-B4C5-C8F74346CE5C}"/>
                    </a:ext>
                  </a:extLst>
                </p:cNvPr>
                <p:cNvGrpSpPr/>
                <p:nvPr/>
              </p:nvGrpSpPr>
              <p:grpSpPr>
                <a:xfrm>
                  <a:off x="5448300" y="3390995"/>
                  <a:ext cx="1066800" cy="533400"/>
                  <a:chOff x="5448300" y="3390995"/>
                  <a:chExt cx="1066800" cy="533400"/>
                </a:xfrm>
              </p:grpSpPr>
              <p:sp>
                <p:nvSpPr>
                  <p:cNvPr id="32" name="Line 28">
                    <a:extLst>
                      <a:ext uri="{FF2B5EF4-FFF2-40B4-BE49-F238E27FC236}">
                        <a16:creationId xmlns:a16="http://schemas.microsoft.com/office/drawing/2014/main" xmlns="" id="{C7375921-BD91-4A57-A165-28E5AD8303C0}"/>
                      </a:ext>
                    </a:extLst>
                  </p:cNvPr>
                  <p:cNvSpPr>
                    <a:spLocks noChangeShapeType="1"/>
                  </p:cNvSpPr>
                  <p:nvPr/>
                </p:nvSpPr>
                <p:spPr bwMode="auto">
                  <a:xfrm flipH="1">
                    <a:off x="5524500" y="354339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9">
                    <a:extLst>
                      <a:ext uri="{FF2B5EF4-FFF2-40B4-BE49-F238E27FC236}">
                        <a16:creationId xmlns:a16="http://schemas.microsoft.com/office/drawing/2014/main" xmlns="" id="{63A1BD14-C4C7-4EA2-81A2-B5E85344B0D7}"/>
                      </a:ext>
                    </a:extLst>
                  </p:cNvPr>
                  <p:cNvSpPr>
                    <a:spLocks noChangeShapeType="1"/>
                  </p:cNvSpPr>
                  <p:nvPr/>
                </p:nvSpPr>
                <p:spPr bwMode="auto">
                  <a:xfrm>
                    <a:off x="5600700" y="354339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50">
                    <a:extLst>
                      <a:ext uri="{FF2B5EF4-FFF2-40B4-BE49-F238E27FC236}">
                        <a16:creationId xmlns:a16="http://schemas.microsoft.com/office/drawing/2014/main" xmlns="" id="{3D627F30-562C-4F2D-AD6D-99DF4FD05947}"/>
                      </a:ext>
                    </a:extLst>
                  </p:cNvPr>
                  <p:cNvSpPr>
                    <a:spLocks noChangeArrowheads="1"/>
                  </p:cNvSpPr>
                  <p:nvPr/>
                </p:nvSpPr>
                <p:spPr bwMode="auto">
                  <a:xfrm>
                    <a:off x="5448300" y="3390995"/>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51">
                    <a:extLst>
                      <a:ext uri="{FF2B5EF4-FFF2-40B4-BE49-F238E27FC236}">
                        <a16:creationId xmlns:a16="http://schemas.microsoft.com/office/drawing/2014/main" xmlns="" id="{8B953125-1011-4CFC-939B-1E37D0A98E5E}"/>
                      </a:ext>
                    </a:extLst>
                  </p:cNvPr>
                  <p:cNvSpPr>
                    <a:spLocks noChangeShapeType="1"/>
                  </p:cNvSpPr>
                  <p:nvPr/>
                </p:nvSpPr>
                <p:spPr bwMode="auto">
                  <a:xfrm>
                    <a:off x="5753100" y="339099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dirty="0"/>
                  </a:p>
                </p:txBody>
              </p:sp>
              <p:sp>
                <p:nvSpPr>
                  <p:cNvPr id="53" name="Line 52">
                    <a:extLst>
                      <a:ext uri="{FF2B5EF4-FFF2-40B4-BE49-F238E27FC236}">
                        <a16:creationId xmlns:a16="http://schemas.microsoft.com/office/drawing/2014/main" xmlns="" id="{81637D67-DB08-4004-89FF-7768A7A66297}"/>
                      </a:ext>
                    </a:extLst>
                  </p:cNvPr>
                  <p:cNvSpPr>
                    <a:spLocks noChangeShapeType="1"/>
                  </p:cNvSpPr>
                  <p:nvPr/>
                </p:nvSpPr>
                <p:spPr bwMode="auto">
                  <a:xfrm>
                    <a:off x="6210300" y="339099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 name="Line 54">
                  <a:extLst>
                    <a:ext uri="{FF2B5EF4-FFF2-40B4-BE49-F238E27FC236}">
                      <a16:creationId xmlns:a16="http://schemas.microsoft.com/office/drawing/2014/main" xmlns="" id="{06F1564E-D083-49C7-960C-53C663968F53}"/>
                    </a:ext>
                  </a:extLst>
                </p:cNvPr>
                <p:cNvSpPr>
                  <a:spLocks noChangeShapeType="1"/>
                </p:cNvSpPr>
                <p:nvPr/>
              </p:nvSpPr>
              <p:spPr bwMode="auto">
                <a:xfrm>
                  <a:off x="6362700" y="3695795"/>
                  <a:ext cx="9906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 name="组合 71">
                <a:extLst>
                  <a:ext uri="{FF2B5EF4-FFF2-40B4-BE49-F238E27FC236}">
                    <a16:creationId xmlns:a16="http://schemas.microsoft.com/office/drawing/2014/main" xmlns="" id="{0F6CDD2E-2803-45DF-978E-3EA1BD2C56E7}"/>
                  </a:ext>
                </a:extLst>
              </p:cNvPr>
              <p:cNvGrpSpPr/>
              <p:nvPr/>
            </p:nvGrpSpPr>
            <p:grpSpPr>
              <a:xfrm>
                <a:off x="4130415" y="2495048"/>
                <a:ext cx="4038600" cy="4127258"/>
                <a:chOff x="5715000" y="2476595"/>
                <a:chExt cx="4038600" cy="4127258"/>
              </a:xfrm>
            </p:grpSpPr>
            <p:grpSp>
              <p:nvGrpSpPr>
                <p:cNvPr id="2" name="组合 1">
                  <a:extLst>
                    <a:ext uri="{FF2B5EF4-FFF2-40B4-BE49-F238E27FC236}">
                      <a16:creationId xmlns:a16="http://schemas.microsoft.com/office/drawing/2014/main" xmlns="" id="{6D685C61-9BB2-4546-91D0-8EFDF1F820AB}"/>
                    </a:ext>
                  </a:extLst>
                </p:cNvPr>
                <p:cNvGrpSpPr/>
                <p:nvPr/>
              </p:nvGrpSpPr>
              <p:grpSpPr>
                <a:xfrm>
                  <a:off x="5715000" y="2695091"/>
                  <a:ext cx="4038600" cy="3908762"/>
                  <a:chOff x="5715000" y="2695091"/>
                  <a:chExt cx="4038600" cy="3908762"/>
                </a:xfrm>
              </p:grpSpPr>
              <p:sp>
                <p:nvSpPr>
                  <p:cNvPr id="26" name="Text Box 22">
                    <a:extLst>
                      <a:ext uri="{FF2B5EF4-FFF2-40B4-BE49-F238E27FC236}">
                        <a16:creationId xmlns:a16="http://schemas.microsoft.com/office/drawing/2014/main" xmlns="" id="{9BD3F9A5-7612-4BFC-8981-768FD3B38AEA}"/>
                      </a:ext>
                    </a:extLst>
                  </p:cNvPr>
                  <p:cNvSpPr txBox="1">
                    <a:spLocks noChangeArrowheads="1"/>
                  </p:cNvSpPr>
                  <p:nvPr/>
                </p:nvSpPr>
                <p:spPr bwMode="auto">
                  <a:xfrm>
                    <a:off x="5715000" y="2695091"/>
                    <a:ext cx="40386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4400" b="1" dirty="0"/>
                      <a:t>           </a:t>
                    </a:r>
                    <a:r>
                      <a:rPr lang="en-US" altLang="zh-CN" sz="2800" b="1" dirty="0"/>
                      <a:t>A</a:t>
                    </a:r>
                  </a:p>
                  <a:p>
                    <a:pPr eaLnBrk="1" hangingPunct="1"/>
                    <a:r>
                      <a:rPr lang="en-US" altLang="zh-CN" sz="2800" b="1" dirty="0"/>
                      <a:t> B</a:t>
                    </a:r>
                  </a:p>
                  <a:p>
                    <a:pPr eaLnBrk="1" hangingPunct="1"/>
                    <a:r>
                      <a:rPr lang="en-US" altLang="zh-CN" sz="4400" b="1" dirty="0"/>
                      <a:t>           </a:t>
                    </a:r>
                    <a:r>
                      <a:rPr lang="en-US" altLang="zh-CN" sz="2800" b="1" dirty="0"/>
                      <a:t>C</a:t>
                    </a:r>
                    <a:endParaRPr lang="en-US" altLang="zh-CN" sz="4400" b="1" dirty="0"/>
                  </a:p>
                  <a:p>
                    <a:pPr eaLnBrk="1" hangingPunct="1"/>
                    <a:r>
                      <a:rPr lang="en-US" altLang="zh-CN" sz="4400" b="1" dirty="0"/>
                      <a:t>   </a:t>
                    </a:r>
                    <a:r>
                      <a:rPr lang="en-US" altLang="zh-CN" sz="2800" b="1" dirty="0"/>
                      <a:t>E</a:t>
                    </a:r>
                    <a:r>
                      <a:rPr lang="en-US" altLang="zh-CN" sz="4400" b="1" dirty="0"/>
                      <a:t>                    </a:t>
                    </a:r>
                    <a:r>
                      <a:rPr lang="en-US" altLang="zh-CN" sz="2800" b="1" dirty="0"/>
                      <a:t>D</a:t>
                    </a:r>
                    <a:endParaRPr lang="en-US" altLang="zh-CN" sz="3200" b="1" dirty="0"/>
                  </a:p>
                  <a:p>
                    <a:pPr eaLnBrk="1" hangingPunct="1"/>
                    <a:r>
                      <a:rPr lang="en-US" altLang="zh-CN" sz="4400" b="1" dirty="0"/>
                      <a:t>                </a:t>
                    </a:r>
                    <a:r>
                      <a:rPr lang="en-US" altLang="zh-CN" sz="3200" b="1" dirty="0"/>
                      <a:t>F</a:t>
                    </a:r>
                    <a:endParaRPr lang="en-US" altLang="zh-CN" sz="4400" b="1" dirty="0"/>
                  </a:p>
                  <a:p>
                    <a:pPr eaLnBrk="1" hangingPunct="1"/>
                    <a:r>
                      <a:rPr lang="en-US" altLang="zh-CN" sz="4400" b="1" dirty="0"/>
                      <a:t>        </a:t>
                    </a:r>
                    <a:r>
                      <a:rPr lang="en-US" altLang="zh-CN" sz="2800" b="1" dirty="0"/>
                      <a:t>G</a:t>
                    </a:r>
                    <a:endParaRPr lang="en-US" altLang="zh-CN" dirty="0"/>
                  </a:p>
                </p:txBody>
              </p:sp>
              <p:sp>
                <p:nvSpPr>
                  <p:cNvPr id="27" name="Rectangle 23">
                    <a:extLst>
                      <a:ext uri="{FF2B5EF4-FFF2-40B4-BE49-F238E27FC236}">
                        <a16:creationId xmlns:a16="http://schemas.microsoft.com/office/drawing/2014/main" xmlns="" id="{61E10708-BE6D-46A7-97C8-598403F42935}"/>
                      </a:ext>
                    </a:extLst>
                  </p:cNvPr>
                  <p:cNvSpPr>
                    <a:spLocks noChangeArrowheads="1"/>
                  </p:cNvSpPr>
                  <p:nvPr/>
                </p:nvSpPr>
                <p:spPr bwMode="auto">
                  <a:xfrm>
                    <a:off x="6819900" y="2781395"/>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4">
                    <a:extLst>
                      <a:ext uri="{FF2B5EF4-FFF2-40B4-BE49-F238E27FC236}">
                        <a16:creationId xmlns:a16="http://schemas.microsoft.com/office/drawing/2014/main" xmlns="" id="{0CD12913-F91C-4BA3-974E-D19A6205FA06}"/>
                      </a:ext>
                    </a:extLst>
                  </p:cNvPr>
                  <p:cNvSpPr>
                    <a:spLocks noChangeShapeType="1"/>
                  </p:cNvSpPr>
                  <p:nvPr/>
                </p:nvSpPr>
                <p:spPr bwMode="auto">
                  <a:xfrm>
                    <a:off x="7124700" y="278139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5">
                    <a:extLst>
                      <a:ext uri="{FF2B5EF4-FFF2-40B4-BE49-F238E27FC236}">
                        <a16:creationId xmlns:a16="http://schemas.microsoft.com/office/drawing/2014/main" xmlns="" id="{D9BB6C41-EDAC-4C27-8072-3CFA10B4EAC5}"/>
                      </a:ext>
                    </a:extLst>
                  </p:cNvPr>
                  <p:cNvSpPr>
                    <a:spLocks noChangeShapeType="1"/>
                  </p:cNvSpPr>
                  <p:nvPr/>
                </p:nvSpPr>
                <p:spPr bwMode="auto">
                  <a:xfrm>
                    <a:off x="7581900" y="278139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6">
                    <a:extLst>
                      <a:ext uri="{FF2B5EF4-FFF2-40B4-BE49-F238E27FC236}">
                        <a16:creationId xmlns:a16="http://schemas.microsoft.com/office/drawing/2014/main" xmlns="" id="{F671659E-4019-4CD5-AC12-FA797E1E26FD}"/>
                      </a:ext>
                    </a:extLst>
                  </p:cNvPr>
                  <p:cNvSpPr>
                    <a:spLocks noChangeShapeType="1"/>
                  </p:cNvSpPr>
                  <p:nvPr/>
                </p:nvSpPr>
                <p:spPr bwMode="auto">
                  <a:xfrm flipH="1">
                    <a:off x="7658100" y="293379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7">
                    <a:extLst>
                      <a:ext uri="{FF2B5EF4-FFF2-40B4-BE49-F238E27FC236}">
                        <a16:creationId xmlns:a16="http://schemas.microsoft.com/office/drawing/2014/main" xmlns="" id="{59920F76-8149-4E95-A445-0F0039014BFB}"/>
                      </a:ext>
                    </a:extLst>
                  </p:cNvPr>
                  <p:cNvSpPr>
                    <a:spLocks noChangeShapeType="1"/>
                  </p:cNvSpPr>
                  <p:nvPr/>
                </p:nvSpPr>
                <p:spPr bwMode="auto">
                  <a:xfrm>
                    <a:off x="7734300" y="293379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 name="Line 53">
                  <a:extLst>
                    <a:ext uri="{FF2B5EF4-FFF2-40B4-BE49-F238E27FC236}">
                      <a16:creationId xmlns:a16="http://schemas.microsoft.com/office/drawing/2014/main" xmlns="" id="{A7A1FACA-324F-4047-A81E-1EAA438168F8}"/>
                    </a:ext>
                  </a:extLst>
                </p:cNvPr>
                <p:cNvSpPr>
                  <a:spLocks noChangeShapeType="1"/>
                </p:cNvSpPr>
                <p:nvPr/>
              </p:nvSpPr>
              <p:spPr bwMode="auto">
                <a:xfrm flipH="1">
                  <a:off x="5981700" y="3086195"/>
                  <a:ext cx="9906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9" name="AutoShape 58">
                  <a:extLst>
                    <a:ext uri="{FF2B5EF4-FFF2-40B4-BE49-F238E27FC236}">
                      <a16:creationId xmlns:a16="http://schemas.microsoft.com/office/drawing/2014/main" xmlns="" id="{39091212-4CF2-4912-B069-D09A523C215E}"/>
                    </a:ext>
                  </a:extLst>
                </p:cNvPr>
                <p:cNvCxnSpPr>
                  <a:cxnSpLocks noChangeShapeType="1"/>
                  <a:endCxn id="27" idx="0"/>
                </p:cNvCxnSpPr>
                <p:nvPr/>
              </p:nvCxnSpPr>
              <p:spPr bwMode="auto">
                <a:xfrm>
                  <a:off x="6438900" y="2476595"/>
                  <a:ext cx="914400" cy="304800"/>
                </a:xfrm>
                <a:prstGeom prst="curvedConnector2">
                  <a:avLst/>
                </a:prstGeom>
                <a:noFill/>
                <a:ln w="1270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01" name="组合 100">
              <a:extLst>
                <a:ext uri="{FF2B5EF4-FFF2-40B4-BE49-F238E27FC236}">
                  <a16:creationId xmlns:a16="http://schemas.microsoft.com/office/drawing/2014/main" xmlns="" id="{2A159F31-5EA6-4CCA-B095-F6B7937A943D}"/>
                </a:ext>
              </a:extLst>
            </p:cNvPr>
            <p:cNvGrpSpPr/>
            <p:nvPr/>
          </p:nvGrpSpPr>
          <p:grpSpPr>
            <a:xfrm>
              <a:off x="4295084" y="4359370"/>
              <a:ext cx="3633120" cy="2171310"/>
              <a:chOff x="4244744" y="4366421"/>
              <a:chExt cx="3633120" cy="2171310"/>
            </a:xfrm>
          </p:grpSpPr>
          <p:sp>
            <p:nvSpPr>
              <p:cNvPr id="37" name="Line 35">
                <a:extLst>
                  <a:ext uri="{FF2B5EF4-FFF2-40B4-BE49-F238E27FC236}">
                    <a16:creationId xmlns:a16="http://schemas.microsoft.com/office/drawing/2014/main" xmlns="" id="{3FEAE220-4B57-4BA0-A32C-F18A0C0FFA21}"/>
                  </a:ext>
                </a:extLst>
              </p:cNvPr>
              <p:cNvSpPr>
                <a:spLocks noChangeShapeType="1"/>
              </p:cNvSpPr>
              <p:nvPr/>
            </p:nvSpPr>
            <p:spPr bwMode="auto">
              <a:xfrm>
                <a:off x="6083753" y="5308694"/>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a:extLst>
                  <a:ext uri="{FF2B5EF4-FFF2-40B4-BE49-F238E27FC236}">
                    <a16:creationId xmlns:a16="http://schemas.microsoft.com/office/drawing/2014/main" xmlns="" id="{71961D4D-A1F1-4267-9EA3-864644871496}"/>
                  </a:ext>
                </a:extLst>
              </p:cNvPr>
              <p:cNvSpPr>
                <a:spLocks noChangeShapeType="1"/>
              </p:cNvSpPr>
              <p:nvPr/>
            </p:nvSpPr>
            <p:spPr bwMode="auto">
              <a:xfrm>
                <a:off x="6579054" y="5318439"/>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9" name="Line 37">
                <a:extLst>
                  <a:ext uri="{FF2B5EF4-FFF2-40B4-BE49-F238E27FC236}">
                    <a16:creationId xmlns:a16="http://schemas.microsoft.com/office/drawing/2014/main" xmlns="" id="{9E11074A-CB59-4058-A4B2-09B6F6716E6A}"/>
                  </a:ext>
                </a:extLst>
              </p:cNvPr>
              <p:cNvSpPr>
                <a:spLocks noChangeShapeType="1"/>
              </p:cNvSpPr>
              <p:nvPr/>
            </p:nvSpPr>
            <p:spPr bwMode="auto">
              <a:xfrm flipH="1">
                <a:off x="6655254" y="5538004"/>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8">
                <a:extLst>
                  <a:ext uri="{FF2B5EF4-FFF2-40B4-BE49-F238E27FC236}">
                    <a16:creationId xmlns:a16="http://schemas.microsoft.com/office/drawing/2014/main" xmlns="" id="{17A871D3-2A3C-4F25-AE3A-5794E8A7C31C}"/>
                  </a:ext>
                </a:extLst>
              </p:cNvPr>
              <p:cNvSpPr>
                <a:spLocks noChangeShapeType="1"/>
              </p:cNvSpPr>
              <p:nvPr/>
            </p:nvSpPr>
            <p:spPr bwMode="auto">
              <a:xfrm>
                <a:off x="6731454" y="5538004"/>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0" name="组合 99">
                <a:extLst>
                  <a:ext uri="{FF2B5EF4-FFF2-40B4-BE49-F238E27FC236}">
                    <a16:creationId xmlns:a16="http://schemas.microsoft.com/office/drawing/2014/main" xmlns="" id="{86855192-5308-40A2-9723-D7D521499AA9}"/>
                  </a:ext>
                </a:extLst>
              </p:cNvPr>
              <p:cNvGrpSpPr/>
              <p:nvPr/>
            </p:nvGrpSpPr>
            <p:grpSpPr>
              <a:xfrm>
                <a:off x="4244744" y="4366421"/>
                <a:ext cx="3633120" cy="2171310"/>
                <a:chOff x="4207034" y="4356511"/>
                <a:chExt cx="3633120" cy="2171310"/>
              </a:xfrm>
            </p:grpSpPr>
            <p:sp>
              <p:nvSpPr>
                <p:cNvPr id="36" name="Rectangle 34">
                  <a:extLst>
                    <a:ext uri="{FF2B5EF4-FFF2-40B4-BE49-F238E27FC236}">
                      <a16:creationId xmlns:a16="http://schemas.microsoft.com/office/drawing/2014/main" xmlns="" id="{C284A595-0962-47E9-8139-BFF44CFE6DF3}"/>
                    </a:ext>
                  </a:extLst>
                </p:cNvPr>
                <p:cNvSpPr>
                  <a:spLocks noChangeArrowheads="1"/>
                </p:cNvSpPr>
                <p:nvPr/>
              </p:nvSpPr>
              <p:spPr bwMode="auto">
                <a:xfrm>
                  <a:off x="5778954" y="5310188"/>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5">
                  <a:extLst>
                    <a:ext uri="{FF2B5EF4-FFF2-40B4-BE49-F238E27FC236}">
                      <a16:creationId xmlns:a16="http://schemas.microsoft.com/office/drawing/2014/main" xmlns="" id="{B1E6AF70-4AF1-4204-8846-1DEE107E478D}"/>
                    </a:ext>
                  </a:extLst>
                </p:cNvPr>
                <p:cNvSpPr>
                  <a:spLocks noChangeShapeType="1"/>
                </p:cNvSpPr>
                <p:nvPr/>
              </p:nvSpPr>
              <p:spPr bwMode="auto">
                <a:xfrm flipH="1">
                  <a:off x="4978853" y="4356511"/>
                  <a:ext cx="389929" cy="26787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72">
                  <a:extLst>
                    <a:ext uri="{FF2B5EF4-FFF2-40B4-BE49-F238E27FC236}">
                      <a16:creationId xmlns:a16="http://schemas.microsoft.com/office/drawing/2014/main" xmlns="" id="{B91584AA-9E12-4FD3-809B-126ED7D809FC}"/>
                    </a:ext>
                  </a:extLst>
                </p:cNvPr>
                <p:cNvSpPr>
                  <a:spLocks noChangeShapeType="1"/>
                </p:cNvSpPr>
                <p:nvPr/>
              </p:nvSpPr>
              <p:spPr bwMode="auto">
                <a:xfrm flipH="1">
                  <a:off x="4978854" y="6186096"/>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73">
                  <a:extLst>
                    <a:ext uri="{FF2B5EF4-FFF2-40B4-BE49-F238E27FC236}">
                      <a16:creationId xmlns:a16="http://schemas.microsoft.com/office/drawing/2014/main" xmlns="" id="{80796FCA-40FE-4393-9B1D-6F1CC878FAB1}"/>
                    </a:ext>
                  </a:extLst>
                </p:cNvPr>
                <p:cNvSpPr>
                  <a:spLocks noChangeShapeType="1"/>
                </p:cNvSpPr>
                <p:nvPr/>
              </p:nvSpPr>
              <p:spPr bwMode="auto">
                <a:xfrm>
                  <a:off x="5055054" y="6186096"/>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74">
                  <a:extLst>
                    <a:ext uri="{FF2B5EF4-FFF2-40B4-BE49-F238E27FC236}">
                      <a16:creationId xmlns:a16="http://schemas.microsoft.com/office/drawing/2014/main" xmlns="" id="{6592B8AD-D92E-4756-B5F5-82F5879A943C}"/>
                    </a:ext>
                  </a:extLst>
                </p:cNvPr>
                <p:cNvSpPr>
                  <a:spLocks noChangeArrowheads="1"/>
                </p:cNvSpPr>
                <p:nvPr/>
              </p:nvSpPr>
              <p:spPr bwMode="auto">
                <a:xfrm>
                  <a:off x="4921507" y="5994421"/>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75">
                  <a:extLst>
                    <a:ext uri="{FF2B5EF4-FFF2-40B4-BE49-F238E27FC236}">
                      <a16:creationId xmlns:a16="http://schemas.microsoft.com/office/drawing/2014/main" xmlns="" id="{73DE853E-19E0-4A94-B8C2-7F94FAA70E78}"/>
                    </a:ext>
                  </a:extLst>
                </p:cNvPr>
                <p:cNvSpPr>
                  <a:spLocks noChangeShapeType="1"/>
                </p:cNvSpPr>
                <p:nvPr/>
              </p:nvSpPr>
              <p:spPr bwMode="auto">
                <a:xfrm>
                  <a:off x="5213347" y="5994421"/>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76">
                  <a:extLst>
                    <a:ext uri="{FF2B5EF4-FFF2-40B4-BE49-F238E27FC236}">
                      <a16:creationId xmlns:a16="http://schemas.microsoft.com/office/drawing/2014/main" xmlns="" id="{61CEAADA-0E1B-4197-9137-10767EB145DD}"/>
                    </a:ext>
                  </a:extLst>
                </p:cNvPr>
                <p:cNvSpPr>
                  <a:spLocks noChangeShapeType="1"/>
                </p:cNvSpPr>
                <p:nvPr/>
              </p:nvSpPr>
              <p:spPr bwMode="auto">
                <a:xfrm>
                  <a:off x="5617003" y="5994421"/>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77">
                  <a:extLst>
                    <a:ext uri="{FF2B5EF4-FFF2-40B4-BE49-F238E27FC236}">
                      <a16:creationId xmlns:a16="http://schemas.microsoft.com/office/drawing/2014/main" xmlns="" id="{A0599C1C-092C-49A9-9D36-4DDDD737E11F}"/>
                    </a:ext>
                  </a:extLst>
                </p:cNvPr>
                <p:cNvSpPr>
                  <a:spLocks noChangeShapeType="1"/>
                </p:cNvSpPr>
                <p:nvPr/>
              </p:nvSpPr>
              <p:spPr bwMode="auto">
                <a:xfrm flipH="1">
                  <a:off x="5740854" y="6186098"/>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78">
                  <a:extLst>
                    <a:ext uri="{FF2B5EF4-FFF2-40B4-BE49-F238E27FC236}">
                      <a16:creationId xmlns:a16="http://schemas.microsoft.com/office/drawing/2014/main" xmlns="" id="{C8814D33-697E-44B3-A0CF-B60663F82B64}"/>
                    </a:ext>
                  </a:extLst>
                </p:cNvPr>
                <p:cNvSpPr>
                  <a:spLocks noChangeShapeType="1"/>
                </p:cNvSpPr>
                <p:nvPr/>
              </p:nvSpPr>
              <p:spPr bwMode="auto">
                <a:xfrm>
                  <a:off x="5817054" y="6186098"/>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79">
                  <a:extLst>
                    <a:ext uri="{FF2B5EF4-FFF2-40B4-BE49-F238E27FC236}">
                      <a16:creationId xmlns:a16="http://schemas.microsoft.com/office/drawing/2014/main" xmlns="" id="{2B0D7F13-7EBC-45C9-8099-DF335FCD6D7D}"/>
                    </a:ext>
                  </a:extLst>
                </p:cNvPr>
                <p:cNvSpPr>
                  <a:spLocks noChangeShapeType="1"/>
                </p:cNvSpPr>
                <p:nvPr/>
              </p:nvSpPr>
              <p:spPr bwMode="auto">
                <a:xfrm flipH="1">
                  <a:off x="5664654" y="5670766"/>
                  <a:ext cx="3048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6" name="组合 75">
                  <a:extLst>
                    <a:ext uri="{FF2B5EF4-FFF2-40B4-BE49-F238E27FC236}">
                      <a16:creationId xmlns:a16="http://schemas.microsoft.com/office/drawing/2014/main" xmlns="" id="{D3D1B0E2-956E-4F7F-838D-FC7AD559E137}"/>
                    </a:ext>
                  </a:extLst>
                </p:cNvPr>
                <p:cNvGrpSpPr/>
                <p:nvPr/>
              </p:nvGrpSpPr>
              <p:grpSpPr>
                <a:xfrm>
                  <a:off x="4207034" y="4386177"/>
                  <a:ext cx="3633120" cy="951900"/>
                  <a:chOff x="5829300" y="4364517"/>
                  <a:chExt cx="3633120" cy="951900"/>
                </a:xfrm>
              </p:grpSpPr>
              <p:sp>
                <p:nvSpPr>
                  <p:cNvPr id="34" name="Line 30">
                    <a:extLst>
                      <a:ext uri="{FF2B5EF4-FFF2-40B4-BE49-F238E27FC236}">
                        <a16:creationId xmlns:a16="http://schemas.microsoft.com/office/drawing/2014/main" xmlns="" id="{A0131D29-6A4C-4415-A341-F9E54F6336A8}"/>
                      </a:ext>
                    </a:extLst>
                  </p:cNvPr>
                  <p:cNvSpPr>
                    <a:spLocks noChangeShapeType="1"/>
                  </p:cNvSpPr>
                  <p:nvPr/>
                </p:nvSpPr>
                <p:spPr bwMode="auto">
                  <a:xfrm flipH="1">
                    <a:off x="8490998" y="4821958"/>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1">
                    <a:extLst>
                      <a:ext uri="{FF2B5EF4-FFF2-40B4-BE49-F238E27FC236}">
                        <a16:creationId xmlns:a16="http://schemas.microsoft.com/office/drawing/2014/main" xmlns="" id="{F7087182-D183-4E6E-9F86-0850BDE114D3}"/>
                      </a:ext>
                    </a:extLst>
                  </p:cNvPr>
                  <p:cNvSpPr>
                    <a:spLocks noChangeShapeType="1"/>
                  </p:cNvSpPr>
                  <p:nvPr/>
                </p:nvSpPr>
                <p:spPr bwMode="auto">
                  <a:xfrm>
                    <a:off x="8567198" y="4821958"/>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39">
                    <a:extLst>
                      <a:ext uri="{FF2B5EF4-FFF2-40B4-BE49-F238E27FC236}">
                        <a16:creationId xmlns:a16="http://schemas.microsoft.com/office/drawing/2014/main" xmlns="" id="{1A897A3E-ED75-4C5C-98D8-918625BAA891}"/>
                      </a:ext>
                    </a:extLst>
                  </p:cNvPr>
                  <p:cNvSpPr>
                    <a:spLocks noChangeArrowheads="1"/>
                  </p:cNvSpPr>
                  <p:nvPr/>
                </p:nvSpPr>
                <p:spPr bwMode="auto">
                  <a:xfrm>
                    <a:off x="8395620" y="4649472"/>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0">
                    <a:extLst>
                      <a:ext uri="{FF2B5EF4-FFF2-40B4-BE49-F238E27FC236}">
                        <a16:creationId xmlns:a16="http://schemas.microsoft.com/office/drawing/2014/main" xmlns="" id="{41BE5814-3F8C-4534-A59F-A049B3E315B7}"/>
                      </a:ext>
                    </a:extLst>
                  </p:cNvPr>
                  <p:cNvSpPr>
                    <a:spLocks noChangeShapeType="1"/>
                  </p:cNvSpPr>
                  <p:nvPr/>
                </p:nvSpPr>
                <p:spPr bwMode="auto">
                  <a:xfrm>
                    <a:off x="8750430" y="466096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1">
                    <a:extLst>
                      <a:ext uri="{FF2B5EF4-FFF2-40B4-BE49-F238E27FC236}">
                        <a16:creationId xmlns:a16="http://schemas.microsoft.com/office/drawing/2014/main" xmlns="" id="{4B22CAC8-76A9-4422-A876-2352DD1982A6}"/>
                      </a:ext>
                    </a:extLst>
                  </p:cNvPr>
                  <p:cNvSpPr>
                    <a:spLocks noChangeShapeType="1"/>
                  </p:cNvSpPr>
                  <p:nvPr/>
                </p:nvSpPr>
                <p:spPr bwMode="auto">
                  <a:xfrm>
                    <a:off x="9211165" y="4658898"/>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2">
                    <a:extLst>
                      <a:ext uri="{FF2B5EF4-FFF2-40B4-BE49-F238E27FC236}">
                        <a16:creationId xmlns:a16="http://schemas.microsoft.com/office/drawing/2014/main" xmlns="" id="{09DC4706-13E7-44B8-A83E-32C8E90FADC1}"/>
                      </a:ext>
                    </a:extLst>
                  </p:cNvPr>
                  <p:cNvSpPr>
                    <a:spLocks noChangeShapeType="1"/>
                  </p:cNvSpPr>
                  <p:nvPr/>
                </p:nvSpPr>
                <p:spPr bwMode="auto">
                  <a:xfrm flipH="1">
                    <a:off x="9266619" y="4809089"/>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3">
                    <a:extLst>
                      <a:ext uri="{FF2B5EF4-FFF2-40B4-BE49-F238E27FC236}">
                        <a16:creationId xmlns:a16="http://schemas.microsoft.com/office/drawing/2014/main" xmlns="" id="{C4191119-C5F2-4574-97A6-0C82F5FD6A51}"/>
                      </a:ext>
                    </a:extLst>
                  </p:cNvPr>
                  <p:cNvSpPr>
                    <a:spLocks noChangeShapeType="1"/>
                  </p:cNvSpPr>
                  <p:nvPr/>
                </p:nvSpPr>
                <p:spPr bwMode="auto">
                  <a:xfrm>
                    <a:off x="9342819" y="4809089"/>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44">
                    <a:extLst>
                      <a:ext uri="{FF2B5EF4-FFF2-40B4-BE49-F238E27FC236}">
                        <a16:creationId xmlns:a16="http://schemas.microsoft.com/office/drawing/2014/main" xmlns="" id="{22DA7B44-73CF-489E-9622-69D054968E67}"/>
                      </a:ext>
                    </a:extLst>
                  </p:cNvPr>
                  <p:cNvSpPr>
                    <a:spLocks noChangeArrowheads="1"/>
                  </p:cNvSpPr>
                  <p:nvPr/>
                </p:nvSpPr>
                <p:spPr bwMode="auto">
                  <a:xfrm>
                    <a:off x="5829300" y="4630617"/>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6">
                    <a:extLst>
                      <a:ext uri="{FF2B5EF4-FFF2-40B4-BE49-F238E27FC236}">
                        <a16:creationId xmlns:a16="http://schemas.microsoft.com/office/drawing/2014/main" xmlns="" id="{7C0D6611-7E9B-446A-AEC7-22FBAE50BC34}"/>
                      </a:ext>
                    </a:extLst>
                  </p:cNvPr>
                  <p:cNvSpPr>
                    <a:spLocks noChangeShapeType="1"/>
                  </p:cNvSpPr>
                  <p:nvPr/>
                </p:nvSpPr>
                <p:spPr bwMode="auto">
                  <a:xfrm>
                    <a:off x="6591300" y="4649472"/>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6">
                    <a:extLst>
                      <a:ext uri="{FF2B5EF4-FFF2-40B4-BE49-F238E27FC236}">
                        <a16:creationId xmlns:a16="http://schemas.microsoft.com/office/drawing/2014/main" xmlns="" id="{A36E8D65-1274-431A-9699-0A82D751CD20}"/>
                      </a:ext>
                    </a:extLst>
                  </p:cNvPr>
                  <p:cNvSpPr>
                    <a:spLocks noChangeShapeType="1"/>
                  </p:cNvSpPr>
                  <p:nvPr/>
                </p:nvSpPr>
                <p:spPr bwMode="auto">
                  <a:xfrm>
                    <a:off x="7867349" y="4364517"/>
                    <a:ext cx="628951" cy="24567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7">
                    <a:extLst>
                      <a:ext uri="{FF2B5EF4-FFF2-40B4-BE49-F238E27FC236}">
                        <a16:creationId xmlns:a16="http://schemas.microsoft.com/office/drawing/2014/main" xmlns="" id="{CA81EEF1-E066-437D-8DE9-65426BC926EA}"/>
                      </a:ext>
                    </a:extLst>
                  </p:cNvPr>
                  <p:cNvSpPr>
                    <a:spLocks noChangeShapeType="1"/>
                  </p:cNvSpPr>
                  <p:nvPr/>
                </p:nvSpPr>
                <p:spPr bwMode="auto">
                  <a:xfrm>
                    <a:off x="6743700" y="4991195"/>
                    <a:ext cx="876299" cy="32522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24">
                    <a:extLst>
                      <a:ext uri="{FF2B5EF4-FFF2-40B4-BE49-F238E27FC236}">
                        <a16:creationId xmlns:a16="http://schemas.microsoft.com/office/drawing/2014/main" xmlns="" id="{3D97FA91-B78F-47F7-A21B-81FC618786CF}"/>
                      </a:ext>
                    </a:extLst>
                  </p:cNvPr>
                  <p:cNvSpPr>
                    <a:spLocks noChangeShapeType="1"/>
                  </p:cNvSpPr>
                  <p:nvPr/>
                </p:nvSpPr>
                <p:spPr bwMode="auto">
                  <a:xfrm>
                    <a:off x="6127030" y="4640044"/>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28">
                    <a:extLst>
                      <a:ext uri="{FF2B5EF4-FFF2-40B4-BE49-F238E27FC236}">
                        <a16:creationId xmlns:a16="http://schemas.microsoft.com/office/drawing/2014/main" xmlns="" id="{32D1E414-378E-468F-85B5-19CF93F875DB}"/>
                      </a:ext>
                    </a:extLst>
                  </p:cNvPr>
                  <p:cNvSpPr>
                    <a:spLocks noChangeShapeType="1"/>
                  </p:cNvSpPr>
                  <p:nvPr/>
                </p:nvSpPr>
                <p:spPr bwMode="auto">
                  <a:xfrm flipH="1">
                    <a:off x="5893716" y="480187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29">
                    <a:extLst>
                      <a:ext uri="{FF2B5EF4-FFF2-40B4-BE49-F238E27FC236}">
                        <a16:creationId xmlns:a16="http://schemas.microsoft.com/office/drawing/2014/main" xmlns="" id="{96D6142E-0D6A-4260-B7B5-4C04B14060A3}"/>
                      </a:ext>
                    </a:extLst>
                  </p:cNvPr>
                  <p:cNvSpPr>
                    <a:spLocks noChangeShapeType="1"/>
                  </p:cNvSpPr>
                  <p:nvPr/>
                </p:nvSpPr>
                <p:spPr bwMode="auto">
                  <a:xfrm>
                    <a:off x="5969916" y="480187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grpSp>
          </p:grpSp>
        </p:grpSp>
      </p:grpSp>
      <p:sp>
        <p:nvSpPr>
          <p:cNvPr id="71" name="AutoShape 20">
            <a:extLst>
              <a:ext uri="{FF2B5EF4-FFF2-40B4-BE49-F238E27FC236}">
                <a16:creationId xmlns:a16="http://schemas.microsoft.com/office/drawing/2014/main" xmlns="" id="{1AAA610D-0532-4D68-81BC-EAD503B00307}"/>
              </a:ext>
            </a:extLst>
          </p:cNvPr>
          <p:cNvSpPr>
            <a:spLocks noChangeArrowheads="1"/>
          </p:cNvSpPr>
          <p:nvPr/>
        </p:nvSpPr>
        <p:spPr bwMode="auto">
          <a:xfrm>
            <a:off x="2973776" y="4072964"/>
            <a:ext cx="1056981" cy="381000"/>
          </a:xfrm>
          <a:prstGeom prst="rightArrow">
            <a:avLst>
              <a:gd name="adj1" fmla="val 50000"/>
              <a:gd name="adj2" fmla="val 90000"/>
            </a:avLst>
          </a:prstGeom>
          <a:solidFill>
            <a:schemeClr val="tx2"/>
          </a:solidFill>
          <a:ln w="9525">
            <a:solidFill>
              <a:schemeClr val="tx1"/>
            </a:solidFill>
            <a:miter lim="800000"/>
            <a:headEnd/>
            <a:tailEnd/>
          </a:ln>
        </p:spPr>
        <p:txBody>
          <a:bodyPr wrap="square"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a:p>
        </p:txBody>
      </p:sp>
      <p:sp>
        <p:nvSpPr>
          <p:cNvPr id="77" name="AutoShape 20">
            <a:extLst>
              <a:ext uri="{FF2B5EF4-FFF2-40B4-BE49-F238E27FC236}">
                <a16:creationId xmlns:a16="http://schemas.microsoft.com/office/drawing/2014/main" xmlns="" id="{E4960975-3055-4F9A-B631-C11E2883FFB8}"/>
              </a:ext>
            </a:extLst>
          </p:cNvPr>
          <p:cNvSpPr>
            <a:spLocks noChangeArrowheads="1"/>
          </p:cNvSpPr>
          <p:nvPr/>
        </p:nvSpPr>
        <p:spPr bwMode="auto">
          <a:xfrm>
            <a:off x="7717802" y="4084114"/>
            <a:ext cx="1056981" cy="381000"/>
          </a:xfrm>
          <a:prstGeom prst="rightArrow">
            <a:avLst>
              <a:gd name="adj1" fmla="val 50000"/>
              <a:gd name="adj2" fmla="val 90000"/>
            </a:avLst>
          </a:prstGeom>
          <a:solidFill>
            <a:schemeClr val="tx2"/>
          </a:solidFill>
          <a:ln w="9525">
            <a:solidFill>
              <a:schemeClr val="tx1"/>
            </a:solidFill>
            <a:miter lim="800000"/>
            <a:headEnd/>
            <a:tailEnd/>
          </a:ln>
        </p:spPr>
        <p:txBody>
          <a:bodyPr wrap="square"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a:p>
        </p:txBody>
      </p:sp>
      <p:grpSp>
        <p:nvGrpSpPr>
          <p:cNvPr id="108" name="组合 107">
            <a:extLst>
              <a:ext uri="{FF2B5EF4-FFF2-40B4-BE49-F238E27FC236}">
                <a16:creationId xmlns:a16="http://schemas.microsoft.com/office/drawing/2014/main" xmlns="" id="{DF5F9B72-FF47-4A8C-81E5-07E1AB6B8D17}"/>
              </a:ext>
            </a:extLst>
          </p:cNvPr>
          <p:cNvGrpSpPr/>
          <p:nvPr/>
        </p:nvGrpSpPr>
        <p:grpSpPr>
          <a:xfrm>
            <a:off x="9070871" y="1523143"/>
            <a:ext cx="2072259" cy="5334857"/>
            <a:chOff x="9070871" y="1523143"/>
            <a:chExt cx="2072259" cy="5334857"/>
          </a:xfrm>
        </p:grpSpPr>
        <p:grpSp>
          <p:nvGrpSpPr>
            <p:cNvPr id="107" name="组合 106">
              <a:extLst>
                <a:ext uri="{FF2B5EF4-FFF2-40B4-BE49-F238E27FC236}">
                  <a16:creationId xmlns:a16="http://schemas.microsoft.com/office/drawing/2014/main" xmlns="" id="{E9BCCDBC-34D0-43EE-9974-94603EBD8886}"/>
                </a:ext>
              </a:extLst>
            </p:cNvPr>
            <p:cNvGrpSpPr/>
            <p:nvPr/>
          </p:nvGrpSpPr>
          <p:grpSpPr>
            <a:xfrm>
              <a:off x="9238237" y="5189704"/>
              <a:ext cx="1213083" cy="1668296"/>
              <a:chOff x="9238237" y="5189704"/>
              <a:chExt cx="1213083" cy="1668296"/>
            </a:xfrm>
          </p:grpSpPr>
          <p:sp>
            <p:nvSpPr>
              <p:cNvPr id="82" name="Oval 6">
                <a:extLst>
                  <a:ext uri="{FF2B5EF4-FFF2-40B4-BE49-F238E27FC236}">
                    <a16:creationId xmlns:a16="http://schemas.microsoft.com/office/drawing/2014/main" xmlns="" id="{1ED6128C-B969-4AF6-967E-884713257885}"/>
                  </a:ext>
                </a:extLst>
              </p:cNvPr>
              <p:cNvSpPr>
                <a:spLocks noChangeArrowheads="1"/>
              </p:cNvSpPr>
              <p:nvPr/>
            </p:nvSpPr>
            <p:spPr bwMode="auto">
              <a:xfrm>
                <a:off x="9841720" y="52662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Oval 9">
                <a:extLst>
                  <a:ext uri="{FF2B5EF4-FFF2-40B4-BE49-F238E27FC236}">
                    <a16:creationId xmlns:a16="http://schemas.microsoft.com/office/drawing/2014/main" xmlns="" id="{E6366A73-9FDB-4CF8-AFF7-6DA9ED7351AD}"/>
                  </a:ext>
                </a:extLst>
              </p:cNvPr>
              <p:cNvSpPr>
                <a:spLocks noChangeArrowheads="1"/>
              </p:cNvSpPr>
              <p:nvPr/>
            </p:nvSpPr>
            <p:spPr bwMode="auto">
              <a:xfrm>
                <a:off x="9238237" y="615117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Text Box 14">
                <a:extLst>
                  <a:ext uri="{FF2B5EF4-FFF2-40B4-BE49-F238E27FC236}">
                    <a16:creationId xmlns:a16="http://schemas.microsoft.com/office/drawing/2014/main" xmlns="" id="{1D286D79-F0C2-4966-AF0E-CCEDA2E523F8}"/>
                  </a:ext>
                </a:extLst>
              </p:cNvPr>
              <p:cNvSpPr txBox="1">
                <a:spLocks noChangeArrowheads="1"/>
              </p:cNvSpPr>
              <p:nvPr/>
            </p:nvSpPr>
            <p:spPr bwMode="auto">
              <a:xfrm>
                <a:off x="9913123" y="5189704"/>
                <a:ext cx="46679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dirty="0"/>
                  <a:t>F</a:t>
                </a:r>
                <a:endParaRPr lang="en-US" altLang="zh-CN" dirty="0"/>
              </a:p>
            </p:txBody>
          </p:sp>
          <p:sp>
            <p:nvSpPr>
              <p:cNvPr id="91" name="Text Box 15">
                <a:extLst>
                  <a:ext uri="{FF2B5EF4-FFF2-40B4-BE49-F238E27FC236}">
                    <a16:creationId xmlns:a16="http://schemas.microsoft.com/office/drawing/2014/main" xmlns="" id="{CC189EFD-5270-498B-8B9E-90F453293204}"/>
                  </a:ext>
                </a:extLst>
              </p:cNvPr>
              <p:cNvSpPr txBox="1">
                <a:spLocks noChangeArrowheads="1"/>
              </p:cNvSpPr>
              <p:nvPr/>
            </p:nvSpPr>
            <p:spPr bwMode="auto">
              <a:xfrm>
                <a:off x="9289937" y="6088559"/>
                <a:ext cx="54534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dirty="0"/>
                  <a:t>G</a:t>
                </a:r>
                <a:endParaRPr lang="en-US" altLang="zh-CN" dirty="0"/>
              </a:p>
            </p:txBody>
          </p:sp>
          <p:sp>
            <p:nvSpPr>
              <p:cNvPr id="94" name="Line 18">
                <a:extLst>
                  <a:ext uri="{FF2B5EF4-FFF2-40B4-BE49-F238E27FC236}">
                    <a16:creationId xmlns:a16="http://schemas.microsoft.com/office/drawing/2014/main" xmlns="" id="{CE1D851B-575B-4D08-A809-FA8FED5C4EB7}"/>
                  </a:ext>
                </a:extLst>
              </p:cNvPr>
              <p:cNvSpPr>
                <a:spLocks noChangeShapeType="1"/>
              </p:cNvSpPr>
              <p:nvPr/>
            </p:nvSpPr>
            <p:spPr bwMode="auto">
              <a:xfrm flipH="1">
                <a:off x="9644033" y="5842094"/>
                <a:ext cx="383399" cy="34400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 name="组合 104">
              <a:extLst>
                <a:ext uri="{FF2B5EF4-FFF2-40B4-BE49-F238E27FC236}">
                  <a16:creationId xmlns:a16="http://schemas.microsoft.com/office/drawing/2014/main" xmlns="" id="{4F6758C9-95BF-4EAB-96E5-FB058B44057F}"/>
                </a:ext>
              </a:extLst>
            </p:cNvPr>
            <p:cNvGrpSpPr/>
            <p:nvPr/>
          </p:nvGrpSpPr>
          <p:grpSpPr>
            <a:xfrm>
              <a:off x="9207440" y="1523143"/>
              <a:ext cx="1529043" cy="2807042"/>
              <a:chOff x="9207440" y="1523143"/>
              <a:chExt cx="1529043" cy="2807042"/>
            </a:xfrm>
          </p:grpSpPr>
          <p:grpSp>
            <p:nvGrpSpPr>
              <p:cNvPr id="103" name="组合 102">
                <a:extLst>
                  <a:ext uri="{FF2B5EF4-FFF2-40B4-BE49-F238E27FC236}">
                    <a16:creationId xmlns:a16="http://schemas.microsoft.com/office/drawing/2014/main" xmlns="" id="{5E44AF36-B8C7-4C73-A6D6-3CA56C659012}"/>
                  </a:ext>
                </a:extLst>
              </p:cNvPr>
              <p:cNvGrpSpPr/>
              <p:nvPr/>
            </p:nvGrpSpPr>
            <p:grpSpPr>
              <a:xfrm>
                <a:off x="9207440" y="1523143"/>
                <a:ext cx="1529043" cy="1605465"/>
                <a:chOff x="9207440" y="1523143"/>
                <a:chExt cx="1529043" cy="1605465"/>
              </a:xfrm>
            </p:grpSpPr>
            <p:sp>
              <p:nvSpPr>
                <p:cNvPr id="78" name="Oval 2">
                  <a:extLst>
                    <a:ext uri="{FF2B5EF4-FFF2-40B4-BE49-F238E27FC236}">
                      <a16:creationId xmlns:a16="http://schemas.microsoft.com/office/drawing/2014/main" xmlns="" id="{EFE06BCD-F597-4E21-BB33-94542FE3E24D}"/>
                    </a:ext>
                  </a:extLst>
                </p:cNvPr>
                <p:cNvSpPr>
                  <a:spLocks noChangeArrowheads="1"/>
                </p:cNvSpPr>
                <p:nvPr/>
              </p:nvSpPr>
              <p:spPr bwMode="auto">
                <a:xfrm>
                  <a:off x="10126883" y="1640958"/>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Text Box 3">
                  <a:extLst>
                    <a:ext uri="{FF2B5EF4-FFF2-40B4-BE49-F238E27FC236}">
                      <a16:creationId xmlns:a16="http://schemas.microsoft.com/office/drawing/2014/main" xmlns="" id="{BF284B44-26C5-49D6-AB46-E2DC138712B4}"/>
                    </a:ext>
                  </a:extLst>
                </p:cNvPr>
                <p:cNvSpPr txBox="1">
                  <a:spLocks noChangeArrowheads="1"/>
                </p:cNvSpPr>
                <p:nvPr/>
              </p:nvSpPr>
              <p:spPr bwMode="auto">
                <a:xfrm>
                  <a:off x="10220030" y="1523143"/>
                  <a:ext cx="49404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dirty="0"/>
                    <a:t>A</a:t>
                  </a:r>
                  <a:endParaRPr lang="en-US" altLang="zh-CN" dirty="0"/>
                </a:p>
              </p:txBody>
            </p:sp>
            <p:sp>
              <p:nvSpPr>
                <p:cNvPr id="81" name="Oval 5">
                  <a:extLst>
                    <a:ext uri="{FF2B5EF4-FFF2-40B4-BE49-F238E27FC236}">
                      <a16:creationId xmlns:a16="http://schemas.microsoft.com/office/drawing/2014/main" xmlns="" id="{F7625CA6-6A84-4D82-BFBE-94C7DFF73E67}"/>
                    </a:ext>
                  </a:extLst>
                </p:cNvPr>
                <p:cNvSpPr>
                  <a:spLocks noChangeArrowheads="1"/>
                </p:cNvSpPr>
                <p:nvPr/>
              </p:nvSpPr>
              <p:spPr bwMode="auto">
                <a:xfrm>
                  <a:off x="9207440" y="2470421"/>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Text Box 10">
                  <a:extLst>
                    <a:ext uri="{FF2B5EF4-FFF2-40B4-BE49-F238E27FC236}">
                      <a16:creationId xmlns:a16="http://schemas.microsoft.com/office/drawing/2014/main" xmlns="" id="{97DBE12A-8788-42EC-8FBA-0377C8FE5CC2}"/>
                    </a:ext>
                  </a:extLst>
                </p:cNvPr>
                <p:cNvSpPr txBox="1">
                  <a:spLocks noChangeArrowheads="1"/>
                </p:cNvSpPr>
                <p:nvPr/>
              </p:nvSpPr>
              <p:spPr bwMode="auto">
                <a:xfrm>
                  <a:off x="9289937" y="2359167"/>
                  <a:ext cx="49404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dirty="0"/>
                    <a:t>B</a:t>
                  </a:r>
                  <a:endParaRPr lang="en-US" altLang="zh-CN" dirty="0"/>
                </a:p>
              </p:txBody>
            </p:sp>
            <p:sp>
              <p:nvSpPr>
                <p:cNvPr id="93" name="Line 17">
                  <a:extLst>
                    <a:ext uri="{FF2B5EF4-FFF2-40B4-BE49-F238E27FC236}">
                      <a16:creationId xmlns:a16="http://schemas.microsoft.com/office/drawing/2014/main" xmlns="" id="{D3F1C5F4-2595-46C5-8D67-06660857A4B9}"/>
                    </a:ext>
                  </a:extLst>
                </p:cNvPr>
                <p:cNvSpPr>
                  <a:spLocks noChangeShapeType="1"/>
                </p:cNvSpPr>
                <p:nvPr/>
              </p:nvSpPr>
              <p:spPr bwMode="auto">
                <a:xfrm flipH="1">
                  <a:off x="9684991" y="2098158"/>
                  <a:ext cx="518091" cy="39689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 name="组合 103">
                <a:extLst>
                  <a:ext uri="{FF2B5EF4-FFF2-40B4-BE49-F238E27FC236}">
                    <a16:creationId xmlns:a16="http://schemas.microsoft.com/office/drawing/2014/main" xmlns="" id="{F7F71B46-BFD4-449B-A454-4835647053C7}"/>
                  </a:ext>
                </a:extLst>
              </p:cNvPr>
              <p:cNvGrpSpPr/>
              <p:nvPr/>
            </p:nvGrpSpPr>
            <p:grpSpPr>
              <a:xfrm>
                <a:off x="9468313" y="3061207"/>
                <a:ext cx="1191969" cy="1268978"/>
                <a:chOff x="9468313" y="3061207"/>
                <a:chExt cx="1191969" cy="1268978"/>
              </a:xfrm>
            </p:grpSpPr>
            <p:sp>
              <p:nvSpPr>
                <p:cNvPr id="83" name="Oval 7">
                  <a:extLst>
                    <a:ext uri="{FF2B5EF4-FFF2-40B4-BE49-F238E27FC236}">
                      <a16:creationId xmlns:a16="http://schemas.microsoft.com/office/drawing/2014/main" xmlns="" id="{E93D83EB-0936-4E3C-9D44-51F41FF7AB36}"/>
                    </a:ext>
                  </a:extLst>
                </p:cNvPr>
                <p:cNvSpPr>
                  <a:spLocks noChangeArrowheads="1"/>
                </p:cNvSpPr>
                <p:nvPr/>
              </p:nvSpPr>
              <p:spPr bwMode="auto">
                <a:xfrm>
                  <a:off x="9644034" y="3453579"/>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Text Box 11">
                  <a:extLst>
                    <a:ext uri="{FF2B5EF4-FFF2-40B4-BE49-F238E27FC236}">
                      <a16:creationId xmlns:a16="http://schemas.microsoft.com/office/drawing/2014/main" xmlns="" id="{4059B10B-E43C-4F8D-8B9C-2F603E7C4B04}"/>
                    </a:ext>
                  </a:extLst>
                </p:cNvPr>
                <p:cNvSpPr txBox="1">
                  <a:spLocks noChangeArrowheads="1"/>
                </p:cNvSpPr>
                <p:nvPr/>
              </p:nvSpPr>
              <p:spPr bwMode="auto">
                <a:xfrm>
                  <a:off x="9666998" y="3365211"/>
                  <a:ext cx="51809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dirty="0"/>
                    <a:t>C</a:t>
                  </a:r>
                  <a:endParaRPr lang="en-US" altLang="zh-CN" dirty="0"/>
                </a:p>
              </p:txBody>
            </p:sp>
            <p:sp>
              <p:nvSpPr>
                <p:cNvPr id="92" name="Line 16">
                  <a:extLst>
                    <a:ext uri="{FF2B5EF4-FFF2-40B4-BE49-F238E27FC236}">
                      <a16:creationId xmlns:a16="http://schemas.microsoft.com/office/drawing/2014/main" xmlns="" id="{0AD1B3D1-7082-4343-9DBD-1493A1D0F6BC}"/>
                    </a:ext>
                  </a:extLst>
                </p:cNvPr>
                <p:cNvSpPr>
                  <a:spLocks noChangeShapeType="1"/>
                </p:cNvSpPr>
                <p:nvPr/>
              </p:nvSpPr>
              <p:spPr bwMode="auto">
                <a:xfrm>
                  <a:off x="9543037" y="3061207"/>
                  <a:ext cx="360043" cy="38483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19">
                  <a:extLst>
                    <a:ext uri="{FF2B5EF4-FFF2-40B4-BE49-F238E27FC236}">
                      <a16:creationId xmlns:a16="http://schemas.microsoft.com/office/drawing/2014/main" xmlns="" id="{44ED66D9-305D-44CC-B645-CA1A92500139}"/>
                    </a:ext>
                  </a:extLst>
                </p:cNvPr>
                <p:cNvSpPr>
                  <a:spLocks noChangeShapeType="1"/>
                </p:cNvSpPr>
                <p:nvPr/>
              </p:nvSpPr>
              <p:spPr bwMode="auto">
                <a:xfrm flipH="1">
                  <a:off x="9468313" y="3983916"/>
                  <a:ext cx="254386" cy="32497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20">
                  <a:extLst>
                    <a:ext uri="{FF2B5EF4-FFF2-40B4-BE49-F238E27FC236}">
                      <a16:creationId xmlns:a16="http://schemas.microsoft.com/office/drawing/2014/main" xmlns="" id="{7A1BD8A6-F171-4932-A125-C17D6F17E88F}"/>
                    </a:ext>
                  </a:extLst>
                </p:cNvPr>
                <p:cNvSpPr>
                  <a:spLocks noChangeShapeType="1"/>
                </p:cNvSpPr>
                <p:nvPr/>
              </p:nvSpPr>
              <p:spPr bwMode="auto">
                <a:xfrm>
                  <a:off x="10205547" y="3949185"/>
                  <a:ext cx="454735"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06" name="组合 105">
              <a:extLst>
                <a:ext uri="{FF2B5EF4-FFF2-40B4-BE49-F238E27FC236}">
                  <a16:creationId xmlns:a16="http://schemas.microsoft.com/office/drawing/2014/main" xmlns="" id="{7A59741C-7FC4-4DE9-83BF-D50CD8B10260}"/>
                </a:ext>
              </a:extLst>
            </p:cNvPr>
            <p:cNvGrpSpPr/>
            <p:nvPr/>
          </p:nvGrpSpPr>
          <p:grpSpPr>
            <a:xfrm>
              <a:off x="9070871" y="4224317"/>
              <a:ext cx="2072259" cy="1061038"/>
              <a:chOff x="9070871" y="4224317"/>
              <a:chExt cx="2072259" cy="1061038"/>
            </a:xfrm>
          </p:grpSpPr>
          <p:sp>
            <p:nvSpPr>
              <p:cNvPr id="80" name="Oval 4">
                <a:extLst>
                  <a:ext uri="{FF2B5EF4-FFF2-40B4-BE49-F238E27FC236}">
                    <a16:creationId xmlns:a16="http://schemas.microsoft.com/office/drawing/2014/main" xmlns="" id="{42D380EC-A022-4649-AA92-116C18ACF674}"/>
                  </a:ext>
                </a:extLst>
              </p:cNvPr>
              <p:cNvSpPr>
                <a:spLocks noChangeArrowheads="1"/>
              </p:cNvSpPr>
              <p:nvPr/>
            </p:nvSpPr>
            <p:spPr bwMode="auto">
              <a:xfrm>
                <a:off x="9070871" y="433018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Oval 8">
                <a:extLst>
                  <a:ext uri="{FF2B5EF4-FFF2-40B4-BE49-F238E27FC236}">
                    <a16:creationId xmlns:a16="http://schemas.microsoft.com/office/drawing/2014/main" xmlns="" id="{9F26732B-AC7A-43FE-84F9-BAF57DF30441}"/>
                  </a:ext>
                </a:extLst>
              </p:cNvPr>
              <p:cNvSpPr>
                <a:spLocks noChangeArrowheads="1"/>
              </p:cNvSpPr>
              <p:nvPr/>
            </p:nvSpPr>
            <p:spPr bwMode="auto">
              <a:xfrm>
                <a:off x="10533530" y="431247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Text Box 12">
                <a:extLst>
                  <a:ext uri="{FF2B5EF4-FFF2-40B4-BE49-F238E27FC236}">
                    <a16:creationId xmlns:a16="http://schemas.microsoft.com/office/drawing/2014/main" xmlns="" id="{68E527F7-E4B3-457B-B4CF-3E88F950993A}"/>
                  </a:ext>
                </a:extLst>
              </p:cNvPr>
              <p:cNvSpPr txBox="1">
                <a:spLocks noChangeArrowheads="1"/>
              </p:cNvSpPr>
              <p:nvPr/>
            </p:nvSpPr>
            <p:spPr bwMode="auto">
              <a:xfrm>
                <a:off x="10560833" y="4224317"/>
                <a:ext cx="51809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dirty="0"/>
                  <a:t>D</a:t>
                </a:r>
                <a:endParaRPr lang="en-US" altLang="zh-CN" dirty="0"/>
              </a:p>
            </p:txBody>
          </p:sp>
          <p:sp>
            <p:nvSpPr>
              <p:cNvPr id="89" name="Text Box 13">
                <a:extLst>
                  <a:ext uri="{FF2B5EF4-FFF2-40B4-BE49-F238E27FC236}">
                    <a16:creationId xmlns:a16="http://schemas.microsoft.com/office/drawing/2014/main" xmlns="" id="{C6E50360-AB16-43FF-B7FE-799F15938963}"/>
                  </a:ext>
                </a:extLst>
              </p:cNvPr>
              <p:cNvSpPr txBox="1">
                <a:spLocks noChangeArrowheads="1"/>
              </p:cNvSpPr>
              <p:nvPr/>
            </p:nvSpPr>
            <p:spPr bwMode="auto">
              <a:xfrm>
                <a:off x="9149988" y="4230875"/>
                <a:ext cx="49404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dirty="0"/>
                  <a:t>E</a:t>
                </a:r>
                <a:endParaRPr lang="en-US" altLang="zh-CN" dirty="0"/>
              </a:p>
            </p:txBody>
          </p:sp>
          <p:sp>
            <p:nvSpPr>
              <p:cNvPr id="97" name="Line 21">
                <a:extLst>
                  <a:ext uri="{FF2B5EF4-FFF2-40B4-BE49-F238E27FC236}">
                    <a16:creationId xmlns:a16="http://schemas.microsoft.com/office/drawing/2014/main" xmlns="" id="{4076C724-A276-4397-971D-AB94193D629A}"/>
                  </a:ext>
                </a:extLst>
              </p:cNvPr>
              <p:cNvSpPr>
                <a:spLocks noChangeShapeType="1"/>
              </p:cNvSpPr>
              <p:nvPr/>
            </p:nvSpPr>
            <p:spPr bwMode="auto">
              <a:xfrm>
                <a:off x="9536960" y="4838850"/>
                <a:ext cx="471494" cy="44650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2904464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wipe(left)">
                                      <p:cBhvr>
                                        <p:cTn id="15" dur="500"/>
                                        <p:tgtEl>
                                          <p:spTgt spid="77"/>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272433" y="448908"/>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6.4.2</a:t>
            </a:r>
            <a:r>
              <a:rPr lang="zh-CN" altLang="en-US" kern="0" dirty="0"/>
              <a:t> 森林与二叉树的转换</a:t>
            </a:r>
          </a:p>
        </p:txBody>
      </p:sp>
      <p:sp>
        <p:nvSpPr>
          <p:cNvPr id="109" name="Rectangle 2">
            <a:extLst>
              <a:ext uri="{FF2B5EF4-FFF2-40B4-BE49-F238E27FC236}">
                <a16:creationId xmlns:a16="http://schemas.microsoft.com/office/drawing/2014/main" xmlns="" id="{364DE415-50F1-46AF-A53F-CD7CD7040ECE}"/>
              </a:ext>
            </a:extLst>
          </p:cNvPr>
          <p:cNvSpPr>
            <a:spLocks noChangeArrowheads="1"/>
          </p:cNvSpPr>
          <p:nvPr/>
        </p:nvSpPr>
        <p:spPr bwMode="auto">
          <a:xfrm>
            <a:off x="410195" y="1343239"/>
            <a:ext cx="9557126" cy="190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914400" lvl="2" indent="0" eaLnBrk="1" hangingPunct="1">
              <a:buNone/>
            </a:pPr>
            <a:r>
              <a:rPr lang="zh-CN" altLang="en-US" b="1" dirty="0"/>
              <a:t>树转二叉树的步骤：</a:t>
            </a:r>
          </a:p>
          <a:p>
            <a:pPr lvl="3" eaLnBrk="1" hangingPunct="1"/>
            <a:r>
              <a:rPr lang="zh-CN" altLang="en-US" b="1" dirty="0">
                <a:solidFill>
                  <a:srgbClr val="FF0000"/>
                </a:solidFill>
              </a:rPr>
              <a:t>加线</a:t>
            </a:r>
            <a:r>
              <a:rPr lang="zh-CN" altLang="en-US" b="1" dirty="0"/>
              <a:t>：在兄弟之间加一连线</a:t>
            </a:r>
          </a:p>
          <a:p>
            <a:pPr lvl="3" eaLnBrk="1" hangingPunct="1"/>
            <a:r>
              <a:rPr lang="zh-CN" altLang="en-US" b="1" dirty="0">
                <a:solidFill>
                  <a:srgbClr val="FF0000"/>
                </a:solidFill>
              </a:rPr>
              <a:t>抹线</a:t>
            </a:r>
            <a:r>
              <a:rPr lang="zh-CN" altLang="en-US" b="1" dirty="0"/>
              <a:t>：对每个结点，除了其左孩子外，去除其与其余孩子之间的关系</a:t>
            </a:r>
          </a:p>
          <a:p>
            <a:pPr lvl="3" eaLnBrk="1" hangingPunct="1"/>
            <a:r>
              <a:rPr lang="zh-CN" altLang="en-US" b="1" dirty="0">
                <a:solidFill>
                  <a:srgbClr val="FF0000"/>
                </a:solidFill>
              </a:rPr>
              <a:t>旋转</a:t>
            </a:r>
            <a:r>
              <a:rPr lang="zh-CN" altLang="en-US" b="1" dirty="0"/>
              <a:t>：以树的根结点为轴心，将整树顺时针转</a:t>
            </a:r>
            <a:r>
              <a:rPr lang="en-US" altLang="zh-CN" b="1" dirty="0"/>
              <a:t>45°</a:t>
            </a:r>
          </a:p>
        </p:txBody>
      </p:sp>
      <p:grpSp>
        <p:nvGrpSpPr>
          <p:cNvPr id="110" name="组合 109">
            <a:extLst>
              <a:ext uri="{FF2B5EF4-FFF2-40B4-BE49-F238E27FC236}">
                <a16:creationId xmlns:a16="http://schemas.microsoft.com/office/drawing/2014/main" xmlns="" id="{87CCCCFA-FE81-4538-BCAF-C7AD923E5F71}"/>
              </a:ext>
            </a:extLst>
          </p:cNvPr>
          <p:cNvGrpSpPr/>
          <p:nvPr/>
        </p:nvGrpSpPr>
        <p:grpSpPr>
          <a:xfrm>
            <a:off x="771396" y="3176359"/>
            <a:ext cx="1679820" cy="3008344"/>
            <a:chOff x="160193" y="2552796"/>
            <a:chExt cx="2596086" cy="4058699"/>
          </a:xfrm>
        </p:grpSpPr>
        <p:grpSp>
          <p:nvGrpSpPr>
            <p:cNvPr id="111" name="组合 110">
              <a:extLst>
                <a:ext uri="{FF2B5EF4-FFF2-40B4-BE49-F238E27FC236}">
                  <a16:creationId xmlns:a16="http://schemas.microsoft.com/office/drawing/2014/main" xmlns="" id="{81E2605F-E680-4DEA-80CD-B7ECE5332DD6}"/>
                </a:ext>
              </a:extLst>
            </p:cNvPr>
            <p:cNvGrpSpPr/>
            <p:nvPr/>
          </p:nvGrpSpPr>
          <p:grpSpPr>
            <a:xfrm>
              <a:off x="160193" y="2552796"/>
              <a:ext cx="2596086" cy="1772702"/>
              <a:chOff x="160193" y="2552796"/>
              <a:chExt cx="2596086" cy="1772702"/>
            </a:xfrm>
          </p:grpSpPr>
          <p:sp>
            <p:nvSpPr>
              <p:cNvPr id="122" name="Oval 2">
                <a:extLst>
                  <a:ext uri="{FF2B5EF4-FFF2-40B4-BE49-F238E27FC236}">
                    <a16:creationId xmlns:a16="http://schemas.microsoft.com/office/drawing/2014/main" xmlns="" id="{8AC12CDA-396C-4655-B195-B4D2413E9DF5}"/>
                  </a:ext>
                </a:extLst>
              </p:cNvPr>
              <p:cNvSpPr>
                <a:spLocks noChangeArrowheads="1"/>
              </p:cNvSpPr>
              <p:nvPr/>
            </p:nvSpPr>
            <p:spPr bwMode="auto">
              <a:xfrm>
                <a:off x="1150793" y="26289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Text Box 3">
                <a:extLst>
                  <a:ext uri="{FF2B5EF4-FFF2-40B4-BE49-F238E27FC236}">
                    <a16:creationId xmlns:a16="http://schemas.microsoft.com/office/drawing/2014/main" xmlns="" id="{DDB5A5F7-1FEB-42C0-809C-4489CED95077}"/>
                  </a:ext>
                </a:extLst>
              </p:cNvPr>
              <p:cNvSpPr txBox="1">
                <a:spLocks noChangeArrowheads="1"/>
              </p:cNvSpPr>
              <p:nvPr/>
            </p:nvSpPr>
            <p:spPr bwMode="auto">
              <a:xfrm>
                <a:off x="1173017" y="2552796"/>
                <a:ext cx="590110"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800" dirty="0"/>
                  <a:t>A</a:t>
                </a:r>
                <a:endParaRPr lang="en-US" altLang="zh-CN" sz="1100" dirty="0"/>
              </a:p>
            </p:txBody>
          </p:sp>
          <p:sp>
            <p:nvSpPr>
              <p:cNvPr id="124" name="Oval 4">
                <a:extLst>
                  <a:ext uri="{FF2B5EF4-FFF2-40B4-BE49-F238E27FC236}">
                    <a16:creationId xmlns:a16="http://schemas.microsoft.com/office/drawing/2014/main" xmlns="" id="{58378889-5593-4126-9869-4685D1330C39}"/>
                  </a:ext>
                </a:extLst>
              </p:cNvPr>
              <p:cNvSpPr>
                <a:spLocks noChangeArrowheads="1"/>
              </p:cNvSpPr>
              <p:nvPr/>
            </p:nvSpPr>
            <p:spPr bwMode="auto">
              <a:xfrm>
                <a:off x="11507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Oval 5">
                <a:extLst>
                  <a:ext uri="{FF2B5EF4-FFF2-40B4-BE49-F238E27FC236}">
                    <a16:creationId xmlns:a16="http://schemas.microsoft.com/office/drawing/2014/main" xmlns="" id="{01F6BCC8-1FD5-44F8-BDDA-C42DF6D3F5FF}"/>
                  </a:ext>
                </a:extLst>
              </p:cNvPr>
              <p:cNvSpPr>
                <a:spLocks noChangeArrowheads="1"/>
              </p:cNvSpPr>
              <p:nvPr/>
            </p:nvSpPr>
            <p:spPr bwMode="auto">
              <a:xfrm>
                <a:off x="1601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Oval 6">
                <a:extLst>
                  <a:ext uri="{FF2B5EF4-FFF2-40B4-BE49-F238E27FC236}">
                    <a16:creationId xmlns:a16="http://schemas.microsoft.com/office/drawing/2014/main" xmlns="" id="{ECD8255A-4599-46B9-A452-299110646B64}"/>
                  </a:ext>
                </a:extLst>
              </p:cNvPr>
              <p:cNvSpPr>
                <a:spLocks noChangeArrowheads="1"/>
              </p:cNvSpPr>
              <p:nvPr/>
            </p:nvSpPr>
            <p:spPr bwMode="auto">
              <a:xfrm>
                <a:off x="21413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Text Box 10">
                <a:extLst>
                  <a:ext uri="{FF2B5EF4-FFF2-40B4-BE49-F238E27FC236}">
                    <a16:creationId xmlns:a16="http://schemas.microsoft.com/office/drawing/2014/main" xmlns="" id="{64A8A2E8-B60D-412D-9441-ABA75562DAF5}"/>
                  </a:ext>
                </a:extLst>
              </p:cNvPr>
              <p:cNvSpPr txBox="1">
                <a:spLocks noChangeArrowheads="1"/>
              </p:cNvSpPr>
              <p:nvPr/>
            </p:nvSpPr>
            <p:spPr bwMode="auto">
              <a:xfrm>
                <a:off x="236393" y="3619597"/>
                <a:ext cx="590110"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B</a:t>
                </a:r>
              </a:p>
            </p:txBody>
          </p:sp>
          <p:sp>
            <p:nvSpPr>
              <p:cNvPr id="128" name="Text Box 11">
                <a:extLst>
                  <a:ext uri="{FF2B5EF4-FFF2-40B4-BE49-F238E27FC236}">
                    <a16:creationId xmlns:a16="http://schemas.microsoft.com/office/drawing/2014/main" xmlns="" id="{7F0C4CBD-5427-4822-BFFF-1DC846E3A612}"/>
                  </a:ext>
                </a:extLst>
              </p:cNvPr>
              <p:cNvSpPr txBox="1">
                <a:spLocks noChangeArrowheads="1"/>
              </p:cNvSpPr>
              <p:nvPr/>
            </p:nvSpPr>
            <p:spPr bwMode="auto">
              <a:xfrm>
                <a:off x="1150794" y="3619597"/>
                <a:ext cx="614884"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C</a:t>
                </a:r>
              </a:p>
            </p:txBody>
          </p:sp>
          <p:sp>
            <p:nvSpPr>
              <p:cNvPr id="129" name="Text Box 12">
                <a:extLst>
                  <a:ext uri="{FF2B5EF4-FFF2-40B4-BE49-F238E27FC236}">
                    <a16:creationId xmlns:a16="http://schemas.microsoft.com/office/drawing/2014/main" xmlns="" id="{E219B561-1E59-42E7-81AF-9AAB4AEE7B0A}"/>
                  </a:ext>
                </a:extLst>
              </p:cNvPr>
              <p:cNvSpPr txBox="1">
                <a:spLocks noChangeArrowheads="1"/>
              </p:cNvSpPr>
              <p:nvPr/>
            </p:nvSpPr>
            <p:spPr bwMode="auto">
              <a:xfrm>
                <a:off x="2141395" y="3619597"/>
                <a:ext cx="614884"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D</a:t>
                </a:r>
              </a:p>
            </p:txBody>
          </p:sp>
          <p:sp>
            <p:nvSpPr>
              <p:cNvPr id="130" name="Line 16">
                <a:extLst>
                  <a:ext uri="{FF2B5EF4-FFF2-40B4-BE49-F238E27FC236}">
                    <a16:creationId xmlns:a16="http://schemas.microsoft.com/office/drawing/2014/main" xmlns="" id="{9FA38A79-0B87-4DFC-8E71-B1ACBFF30547}"/>
                  </a:ext>
                </a:extLst>
              </p:cNvPr>
              <p:cNvSpPr>
                <a:spLocks noChangeShapeType="1"/>
              </p:cNvSpPr>
              <p:nvPr/>
            </p:nvSpPr>
            <p:spPr bwMode="auto">
              <a:xfrm>
                <a:off x="1760393" y="3086195"/>
                <a:ext cx="6096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Line 17">
                <a:extLst>
                  <a:ext uri="{FF2B5EF4-FFF2-40B4-BE49-F238E27FC236}">
                    <a16:creationId xmlns:a16="http://schemas.microsoft.com/office/drawing/2014/main" xmlns="" id="{6F652939-470D-4B56-A6E7-88011B6C02C5}"/>
                  </a:ext>
                </a:extLst>
              </p:cNvPr>
              <p:cNvSpPr>
                <a:spLocks noChangeShapeType="1"/>
              </p:cNvSpPr>
              <p:nvPr/>
            </p:nvSpPr>
            <p:spPr bwMode="auto">
              <a:xfrm flipH="1">
                <a:off x="464993" y="3086195"/>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Line 19">
                <a:extLst>
                  <a:ext uri="{FF2B5EF4-FFF2-40B4-BE49-F238E27FC236}">
                    <a16:creationId xmlns:a16="http://schemas.microsoft.com/office/drawing/2014/main" xmlns="" id="{BFEC2446-C845-4B3F-9690-7C83C5983B16}"/>
                  </a:ext>
                </a:extLst>
              </p:cNvPr>
              <p:cNvSpPr>
                <a:spLocks noChangeShapeType="1"/>
              </p:cNvSpPr>
              <p:nvPr/>
            </p:nvSpPr>
            <p:spPr bwMode="auto">
              <a:xfrm>
                <a:off x="1455593" y="3238595"/>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 name="组合 111">
              <a:extLst>
                <a:ext uri="{FF2B5EF4-FFF2-40B4-BE49-F238E27FC236}">
                  <a16:creationId xmlns:a16="http://schemas.microsoft.com/office/drawing/2014/main" xmlns="" id="{13AEA771-06C7-4CE3-B3D6-765027A4C6BE}"/>
                </a:ext>
              </a:extLst>
            </p:cNvPr>
            <p:cNvGrpSpPr/>
            <p:nvPr/>
          </p:nvGrpSpPr>
          <p:grpSpPr>
            <a:xfrm>
              <a:off x="769793" y="4152995"/>
              <a:ext cx="1554058" cy="2458500"/>
              <a:chOff x="769793" y="4152995"/>
              <a:chExt cx="1554058" cy="2458500"/>
            </a:xfrm>
          </p:grpSpPr>
          <p:sp>
            <p:nvSpPr>
              <p:cNvPr id="113" name="Oval 7">
                <a:extLst>
                  <a:ext uri="{FF2B5EF4-FFF2-40B4-BE49-F238E27FC236}">
                    <a16:creationId xmlns:a16="http://schemas.microsoft.com/office/drawing/2014/main" xmlns="" id="{A5757E18-7219-4C56-96DF-42E301B1673A}"/>
                  </a:ext>
                </a:extLst>
              </p:cNvPr>
              <p:cNvSpPr>
                <a:spLocks noChangeArrowheads="1"/>
              </p:cNvSpPr>
              <p:nvPr/>
            </p:nvSpPr>
            <p:spPr bwMode="auto">
              <a:xfrm>
                <a:off x="769793" y="4838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Oval 8">
                <a:extLst>
                  <a:ext uri="{FF2B5EF4-FFF2-40B4-BE49-F238E27FC236}">
                    <a16:creationId xmlns:a16="http://schemas.microsoft.com/office/drawing/2014/main" xmlns="" id="{F847EA10-7B59-4AB7-9C56-C823937F6190}"/>
                  </a:ext>
                </a:extLst>
              </p:cNvPr>
              <p:cNvSpPr>
                <a:spLocks noChangeArrowheads="1"/>
              </p:cNvSpPr>
              <p:nvPr/>
            </p:nvSpPr>
            <p:spPr bwMode="auto">
              <a:xfrm>
                <a:off x="1684193" y="4838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Oval 9">
                <a:extLst>
                  <a:ext uri="{FF2B5EF4-FFF2-40B4-BE49-F238E27FC236}">
                    <a16:creationId xmlns:a16="http://schemas.microsoft.com/office/drawing/2014/main" xmlns="" id="{AD8069BC-EC44-433D-B330-602D7CABD753}"/>
                  </a:ext>
                </a:extLst>
              </p:cNvPr>
              <p:cNvSpPr>
                <a:spLocks noChangeArrowheads="1"/>
              </p:cNvSpPr>
              <p:nvPr/>
            </p:nvSpPr>
            <p:spPr bwMode="auto">
              <a:xfrm>
                <a:off x="1684193" y="5981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Text Box 13">
                <a:extLst>
                  <a:ext uri="{FF2B5EF4-FFF2-40B4-BE49-F238E27FC236}">
                    <a16:creationId xmlns:a16="http://schemas.microsoft.com/office/drawing/2014/main" xmlns="" id="{FB0A6990-2926-47AB-AF25-B431BDB15992}"/>
                  </a:ext>
                </a:extLst>
              </p:cNvPr>
              <p:cNvSpPr txBox="1">
                <a:spLocks noChangeArrowheads="1"/>
              </p:cNvSpPr>
              <p:nvPr/>
            </p:nvSpPr>
            <p:spPr bwMode="auto">
              <a:xfrm>
                <a:off x="845993" y="4762596"/>
                <a:ext cx="590111"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E</a:t>
                </a:r>
              </a:p>
            </p:txBody>
          </p:sp>
          <p:sp>
            <p:nvSpPr>
              <p:cNvPr id="117" name="Text Box 14">
                <a:extLst>
                  <a:ext uri="{FF2B5EF4-FFF2-40B4-BE49-F238E27FC236}">
                    <a16:creationId xmlns:a16="http://schemas.microsoft.com/office/drawing/2014/main" xmlns="" id="{6FEB065A-2E65-4782-8ABD-C7B380221684}"/>
                  </a:ext>
                </a:extLst>
              </p:cNvPr>
              <p:cNvSpPr txBox="1">
                <a:spLocks noChangeArrowheads="1"/>
              </p:cNvSpPr>
              <p:nvPr/>
            </p:nvSpPr>
            <p:spPr bwMode="auto">
              <a:xfrm>
                <a:off x="1760393" y="4762596"/>
                <a:ext cx="562858"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F</a:t>
                </a:r>
              </a:p>
            </p:txBody>
          </p:sp>
          <p:sp>
            <p:nvSpPr>
              <p:cNvPr id="118" name="Text Box 15">
                <a:extLst>
                  <a:ext uri="{FF2B5EF4-FFF2-40B4-BE49-F238E27FC236}">
                    <a16:creationId xmlns:a16="http://schemas.microsoft.com/office/drawing/2014/main" xmlns="" id="{6CCFDF0B-C8DB-4652-B6FE-3FC731423E2C}"/>
                  </a:ext>
                </a:extLst>
              </p:cNvPr>
              <p:cNvSpPr txBox="1">
                <a:spLocks noChangeArrowheads="1"/>
              </p:cNvSpPr>
              <p:nvPr/>
            </p:nvSpPr>
            <p:spPr bwMode="auto">
              <a:xfrm>
                <a:off x="1684194" y="5905594"/>
                <a:ext cx="639657"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G</a:t>
                </a:r>
              </a:p>
            </p:txBody>
          </p:sp>
          <p:sp>
            <p:nvSpPr>
              <p:cNvPr id="119" name="Line 18">
                <a:extLst>
                  <a:ext uri="{FF2B5EF4-FFF2-40B4-BE49-F238E27FC236}">
                    <a16:creationId xmlns:a16="http://schemas.microsoft.com/office/drawing/2014/main" xmlns="" id="{20F850AD-20E3-4B26-8930-DA3DA8BF5185}"/>
                  </a:ext>
                </a:extLst>
              </p:cNvPr>
              <p:cNvSpPr>
                <a:spLocks noChangeShapeType="1"/>
              </p:cNvSpPr>
              <p:nvPr/>
            </p:nvSpPr>
            <p:spPr bwMode="auto">
              <a:xfrm flipH="1">
                <a:off x="1074593" y="4229195"/>
                <a:ext cx="1524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Line 20">
                <a:extLst>
                  <a:ext uri="{FF2B5EF4-FFF2-40B4-BE49-F238E27FC236}">
                    <a16:creationId xmlns:a16="http://schemas.microsoft.com/office/drawing/2014/main" xmlns="" id="{69C2244E-C3F1-42B9-A323-73824E9B122D}"/>
                  </a:ext>
                </a:extLst>
              </p:cNvPr>
              <p:cNvSpPr>
                <a:spLocks noChangeShapeType="1"/>
              </p:cNvSpPr>
              <p:nvPr/>
            </p:nvSpPr>
            <p:spPr bwMode="auto">
              <a:xfrm>
                <a:off x="1684193" y="4152995"/>
                <a:ext cx="30480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Line 21">
                <a:extLst>
                  <a:ext uri="{FF2B5EF4-FFF2-40B4-BE49-F238E27FC236}">
                    <a16:creationId xmlns:a16="http://schemas.microsoft.com/office/drawing/2014/main" xmlns="" id="{32F008E0-CEDA-4355-A149-B6EB77152092}"/>
                  </a:ext>
                </a:extLst>
              </p:cNvPr>
              <p:cNvSpPr>
                <a:spLocks noChangeShapeType="1"/>
              </p:cNvSpPr>
              <p:nvPr/>
            </p:nvSpPr>
            <p:spPr bwMode="auto">
              <a:xfrm>
                <a:off x="1988993" y="544839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33" name="组合 132">
            <a:extLst>
              <a:ext uri="{FF2B5EF4-FFF2-40B4-BE49-F238E27FC236}">
                <a16:creationId xmlns:a16="http://schemas.microsoft.com/office/drawing/2014/main" xmlns="" id="{CB6437FA-3A7D-4F41-ACB1-04B2C1FAEF6B}"/>
              </a:ext>
            </a:extLst>
          </p:cNvPr>
          <p:cNvGrpSpPr/>
          <p:nvPr/>
        </p:nvGrpSpPr>
        <p:grpSpPr>
          <a:xfrm>
            <a:off x="3706430" y="3182723"/>
            <a:ext cx="1679820" cy="3008344"/>
            <a:chOff x="160193" y="2552796"/>
            <a:chExt cx="2596086" cy="4058699"/>
          </a:xfrm>
        </p:grpSpPr>
        <p:grpSp>
          <p:nvGrpSpPr>
            <p:cNvPr id="134" name="组合 133">
              <a:extLst>
                <a:ext uri="{FF2B5EF4-FFF2-40B4-BE49-F238E27FC236}">
                  <a16:creationId xmlns:a16="http://schemas.microsoft.com/office/drawing/2014/main" xmlns="" id="{E881426F-9151-4157-A32C-0F77B4DBE2B8}"/>
                </a:ext>
              </a:extLst>
            </p:cNvPr>
            <p:cNvGrpSpPr/>
            <p:nvPr/>
          </p:nvGrpSpPr>
          <p:grpSpPr>
            <a:xfrm>
              <a:off x="160193" y="2552796"/>
              <a:ext cx="2596086" cy="1772702"/>
              <a:chOff x="160193" y="2552796"/>
              <a:chExt cx="2596086" cy="1772702"/>
            </a:xfrm>
          </p:grpSpPr>
          <p:sp>
            <p:nvSpPr>
              <p:cNvPr id="145" name="Oval 2">
                <a:extLst>
                  <a:ext uri="{FF2B5EF4-FFF2-40B4-BE49-F238E27FC236}">
                    <a16:creationId xmlns:a16="http://schemas.microsoft.com/office/drawing/2014/main" xmlns="" id="{DC2A3899-366E-43FC-A22E-097958ADA3B5}"/>
                  </a:ext>
                </a:extLst>
              </p:cNvPr>
              <p:cNvSpPr>
                <a:spLocks noChangeArrowheads="1"/>
              </p:cNvSpPr>
              <p:nvPr/>
            </p:nvSpPr>
            <p:spPr bwMode="auto">
              <a:xfrm>
                <a:off x="1150793" y="26289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Text Box 3">
                <a:extLst>
                  <a:ext uri="{FF2B5EF4-FFF2-40B4-BE49-F238E27FC236}">
                    <a16:creationId xmlns:a16="http://schemas.microsoft.com/office/drawing/2014/main" xmlns="" id="{117364A8-4188-4EA7-9A1E-861C03E39322}"/>
                  </a:ext>
                </a:extLst>
              </p:cNvPr>
              <p:cNvSpPr txBox="1">
                <a:spLocks noChangeArrowheads="1"/>
              </p:cNvSpPr>
              <p:nvPr/>
            </p:nvSpPr>
            <p:spPr bwMode="auto">
              <a:xfrm>
                <a:off x="1173017" y="2552796"/>
                <a:ext cx="590110"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800" dirty="0"/>
                  <a:t>A</a:t>
                </a:r>
                <a:endParaRPr lang="en-US" altLang="zh-CN" sz="1100" dirty="0"/>
              </a:p>
            </p:txBody>
          </p:sp>
          <p:sp>
            <p:nvSpPr>
              <p:cNvPr id="147" name="Oval 4">
                <a:extLst>
                  <a:ext uri="{FF2B5EF4-FFF2-40B4-BE49-F238E27FC236}">
                    <a16:creationId xmlns:a16="http://schemas.microsoft.com/office/drawing/2014/main" xmlns="" id="{540631E4-E850-4382-A4F3-95761F2C7051}"/>
                  </a:ext>
                </a:extLst>
              </p:cNvPr>
              <p:cNvSpPr>
                <a:spLocks noChangeArrowheads="1"/>
              </p:cNvSpPr>
              <p:nvPr/>
            </p:nvSpPr>
            <p:spPr bwMode="auto">
              <a:xfrm>
                <a:off x="11507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Oval 5">
                <a:extLst>
                  <a:ext uri="{FF2B5EF4-FFF2-40B4-BE49-F238E27FC236}">
                    <a16:creationId xmlns:a16="http://schemas.microsoft.com/office/drawing/2014/main" xmlns="" id="{D4F02D74-CBBC-4927-97A5-1BF12648CCBB}"/>
                  </a:ext>
                </a:extLst>
              </p:cNvPr>
              <p:cNvSpPr>
                <a:spLocks noChangeArrowheads="1"/>
              </p:cNvSpPr>
              <p:nvPr/>
            </p:nvSpPr>
            <p:spPr bwMode="auto">
              <a:xfrm>
                <a:off x="1601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Oval 6">
                <a:extLst>
                  <a:ext uri="{FF2B5EF4-FFF2-40B4-BE49-F238E27FC236}">
                    <a16:creationId xmlns:a16="http://schemas.microsoft.com/office/drawing/2014/main" xmlns="" id="{8E9FC30A-F632-43B5-877D-223F23CA6DF5}"/>
                  </a:ext>
                </a:extLst>
              </p:cNvPr>
              <p:cNvSpPr>
                <a:spLocks noChangeArrowheads="1"/>
              </p:cNvSpPr>
              <p:nvPr/>
            </p:nvSpPr>
            <p:spPr bwMode="auto">
              <a:xfrm>
                <a:off x="21413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Text Box 10">
                <a:extLst>
                  <a:ext uri="{FF2B5EF4-FFF2-40B4-BE49-F238E27FC236}">
                    <a16:creationId xmlns:a16="http://schemas.microsoft.com/office/drawing/2014/main" xmlns="" id="{6F7EBF2C-88BA-4646-9F32-C7AD2810BF14}"/>
                  </a:ext>
                </a:extLst>
              </p:cNvPr>
              <p:cNvSpPr txBox="1">
                <a:spLocks noChangeArrowheads="1"/>
              </p:cNvSpPr>
              <p:nvPr/>
            </p:nvSpPr>
            <p:spPr bwMode="auto">
              <a:xfrm>
                <a:off x="236393" y="3619597"/>
                <a:ext cx="590110"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B</a:t>
                </a:r>
              </a:p>
            </p:txBody>
          </p:sp>
          <p:sp>
            <p:nvSpPr>
              <p:cNvPr id="151" name="Text Box 11">
                <a:extLst>
                  <a:ext uri="{FF2B5EF4-FFF2-40B4-BE49-F238E27FC236}">
                    <a16:creationId xmlns:a16="http://schemas.microsoft.com/office/drawing/2014/main" xmlns="" id="{9FE61597-F5ED-4982-98A9-751B384739C7}"/>
                  </a:ext>
                </a:extLst>
              </p:cNvPr>
              <p:cNvSpPr txBox="1">
                <a:spLocks noChangeArrowheads="1"/>
              </p:cNvSpPr>
              <p:nvPr/>
            </p:nvSpPr>
            <p:spPr bwMode="auto">
              <a:xfrm>
                <a:off x="1150794" y="3619597"/>
                <a:ext cx="614884"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C</a:t>
                </a:r>
              </a:p>
            </p:txBody>
          </p:sp>
          <p:sp>
            <p:nvSpPr>
              <p:cNvPr id="152" name="Text Box 12">
                <a:extLst>
                  <a:ext uri="{FF2B5EF4-FFF2-40B4-BE49-F238E27FC236}">
                    <a16:creationId xmlns:a16="http://schemas.microsoft.com/office/drawing/2014/main" xmlns="" id="{DFB22339-A85B-4FD3-A59B-2F8BF0C48C48}"/>
                  </a:ext>
                </a:extLst>
              </p:cNvPr>
              <p:cNvSpPr txBox="1">
                <a:spLocks noChangeArrowheads="1"/>
              </p:cNvSpPr>
              <p:nvPr/>
            </p:nvSpPr>
            <p:spPr bwMode="auto">
              <a:xfrm>
                <a:off x="2141395" y="3619597"/>
                <a:ext cx="614884"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D</a:t>
                </a:r>
              </a:p>
            </p:txBody>
          </p:sp>
          <p:sp>
            <p:nvSpPr>
              <p:cNvPr id="153" name="Line 16">
                <a:extLst>
                  <a:ext uri="{FF2B5EF4-FFF2-40B4-BE49-F238E27FC236}">
                    <a16:creationId xmlns:a16="http://schemas.microsoft.com/office/drawing/2014/main" xmlns="" id="{42F0B16E-3FB2-44C1-9A27-45EC6A251897}"/>
                  </a:ext>
                </a:extLst>
              </p:cNvPr>
              <p:cNvSpPr>
                <a:spLocks noChangeShapeType="1"/>
              </p:cNvSpPr>
              <p:nvPr/>
            </p:nvSpPr>
            <p:spPr bwMode="auto">
              <a:xfrm>
                <a:off x="1760393" y="3086195"/>
                <a:ext cx="6096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Line 17">
                <a:extLst>
                  <a:ext uri="{FF2B5EF4-FFF2-40B4-BE49-F238E27FC236}">
                    <a16:creationId xmlns:a16="http://schemas.microsoft.com/office/drawing/2014/main" xmlns="" id="{9CFE7282-B9B1-43C9-A0DB-8C23A76FDF15}"/>
                  </a:ext>
                </a:extLst>
              </p:cNvPr>
              <p:cNvSpPr>
                <a:spLocks noChangeShapeType="1"/>
              </p:cNvSpPr>
              <p:nvPr/>
            </p:nvSpPr>
            <p:spPr bwMode="auto">
              <a:xfrm flipH="1">
                <a:off x="464993" y="3086195"/>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Line 19">
                <a:extLst>
                  <a:ext uri="{FF2B5EF4-FFF2-40B4-BE49-F238E27FC236}">
                    <a16:creationId xmlns:a16="http://schemas.microsoft.com/office/drawing/2014/main" xmlns="" id="{3DF17D17-B25E-49C5-94A4-F4295D868FE3}"/>
                  </a:ext>
                </a:extLst>
              </p:cNvPr>
              <p:cNvSpPr>
                <a:spLocks noChangeShapeType="1"/>
              </p:cNvSpPr>
              <p:nvPr/>
            </p:nvSpPr>
            <p:spPr bwMode="auto">
              <a:xfrm>
                <a:off x="1455593" y="3238595"/>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5" name="组合 134">
              <a:extLst>
                <a:ext uri="{FF2B5EF4-FFF2-40B4-BE49-F238E27FC236}">
                  <a16:creationId xmlns:a16="http://schemas.microsoft.com/office/drawing/2014/main" xmlns="" id="{6D9B3813-6AD8-4972-A46A-5D0096F90E46}"/>
                </a:ext>
              </a:extLst>
            </p:cNvPr>
            <p:cNvGrpSpPr/>
            <p:nvPr/>
          </p:nvGrpSpPr>
          <p:grpSpPr>
            <a:xfrm>
              <a:off x="769793" y="4152995"/>
              <a:ext cx="1554058" cy="2458500"/>
              <a:chOff x="769793" y="4152995"/>
              <a:chExt cx="1554058" cy="2458500"/>
            </a:xfrm>
          </p:grpSpPr>
          <p:sp>
            <p:nvSpPr>
              <p:cNvPr id="136" name="Oval 7">
                <a:extLst>
                  <a:ext uri="{FF2B5EF4-FFF2-40B4-BE49-F238E27FC236}">
                    <a16:creationId xmlns:a16="http://schemas.microsoft.com/office/drawing/2014/main" xmlns="" id="{7A94CB07-0CB5-4283-84BC-B08C0EA18F9C}"/>
                  </a:ext>
                </a:extLst>
              </p:cNvPr>
              <p:cNvSpPr>
                <a:spLocks noChangeArrowheads="1"/>
              </p:cNvSpPr>
              <p:nvPr/>
            </p:nvSpPr>
            <p:spPr bwMode="auto">
              <a:xfrm>
                <a:off x="769793" y="4838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Oval 8">
                <a:extLst>
                  <a:ext uri="{FF2B5EF4-FFF2-40B4-BE49-F238E27FC236}">
                    <a16:creationId xmlns:a16="http://schemas.microsoft.com/office/drawing/2014/main" xmlns="" id="{5CC5A207-1109-4E47-A830-48F80240AAC2}"/>
                  </a:ext>
                </a:extLst>
              </p:cNvPr>
              <p:cNvSpPr>
                <a:spLocks noChangeArrowheads="1"/>
              </p:cNvSpPr>
              <p:nvPr/>
            </p:nvSpPr>
            <p:spPr bwMode="auto">
              <a:xfrm>
                <a:off x="1684193" y="4838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Oval 9">
                <a:extLst>
                  <a:ext uri="{FF2B5EF4-FFF2-40B4-BE49-F238E27FC236}">
                    <a16:creationId xmlns:a16="http://schemas.microsoft.com/office/drawing/2014/main" xmlns="" id="{3C93EDD5-2137-4F8C-883B-28363B706524}"/>
                  </a:ext>
                </a:extLst>
              </p:cNvPr>
              <p:cNvSpPr>
                <a:spLocks noChangeArrowheads="1"/>
              </p:cNvSpPr>
              <p:nvPr/>
            </p:nvSpPr>
            <p:spPr bwMode="auto">
              <a:xfrm>
                <a:off x="1684193" y="5981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Text Box 13">
                <a:extLst>
                  <a:ext uri="{FF2B5EF4-FFF2-40B4-BE49-F238E27FC236}">
                    <a16:creationId xmlns:a16="http://schemas.microsoft.com/office/drawing/2014/main" xmlns="" id="{D163193D-07B1-4150-8198-6AEAE1E7DF47}"/>
                  </a:ext>
                </a:extLst>
              </p:cNvPr>
              <p:cNvSpPr txBox="1">
                <a:spLocks noChangeArrowheads="1"/>
              </p:cNvSpPr>
              <p:nvPr/>
            </p:nvSpPr>
            <p:spPr bwMode="auto">
              <a:xfrm>
                <a:off x="845993" y="4762596"/>
                <a:ext cx="590111"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E</a:t>
                </a:r>
              </a:p>
            </p:txBody>
          </p:sp>
          <p:sp>
            <p:nvSpPr>
              <p:cNvPr id="140" name="Text Box 14">
                <a:extLst>
                  <a:ext uri="{FF2B5EF4-FFF2-40B4-BE49-F238E27FC236}">
                    <a16:creationId xmlns:a16="http://schemas.microsoft.com/office/drawing/2014/main" xmlns="" id="{CB67B639-7C21-4EA0-979C-B52F40E37384}"/>
                  </a:ext>
                </a:extLst>
              </p:cNvPr>
              <p:cNvSpPr txBox="1">
                <a:spLocks noChangeArrowheads="1"/>
              </p:cNvSpPr>
              <p:nvPr/>
            </p:nvSpPr>
            <p:spPr bwMode="auto">
              <a:xfrm>
                <a:off x="1760393" y="4762596"/>
                <a:ext cx="562858"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F</a:t>
                </a:r>
              </a:p>
            </p:txBody>
          </p:sp>
          <p:sp>
            <p:nvSpPr>
              <p:cNvPr id="141" name="Text Box 15">
                <a:extLst>
                  <a:ext uri="{FF2B5EF4-FFF2-40B4-BE49-F238E27FC236}">
                    <a16:creationId xmlns:a16="http://schemas.microsoft.com/office/drawing/2014/main" xmlns="" id="{52136759-0202-456B-8C58-F56941F7B81D}"/>
                  </a:ext>
                </a:extLst>
              </p:cNvPr>
              <p:cNvSpPr txBox="1">
                <a:spLocks noChangeArrowheads="1"/>
              </p:cNvSpPr>
              <p:nvPr/>
            </p:nvSpPr>
            <p:spPr bwMode="auto">
              <a:xfrm>
                <a:off x="1684194" y="5905594"/>
                <a:ext cx="639657"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G</a:t>
                </a:r>
              </a:p>
            </p:txBody>
          </p:sp>
          <p:sp>
            <p:nvSpPr>
              <p:cNvPr id="142" name="Line 18">
                <a:extLst>
                  <a:ext uri="{FF2B5EF4-FFF2-40B4-BE49-F238E27FC236}">
                    <a16:creationId xmlns:a16="http://schemas.microsoft.com/office/drawing/2014/main" xmlns="" id="{CEBE4169-B6D9-498E-8ABD-A9B6515B3ABE}"/>
                  </a:ext>
                </a:extLst>
              </p:cNvPr>
              <p:cNvSpPr>
                <a:spLocks noChangeShapeType="1"/>
              </p:cNvSpPr>
              <p:nvPr/>
            </p:nvSpPr>
            <p:spPr bwMode="auto">
              <a:xfrm flipH="1">
                <a:off x="1074593" y="4229195"/>
                <a:ext cx="1524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Line 20">
                <a:extLst>
                  <a:ext uri="{FF2B5EF4-FFF2-40B4-BE49-F238E27FC236}">
                    <a16:creationId xmlns:a16="http://schemas.microsoft.com/office/drawing/2014/main" xmlns="" id="{138CCD65-60AD-4516-9C27-5D5647AFF7A0}"/>
                  </a:ext>
                </a:extLst>
              </p:cNvPr>
              <p:cNvSpPr>
                <a:spLocks noChangeShapeType="1"/>
              </p:cNvSpPr>
              <p:nvPr/>
            </p:nvSpPr>
            <p:spPr bwMode="auto">
              <a:xfrm>
                <a:off x="1684193" y="4152995"/>
                <a:ext cx="30480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Line 21">
                <a:extLst>
                  <a:ext uri="{FF2B5EF4-FFF2-40B4-BE49-F238E27FC236}">
                    <a16:creationId xmlns:a16="http://schemas.microsoft.com/office/drawing/2014/main" xmlns="" id="{7901471C-8076-4C7F-A631-35B0AAE247D9}"/>
                  </a:ext>
                </a:extLst>
              </p:cNvPr>
              <p:cNvSpPr>
                <a:spLocks noChangeShapeType="1"/>
              </p:cNvSpPr>
              <p:nvPr/>
            </p:nvSpPr>
            <p:spPr bwMode="auto">
              <a:xfrm>
                <a:off x="1988993" y="544839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cxnSp>
        <p:nvCxnSpPr>
          <p:cNvPr id="156" name="直接连接符 155">
            <a:extLst>
              <a:ext uri="{FF2B5EF4-FFF2-40B4-BE49-F238E27FC236}">
                <a16:creationId xmlns:a16="http://schemas.microsoft.com/office/drawing/2014/main" xmlns="" id="{8CDBBD59-BBF9-48B5-A911-6B5661C252FD}"/>
              </a:ext>
            </a:extLst>
          </p:cNvPr>
          <p:cNvCxnSpPr>
            <a:cxnSpLocks/>
            <a:endCxn id="151" idx="1"/>
          </p:cNvCxnSpPr>
          <p:nvPr/>
        </p:nvCxnSpPr>
        <p:spPr bwMode="auto">
          <a:xfrm>
            <a:off x="4088266" y="4235056"/>
            <a:ext cx="259141" cy="0"/>
          </a:xfrm>
          <a:prstGeom prst="line">
            <a:avLst/>
          </a:prstGeom>
          <a:solidFill>
            <a:schemeClr val="accent1"/>
          </a:solidFill>
          <a:ln w="9525" cap="flat" cmpd="sng" algn="ctr">
            <a:solidFill>
              <a:srgbClr val="FF0000"/>
            </a:solidFill>
            <a:prstDash val="solid"/>
            <a:miter lim="800000"/>
            <a:headEnd type="none" w="med" len="med"/>
            <a:tailEnd type="none" w="med" len="med"/>
          </a:ln>
          <a:effectLst/>
        </p:spPr>
      </p:cxnSp>
      <p:cxnSp>
        <p:nvCxnSpPr>
          <p:cNvPr id="160" name="直接连接符 159">
            <a:extLst>
              <a:ext uri="{FF2B5EF4-FFF2-40B4-BE49-F238E27FC236}">
                <a16:creationId xmlns:a16="http://schemas.microsoft.com/office/drawing/2014/main" xmlns="" id="{2F5A24F5-8EB6-4B71-990C-47EEDD966C2F}"/>
              </a:ext>
            </a:extLst>
          </p:cNvPr>
          <p:cNvCxnSpPr>
            <a:cxnSpLocks/>
            <a:endCxn id="152" idx="1"/>
          </p:cNvCxnSpPr>
          <p:nvPr/>
        </p:nvCxnSpPr>
        <p:spPr bwMode="auto">
          <a:xfrm>
            <a:off x="4729241" y="4235056"/>
            <a:ext cx="259143" cy="0"/>
          </a:xfrm>
          <a:prstGeom prst="line">
            <a:avLst/>
          </a:prstGeom>
          <a:solidFill>
            <a:schemeClr val="accent1"/>
          </a:solidFill>
          <a:ln w="9525" cap="flat" cmpd="sng" algn="ctr">
            <a:solidFill>
              <a:srgbClr val="FF0000"/>
            </a:solidFill>
            <a:prstDash val="solid"/>
            <a:miter lim="800000"/>
            <a:headEnd type="none" w="med" len="med"/>
            <a:tailEnd type="none" w="med" len="med"/>
          </a:ln>
          <a:effectLst/>
        </p:spPr>
      </p:cxnSp>
      <p:cxnSp>
        <p:nvCxnSpPr>
          <p:cNvPr id="163" name="直接连接符 162">
            <a:extLst>
              <a:ext uri="{FF2B5EF4-FFF2-40B4-BE49-F238E27FC236}">
                <a16:creationId xmlns:a16="http://schemas.microsoft.com/office/drawing/2014/main" xmlns="" id="{E9FA111A-0E5E-4DCF-B0E1-59610CA92405}"/>
              </a:ext>
            </a:extLst>
          </p:cNvPr>
          <p:cNvCxnSpPr>
            <a:cxnSpLocks/>
          </p:cNvCxnSpPr>
          <p:nvPr/>
        </p:nvCxnSpPr>
        <p:spPr bwMode="auto">
          <a:xfrm>
            <a:off x="4456149" y="5103046"/>
            <a:ext cx="259143" cy="0"/>
          </a:xfrm>
          <a:prstGeom prst="line">
            <a:avLst/>
          </a:prstGeom>
          <a:solidFill>
            <a:schemeClr val="accent1"/>
          </a:solidFill>
          <a:ln w="9525" cap="flat" cmpd="sng" algn="ctr">
            <a:solidFill>
              <a:srgbClr val="FF0000"/>
            </a:solidFill>
            <a:prstDash val="solid"/>
            <a:miter lim="800000"/>
            <a:headEnd type="none" w="med" len="med"/>
            <a:tailEnd type="none" w="med" len="med"/>
          </a:ln>
          <a:effectLst/>
        </p:spPr>
      </p:cxnSp>
      <p:grpSp>
        <p:nvGrpSpPr>
          <p:cNvPr id="191" name="组合 190">
            <a:extLst>
              <a:ext uri="{FF2B5EF4-FFF2-40B4-BE49-F238E27FC236}">
                <a16:creationId xmlns:a16="http://schemas.microsoft.com/office/drawing/2014/main" xmlns="" id="{69C931ED-752D-4FF6-BD1F-6F4F8EAD1026}"/>
              </a:ext>
            </a:extLst>
          </p:cNvPr>
          <p:cNvGrpSpPr/>
          <p:nvPr/>
        </p:nvGrpSpPr>
        <p:grpSpPr>
          <a:xfrm>
            <a:off x="6220077" y="3141871"/>
            <a:ext cx="1679820" cy="3008344"/>
            <a:chOff x="4739191" y="3004896"/>
            <a:chExt cx="1679820" cy="3008344"/>
          </a:xfrm>
        </p:grpSpPr>
        <p:grpSp>
          <p:nvGrpSpPr>
            <p:cNvPr id="165" name="组合 164">
              <a:extLst>
                <a:ext uri="{FF2B5EF4-FFF2-40B4-BE49-F238E27FC236}">
                  <a16:creationId xmlns:a16="http://schemas.microsoft.com/office/drawing/2014/main" xmlns="" id="{60DDA413-F281-4260-8D35-060EB7EB5575}"/>
                </a:ext>
              </a:extLst>
            </p:cNvPr>
            <p:cNvGrpSpPr/>
            <p:nvPr/>
          </p:nvGrpSpPr>
          <p:grpSpPr>
            <a:xfrm>
              <a:off x="4739191" y="3004896"/>
              <a:ext cx="1679820" cy="3008344"/>
              <a:chOff x="160193" y="2552796"/>
              <a:chExt cx="2596086" cy="4058699"/>
            </a:xfrm>
          </p:grpSpPr>
          <p:grpSp>
            <p:nvGrpSpPr>
              <p:cNvPr id="166" name="组合 165">
                <a:extLst>
                  <a:ext uri="{FF2B5EF4-FFF2-40B4-BE49-F238E27FC236}">
                    <a16:creationId xmlns:a16="http://schemas.microsoft.com/office/drawing/2014/main" xmlns="" id="{102575E9-6C34-4E9D-AFDD-A9399FC7D306}"/>
                  </a:ext>
                </a:extLst>
              </p:cNvPr>
              <p:cNvGrpSpPr/>
              <p:nvPr/>
            </p:nvGrpSpPr>
            <p:grpSpPr>
              <a:xfrm>
                <a:off x="160193" y="2552796"/>
                <a:ext cx="2596086" cy="1772702"/>
                <a:chOff x="160193" y="2552796"/>
                <a:chExt cx="2596086" cy="1772702"/>
              </a:xfrm>
            </p:grpSpPr>
            <p:sp>
              <p:nvSpPr>
                <p:cNvPr id="177" name="Oval 2">
                  <a:extLst>
                    <a:ext uri="{FF2B5EF4-FFF2-40B4-BE49-F238E27FC236}">
                      <a16:creationId xmlns:a16="http://schemas.microsoft.com/office/drawing/2014/main" xmlns="" id="{CC2FA250-83B0-4E15-9C3B-85A2D2437B7A}"/>
                    </a:ext>
                  </a:extLst>
                </p:cNvPr>
                <p:cNvSpPr>
                  <a:spLocks noChangeArrowheads="1"/>
                </p:cNvSpPr>
                <p:nvPr/>
              </p:nvSpPr>
              <p:spPr bwMode="auto">
                <a:xfrm>
                  <a:off x="1150793" y="26289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 name="Text Box 3">
                  <a:extLst>
                    <a:ext uri="{FF2B5EF4-FFF2-40B4-BE49-F238E27FC236}">
                      <a16:creationId xmlns:a16="http://schemas.microsoft.com/office/drawing/2014/main" xmlns="" id="{1175A8C4-DB56-45FA-832E-1648F37FB6FA}"/>
                    </a:ext>
                  </a:extLst>
                </p:cNvPr>
                <p:cNvSpPr txBox="1">
                  <a:spLocks noChangeArrowheads="1"/>
                </p:cNvSpPr>
                <p:nvPr/>
              </p:nvSpPr>
              <p:spPr bwMode="auto">
                <a:xfrm>
                  <a:off x="1173017" y="2552796"/>
                  <a:ext cx="590110"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800" dirty="0"/>
                    <a:t>A</a:t>
                  </a:r>
                  <a:endParaRPr lang="en-US" altLang="zh-CN" sz="1100" dirty="0"/>
                </a:p>
              </p:txBody>
            </p:sp>
            <p:sp>
              <p:nvSpPr>
                <p:cNvPr id="179" name="Oval 4">
                  <a:extLst>
                    <a:ext uri="{FF2B5EF4-FFF2-40B4-BE49-F238E27FC236}">
                      <a16:creationId xmlns:a16="http://schemas.microsoft.com/office/drawing/2014/main" xmlns="" id="{876243AA-2921-4317-9A07-2B41F9FE866F}"/>
                    </a:ext>
                  </a:extLst>
                </p:cNvPr>
                <p:cNvSpPr>
                  <a:spLocks noChangeArrowheads="1"/>
                </p:cNvSpPr>
                <p:nvPr/>
              </p:nvSpPr>
              <p:spPr bwMode="auto">
                <a:xfrm>
                  <a:off x="11507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 name="Oval 5">
                  <a:extLst>
                    <a:ext uri="{FF2B5EF4-FFF2-40B4-BE49-F238E27FC236}">
                      <a16:creationId xmlns:a16="http://schemas.microsoft.com/office/drawing/2014/main" xmlns="" id="{68BFB40D-30FD-4A87-AA29-038E36572F34}"/>
                    </a:ext>
                  </a:extLst>
                </p:cNvPr>
                <p:cNvSpPr>
                  <a:spLocks noChangeArrowheads="1"/>
                </p:cNvSpPr>
                <p:nvPr/>
              </p:nvSpPr>
              <p:spPr bwMode="auto">
                <a:xfrm>
                  <a:off x="1601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 name="Oval 6">
                  <a:extLst>
                    <a:ext uri="{FF2B5EF4-FFF2-40B4-BE49-F238E27FC236}">
                      <a16:creationId xmlns:a16="http://schemas.microsoft.com/office/drawing/2014/main" xmlns="" id="{5432D737-96AD-44D8-8FC5-846F22F88FD5}"/>
                    </a:ext>
                  </a:extLst>
                </p:cNvPr>
                <p:cNvSpPr>
                  <a:spLocks noChangeArrowheads="1"/>
                </p:cNvSpPr>
                <p:nvPr/>
              </p:nvSpPr>
              <p:spPr bwMode="auto">
                <a:xfrm>
                  <a:off x="21413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Text Box 10">
                  <a:extLst>
                    <a:ext uri="{FF2B5EF4-FFF2-40B4-BE49-F238E27FC236}">
                      <a16:creationId xmlns:a16="http://schemas.microsoft.com/office/drawing/2014/main" xmlns="" id="{725EEB17-7750-4AC7-8FBE-2F10E99DDA44}"/>
                    </a:ext>
                  </a:extLst>
                </p:cNvPr>
                <p:cNvSpPr txBox="1">
                  <a:spLocks noChangeArrowheads="1"/>
                </p:cNvSpPr>
                <p:nvPr/>
              </p:nvSpPr>
              <p:spPr bwMode="auto">
                <a:xfrm>
                  <a:off x="236393" y="3619597"/>
                  <a:ext cx="590110"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B</a:t>
                  </a:r>
                </a:p>
              </p:txBody>
            </p:sp>
            <p:sp>
              <p:nvSpPr>
                <p:cNvPr id="183" name="Text Box 11">
                  <a:extLst>
                    <a:ext uri="{FF2B5EF4-FFF2-40B4-BE49-F238E27FC236}">
                      <a16:creationId xmlns:a16="http://schemas.microsoft.com/office/drawing/2014/main" xmlns="" id="{B907AA70-22B6-444D-AF5B-1AC1834F73E8}"/>
                    </a:ext>
                  </a:extLst>
                </p:cNvPr>
                <p:cNvSpPr txBox="1">
                  <a:spLocks noChangeArrowheads="1"/>
                </p:cNvSpPr>
                <p:nvPr/>
              </p:nvSpPr>
              <p:spPr bwMode="auto">
                <a:xfrm>
                  <a:off x="1150794" y="3619597"/>
                  <a:ext cx="614884"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C</a:t>
                  </a:r>
                </a:p>
              </p:txBody>
            </p:sp>
            <p:sp>
              <p:nvSpPr>
                <p:cNvPr id="184" name="Text Box 12">
                  <a:extLst>
                    <a:ext uri="{FF2B5EF4-FFF2-40B4-BE49-F238E27FC236}">
                      <a16:creationId xmlns:a16="http://schemas.microsoft.com/office/drawing/2014/main" xmlns="" id="{89E7E1A3-0B65-41A5-8937-DC0771CDB274}"/>
                    </a:ext>
                  </a:extLst>
                </p:cNvPr>
                <p:cNvSpPr txBox="1">
                  <a:spLocks noChangeArrowheads="1"/>
                </p:cNvSpPr>
                <p:nvPr/>
              </p:nvSpPr>
              <p:spPr bwMode="auto">
                <a:xfrm>
                  <a:off x="2141395" y="3619597"/>
                  <a:ext cx="614884"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D</a:t>
                  </a:r>
                </a:p>
              </p:txBody>
            </p:sp>
            <p:sp>
              <p:nvSpPr>
                <p:cNvPr id="186" name="Line 17">
                  <a:extLst>
                    <a:ext uri="{FF2B5EF4-FFF2-40B4-BE49-F238E27FC236}">
                      <a16:creationId xmlns:a16="http://schemas.microsoft.com/office/drawing/2014/main" xmlns="" id="{7B7121FF-28D3-4989-B064-BE7C0A3F3D16}"/>
                    </a:ext>
                  </a:extLst>
                </p:cNvPr>
                <p:cNvSpPr>
                  <a:spLocks noChangeShapeType="1"/>
                </p:cNvSpPr>
                <p:nvPr/>
              </p:nvSpPr>
              <p:spPr bwMode="auto">
                <a:xfrm flipH="1">
                  <a:off x="464993" y="3086195"/>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7" name="组合 166">
                <a:extLst>
                  <a:ext uri="{FF2B5EF4-FFF2-40B4-BE49-F238E27FC236}">
                    <a16:creationId xmlns:a16="http://schemas.microsoft.com/office/drawing/2014/main" xmlns="" id="{49F86741-4262-44A1-A412-70B061D49CC9}"/>
                  </a:ext>
                </a:extLst>
              </p:cNvPr>
              <p:cNvGrpSpPr/>
              <p:nvPr/>
            </p:nvGrpSpPr>
            <p:grpSpPr>
              <a:xfrm>
                <a:off x="769793" y="4229195"/>
                <a:ext cx="1554058" cy="2382300"/>
                <a:chOff x="769793" y="4229195"/>
                <a:chExt cx="1554058" cy="2382300"/>
              </a:xfrm>
            </p:grpSpPr>
            <p:sp>
              <p:nvSpPr>
                <p:cNvPr id="168" name="Oval 7">
                  <a:extLst>
                    <a:ext uri="{FF2B5EF4-FFF2-40B4-BE49-F238E27FC236}">
                      <a16:creationId xmlns:a16="http://schemas.microsoft.com/office/drawing/2014/main" xmlns="" id="{D787B0F3-68CB-47BA-8249-E9BCE07EFF51}"/>
                    </a:ext>
                  </a:extLst>
                </p:cNvPr>
                <p:cNvSpPr>
                  <a:spLocks noChangeArrowheads="1"/>
                </p:cNvSpPr>
                <p:nvPr/>
              </p:nvSpPr>
              <p:spPr bwMode="auto">
                <a:xfrm>
                  <a:off x="769793" y="4838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 name="Oval 8">
                  <a:extLst>
                    <a:ext uri="{FF2B5EF4-FFF2-40B4-BE49-F238E27FC236}">
                      <a16:creationId xmlns:a16="http://schemas.microsoft.com/office/drawing/2014/main" xmlns="" id="{1464B1B2-26A9-48D8-AA27-FE496D80992D}"/>
                    </a:ext>
                  </a:extLst>
                </p:cNvPr>
                <p:cNvSpPr>
                  <a:spLocks noChangeArrowheads="1"/>
                </p:cNvSpPr>
                <p:nvPr/>
              </p:nvSpPr>
              <p:spPr bwMode="auto">
                <a:xfrm>
                  <a:off x="1684193" y="4838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 name="Oval 9">
                  <a:extLst>
                    <a:ext uri="{FF2B5EF4-FFF2-40B4-BE49-F238E27FC236}">
                      <a16:creationId xmlns:a16="http://schemas.microsoft.com/office/drawing/2014/main" xmlns="" id="{F9BF6050-5F61-49C1-A1A0-9A0B7055D29F}"/>
                    </a:ext>
                  </a:extLst>
                </p:cNvPr>
                <p:cNvSpPr>
                  <a:spLocks noChangeArrowheads="1"/>
                </p:cNvSpPr>
                <p:nvPr/>
              </p:nvSpPr>
              <p:spPr bwMode="auto">
                <a:xfrm>
                  <a:off x="1684193" y="5981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 name="Text Box 13">
                  <a:extLst>
                    <a:ext uri="{FF2B5EF4-FFF2-40B4-BE49-F238E27FC236}">
                      <a16:creationId xmlns:a16="http://schemas.microsoft.com/office/drawing/2014/main" xmlns="" id="{74296422-E392-420A-947D-384C114B9518}"/>
                    </a:ext>
                  </a:extLst>
                </p:cNvPr>
                <p:cNvSpPr txBox="1">
                  <a:spLocks noChangeArrowheads="1"/>
                </p:cNvSpPr>
                <p:nvPr/>
              </p:nvSpPr>
              <p:spPr bwMode="auto">
                <a:xfrm>
                  <a:off x="845993" y="4762596"/>
                  <a:ext cx="590111"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E</a:t>
                  </a:r>
                </a:p>
              </p:txBody>
            </p:sp>
            <p:sp>
              <p:nvSpPr>
                <p:cNvPr id="172" name="Text Box 14">
                  <a:extLst>
                    <a:ext uri="{FF2B5EF4-FFF2-40B4-BE49-F238E27FC236}">
                      <a16:creationId xmlns:a16="http://schemas.microsoft.com/office/drawing/2014/main" xmlns="" id="{28E38399-F899-4B94-B450-152DF6635344}"/>
                    </a:ext>
                  </a:extLst>
                </p:cNvPr>
                <p:cNvSpPr txBox="1">
                  <a:spLocks noChangeArrowheads="1"/>
                </p:cNvSpPr>
                <p:nvPr/>
              </p:nvSpPr>
              <p:spPr bwMode="auto">
                <a:xfrm>
                  <a:off x="1760393" y="4762596"/>
                  <a:ext cx="562858"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F</a:t>
                  </a:r>
                </a:p>
              </p:txBody>
            </p:sp>
            <p:sp>
              <p:nvSpPr>
                <p:cNvPr id="173" name="Text Box 15">
                  <a:extLst>
                    <a:ext uri="{FF2B5EF4-FFF2-40B4-BE49-F238E27FC236}">
                      <a16:creationId xmlns:a16="http://schemas.microsoft.com/office/drawing/2014/main" xmlns="" id="{A8911BE7-CA2B-431B-9489-B3A17978BD78}"/>
                    </a:ext>
                  </a:extLst>
                </p:cNvPr>
                <p:cNvSpPr txBox="1">
                  <a:spLocks noChangeArrowheads="1"/>
                </p:cNvSpPr>
                <p:nvPr/>
              </p:nvSpPr>
              <p:spPr bwMode="auto">
                <a:xfrm>
                  <a:off x="1684194" y="5905594"/>
                  <a:ext cx="639657"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G</a:t>
                  </a:r>
                </a:p>
              </p:txBody>
            </p:sp>
            <p:sp>
              <p:nvSpPr>
                <p:cNvPr id="174" name="Line 18">
                  <a:extLst>
                    <a:ext uri="{FF2B5EF4-FFF2-40B4-BE49-F238E27FC236}">
                      <a16:creationId xmlns:a16="http://schemas.microsoft.com/office/drawing/2014/main" xmlns="" id="{B83F84B5-5009-49A5-9DFE-E42DC3C48337}"/>
                    </a:ext>
                  </a:extLst>
                </p:cNvPr>
                <p:cNvSpPr>
                  <a:spLocks noChangeShapeType="1"/>
                </p:cNvSpPr>
                <p:nvPr/>
              </p:nvSpPr>
              <p:spPr bwMode="auto">
                <a:xfrm flipH="1">
                  <a:off x="1074593" y="4229195"/>
                  <a:ext cx="1524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 name="Line 21">
                  <a:extLst>
                    <a:ext uri="{FF2B5EF4-FFF2-40B4-BE49-F238E27FC236}">
                      <a16:creationId xmlns:a16="http://schemas.microsoft.com/office/drawing/2014/main" xmlns="" id="{8DE173FC-D409-472B-BC29-62DA1A55357C}"/>
                    </a:ext>
                  </a:extLst>
                </p:cNvPr>
                <p:cNvSpPr>
                  <a:spLocks noChangeShapeType="1"/>
                </p:cNvSpPr>
                <p:nvPr/>
              </p:nvSpPr>
              <p:spPr bwMode="auto">
                <a:xfrm>
                  <a:off x="1988993" y="544839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cxnSp>
          <p:nvCxnSpPr>
            <p:cNvPr id="188" name="直接连接符 187">
              <a:extLst>
                <a:ext uri="{FF2B5EF4-FFF2-40B4-BE49-F238E27FC236}">
                  <a16:creationId xmlns:a16="http://schemas.microsoft.com/office/drawing/2014/main" xmlns="" id="{23596CCD-55E2-4958-B558-F8FCA853B204}"/>
                </a:ext>
              </a:extLst>
            </p:cNvPr>
            <p:cNvCxnSpPr>
              <a:cxnSpLocks/>
            </p:cNvCxnSpPr>
            <p:nvPr/>
          </p:nvCxnSpPr>
          <p:spPr bwMode="auto">
            <a:xfrm>
              <a:off x="5121026" y="4057229"/>
              <a:ext cx="259141" cy="0"/>
            </a:xfrm>
            <a:prstGeom prst="line">
              <a:avLst/>
            </a:prstGeom>
            <a:solidFill>
              <a:schemeClr val="accent1"/>
            </a:solidFill>
            <a:ln w="9525" cap="flat" cmpd="sng" algn="ctr">
              <a:solidFill>
                <a:srgbClr val="FF0000"/>
              </a:solidFill>
              <a:prstDash val="solid"/>
              <a:miter lim="800000"/>
              <a:headEnd type="none" w="med" len="med"/>
              <a:tailEnd type="none" w="med" len="med"/>
            </a:ln>
            <a:effectLst/>
          </p:spPr>
        </p:cxnSp>
        <p:cxnSp>
          <p:nvCxnSpPr>
            <p:cNvPr id="189" name="直接连接符 188">
              <a:extLst>
                <a:ext uri="{FF2B5EF4-FFF2-40B4-BE49-F238E27FC236}">
                  <a16:creationId xmlns:a16="http://schemas.microsoft.com/office/drawing/2014/main" xmlns="" id="{0E84C739-8E97-43E2-A3D7-70E2367517DE}"/>
                </a:ext>
              </a:extLst>
            </p:cNvPr>
            <p:cNvCxnSpPr>
              <a:cxnSpLocks/>
            </p:cNvCxnSpPr>
            <p:nvPr/>
          </p:nvCxnSpPr>
          <p:spPr bwMode="auto">
            <a:xfrm>
              <a:off x="5762001" y="4057229"/>
              <a:ext cx="259143" cy="0"/>
            </a:xfrm>
            <a:prstGeom prst="line">
              <a:avLst/>
            </a:prstGeom>
            <a:solidFill>
              <a:schemeClr val="accent1"/>
            </a:solidFill>
            <a:ln w="9525" cap="flat" cmpd="sng" algn="ctr">
              <a:solidFill>
                <a:srgbClr val="FF0000"/>
              </a:solidFill>
              <a:prstDash val="solid"/>
              <a:miter lim="800000"/>
              <a:headEnd type="none" w="med" len="med"/>
              <a:tailEnd type="none" w="med" len="med"/>
            </a:ln>
            <a:effectLst/>
          </p:spPr>
        </p:cxnSp>
        <p:cxnSp>
          <p:nvCxnSpPr>
            <p:cNvPr id="190" name="直接连接符 189">
              <a:extLst>
                <a:ext uri="{FF2B5EF4-FFF2-40B4-BE49-F238E27FC236}">
                  <a16:creationId xmlns:a16="http://schemas.microsoft.com/office/drawing/2014/main" xmlns="" id="{A49563EC-19AE-4FD1-A276-E76FCD0224CA}"/>
                </a:ext>
              </a:extLst>
            </p:cNvPr>
            <p:cNvCxnSpPr>
              <a:cxnSpLocks/>
            </p:cNvCxnSpPr>
            <p:nvPr/>
          </p:nvCxnSpPr>
          <p:spPr bwMode="auto">
            <a:xfrm>
              <a:off x="5502858" y="4925219"/>
              <a:ext cx="259143" cy="0"/>
            </a:xfrm>
            <a:prstGeom prst="line">
              <a:avLst/>
            </a:prstGeom>
            <a:solidFill>
              <a:schemeClr val="accent1"/>
            </a:solidFill>
            <a:ln w="9525" cap="flat" cmpd="sng" algn="ctr">
              <a:solidFill>
                <a:srgbClr val="FF0000"/>
              </a:solidFill>
              <a:prstDash val="solid"/>
              <a:miter lim="800000"/>
              <a:headEnd type="none" w="med" len="med"/>
              <a:tailEnd type="none" w="med" len="med"/>
            </a:ln>
            <a:effectLst/>
          </p:spPr>
        </p:cxnSp>
      </p:grpSp>
      <p:grpSp>
        <p:nvGrpSpPr>
          <p:cNvPr id="192" name="组合 191">
            <a:extLst>
              <a:ext uri="{FF2B5EF4-FFF2-40B4-BE49-F238E27FC236}">
                <a16:creationId xmlns:a16="http://schemas.microsoft.com/office/drawing/2014/main" xmlns="" id="{434A833B-305E-41B4-9775-9BD6E7E7B9F9}"/>
              </a:ext>
            </a:extLst>
          </p:cNvPr>
          <p:cNvGrpSpPr/>
          <p:nvPr/>
        </p:nvGrpSpPr>
        <p:grpSpPr>
          <a:xfrm>
            <a:off x="9419317" y="3056866"/>
            <a:ext cx="1539175" cy="3382075"/>
            <a:chOff x="4739191" y="3231654"/>
            <a:chExt cx="1539175" cy="3382075"/>
          </a:xfrm>
        </p:grpSpPr>
        <p:grpSp>
          <p:nvGrpSpPr>
            <p:cNvPr id="193" name="组合 192">
              <a:extLst>
                <a:ext uri="{FF2B5EF4-FFF2-40B4-BE49-F238E27FC236}">
                  <a16:creationId xmlns:a16="http://schemas.microsoft.com/office/drawing/2014/main" xmlns="" id="{359E1508-B0C2-4EE2-86BC-6AD17D8C1CE2}"/>
                </a:ext>
              </a:extLst>
            </p:cNvPr>
            <p:cNvGrpSpPr/>
            <p:nvPr/>
          </p:nvGrpSpPr>
          <p:grpSpPr>
            <a:xfrm>
              <a:off x="4739191" y="3231654"/>
              <a:ext cx="1539175" cy="3382075"/>
              <a:chOff x="160193" y="2858725"/>
              <a:chExt cx="2378726" cy="4562917"/>
            </a:xfrm>
          </p:grpSpPr>
          <p:grpSp>
            <p:nvGrpSpPr>
              <p:cNvPr id="197" name="组合 196">
                <a:extLst>
                  <a:ext uri="{FF2B5EF4-FFF2-40B4-BE49-F238E27FC236}">
                    <a16:creationId xmlns:a16="http://schemas.microsoft.com/office/drawing/2014/main" xmlns="" id="{BED07868-BE68-4D8E-ACB3-0C397940002B}"/>
                  </a:ext>
                </a:extLst>
              </p:cNvPr>
              <p:cNvGrpSpPr/>
              <p:nvPr/>
            </p:nvGrpSpPr>
            <p:grpSpPr>
              <a:xfrm>
                <a:off x="160193" y="2858725"/>
                <a:ext cx="2378726" cy="3552219"/>
                <a:chOff x="160193" y="2858725"/>
                <a:chExt cx="2378726" cy="3552219"/>
              </a:xfrm>
            </p:grpSpPr>
            <p:sp>
              <p:nvSpPr>
                <p:cNvPr id="207" name="Oval 2">
                  <a:extLst>
                    <a:ext uri="{FF2B5EF4-FFF2-40B4-BE49-F238E27FC236}">
                      <a16:creationId xmlns:a16="http://schemas.microsoft.com/office/drawing/2014/main" xmlns="" id="{09513CE6-3781-430A-A162-C53398442E42}"/>
                    </a:ext>
                  </a:extLst>
                </p:cNvPr>
                <p:cNvSpPr>
                  <a:spLocks noChangeArrowheads="1"/>
                </p:cNvSpPr>
                <p:nvPr/>
              </p:nvSpPr>
              <p:spPr bwMode="auto">
                <a:xfrm>
                  <a:off x="922617" y="288853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 name="Text Box 3">
                  <a:extLst>
                    <a:ext uri="{FF2B5EF4-FFF2-40B4-BE49-F238E27FC236}">
                      <a16:creationId xmlns:a16="http://schemas.microsoft.com/office/drawing/2014/main" xmlns="" id="{C7EA66D0-7C01-42E8-935A-10E0395B9921}"/>
                    </a:ext>
                  </a:extLst>
                </p:cNvPr>
                <p:cNvSpPr txBox="1">
                  <a:spLocks noChangeArrowheads="1"/>
                </p:cNvSpPr>
                <p:nvPr/>
              </p:nvSpPr>
              <p:spPr bwMode="auto">
                <a:xfrm>
                  <a:off x="910363" y="2858725"/>
                  <a:ext cx="590110"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800" dirty="0"/>
                    <a:t>A</a:t>
                  </a:r>
                  <a:endParaRPr lang="en-US" altLang="zh-CN" sz="1100" dirty="0"/>
                </a:p>
              </p:txBody>
            </p:sp>
            <p:sp>
              <p:nvSpPr>
                <p:cNvPr id="209" name="Oval 4">
                  <a:extLst>
                    <a:ext uri="{FF2B5EF4-FFF2-40B4-BE49-F238E27FC236}">
                      <a16:creationId xmlns:a16="http://schemas.microsoft.com/office/drawing/2014/main" xmlns="" id="{D4F37F94-0C52-4131-B967-452B7A4F7658}"/>
                    </a:ext>
                  </a:extLst>
                </p:cNvPr>
                <p:cNvSpPr>
                  <a:spLocks noChangeArrowheads="1"/>
                </p:cNvSpPr>
                <p:nvPr/>
              </p:nvSpPr>
              <p:spPr bwMode="auto">
                <a:xfrm>
                  <a:off x="968228" y="4402141"/>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 name="Oval 5">
                  <a:extLst>
                    <a:ext uri="{FF2B5EF4-FFF2-40B4-BE49-F238E27FC236}">
                      <a16:creationId xmlns:a16="http://schemas.microsoft.com/office/drawing/2014/main" xmlns="" id="{7C43CF1A-04B6-40C0-A49B-EC9D3E5726ED}"/>
                    </a:ext>
                  </a:extLst>
                </p:cNvPr>
                <p:cNvSpPr>
                  <a:spLocks noChangeArrowheads="1"/>
                </p:cNvSpPr>
                <p:nvPr/>
              </p:nvSpPr>
              <p:spPr bwMode="auto">
                <a:xfrm>
                  <a:off x="1601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 name="Oval 6">
                  <a:extLst>
                    <a:ext uri="{FF2B5EF4-FFF2-40B4-BE49-F238E27FC236}">
                      <a16:creationId xmlns:a16="http://schemas.microsoft.com/office/drawing/2014/main" xmlns="" id="{53D7C57F-F3C9-40A5-9E31-080E4E473203}"/>
                    </a:ext>
                  </a:extLst>
                </p:cNvPr>
                <p:cNvSpPr>
                  <a:spLocks noChangeArrowheads="1"/>
                </p:cNvSpPr>
                <p:nvPr/>
              </p:nvSpPr>
              <p:spPr bwMode="auto">
                <a:xfrm>
                  <a:off x="1112358" y="5801344"/>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 name="Text Box 10">
                  <a:extLst>
                    <a:ext uri="{FF2B5EF4-FFF2-40B4-BE49-F238E27FC236}">
                      <a16:creationId xmlns:a16="http://schemas.microsoft.com/office/drawing/2014/main" xmlns="" id="{7CB5CA23-C465-4C12-80F2-0C0CD35AFBBC}"/>
                    </a:ext>
                  </a:extLst>
                </p:cNvPr>
                <p:cNvSpPr txBox="1">
                  <a:spLocks noChangeArrowheads="1"/>
                </p:cNvSpPr>
                <p:nvPr/>
              </p:nvSpPr>
              <p:spPr bwMode="auto">
                <a:xfrm>
                  <a:off x="236393" y="3619596"/>
                  <a:ext cx="590110"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B</a:t>
                  </a:r>
                </a:p>
              </p:txBody>
            </p:sp>
            <p:sp>
              <p:nvSpPr>
                <p:cNvPr id="213" name="Text Box 11">
                  <a:extLst>
                    <a:ext uri="{FF2B5EF4-FFF2-40B4-BE49-F238E27FC236}">
                      <a16:creationId xmlns:a16="http://schemas.microsoft.com/office/drawing/2014/main" xmlns="" id="{49B5BEEE-E842-4B00-9187-77059E088743}"/>
                    </a:ext>
                  </a:extLst>
                </p:cNvPr>
                <p:cNvSpPr txBox="1">
                  <a:spLocks noChangeArrowheads="1"/>
                </p:cNvSpPr>
                <p:nvPr/>
              </p:nvSpPr>
              <p:spPr bwMode="auto">
                <a:xfrm>
                  <a:off x="910363" y="4409647"/>
                  <a:ext cx="614884"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C</a:t>
                  </a:r>
                </a:p>
              </p:txBody>
            </p:sp>
            <p:sp>
              <p:nvSpPr>
                <p:cNvPr id="214" name="Text Box 12">
                  <a:extLst>
                    <a:ext uri="{FF2B5EF4-FFF2-40B4-BE49-F238E27FC236}">
                      <a16:creationId xmlns:a16="http://schemas.microsoft.com/office/drawing/2014/main" xmlns="" id="{99B017C7-DA0A-44B8-A258-CB2F122A8326}"/>
                    </a:ext>
                  </a:extLst>
                </p:cNvPr>
                <p:cNvSpPr txBox="1">
                  <a:spLocks noChangeArrowheads="1"/>
                </p:cNvSpPr>
                <p:nvPr/>
              </p:nvSpPr>
              <p:spPr bwMode="auto">
                <a:xfrm>
                  <a:off x="1924035" y="5139547"/>
                  <a:ext cx="614884"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D</a:t>
                  </a:r>
                </a:p>
              </p:txBody>
            </p:sp>
            <p:sp>
              <p:nvSpPr>
                <p:cNvPr id="215" name="Line 17">
                  <a:extLst>
                    <a:ext uri="{FF2B5EF4-FFF2-40B4-BE49-F238E27FC236}">
                      <a16:creationId xmlns:a16="http://schemas.microsoft.com/office/drawing/2014/main" xmlns="" id="{3A87BC09-F2AE-440B-90AC-31F2F8E7E598}"/>
                    </a:ext>
                  </a:extLst>
                </p:cNvPr>
                <p:cNvSpPr>
                  <a:spLocks noChangeShapeType="1"/>
                </p:cNvSpPr>
                <p:nvPr/>
              </p:nvSpPr>
              <p:spPr bwMode="auto">
                <a:xfrm flipH="1">
                  <a:off x="464991" y="3306848"/>
                  <a:ext cx="466578" cy="38894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8" name="组合 197">
                <a:extLst>
                  <a:ext uri="{FF2B5EF4-FFF2-40B4-BE49-F238E27FC236}">
                    <a16:creationId xmlns:a16="http://schemas.microsoft.com/office/drawing/2014/main" xmlns="" id="{522FE896-8C00-4DD3-B88B-98D8E813C231}"/>
                  </a:ext>
                </a:extLst>
              </p:cNvPr>
              <p:cNvGrpSpPr/>
              <p:nvPr/>
            </p:nvGrpSpPr>
            <p:grpSpPr>
              <a:xfrm>
                <a:off x="270597" y="4907049"/>
                <a:ext cx="2255358" cy="2514593"/>
                <a:chOff x="270597" y="4907049"/>
                <a:chExt cx="2255358" cy="2514593"/>
              </a:xfrm>
            </p:grpSpPr>
            <p:sp>
              <p:nvSpPr>
                <p:cNvPr id="199" name="Oval 7">
                  <a:extLst>
                    <a:ext uri="{FF2B5EF4-FFF2-40B4-BE49-F238E27FC236}">
                      <a16:creationId xmlns:a16="http://schemas.microsoft.com/office/drawing/2014/main" xmlns="" id="{FEADD5A8-F317-4D20-9614-2111F6A17925}"/>
                    </a:ext>
                  </a:extLst>
                </p:cNvPr>
                <p:cNvSpPr>
                  <a:spLocks noChangeArrowheads="1"/>
                </p:cNvSpPr>
                <p:nvPr/>
              </p:nvSpPr>
              <p:spPr bwMode="auto">
                <a:xfrm>
                  <a:off x="270597" y="519174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 name="Oval 8">
                  <a:extLst>
                    <a:ext uri="{FF2B5EF4-FFF2-40B4-BE49-F238E27FC236}">
                      <a16:creationId xmlns:a16="http://schemas.microsoft.com/office/drawing/2014/main" xmlns="" id="{9C593598-7A8F-4585-A1C7-550AE79EEACF}"/>
                    </a:ext>
                  </a:extLst>
                </p:cNvPr>
                <p:cNvSpPr>
                  <a:spLocks noChangeArrowheads="1"/>
                </p:cNvSpPr>
                <p:nvPr/>
              </p:nvSpPr>
              <p:spPr bwMode="auto">
                <a:xfrm>
                  <a:off x="1916355" y="5187698"/>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 name="Oval 9">
                  <a:extLst>
                    <a:ext uri="{FF2B5EF4-FFF2-40B4-BE49-F238E27FC236}">
                      <a16:creationId xmlns:a16="http://schemas.microsoft.com/office/drawing/2014/main" xmlns="" id="{FD8E226E-F83E-4C90-B16C-788D31511BBB}"/>
                    </a:ext>
                  </a:extLst>
                </p:cNvPr>
                <p:cNvSpPr>
                  <a:spLocks noChangeArrowheads="1"/>
                </p:cNvSpPr>
                <p:nvPr/>
              </p:nvSpPr>
              <p:spPr bwMode="auto">
                <a:xfrm>
                  <a:off x="422996" y="6752937"/>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 name="Text Box 13">
                  <a:extLst>
                    <a:ext uri="{FF2B5EF4-FFF2-40B4-BE49-F238E27FC236}">
                      <a16:creationId xmlns:a16="http://schemas.microsoft.com/office/drawing/2014/main" xmlns="" id="{ECCEC586-DD4C-470B-9943-4C3AC1FFE59B}"/>
                    </a:ext>
                  </a:extLst>
                </p:cNvPr>
                <p:cNvSpPr txBox="1">
                  <a:spLocks noChangeArrowheads="1"/>
                </p:cNvSpPr>
                <p:nvPr/>
              </p:nvSpPr>
              <p:spPr bwMode="auto">
                <a:xfrm>
                  <a:off x="341458" y="5143594"/>
                  <a:ext cx="590112"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E</a:t>
                  </a:r>
                </a:p>
              </p:txBody>
            </p:sp>
            <p:sp>
              <p:nvSpPr>
                <p:cNvPr id="203" name="Text Box 14">
                  <a:extLst>
                    <a:ext uri="{FF2B5EF4-FFF2-40B4-BE49-F238E27FC236}">
                      <a16:creationId xmlns:a16="http://schemas.microsoft.com/office/drawing/2014/main" xmlns="" id="{78B5B825-D5CF-48A0-9C5F-16E79EDA7B74}"/>
                    </a:ext>
                  </a:extLst>
                </p:cNvPr>
                <p:cNvSpPr txBox="1">
                  <a:spLocks noChangeArrowheads="1"/>
                </p:cNvSpPr>
                <p:nvPr/>
              </p:nvSpPr>
              <p:spPr bwMode="auto">
                <a:xfrm>
                  <a:off x="1173016" y="5767611"/>
                  <a:ext cx="562858"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F</a:t>
                  </a:r>
                </a:p>
              </p:txBody>
            </p:sp>
            <p:sp>
              <p:nvSpPr>
                <p:cNvPr id="204" name="Text Box 15">
                  <a:extLst>
                    <a:ext uri="{FF2B5EF4-FFF2-40B4-BE49-F238E27FC236}">
                      <a16:creationId xmlns:a16="http://schemas.microsoft.com/office/drawing/2014/main" xmlns="" id="{F6674B71-02DE-49E0-8065-6691FB94D571}"/>
                    </a:ext>
                  </a:extLst>
                </p:cNvPr>
                <p:cNvSpPr txBox="1">
                  <a:spLocks noChangeArrowheads="1"/>
                </p:cNvSpPr>
                <p:nvPr/>
              </p:nvSpPr>
              <p:spPr bwMode="auto">
                <a:xfrm>
                  <a:off x="407966" y="6715741"/>
                  <a:ext cx="639658"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G</a:t>
                  </a:r>
                </a:p>
              </p:txBody>
            </p:sp>
            <p:sp>
              <p:nvSpPr>
                <p:cNvPr id="205" name="Line 18">
                  <a:extLst>
                    <a:ext uri="{FF2B5EF4-FFF2-40B4-BE49-F238E27FC236}">
                      <a16:creationId xmlns:a16="http://schemas.microsoft.com/office/drawing/2014/main" xmlns="" id="{C83D3EF6-CE8E-4654-B6C8-55E88DA3CD13}"/>
                    </a:ext>
                  </a:extLst>
                </p:cNvPr>
                <p:cNvSpPr>
                  <a:spLocks noChangeShapeType="1"/>
                </p:cNvSpPr>
                <p:nvPr/>
              </p:nvSpPr>
              <p:spPr bwMode="auto">
                <a:xfrm flipH="1">
                  <a:off x="727797" y="4907049"/>
                  <a:ext cx="346797" cy="34243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 name="Line 21">
                  <a:extLst>
                    <a:ext uri="{FF2B5EF4-FFF2-40B4-BE49-F238E27FC236}">
                      <a16:creationId xmlns:a16="http://schemas.microsoft.com/office/drawing/2014/main" xmlns="" id="{026BF999-B0FF-47E9-A30A-6E49AF562E5F}"/>
                    </a:ext>
                  </a:extLst>
                </p:cNvPr>
                <p:cNvSpPr>
                  <a:spLocks noChangeShapeType="1"/>
                </p:cNvSpPr>
                <p:nvPr/>
              </p:nvSpPr>
              <p:spPr bwMode="auto">
                <a:xfrm flipH="1">
                  <a:off x="769793" y="6219537"/>
                  <a:ext cx="403223"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cxnSp>
          <p:nvCxnSpPr>
            <p:cNvPr id="194" name="直接连接符 193">
              <a:extLst>
                <a:ext uri="{FF2B5EF4-FFF2-40B4-BE49-F238E27FC236}">
                  <a16:creationId xmlns:a16="http://schemas.microsoft.com/office/drawing/2014/main" xmlns="" id="{6E52E8E5-75DE-4F66-90AD-86A4B216D3E2}"/>
                </a:ext>
              </a:extLst>
            </p:cNvPr>
            <p:cNvCxnSpPr>
              <a:cxnSpLocks/>
              <a:endCxn id="213" idx="0"/>
            </p:cNvCxnSpPr>
            <p:nvPr/>
          </p:nvCxnSpPr>
          <p:spPr bwMode="auto">
            <a:xfrm>
              <a:off x="5129403" y="4127399"/>
              <a:ext cx="294125" cy="25381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95" name="直接连接符 194">
              <a:extLst>
                <a:ext uri="{FF2B5EF4-FFF2-40B4-BE49-F238E27FC236}">
                  <a16:creationId xmlns:a16="http://schemas.microsoft.com/office/drawing/2014/main" xmlns="" id="{63E992E4-B2B0-4791-AD0D-228786167FE7}"/>
                </a:ext>
              </a:extLst>
            </p:cNvPr>
            <p:cNvCxnSpPr>
              <a:cxnSpLocks/>
            </p:cNvCxnSpPr>
            <p:nvPr/>
          </p:nvCxnSpPr>
          <p:spPr bwMode="auto">
            <a:xfrm>
              <a:off x="5632429" y="4719664"/>
              <a:ext cx="299828" cy="28403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96" name="直接连接符 195">
              <a:extLst>
                <a:ext uri="{FF2B5EF4-FFF2-40B4-BE49-F238E27FC236}">
                  <a16:creationId xmlns:a16="http://schemas.microsoft.com/office/drawing/2014/main" xmlns="" id="{FE32BB06-9933-4271-9DC0-455CA7176CCF}"/>
                </a:ext>
              </a:extLst>
            </p:cNvPr>
            <p:cNvCxnSpPr>
              <a:cxnSpLocks/>
            </p:cNvCxnSpPr>
            <p:nvPr/>
          </p:nvCxnSpPr>
          <p:spPr bwMode="auto">
            <a:xfrm>
              <a:off x="5182943" y="5201730"/>
              <a:ext cx="276317" cy="26005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Tree>
    <p:extLst>
      <p:ext uri="{BB962C8B-B14F-4D97-AF65-F5344CB8AC3E}">
        <p14:creationId xmlns:p14="http://schemas.microsoft.com/office/powerpoint/2010/main" val="1440012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156"/>
                                        </p:tgtEl>
                                        <p:attrNameLst>
                                          <p:attrName>style.visibility</p:attrName>
                                        </p:attrNameLst>
                                      </p:cBhvr>
                                      <p:to>
                                        <p:strVal val="visible"/>
                                      </p:to>
                                    </p:set>
                                    <p:animEffect transition="in" filter="wipe(left)">
                                      <p:cBhvr>
                                        <p:cTn id="14" dur="500"/>
                                        <p:tgtEl>
                                          <p:spTgt spid="156"/>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160"/>
                                        </p:tgtEl>
                                        <p:attrNameLst>
                                          <p:attrName>style.visibility</p:attrName>
                                        </p:attrNameLst>
                                      </p:cBhvr>
                                      <p:to>
                                        <p:strVal val="visible"/>
                                      </p:to>
                                    </p:set>
                                    <p:animEffect transition="in" filter="wipe(down)">
                                      <p:cBhvr>
                                        <p:cTn id="18" dur="500"/>
                                        <p:tgtEl>
                                          <p:spTgt spid="160"/>
                                        </p:tgtEl>
                                      </p:cBhvr>
                                    </p:animEffect>
                                  </p:childTnLst>
                                </p:cTn>
                              </p:par>
                            </p:childTnLst>
                          </p:cTn>
                        </p:par>
                        <p:par>
                          <p:cTn id="19" fill="hold">
                            <p:stCondLst>
                              <p:cond delay="1000"/>
                            </p:stCondLst>
                            <p:childTnLst>
                              <p:par>
                                <p:cTn id="20" presetID="22" presetClass="entr" presetSubtype="4" fill="hold" nodeType="afterEffect">
                                  <p:stCondLst>
                                    <p:cond delay="0"/>
                                  </p:stCondLst>
                                  <p:childTnLst>
                                    <p:set>
                                      <p:cBhvr>
                                        <p:cTn id="21" dur="1" fill="hold">
                                          <p:stCondLst>
                                            <p:cond delay="0"/>
                                          </p:stCondLst>
                                        </p:cTn>
                                        <p:tgtEl>
                                          <p:spTgt spid="163"/>
                                        </p:tgtEl>
                                        <p:attrNameLst>
                                          <p:attrName>style.visibility</p:attrName>
                                        </p:attrNameLst>
                                      </p:cBhvr>
                                      <p:to>
                                        <p:strVal val="visible"/>
                                      </p:to>
                                    </p:set>
                                    <p:animEffect transition="in" filter="wipe(down)">
                                      <p:cBhvr>
                                        <p:cTn id="22" dur="500"/>
                                        <p:tgtEl>
                                          <p:spTgt spid="16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6.4.2</a:t>
            </a:r>
            <a:r>
              <a:rPr lang="zh-CN" altLang="en-US" kern="0" dirty="0"/>
              <a:t> 森林与二叉树的转换</a:t>
            </a:r>
          </a:p>
        </p:txBody>
      </p:sp>
      <p:sp>
        <p:nvSpPr>
          <p:cNvPr id="3" name="矩形 2"/>
          <p:cNvSpPr/>
          <p:nvPr/>
        </p:nvSpPr>
        <p:spPr>
          <a:xfrm>
            <a:off x="1390470" y="1129724"/>
            <a:ext cx="5330842" cy="584775"/>
          </a:xfrm>
          <a:prstGeom prst="rect">
            <a:avLst/>
          </a:prstGeom>
        </p:spPr>
        <p:txBody>
          <a:bodyPr wrap="square">
            <a:spAutoFit/>
          </a:bodyPr>
          <a:lstStyle/>
          <a:p>
            <a:r>
              <a:rPr lang="zh-CN" altLang="en-US" sz="3200" b="1" dirty="0">
                <a:solidFill>
                  <a:srgbClr val="333399"/>
                </a:solidFill>
                <a:latin typeface="SimSun" charset="-122"/>
                <a:ea typeface="SimSun" charset="-122"/>
                <a:cs typeface="SimSun" charset="-122"/>
              </a:rPr>
              <a:t>请将下面的树转换为二叉树  </a:t>
            </a:r>
            <a:endParaRPr lang="en-US" altLang="zh-CN" sz="3200" b="1" baseline="-25000" dirty="0">
              <a:latin typeface="SimSun" charset="-122"/>
              <a:ea typeface="SimSun" charset="-122"/>
            </a:endParaRPr>
          </a:p>
        </p:txBody>
      </p:sp>
      <p:grpSp>
        <p:nvGrpSpPr>
          <p:cNvPr id="98" name="Group 3">
            <a:extLst>
              <a:ext uri="{FF2B5EF4-FFF2-40B4-BE49-F238E27FC236}">
                <a16:creationId xmlns:a16="http://schemas.microsoft.com/office/drawing/2014/main" xmlns="" id="{14F45BBB-DEBD-4739-A465-E725B161EC8C}"/>
              </a:ext>
            </a:extLst>
          </p:cNvPr>
          <p:cNvGrpSpPr>
            <a:grpSpLocks/>
          </p:cNvGrpSpPr>
          <p:nvPr/>
        </p:nvGrpSpPr>
        <p:grpSpPr bwMode="auto">
          <a:xfrm>
            <a:off x="556705" y="2255838"/>
            <a:ext cx="4203831" cy="2485844"/>
            <a:chOff x="251" y="1978"/>
            <a:chExt cx="1855" cy="1017"/>
          </a:xfrm>
        </p:grpSpPr>
        <p:sp>
          <p:nvSpPr>
            <p:cNvPr id="99" name="Oval 4">
              <a:extLst>
                <a:ext uri="{FF2B5EF4-FFF2-40B4-BE49-F238E27FC236}">
                  <a16:creationId xmlns:a16="http://schemas.microsoft.com/office/drawing/2014/main" xmlns="" id="{F9413EB1-2E40-467E-B78A-A31C76B4477F}"/>
                </a:ext>
              </a:extLst>
            </p:cNvPr>
            <p:cNvSpPr>
              <a:spLocks noChangeArrowheads="1"/>
            </p:cNvSpPr>
            <p:nvPr/>
          </p:nvSpPr>
          <p:spPr bwMode="auto">
            <a:xfrm>
              <a:off x="1206" y="197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dirty="0">
                  <a:solidFill>
                    <a:schemeClr val="tx1"/>
                  </a:solidFill>
                </a:rPr>
                <a:t>A</a:t>
              </a:r>
            </a:p>
          </p:txBody>
        </p:sp>
        <p:sp>
          <p:nvSpPr>
            <p:cNvPr id="100" name="Oval 5">
              <a:extLst>
                <a:ext uri="{FF2B5EF4-FFF2-40B4-BE49-F238E27FC236}">
                  <a16:creationId xmlns:a16="http://schemas.microsoft.com/office/drawing/2014/main" xmlns="" id="{ECBE3A1E-2F26-4800-86F0-5215ECAF4539}"/>
                </a:ext>
              </a:extLst>
            </p:cNvPr>
            <p:cNvSpPr>
              <a:spLocks noChangeArrowheads="1"/>
            </p:cNvSpPr>
            <p:nvPr/>
          </p:nvSpPr>
          <p:spPr bwMode="auto">
            <a:xfrm>
              <a:off x="659" y="237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B</a:t>
              </a:r>
            </a:p>
          </p:txBody>
        </p:sp>
        <p:sp>
          <p:nvSpPr>
            <p:cNvPr id="101" name="Oval 6">
              <a:extLst>
                <a:ext uri="{FF2B5EF4-FFF2-40B4-BE49-F238E27FC236}">
                  <a16:creationId xmlns:a16="http://schemas.microsoft.com/office/drawing/2014/main" xmlns="" id="{2E683F0B-6C4E-43E6-8D52-D6C445941B8C}"/>
                </a:ext>
              </a:extLst>
            </p:cNvPr>
            <p:cNvSpPr>
              <a:spLocks noChangeArrowheads="1"/>
            </p:cNvSpPr>
            <p:nvPr/>
          </p:nvSpPr>
          <p:spPr bwMode="auto">
            <a:xfrm>
              <a:off x="1206" y="237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C</a:t>
              </a:r>
            </a:p>
          </p:txBody>
        </p:sp>
        <p:sp>
          <p:nvSpPr>
            <p:cNvPr id="102" name="Oval 7">
              <a:extLst>
                <a:ext uri="{FF2B5EF4-FFF2-40B4-BE49-F238E27FC236}">
                  <a16:creationId xmlns:a16="http://schemas.microsoft.com/office/drawing/2014/main" xmlns="" id="{A83F3574-3624-44A0-88F7-479D518A0E71}"/>
                </a:ext>
              </a:extLst>
            </p:cNvPr>
            <p:cNvSpPr>
              <a:spLocks noChangeArrowheads="1"/>
            </p:cNvSpPr>
            <p:nvPr/>
          </p:nvSpPr>
          <p:spPr bwMode="auto">
            <a:xfrm>
              <a:off x="1684" y="237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D</a:t>
              </a:r>
            </a:p>
          </p:txBody>
        </p:sp>
        <p:sp>
          <p:nvSpPr>
            <p:cNvPr id="103" name="Oval 8">
              <a:extLst>
                <a:ext uri="{FF2B5EF4-FFF2-40B4-BE49-F238E27FC236}">
                  <a16:creationId xmlns:a16="http://schemas.microsoft.com/office/drawing/2014/main" xmlns="" id="{41314E98-A43B-4A2B-8172-24EF58899862}"/>
                </a:ext>
              </a:extLst>
            </p:cNvPr>
            <p:cNvSpPr>
              <a:spLocks noChangeArrowheads="1"/>
            </p:cNvSpPr>
            <p:nvPr/>
          </p:nvSpPr>
          <p:spPr bwMode="auto">
            <a:xfrm>
              <a:off x="251"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E</a:t>
              </a:r>
            </a:p>
          </p:txBody>
        </p:sp>
        <p:sp>
          <p:nvSpPr>
            <p:cNvPr id="104" name="Oval 9">
              <a:extLst>
                <a:ext uri="{FF2B5EF4-FFF2-40B4-BE49-F238E27FC236}">
                  <a16:creationId xmlns:a16="http://schemas.microsoft.com/office/drawing/2014/main" xmlns="" id="{49C0D3E0-3881-48BC-B0DF-967478EF9914}"/>
                </a:ext>
              </a:extLst>
            </p:cNvPr>
            <p:cNvSpPr>
              <a:spLocks noChangeArrowheads="1"/>
            </p:cNvSpPr>
            <p:nvPr/>
          </p:nvSpPr>
          <p:spPr bwMode="auto">
            <a:xfrm>
              <a:off x="659"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F</a:t>
              </a:r>
            </a:p>
          </p:txBody>
        </p:sp>
        <p:sp>
          <p:nvSpPr>
            <p:cNvPr id="105" name="Oval 10">
              <a:extLst>
                <a:ext uri="{FF2B5EF4-FFF2-40B4-BE49-F238E27FC236}">
                  <a16:creationId xmlns:a16="http://schemas.microsoft.com/office/drawing/2014/main" xmlns="" id="{3C8BEC2B-5F05-4812-BF4D-819662DB266F}"/>
                </a:ext>
              </a:extLst>
            </p:cNvPr>
            <p:cNvSpPr>
              <a:spLocks noChangeArrowheads="1"/>
            </p:cNvSpPr>
            <p:nvPr/>
          </p:nvSpPr>
          <p:spPr bwMode="auto">
            <a:xfrm>
              <a:off x="1067"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G</a:t>
              </a:r>
            </a:p>
          </p:txBody>
        </p:sp>
        <p:sp>
          <p:nvSpPr>
            <p:cNvPr id="106" name="Oval 11">
              <a:extLst>
                <a:ext uri="{FF2B5EF4-FFF2-40B4-BE49-F238E27FC236}">
                  <a16:creationId xmlns:a16="http://schemas.microsoft.com/office/drawing/2014/main" xmlns="" id="{719B67AE-A49F-426B-A7D9-11EDEBA1941B}"/>
                </a:ext>
              </a:extLst>
            </p:cNvPr>
            <p:cNvSpPr>
              <a:spLocks noChangeArrowheads="1"/>
            </p:cNvSpPr>
            <p:nvPr/>
          </p:nvSpPr>
          <p:spPr bwMode="auto">
            <a:xfrm>
              <a:off x="1475"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H</a:t>
              </a:r>
            </a:p>
          </p:txBody>
        </p:sp>
        <p:sp>
          <p:nvSpPr>
            <p:cNvPr id="107" name="Oval 12">
              <a:extLst>
                <a:ext uri="{FF2B5EF4-FFF2-40B4-BE49-F238E27FC236}">
                  <a16:creationId xmlns:a16="http://schemas.microsoft.com/office/drawing/2014/main" xmlns="" id="{6F22132A-9ADA-4E3B-B481-EDC4242D0203}"/>
                </a:ext>
              </a:extLst>
            </p:cNvPr>
            <p:cNvSpPr>
              <a:spLocks noChangeArrowheads="1"/>
            </p:cNvSpPr>
            <p:nvPr/>
          </p:nvSpPr>
          <p:spPr bwMode="auto">
            <a:xfrm>
              <a:off x="1884"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I</a:t>
              </a:r>
            </a:p>
          </p:txBody>
        </p:sp>
        <p:sp>
          <p:nvSpPr>
            <p:cNvPr id="108" name="Line 13">
              <a:extLst>
                <a:ext uri="{FF2B5EF4-FFF2-40B4-BE49-F238E27FC236}">
                  <a16:creationId xmlns:a16="http://schemas.microsoft.com/office/drawing/2014/main" xmlns="" id="{697E6679-563D-4378-83C1-47519193A468}"/>
                </a:ext>
              </a:extLst>
            </p:cNvPr>
            <p:cNvSpPr>
              <a:spLocks noChangeShapeType="1"/>
            </p:cNvSpPr>
            <p:nvPr/>
          </p:nvSpPr>
          <p:spPr bwMode="auto">
            <a:xfrm>
              <a:off x="1311" y="2211"/>
              <a:ext cx="0"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09" name="Line 14">
              <a:extLst>
                <a:ext uri="{FF2B5EF4-FFF2-40B4-BE49-F238E27FC236}">
                  <a16:creationId xmlns:a16="http://schemas.microsoft.com/office/drawing/2014/main" xmlns="" id="{51A3FB30-B83A-4CA8-8D9E-5124535C2190}"/>
                </a:ext>
              </a:extLst>
            </p:cNvPr>
            <p:cNvSpPr>
              <a:spLocks noChangeShapeType="1"/>
            </p:cNvSpPr>
            <p:nvPr/>
          </p:nvSpPr>
          <p:spPr bwMode="auto">
            <a:xfrm flipH="1">
              <a:off x="822" y="2133"/>
              <a:ext cx="40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0" name="Line 15">
              <a:extLst>
                <a:ext uri="{FF2B5EF4-FFF2-40B4-BE49-F238E27FC236}">
                  <a16:creationId xmlns:a16="http://schemas.microsoft.com/office/drawing/2014/main" xmlns="" id="{760AE458-1C67-4A76-B49B-8E4DE42D2016}"/>
                </a:ext>
              </a:extLst>
            </p:cNvPr>
            <p:cNvSpPr>
              <a:spLocks noChangeShapeType="1"/>
            </p:cNvSpPr>
            <p:nvPr/>
          </p:nvSpPr>
          <p:spPr bwMode="auto">
            <a:xfrm>
              <a:off x="1411" y="2144"/>
              <a:ext cx="334"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1" name="Line 16">
              <a:extLst>
                <a:ext uri="{FF2B5EF4-FFF2-40B4-BE49-F238E27FC236}">
                  <a16:creationId xmlns:a16="http://schemas.microsoft.com/office/drawing/2014/main" xmlns="" id="{13A6DB36-471A-44EF-8F2D-5BA194AA1905}"/>
                </a:ext>
              </a:extLst>
            </p:cNvPr>
            <p:cNvSpPr>
              <a:spLocks noChangeShapeType="1"/>
            </p:cNvSpPr>
            <p:nvPr/>
          </p:nvSpPr>
          <p:spPr bwMode="auto">
            <a:xfrm>
              <a:off x="767" y="2611"/>
              <a:ext cx="0"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 name="Line 17">
              <a:extLst>
                <a:ext uri="{FF2B5EF4-FFF2-40B4-BE49-F238E27FC236}">
                  <a16:creationId xmlns:a16="http://schemas.microsoft.com/office/drawing/2014/main" xmlns="" id="{017406AE-D8CD-4836-9C97-9AC03952E11E}"/>
                </a:ext>
              </a:extLst>
            </p:cNvPr>
            <p:cNvSpPr>
              <a:spLocks noChangeShapeType="1"/>
            </p:cNvSpPr>
            <p:nvPr/>
          </p:nvSpPr>
          <p:spPr bwMode="auto">
            <a:xfrm flipH="1">
              <a:off x="433" y="2555"/>
              <a:ext cx="234"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3" name="Line 18">
              <a:extLst>
                <a:ext uri="{FF2B5EF4-FFF2-40B4-BE49-F238E27FC236}">
                  <a16:creationId xmlns:a16="http://schemas.microsoft.com/office/drawing/2014/main" xmlns="" id="{6248B564-460D-4C6D-8461-281D398172FE}"/>
                </a:ext>
              </a:extLst>
            </p:cNvPr>
            <p:cNvSpPr>
              <a:spLocks noChangeShapeType="1"/>
            </p:cNvSpPr>
            <p:nvPr/>
          </p:nvSpPr>
          <p:spPr bwMode="auto">
            <a:xfrm>
              <a:off x="856" y="2555"/>
              <a:ext cx="244" cy="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4" name="Line 19">
              <a:extLst>
                <a:ext uri="{FF2B5EF4-FFF2-40B4-BE49-F238E27FC236}">
                  <a16:creationId xmlns:a16="http://schemas.microsoft.com/office/drawing/2014/main" xmlns="" id="{4EF5CB29-52E6-4C83-9580-7EE84B0922CC}"/>
                </a:ext>
              </a:extLst>
            </p:cNvPr>
            <p:cNvSpPr>
              <a:spLocks noChangeShapeType="1"/>
            </p:cNvSpPr>
            <p:nvPr/>
          </p:nvSpPr>
          <p:spPr bwMode="auto">
            <a:xfrm flipH="1">
              <a:off x="1634" y="2578"/>
              <a:ext cx="111"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5" name="Line 20">
              <a:extLst>
                <a:ext uri="{FF2B5EF4-FFF2-40B4-BE49-F238E27FC236}">
                  <a16:creationId xmlns:a16="http://schemas.microsoft.com/office/drawing/2014/main" xmlns="" id="{69770E7E-8F92-412F-B431-7CD507E53197}"/>
                </a:ext>
              </a:extLst>
            </p:cNvPr>
            <p:cNvSpPr>
              <a:spLocks noChangeShapeType="1"/>
            </p:cNvSpPr>
            <p:nvPr/>
          </p:nvSpPr>
          <p:spPr bwMode="auto">
            <a:xfrm>
              <a:off x="1878" y="2589"/>
              <a:ext cx="111" cy="1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116" name="AutoShape 20">
            <a:extLst>
              <a:ext uri="{FF2B5EF4-FFF2-40B4-BE49-F238E27FC236}">
                <a16:creationId xmlns:a16="http://schemas.microsoft.com/office/drawing/2014/main" xmlns="" id="{93658EFB-C0B1-4387-AAFD-68C7D5933A0A}"/>
              </a:ext>
            </a:extLst>
          </p:cNvPr>
          <p:cNvSpPr>
            <a:spLocks noChangeArrowheads="1"/>
          </p:cNvSpPr>
          <p:nvPr/>
        </p:nvSpPr>
        <p:spPr bwMode="auto">
          <a:xfrm>
            <a:off x="4887445" y="3368300"/>
            <a:ext cx="1056981" cy="381000"/>
          </a:xfrm>
          <a:prstGeom prst="rightArrow">
            <a:avLst>
              <a:gd name="adj1" fmla="val 50000"/>
              <a:gd name="adj2" fmla="val 90000"/>
            </a:avLst>
          </a:prstGeom>
          <a:solidFill>
            <a:schemeClr val="tx2"/>
          </a:solidFill>
          <a:ln w="9525">
            <a:solidFill>
              <a:schemeClr val="tx1"/>
            </a:solidFill>
            <a:miter lim="800000"/>
            <a:headEnd/>
            <a:tailEnd/>
          </a:ln>
        </p:spPr>
        <p:txBody>
          <a:bodyPr wrap="square"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a:p>
        </p:txBody>
      </p:sp>
      <p:grpSp>
        <p:nvGrpSpPr>
          <p:cNvPr id="117" name="Group 101">
            <a:extLst>
              <a:ext uri="{FF2B5EF4-FFF2-40B4-BE49-F238E27FC236}">
                <a16:creationId xmlns:a16="http://schemas.microsoft.com/office/drawing/2014/main" xmlns="" id="{A4111711-2D97-4022-8797-7BA6747DB179}"/>
              </a:ext>
            </a:extLst>
          </p:cNvPr>
          <p:cNvGrpSpPr>
            <a:grpSpLocks/>
          </p:cNvGrpSpPr>
          <p:nvPr/>
        </p:nvGrpSpPr>
        <p:grpSpPr bwMode="auto">
          <a:xfrm>
            <a:off x="6940549" y="2070100"/>
            <a:ext cx="3108423" cy="3915921"/>
            <a:chOff x="2948" y="2565"/>
            <a:chExt cx="1424" cy="1755"/>
          </a:xfrm>
        </p:grpSpPr>
        <p:sp>
          <p:nvSpPr>
            <p:cNvPr id="118" name="Oval 102">
              <a:extLst>
                <a:ext uri="{FF2B5EF4-FFF2-40B4-BE49-F238E27FC236}">
                  <a16:creationId xmlns:a16="http://schemas.microsoft.com/office/drawing/2014/main" xmlns="" id="{E1D7D485-31A7-4FCB-86CE-19BEA7215783}"/>
                </a:ext>
              </a:extLst>
            </p:cNvPr>
            <p:cNvSpPr>
              <a:spLocks noChangeArrowheads="1"/>
            </p:cNvSpPr>
            <p:nvPr/>
          </p:nvSpPr>
          <p:spPr bwMode="auto">
            <a:xfrm>
              <a:off x="3614" y="256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A</a:t>
              </a:r>
            </a:p>
          </p:txBody>
        </p:sp>
        <p:sp>
          <p:nvSpPr>
            <p:cNvPr id="119" name="Oval 103">
              <a:extLst>
                <a:ext uri="{FF2B5EF4-FFF2-40B4-BE49-F238E27FC236}">
                  <a16:creationId xmlns:a16="http://schemas.microsoft.com/office/drawing/2014/main" xmlns="" id="{5C801CA2-7948-401F-A6FB-291D5E595CBF}"/>
                </a:ext>
              </a:extLst>
            </p:cNvPr>
            <p:cNvSpPr>
              <a:spLocks noChangeArrowheads="1"/>
            </p:cNvSpPr>
            <p:nvPr/>
          </p:nvSpPr>
          <p:spPr bwMode="auto">
            <a:xfrm>
              <a:off x="3256" y="2827"/>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B</a:t>
              </a:r>
            </a:p>
          </p:txBody>
        </p:sp>
        <p:sp>
          <p:nvSpPr>
            <p:cNvPr id="120" name="Oval 104">
              <a:extLst>
                <a:ext uri="{FF2B5EF4-FFF2-40B4-BE49-F238E27FC236}">
                  <a16:creationId xmlns:a16="http://schemas.microsoft.com/office/drawing/2014/main" xmlns="" id="{8D806F98-F81B-48C9-AD2B-3CBAB94767CB}"/>
                </a:ext>
              </a:extLst>
            </p:cNvPr>
            <p:cNvSpPr>
              <a:spLocks noChangeArrowheads="1"/>
            </p:cNvSpPr>
            <p:nvPr/>
          </p:nvSpPr>
          <p:spPr bwMode="auto">
            <a:xfrm>
              <a:off x="3580" y="3106"/>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C</a:t>
              </a:r>
            </a:p>
          </p:txBody>
        </p:sp>
        <p:sp>
          <p:nvSpPr>
            <p:cNvPr id="121" name="Oval 105">
              <a:extLst>
                <a:ext uri="{FF2B5EF4-FFF2-40B4-BE49-F238E27FC236}">
                  <a16:creationId xmlns:a16="http://schemas.microsoft.com/office/drawing/2014/main" xmlns="" id="{F9B72D74-FCE6-4930-8934-6536A8080796}"/>
                </a:ext>
              </a:extLst>
            </p:cNvPr>
            <p:cNvSpPr>
              <a:spLocks noChangeArrowheads="1"/>
            </p:cNvSpPr>
            <p:nvPr/>
          </p:nvSpPr>
          <p:spPr bwMode="auto">
            <a:xfrm>
              <a:off x="3903" y="340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D</a:t>
              </a:r>
            </a:p>
          </p:txBody>
        </p:sp>
        <p:sp>
          <p:nvSpPr>
            <p:cNvPr id="122" name="Oval 106">
              <a:extLst>
                <a:ext uri="{FF2B5EF4-FFF2-40B4-BE49-F238E27FC236}">
                  <a16:creationId xmlns:a16="http://schemas.microsoft.com/office/drawing/2014/main" xmlns="" id="{C13FBBED-11B2-4C65-84B4-D2B4FFBD7C3B}"/>
                </a:ext>
              </a:extLst>
            </p:cNvPr>
            <p:cNvSpPr>
              <a:spLocks noChangeArrowheads="1"/>
            </p:cNvSpPr>
            <p:nvPr/>
          </p:nvSpPr>
          <p:spPr bwMode="auto">
            <a:xfrm>
              <a:off x="2948" y="3106"/>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E</a:t>
              </a:r>
            </a:p>
          </p:txBody>
        </p:sp>
        <p:sp>
          <p:nvSpPr>
            <p:cNvPr id="123" name="Oval 107">
              <a:extLst>
                <a:ext uri="{FF2B5EF4-FFF2-40B4-BE49-F238E27FC236}">
                  <a16:creationId xmlns:a16="http://schemas.microsoft.com/office/drawing/2014/main" xmlns="" id="{AE513818-4B82-47DF-87CE-202885F0D418}"/>
                </a:ext>
              </a:extLst>
            </p:cNvPr>
            <p:cNvSpPr>
              <a:spLocks noChangeArrowheads="1"/>
            </p:cNvSpPr>
            <p:nvPr/>
          </p:nvSpPr>
          <p:spPr bwMode="auto">
            <a:xfrm>
              <a:off x="3223" y="340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F</a:t>
              </a:r>
            </a:p>
          </p:txBody>
        </p:sp>
        <p:sp>
          <p:nvSpPr>
            <p:cNvPr id="124" name="Oval 108">
              <a:extLst>
                <a:ext uri="{FF2B5EF4-FFF2-40B4-BE49-F238E27FC236}">
                  <a16:creationId xmlns:a16="http://schemas.microsoft.com/office/drawing/2014/main" xmlns="" id="{26B4A691-0789-47B3-8291-ACF355DDC5B2}"/>
                </a:ext>
              </a:extLst>
            </p:cNvPr>
            <p:cNvSpPr>
              <a:spLocks noChangeArrowheads="1"/>
            </p:cNvSpPr>
            <p:nvPr/>
          </p:nvSpPr>
          <p:spPr bwMode="auto">
            <a:xfrm>
              <a:off x="3452" y="376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G</a:t>
              </a:r>
            </a:p>
          </p:txBody>
        </p:sp>
        <p:sp>
          <p:nvSpPr>
            <p:cNvPr id="125" name="Oval 109">
              <a:extLst>
                <a:ext uri="{FF2B5EF4-FFF2-40B4-BE49-F238E27FC236}">
                  <a16:creationId xmlns:a16="http://schemas.microsoft.com/office/drawing/2014/main" xmlns="" id="{10AB1330-7CDE-43EA-8F90-DA1A983D881C}"/>
                </a:ext>
              </a:extLst>
            </p:cNvPr>
            <p:cNvSpPr>
              <a:spLocks noChangeArrowheads="1"/>
            </p:cNvSpPr>
            <p:nvPr/>
          </p:nvSpPr>
          <p:spPr bwMode="auto">
            <a:xfrm>
              <a:off x="3805" y="377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H</a:t>
              </a:r>
            </a:p>
          </p:txBody>
        </p:sp>
        <p:sp>
          <p:nvSpPr>
            <p:cNvPr id="126" name="Oval 110">
              <a:extLst>
                <a:ext uri="{FF2B5EF4-FFF2-40B4-BE49-F238E27FC236}">
                  <a16:creationId xmlns:a16="http://schemas.microsoft.com/office/drawing/2014/main" xmlns="" id="{F9A3BB06-A91B-438C-8734-81AD3E8325CB}"/>
                </a:ext>
              </a:extLst>
            </p:cNvPr>
            <p:cNvSpPr>
              <a:spLocks noChangeArrowheads="1"/>
            </p:cNvSpPr>
            <p:nvPr/>
          </p:nvSpPr>
          <p:spPr bwMode="auto">
            <a:xfrm>
              <a:off x="4150" y="4087"/>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lang="en-US" altLang="zh-CN" sz="2000" b="1">
                  <a:solidFill>
                    <a:schemeClr val="tx1"/>
                  </a:solidFill>
                </a:rPr>
                <a:t>I</a:t>
              </a:r>
            </a:p>
          </p:txBody>
        </p:sp>
        <p:sp>
          <p:nvSpPr>
            <p:cNvPr id="127" name="Line 111">
              <a:extLst>
                <a:ext uri="{FF2B5EF4-FFF2-40B4-BE49-F238E27FC236}">
                  <a16:creationId xmlns:a16="http://schemas.microsoft.com/office/drawing/2014/main" xmlns="" id="{AD0B8F9D-C938-4708-84BF-191FB2DE8665}"/>
                </a:ext>
              </a:extLst>
            </p:cNvPr>
            <p:cNvSpPr>
              <a:spLocks noChangeShapeType="1"/>
            </p:cNvSpPr>
            <p:nvPr/>
          </p:nvSpPr>
          <p:spPr bwMode="auto">
            <a:xfrm flipH="1">
              <a:off x="3445" y="2722"/>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128" name="Line 112">
              <a:extLst>
                <a:ext uri="{FF2B5EF4-FFF2-40B4-BE49-F238E27FC236}">
                  <a16:creationId xmlns:a16="http://schemas.microsoft.com/office/drawing/2014/main" xmlns="" id="{914315F8-5A95-42D5-9B4C-12C478755876}"/>
                </a:ext>
              </a:extLst>
            </p:cNvPr>
            <p:cNvSpPr>
              <a:spLocks noChangeShapeType="1"/>
            </p:cNvSpPr>
            <p:nvPr/>
          </p:nvSpPr>
          <p:spPr bwMode="auto">
            <a:xfrm flipH="1">
              <a:off x="3134" y="3033"/>
              <a:ext cx="144"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29" name="Line 113">
              <a:extLst>
                <a:ext uri="{FF2B5EF4-FFF2-40B4-BE49-F238E27FC236}">
                  <a16:creationId xmlns:a16="http://schemas.microsoft.com/office/drawing/2014/main" xmlns="" id="{367F6072-EEB8-4195-B2BC-CA62CC6C1D9A}"/>
                </a:ext>
              </a:extLst>
            </p:cNvPr>
            <p:cNvSpPr>
              <a:spLocks noChangeShapeType="1"/>
            </p:cNvSpPr>
            <p:nvPr/>
          </p:nvSpPr>
          <p:spPr bwMode="auto">
            <a:xfrm>
              <a:off x="3134" y="3300"/>
              <a:ext cx="133"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30" name="Line 114">
              <a:extLst>
                <a:ext uri="{FF2B5EF4-FFF2-40B4-BE49-F238E27FC236}">
                  <a16:creationId xmlns:a16="http://schemas.microsoft.com/office/drawing/2014/main" xmlns="" id="{E4425183-31C7-4169-B104-484B0D53523A}"/>
                </a:ext>
              </a:extLst>
            </p:cNvPr>
            <p:cNvSpPr>
              <a:spLocks noChangeShapeType="1"/>
            </p:cNvSpPr>
            <p:nvPr/>
          </p:nvSpPr>
          <p:spPr bwMode="auto">
            <a:xfrm>
              <a:off x="3400" y="3600"/>
              <a:ext cx="156"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31" name="Line 115">
              <a:extLst>
                <a:ext uri="{FF2B5EF4-FFF2-40B4-BE49-F238E27FC236}">
                  <a16:creationId xmlns:a16="http://schemas.microsoft.com/office/drawing/2014/main" xmlns="" id="{657E0D65-CD12-436F-8879-1F262648CED0}"/>
                </a:ext>
              </a:extLst>
            </p:cNvPr>
            <p:cNvSpPr>
              <a:spLocks noChangeShapeType="1"/>
            </p:cNvSpPr>
            <p:nvPr/>
          </p:nvSpPr>
          <p:spPr bwMode="auto">
            <a:xfrm>
              <a:off x="3445" y="3022"/>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32" name="Line 116">
              <a:extLst>
                <a:ext uri="{FF2B5EF4-FFF2-40B4-BE49-F238E27FC236}">
                  <a16:creationId xmlns:a16="http://schemas.microsoft.com/office/drawing/2014/main" xmlns="" id="{04CC20E2-96BE-4399-832D-3727AD4F30ED}"/>
                </a:ext>
              </a:extLst>
            </p:cNvPr>
            <p:cNvSpPr>
              <a:spLocks noChangeShapeType="1"/>
            </p:cNvSpPr>
            <p:nvPr/>
          </p:nvSpPr>
          <p:spPr bwMode="auto">
            <a:xfrm>
              <a:off x="3745" y="3333"/>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33" name="Line 117">
              <a:extLst>
                <a:ext uri="{FF2B5EF4-FFF2-40B4-BE49-F238E27FC236}">
                  <a16:creationId xmlns:a16="http://schemas.microsoft.com/office/drawing/2014/main" xmlns="" id="{A5E1E757-54A1-4E7C-8F8B-FDEF514422AE}"/>
                </a:ext>
              </a:extLst>
            </p:cNvPr>
            <p:cNvSpPr>
              <a:spLocks noChangeShapeType="1"/>
            </p:cNvSpPr>
            <p:nvPr/>
          </p:nvSpPr>
          <p:spPr bwMode="auto">
            <a:xfrm flipH="1">
              <a:off x="3934" y="3633"/>
              <a:ext cx="67"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34" name="Line 118">
              <a:extLst>
                <a:ext uri="{FF2B5EF4-FFF2-40B4-BE49-F238E27FC236}">
                  <a16:creationId xmlns:a16="http://schemas.microsoft.com/office/drawing/2014/main" xmlns="" id="{C9716350-D958-400D-B4D6-F963CFCC2768}"/>
                </a:ext>
              </a:extLst>
            </p:cNvPr>
            <p:cNvSpPr>
              <a:spLocks noChangeShapeType="1"/>
            </p:cNvSpPr>
            <p:nvPr/>
          </p:nvSpPr>
          <p:spPr bwMode="auto">
            <a:xfrm>
              <a:off x="3989" y="3966"/>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Tree>
    <p:extLst>
      <p:ext uri="{BB962C8B-B14F-4D97-AF65-F5344CB8AC3E}">
        <p14:creationId xmlns:p14="http://schemas.microsoft.com/office/powerpoint/2010/main" val="2465387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wipe(left)">
                                      <p:cBhvr>
                                        <p:cTn id="7" dur="500"/>
                                        <p:tgtEl>
                                          <p:spTgt spid="116"/>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17"/>
                                        </p:tgtEl>
                                        <p:attrNameLst>
                                          <p:attrName>style.visibility</p:attrName>
                                        </p:attrNameLst>
                                      </p:cBhvr>
                                      <p:to>
                                        <p:strVal val="visible"/>
                                      </p:to>
                                    </p:set>
                                    <p:anim calcmode="lin" valueType="num">
                                      <p:cBhvr additive="base">
                                        <p:cTn id="11" dur="500" fill="hold"/>
                                        <p:tgtEl>
                                          <p:spTgt spid="117"/>
                                        </p:tgtEl>
                                        <p:attrNameLst>
                                          <p:attrName>ppt_x</p:attrName>
                                        </p:attrNameLst>
                                      </p:cBhvr>
                                      <p:tavLst>
                                        <p:tav tm="0">
                                          <p:val>
                                            <p:strVal val="0-#ppt_w/2"/>
                                          </p:val>
                                        </p:tav>
                                        <p:tav tm="100000">
                                          <p:val>
                                            <p:strVal val="#ppt_x"/>
                                          </p:val>
                                        </p:tav>
                                      </p:tavLst>
                                    </p:anim>
                                    <p:anim calcmode="lin" valueType="num">
                                      <p:cBhvr additive="base">
                                        <p:cTn id="12" dur="500" fill="hold"/>
                                        <p:tgtEl>
                                          <p:spTgt spid="1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a:extLst>
              <a:ext uri="{FF2B5EF4-FFF2-40B4-BE49-F238E27FC236}">
                <a16:creationId xmlns:a16="http://schemas.microsoft.com/office/drawing/2014/main" xmlns="" id="{53198D42-9581-4867-B7E2-0D3B5CD52C68}"/>
              </a:ext>
            </a:extLst>
          </p:cNvPr>
          <p:cNvSpPr>
            <a:spLocks noChangeArrowheads="1"/>
          </p:cNvSpPr>
          <p:nvPr/>
        </p:nvSpPr>
        <p:spPr bwMode="auto">
          <a:xfrm>
            <a:off x="192640" y="1126781"/>
            <a:ext cx="10452169" cy="207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914400" lvl="2" indent="0" eaLnBrk="1" hangingPunct="1">
              <a:buNone/>
            </a:pPr>
            <a:r>
              <a:rPr lang="zh-CN" altLang="en-US" b="1" dirty="0"/>
              <a:t>将</a:t>
            </a:r>
            <a:r>
              <a:rPr lang="zh-CN" altLang="zh-CN" b="1" dirty="0"/>
              <a:t>二叉</a:t>
            </a:r>
            <a:r>
              <a:rPr lang="zh-CN" altLang="en-US" b="1" dirty="0"/>
              <a:t>树转换成树的步骤</a:t>
            </a:r>
          </a:p>
          <a:p>
            <a:pPr lvl="3" eaLnBrk="1" hangingPunct="1"/>
            <a:r>
              <a:rPr lang="zh-CN" altLang="en-US" b="1" dirty="0">
                <a:solidFill>
                  <a:srgbClr val="FF0000"/>
                </a:solidFill>
              </a:rPr>
              <a:t>加线</a:t>
            </a:r>
            <a:r>
              <a:rPr lang="zh-CN" altLang="en-US" b="1" dirty="0"/>
              <a:t>：若</a:t>
            </a:r>
            <a:r>
              <a:rPr lang="en-US" altLang="zh-CN" b="1" dirty="0"/>
              <a:t>p</a:t>
            </a:r>
            <a:r>
              <a:rPr lang="zh-CN" altLang="zh-CN" b="1" dirty="0"/>
              <a:t>结点是双亲结点的左孩子，则将</a:t>
            </a:r>
            <a:r>
              <a:rPr lang="en-US" altLang="zh-CN" b="1" dirty="0"/>
              <a:t>p</a:t>
            </a:r>
            <a:r>
              <a:rPr lang="zh-CN" altLang="zh-CN" b="1" dirty="0"/>
              <a:t>的右孩子，右孩子的右孩子，……沿分支找到的所有右孩子，都与</a:t>
            </a:r>
            <a:r>
              <a:rPr lang="en-US" altLang="zh-CN" b="1" dirty="0"/>
              <a:t>p</a:t>
            </a:r>
            <a:r>
              <a:rPr lang="zh-CN" altLang="zh-CN" b="1" dirty="0"/>
              <a:t>的双亲用线连起来</a:t>
            </a:r>
            <a:endParaRPr lang="zh-CN" altLang="en-US" b="1" dirty="0"/>
          </a:p>
          <a:p>
            <a:pPr lvl="3" eaLnBrk="1" hangingPunct="1"/>
            <a:r>
              <a:rPr lang="zh-CN" altLang="en-US" b="1" dirty="0">
                <a:solidFill>
                  <a:srgbClr val="FF0000"/>
                </a:solidFill>
              </a:rPr>
              <a:t>抹线</a:t>
            </a:r>
            <a:r>
              <a:rPr lang="zh-CN" altLang="en-US" b="1" dirty="0"/>
              <a:t>：抹掉原二叉树中双亲与右孩子之间的连线</a:t>
            </a:r>
          </a:p>
          <a:p>
            <a:pPr lvl="3" eaLnBrk="1" hangingPunct="1"/>
            <a:r>
              <a:rPr lang="zh-CN" altLang="en-US" b="1" dirty="0">
                <a:solidFill>
                  <a:srgbClr val="FF0000"/>
                </a:solidFill>
              </a:rPr>
              <a:t>调整</a:t>
            </a:r>
            <a:r>
              <a:rPr lang="zh-CN" altLang="en-US" b="1" dirty="0"/>
              <a:t>：将结点按层次排列，形成树结构</a:t>
            </a:r>
          </a:p>
        </p:txBody>
      </p:sp>
      <p:sp>
        <p:nvSpPr>
          <p:cNvPr id="119" name="Rectangle 2">
            <a:extLst>
              <a:ext uri="{FF2B5EF4-FFF2-40B4-BE49-F238E27FC236}">
                <a16:creationId xmlns:a16="http://schemas.microsoft.com/office/drawing/2014/main" xmlns="" id="{96DC416C-50C4-41F1-8E37-F14C7445374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6.4.2</a:t>
            </a:r>
            <a:r>
              <a:rPr lang="zh-CN" altLang="en-US" kern="0" dirty="0"/>
              <a:t> 森林与二叉树的转换</a:t>
            </a:r>
          </a:p>
        </p:txBody>
      </p:sp>
      <p:grpSp>
        <p:nvGrpSpPr>
          <p:cNvPr id="120" name="组合 119">
            <a:extLst>
              <a:ext uri="{FF2B5EF4-FFF2-40B4-BE49-F238E27FC236}">
                <a16:creationId xmlns:a16="http://schemas.microsoft.com/office/drawing/2014/main" xmlns="" id="{33AFDB10-3EE7-4330-BCEB-64191054EF88}"/>
              </a:ext>
            </a:extLst>
          </p:cNvPr>
          <p:cNvGrpSpPr/>
          <p:nvPr/>
        </p:nvGrpSpPr>
        <p:grpSpPr>
          <a:xfrm>
            <a:off x="9000096" y="3251837"/>
            <a:ext cx="1679820" cy="3008344"/>
            <a:chOff x="160193" y="2552796"/>
            <a:chExt cx="2596086" cy="4058699"/>
          </a:xfrm>
        </p:grpSpPr>
        <p:grpSp>
          <p:nvGrpSpPr>
            <p:cNvPr id="121" name="组合 120">
              <a:extLst>
                <a:ext uri="{FF2B5EF4-FFF2-40B4-BE49-F238E27FC236}">
                  <a16:creationId xmlns:a16="http://schemas.microsoft.com/office/drawing/2014/main" xmlns="" id="{CAF41B33-1626-49FC-94DE-51D22CACEE4F}"/>
                </a:ext>
              </a:extLst>
            </p:cNvPr>
            <p:cNvGrpSpPr/>
            <p:nvPr/>
          </p:nvGrpSpPr>
          <p:grpSpPr>
            <a:xfrm>
              <a:off x="160193" y="2552796"/>
              <a:ext cx="2596086" cy="1772702"/>
              <a:chOff x="160193" y="2552796"/>
              <a:chExt cx="2596086" cy="1772702"/>
            </a:xfrm>
          </p:grpSpPr>
          <p:sp>
            <p:nvSpPr>
              <p:cNvPr id="132" name="Oval 2">
                <a:extLst>
                  <a:ext uri="{FF2B5EF4-FFF2-40B4-BE49-F238E27FC236}">
                    <a16:creationId xmlns:a16="http://schemas.microsoft.com/office/drawing/2014/main" xmlns="" id="{A2D5D855-3E9A-4A75-8277-6354BE02E9D4}"/>
                  </a:ext>
                </a:extLst>
              </p:cNvPr>
              <p:cNvSpPr>
                <a:spLocks noChangeArrowheads="1"/>
              </p:cNvSpPr>
              <p:nvPr/>
            </p:nvSpPr>
            <p:spPr bwMode="auto">
              <a:xfrm>
                <a:off x="1150793" y="26289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Text Box 3">
                <a:extLst>
                  <a:ext uri="{FF2B5EF4-FFF2-40B4-BE49-F238E27FC236}">
                    <a16:creationId xmlns:a16="http://schemas.microsoft.com/office/drawing/2014/main" xmlns="" id="{5E769134-DF19-4BCA-B963-4617621F2130}"/>
                  </a:ext>
                </a:extLst>
              </p:cNvPr>
              <p:cNvSpPr txBox="1">
                <a:spLocks noChangeArrowheads="1"/>
              </p:cNvSpPr>
              <p:nvPr/>
            </p:nvSpPr>
            <p:spPr bwMode="auto">
              <a:xfrm>
                <a:off x="1173017" y="2552796"/>
                <a:ext cx="590110"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800" dirty="0"/>
                  <a:t>A</a:t>
                </a:r>
                <a:endParaRPr lang="en-US" altLang="zh-CN" sz="1100" dirty="0"/>
              </a:p>
            </p:txBody>
          </p:sp>
          <p:sp>
            <p:nvSpPr>
              <p:cNvPr id="134" name="Oval 4">
                <a:extLst>
                  <a:ext uri="{FF2B5EF4-FFF2-40B4-BE49-F238E27FC236}">
                    <a16:creationId xmlns:a16="http://schemas.microsoft.com/office/drawing/2014/main" xmlns="" id="{382E0D9E-AD47-4B64-B412-60D34D2C5BE5}"/>
                  </a:ext>
                </a:extLst>
              </p:cNvPr>
              <p:cNvSpPr>
                <a:spLocks noChangeArrowheads="1"/>
              </p:cNvSpPr>
              <p:nvPr/>
            </p:nvSpPr>
            <p:spPr bwMode="auto">
              <a:xfrm>
                <a:off x="11507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Oval 5">
                <a:extLst>
                  <a:ext uri="{FF2B5EF4-FFF2-40B4-BE49-F238E27FC236}">
                    <a16:creationId xmlns:a16="http://schemas.microsoft.com/office/drawing/2014/main" xmlns="" id="{8C34A476-336D-471F-BF3B-DA5D63987DD6}"/>
                  </a:ext>
                </a:extLst>
              </p:cNvPr>
              <p:cNvSpPr>
                <a:spLocks noChangeArrowheads="1"/>
              </p:cNvSpPr>
              <p:nvPr/>
            </p:nvSpPr>
            <p:spPr bwMode="auto">
              <a:xfrm>
                <a:off x="1601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Oval 6">
                <a:extLst>
                  <a:ext uri="{FF2B5EF4-FFF2-40B4-BE49-F238E27FC236}">
                    <a16:creationId xmlns:a16="http://schemas.microsoft.com/office/drawing/2014/main" xmlns="" id="{8149EC38-A58D-4F72-9E71-821A86CCC87B}"/>
                  </a:ext>
                </a:extLst>
              </p:cNvPr>
              <p:cNvSpPr>
                <a:spLocks noChangeArrowheads="1"/>
              </p:cNvSpPr>
              <p:nvPr/>
            </p:nvSpPr>
            <p:spPr bwMode="auto">
              <a:xfrm>
                <a:off x="21413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Text Box 10">
                <a:extLst>
                  <a:ext uri="{FF2B5EF4-FFF2-40B4-BE49-F238E27FC236}">
                    <a16:creationId xmlns:a16="http://schemas.microsoft.com/office/drawing/2014/main" xmlns="" id="{1836AD05-9992-42EC-99F7-DF2FD370288E}"/>
                  </a:ext>
                </a:extLst>
              </p:cNvPr>
              <p:cNvSpPr txBox="1">
                <a:spLocks noChangeArrowheads="1"/>
              </p:cNvSpPr>
              <p:nvPr/>
            </p:nvSpPr>
            <p:spPr bwMode="auto">
              <a:xfrm>
                <a:off x="236393" y="3619597"/>
                <a:ext cx="590110"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B</a:t>
                </a:r>
              </a:p>
            </p:txBody>
          </p:sp>
          <p:sp>
            <p:nvSpPr>
              <p:cNvPr id="138" name="Text Box 11">
                <a:extLst>
                  <a:ext uri="{FF2B5EF4-FFF2-40B4-BE49-F238E27FC236}">
                    <a16:creationId xmlns:a16="http://schemas.microsoft.com/office/drawing/2014/main" xmlns="" id="{16411CF7-5A56-4E22-90CE-86EF449068B5}"/>
                  </a:ext>
                </a:extLst>
              </p:cNvPr>
              <p:cNvSpPr txBox="1">
                <a:spLocks noChangeArrowheads="1"/>
              </p:cNvSpPr>
              <p:nvPr/>
            </p:nvSpPr>
            <p:spPr bwMode="auto">
              <a:xfrm>
                <a:off x="1150794" y="3619597"/>
                <a:ext cx="614884"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C</a:t>
                </a:r>
              </a:p>
            </p:txBody>
          </p:sp>
          <p:sp>
            <p:nvSpPr>
              <p:cNvPr id="139" name="Text Box 12">
                <a:extLst>
                  <a:ext uri="{FF2B5EF4-FFF2-40B4-BE49-F238E27FC236}">
                    <a16:creationId xmlns:a16="http://schemas.microsoft.com/office/drawing/2014/main" xmlns="" id="{8C8A5263-38A6-45C5-B932-226EE0F6EE0C}"/>
                  </a:ext>
                </a:extLst>
              </p:cNvPr>
              <p:cNvSpPr txBox="1">
                <a:spLocks noChangeArrowheads="1"/>
              </p:cNvSpPr>
              <p:nvPr/>
            </p:nvSpPr>
            <p:spPr bwMode="auto">
              <a:xfrm>
                <a:off x="2141395" y="3619597"/>
                <a:ext cx="614884"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D</a:t>
                </a:r>
              </a:p>
            </p:txBody>
          </p:sp>
          <p:sp>
            <p:nvSpPr>
              <p:cNvPr id="140" name="Line 16">
                <a:extLst>
                  <a:ext uri="{FF2B5EF4-FFF2-40B4-BE49-F238E27FC236}">
                    <a16:creationId xmlns:a16="http://schemas.microsoft.com/office/drawing/2014/main" xmlns="" id="{5F5CB1DF-911D-415F-917D-BE0E836E4F94}"/>
                  </a:ext>
                </a:extLst>
              </p:cNvPr>
              <p:cNvSpPr>
                <a:spLocks noChangeShapeType="1"/>
              </p:cNvSpPr>
              <p:nvPr/>
            </p:nvSpPr>
            <p:spPr bwMode="auto">
              <a:xfrm>
                <a:off x="1760393" y="3086195"/>
                <a:ext cx="6096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Line 17">
                <a:extLst>
                  <a:ext uri="{FF2B5EF4-FFF2-40B4-BE49-F238E27FC236}">
                    <a16:creationId xmlns:a16="http://schemas.microsoft.com/office/drawing/2014/main" xmlns="" id="{BBC15CD5-EA31-44D5-B283-46C4069C0FB6}"/>
                  </a:ext>
                </a:extLst>
              </p:cNvPr>
              <p:cNvSpPr>
                <a:spLocks noChangeShapeType="1"/>
              </p:cNvSpPr>
              <p:nvPr/>
            </p:nvSpPr>
            <p:spPr bwMode="auto">
              <a:xfrm flipH="1">
                <a:off x="464993" y="3086195"/>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Line 19">
                <a:extLst>
                  <a:ext uri="{FF2B5EF4-FFF2-40B4-BE49-F238E27FC236}">
                    <a16:creationId xmlns:a16="http://schemas.microsoft.com/office/drawing/2014/main" xmlns="" id="{6A515C2A-3F33-44D8-8E28-8851A5CF8643}"/>
                  </a:ext>
                </a:extLst>
              </p:cNvPr>
              <p:cNvSpPr>
                <a:spLocks noChangeShapeType="1"/>
              </p:cNvSpPr>
              <p:nvPr/>
            </p:nvSpPr>
            <p:spPr bwMode="auto">
              <a:xfrm>
                <a:off x="1455593" y="3238595"/>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 name="组合 121">
              <a:extLst>
                <a:ext uri="{FF2B5EF4-FFF2-40B4-BE49-F238E27FC236}">
                  <a16:creationId xmlns:a16="http://schemas.microsoft.com/office/drawing/2014/main" xmlns="" id="{92E4C870-8BF5-451D-8600-404F71934F62}"/>
                </a:ext>
              </a:extLst>
            </p:cNvPr>
            <p:cNvGrpSpPr/>
            <p:nvPr/>
          </p:nvGrpSpPr>
          <p:grpSpPr>
            <a:xfrm>
              <a:off x="769793" y="4152995"/>
              <a:ext cx="1554058" cy="2458500"/>
              <a:chOff x="769793" y="4152995"/>
              <a:chExt cx="1554058" cy="2458500"/>
            </a:xfrm>
          </p:grpSpPr>
          <p:sp>
            <p:nvSpPr>
              <p:cNvPr id="123" name="Oval 7">
                <a:extLst>
                  <a:ext uri="{FF2B5EF4-FFF2-40B4-BE49-F238E27FC236}">
                    <a16:creationId xmlns:a16="http://schemas.microsoft.com/office/drawing/2014/main" xmlns="" id="{918E48F8-70F4-42A0-BB19-72CF543F3FC4}"/>
                  </a:ext>
                </a:extLst>
              </p:cNvPr>
              <p:cNvSpPr>
                <a:spLocks noChangeArrowheads="1"/>
              </p:cNvSpPr>
              <p:nvPr/>
            </p:nvSpPr>
            <p:spPr bwMode="auto">
              <a:xfrm>
                <a:off x="769793" y="4838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Oval 8">
                <a:extLst>
                  <a:ext uri="{FF2B5EF4-FFF2-40B4-BE49-F238E27FC236}">
                    <a16:creationId xmlns:a16="http://schemas.microsoft.com/office/drawing/2014/main" xmlns="" id="{1175F801-7D42-4F55-B7C2-B7430C999B2A}"/>
                  </a:ext>
                </a:extLst>
              </p:cNvPr>
              <p:cNvSpPr>
                <a:spLocks noChangeArrowheads="1"/>
              </p:cNvSpPr>
              <p:nvPr/>
            </p:nvSpPr>
            <p:spPr bwMode="auto">
              <a:xfrm>
                <a:off x="1684193" y="4838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Oval 9">
                <a:extLst>
                  <a:ext uri="{FF2B5EF4-FFF2-40B4-BE49-F238E27FC236}">
                    <a16:creationId xmlns:a16="http://schemas.microsoft.com/office/drawing/2014/main" xmlns="" id="{45D3EA00-0F91-41CE-BBA0-039EFD1011AE}"/>
                  </a:ext>
                </a:extLst>
              </p:cNvPr>
              <p:cNvSpPr>
                <a:spLocks noChangeArrowheads="1"/>
              </p:cNvSpPr>
              <p:nvPr/>
            </p:nvSpPr>
            <p:spPr bwMode="auto">
              <a:xfrm>
                <a:off x="1684193" y="5981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Text Box 13">
                <a:extLst>
                  <a:ext uri="{FF2B5EF4-FFF2-40B4-BE49-F238E27FC236}">
                    <a16:creationId xmlns:a16="http://schemas.microsoft.com/office/drawing/2014/main" xmlns="" id="{1C157671-3C87-4C21-B9C6-FC59B59AE9B3}"/>
                  </a:ext>
                </a:extLst>
              </p:cNvPr>
              <p:cNvSpPr txBox="1">
                <a:spLocks noChangeArrowheads="1"/>
              </p:cNvSpPr>
              <p:nvPr/>
            </p:nvSpPr>
            <p:spPr bwMode="auto">
              <a:xfrm>
                <a:off x="845993" y="4762596"/>
                <a:ext cx="590111"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E</a:t>
                </a:r>
              </a:p>
            </p:txBody>
          </p:sp>
          <p:sp>
            <p:nvSpPr>
              <p:cNvPr id="127" name="Text Box 14">
                <a:extLst>
                  <a:ext uri="{FF2B5EF4-FFF2-40B4-BE49-F238E27FC236}">
                    <a16:creationId xmlns:a16="http://schemas.microsoft.com/office/drawing/2014/main" xmlns="" id="{2EE7F347-1515-4103-93AC-CBF0072AC5CF}"/>
                  </a:ext>
                </a:extLst>
              </p:cNvPr>
              <p:cNvSpPr txBox="1">
                <a:spLocks noChangeArrowheads="1"/>
              </p:cNvSpPr>
              <p:nvPr/>
            </p:nvSpPr>
            <p:spPr bwMode="auto">
              <a:xfrm>
                <a:off x="1760393" y="4762596"/>
                <a:ext cx="562858"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F</a:t>
                </a:r>
              </a:p>
            </p:txBody>
          </p:sp>
          <p:sp>
            <p:nvSpPr>
              <p:cNvPr id="128" name="Text Box 15">
                <a:extLst>
                  <a:ext uri="{FF2B5EF4-FFF2-40B4-BE49-F238E27FC236}">
                    <a16:creationId xmlns:a16="http://schemas.microsoft.com/office/drawing/2014/main" xmlns="" id="{B7B9DD29-5102-48E0-986A-1F26E4905D13}"/>
                  </a:ext>
                </a:extLst>
              </p:cNvPr>
              <p:cNvSpPr txBox="1">
                <a:spLocks noChangeArrowheads="1"/>
              </p:cNvSpPr>
              <p:nvPr/>
            </p:nvSpPr>
            <p:spPr bwMode="auto">
              <a:xfrm>
                <a:off x="1684194" y="5905594"/>
                <a:ext cx="639657"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G</a:t>
                </a:r>
              </a:p>
            </p:txBody>
          </p:sp>
          <p:sp>
            <p:nvSpPr>
              <p:cNvPr id="129" name="Line 18">
                <a:extLst>
                  <a:ext uri="{FF2B5EF4-FFF2-40B4-BE49-F238E27FC236}">
                    <a16:creationId xmlns:a16="http://schemas.microsoft.com/office/drawing/2014/main" xmlns="" id="{C6A5831A-7097-4629-8528-23D53F94C410}"/>
                  </a:ext>
                </a:extLst>
              </p:cNvPr>
              <p:cNvSpPr>
                <a:spLocks noChangeShapeType="1"/>
              </p:cNvSpPr>
              <p:nvPr/>
            </p:nvSpPr>
            <p:spPr bwMode="auto">
              <a:xfrm flipH="1">
                <a:off x="1074593" y="4229195"/>
                <a:ext cx="1524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Line 20">
                <a:extLst>
                  <a:ext uri="{FF2B5EF4-FFF2-40B4-BE49-F238E27FC236}">
                    <a16:creationId xmlns:a16="http://schemas.microsoft.com/office/drawing/2014/main" xmlns="" id="{FB5A6105-D7C2-456C-9D66-FF9DA02F571A}"/>
                  </a:ext>
                </a:extLst>
              </p:cNvPr>
              <p:cNvSpPr>
                <a:spLocks noChangeShapeType="1"/>
              </p:cNvSpPr>
              <p:nvPr/>
            </p:nvSpPr>
            <p:spPr bwMode="auto">
              <a:xfrm>
                <a:off x="1684193" y="4152995"/>
                <a:ext cx="30480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Line 21">
                <a:extLst>
                  <a:ext uri="{FF2B5EF4-FFF2-40B4-BE49-F238E27FC236}">
                    <a16:creationId xmlns:a16="http://schemas.microsoft.com/office/drawing/2014/main" xmlns="" id="{EE1309D7-7170-4034-AC56-54CA4E16CCC1}"/>
                  </a:ext>
                </a:extLst>
              </p:cNvPr>
              <p:cNvSpPr>
                <a:spLocks noChangeShapeType="1"/>
              </p:cNvSpPr>
              <p:nvPr/>
            </p:nvSpPr>
            <p:spPr bwMode="auto">
              <a:xfrm>
                <a:off x="1988993" y="544839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93" name="组合 192">
            <a:extLst>
              <a:ext uri="{FF2B5EF4-FFF2-40B4-BE49-F238E27FC236}">
                <a16:creationId xmlns:a16="http://schemas.microsoft.com/office/drawing/2014/main" xmlns="" id="{7D688AED-18D0-45A4-A3C1-BF9A2FD7A899}"/>
              </a:ext>
            </a:extLst>
          </p:cNvPr>
          <p:cNvGrpSpPr/>
          <p:nvPr/>
        </p:nvGrpSpPr>
        <p:grpSpPr>
          <a:xfrm>
            <a:off x="1160861" y="3166532"/>
            <a:ext cx="1539175" cy="3382075"/>
            <a:chOff x="4739191" y="3231654"/>
            <a:chExt cx="1539175" cy="3382075"/>
          </a:xfrm>
        </p:grpSpPr>
        <p:grpSp>
          <p:nvGrpSpPr>
            <p:cNvPr id="194" name="组合 193">
              <a:extLst>
                <a:ext uri="{FF2B5EF4-FFF2-40B4-BE49-F238E27FC236}">
                  <a16:creationId xmlns:a16="http://schemas.microsoft.com/office/drawing/2014/main" xmlns="" id="{937287C2-4AFE-47B2-A306-F15C9A8625DB}"/>
                </a:ext>
              </a:extLst>
            </p:cNvPr>
            <p:cNvGrpSpPr/>
            <p:nvPr/>
          </p:nvGrpSpPr>
          <p:grpSpPr>
            <a:xfrm>
              <a:off x="4739191" y="3231654"/>
              <a:ext cx="1539175" cy="3382075"/>
              <a:chOff x="160193" y="2858725"/>
              <a:chExt cx="2378726" cy="4562917"/>
            </a:xfrm>
          </p:grpSpPr>
          <p:grpSp>
            <p:nvGrpSpPr>
              <p:cNvPr id="198" name="组合 197">
                <a:extLst>
                  <a:ext uri="{FF2B5EF4-FFF2-40B4-BE49-F238E27FC236}">
                    <a16:creationId xmlns:a16="http://schemas.microsoft.com/office/drawing/2014/main" xmlns="" id="{16654AA5-3254-4D68-8264-40EBC0286929}"/>
                  </a:ext>
                </a:extLst>
              </p:cNvPr>
              <p:cNvGrpSpPr/>
              <p:nvPr/>
            </p:nvGrpSpPr>
            <p:grpSpPr>
              <a:xfrm>
                <a:off x="160193" y="2858725"/>
                <a:ext cx="2378726" cy="3552219"/>
                <a:chOff x="160193" y="2858725"/>
                <a:chExt cx="2378726" cy="3552219"/>
              </a:xfrm>
            </p:grpSpPr>
            <p:sp>
              <p:nvSpPr>
                <p:cNvPr id="208" name="Oval 2">
                  <a:extLst>
                    <a:ext uri="{FF2B5EF4-FFF2-40B4-BE49-F238E27FC236}">
                      <a16:creationId xmlns:a16="http://schemas.microsoft.com/office/drawing/2014/main" xmlns="" id="{178B0D4A-E97C-455E-BE51-5F1CD380C084}"/>
                    </a:ext>
                  </a:extLst>
                </p:cNvPr>
                <p:cNvSpPr>
                  <a:spLocks noChangeArrowheads="1"/>
                </p:cNvSpPr>
                <p:nvPr/>
              </p:nvSpPr>
              <p:spPr bwMode="auto">
                <a:xfrm>
                  <a:off x="922617" y="288853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 name="Text Box 3">
                  <a:extLst>
                    <a:ext uri="{FF2B5EF4-FFF2-40B4-BE49-F238E27FC236}">
                      <a16:creationId xmlns:a16="http://schemas.microsoft.com/office/drawing/2014/main" xmlns="" id="{81452E67-877F-4A25-8097-3D992A840C0B}"/>
                    </a:ext>
                  </a:extLst>
                </p:cNvPr>
                <p:cNvSpPr txBox="1">
                  <a:spLocks noChangeArrowheads="1"/>
                </p:cNvSpPr>
                <p:nvPr/>
              </p:nvSpPr>
              <p:spPr bwMode="auto">
                <a:xfrm>
                  <a:off x="910363" y="2858725"/>
                  <a:ext cx="590110"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800" dirty="0"/>
                    <a:t>A</a:t>
                  </a:r>
                  <a:endParaRPr lang="en-US" altLang="zh-CN" sz="1100" dirty="0"/>
                </a:p>
              </p:txBody>
            </p:sp>
            <p:sp>
              <p:nvSpPr>
                <p:cNvPr id="210" name="Oval 4">
                  <a:extLst>
                    <a:ext uri="{FF2B5EF4-FFF2-40B4-BE49-F238E27FC236}">
                      <a16:creationId xmlns:a16="http://schemas.microsoft.com/office/drawing/2014/main" xmlns="" id="{57B68D9F-1D4B-414D-AB05-E7A2B7B28F65}"/>
                    </a:ext>
                  </a:extLst>
                </p:cNvPr>
                <p:cNvSpPr>
                  <a:spLocks noChangeArrowheads="1"/>
                </p:cNvSpPr>
                <p:nvPr/>
              </p:nvSpPr>
              <p:spPr bwMode="auto">
                <a:xfrm>
                  <a:off x="968228" y="4402141"/>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 name="Oval 5">
                  <a:extLst>
                    <a:ext uri="{FF2B5EF4-FFF2-40B4-BE49-F238E27FC236}">
                      <a16:creationId xmlns:a16="http://schemas.microsoft.com/office/drawing/2014/main" xmlns="" id="{1F28437E-FAC3-4DCD-9B94-83B8D3094272}"/>
                    </a:ext>
                  </a:extLst>
                </p:cNvPr>
                <p:cNvSpPr>
                  <a:spLocks noChangeArrowheads="1"/>
                </p:cNvSpPr>
                <p:nvPr/>
              </p:nvSpPr>
              <p:spPr bwMode="auto">
                <a:xfrm>
                  <a:off x="1601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 name="Oval 6">
                  <a:extLst>
                    <a:ext uri="{FF2B5EF4-FFF2-40B4-BE49-F238E27FC236}">
                      <a16:creationId xmlns:a16="http://schemas.microsoft.com/office/drawing/2014/main" xmlns="" id="{9FDCC4BA-7F92-42F1-B2E9-FFB275E09887}"/>
                    </a:ext>
                  </a:extLst>
                </p:cNvPr>
                <p:cNvSpPr>
                  <a:spLocks noChangeArrowheads="1"/>
                </p:cNvSpPr>
                <p:nvPr/>
              </p:nvSpPr>
              <p:spPr bwMode="auto">
                <a:xfrm>
                  <a:off x="1112358" y="5801344"/>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 name="Text Box 10">
                  <a:extLst>
                    <a:ext uri="{FF2B5EF4-FFF2-40B4-BE49-F238E27FC236}">
                      <a16:creationId xmlns:a16="http://schemas.microsoft.com/office/drawing/2014/main" xmlns="" id="{D5BA3B02-8CF8-4422-B5F7-26A3A3525ACD}"/>
                    </a:ext>
                  </a:extLst>
                </p:cNvPr>
                <p:cNvSpPr txBox="1">
                  <a:spLocks noChangeArrowheads="1"/>
                </p:cNvSpPr>
                <p:nvPr/>
              </p:nvSpPr>
              <p:spPr bwMode="auto">
                <a:xfrm>
                  <a:off x="236393" y="3619596"/>
                  <a:ext cx="590110"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B</a:t>
                  </a:r>
                </a:p>
              </p:txBody>
            </p:sp>
            <p:sp>
              <p:nvSpPr>
                <p:cNvPr id="214" name="Text Box 11">
                  <a:extLst>
                    <a:ext uri="{FF2B5EF4-FFF2-40B4-BE49-F238E27FC236}">
                      <a16:creationId xmlns:a16="http://schemas.microsoft.com/office/drawing/2014/main" xmlns="" id="{CC02E330-8352-487E-8E90-73D3CBFBFCAB}"/>
                    </a:ext>
                  </a:extLst>
                </p:cNvPr>
                <p:cNvSpPr txBox="1">
                  <a:spLocks noChangeArrowheads="1"/>
                </p:cNvSpPr>
                <p:nvPr/>
              </p:nvSpPr>
              <p:spPr bwMode="auto">
                <a:xfrm>
                  <a:off x="910363" y="4409647"/>
                  <a:ext cx="614884"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C</a:t>
                  </a:r>
                </a:p>
              </p:txBody>
            </p:sp>
            <p:sp>
              <p:nvSpPr>
                <p:cNvPr id="215" name="Text Box 12">
                  <a:extLst>
                    <a:ext uri="{FF2B5EF4-FFF2-40B4-BE49-F238E27FC236}">
                      <a16:creationId xmlns:a16="http://schemas.microsoft.com/office/drawing/2014/main" xmlns="" id="{8E822E3F-28CE-4BDD-B8AD-2051FD44DFB1}"/>
                    </a:ext>
                  </a:extLst>
                </p:cNvPr>
                <p:cNvSpPr txBox="1">
                  <a:spLocks noChangeArrowheads="1"/>
                </p:cNvSpPr>
                <p:nvPr/>
              </p:nvSpPr>
              <p:spPr bwMode="auto">
                <a:xfrm>
                  <a:off x="1924035" y="5139547"/>
                  <a:ext cx="614884"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D</a:t>
                  </a:r>
                </a:p>
              </p:txBody>
            </p:sp>
            <p:sp>
              <p:nvSpPr>
                <p:cNvPr id="216" name="Line 17">
                  <a:extLst>
                    <a:ext uri="{FF2B5EF4-FFF2-40B4-BE49-F238E27FC236}">
                      <a16:creationId xmlns:a16="http://schemas.microsoft.com/office/drawing/2014/main" xmlns="" id="{D31EDA4D-50EF-4F25-B7B4-50AF7DEE9A77}"/>
                    </a:ext>
                  </a:extLst>
                </p:cNvPr>
                <p:cNvSpPr>
                  <a:spLocks noChangeShapeType="1"/>
                </p:cNvSpPr>
                <p:nvPr/>
              </p:nvSpPr>
              <p:spPr bwMode="auto">
                <a:xfrm flipH="1">
                  <a:off x="464991" y="3306848"/>
                  <a:ext cx="466578" cy="38894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9" name="组合 198">
                <a:extLst>
                  <a:ext uri="{FF2B5EF4-FFF2-40B4-BE49-F238E27FC236}">
                    <a16:creationId xmlns:a16="http://schemas.microsoft.com/office/drawing/2014/main" xmlns="" id="{DA3F713B-8026-4B56-90DB-EA504CF45DDA}"/>
                  </a:ext>
                </a:extLst>
              </p:cNvPr>
              <p:cNvGrpSpPr/>
              <p:nvPr/>
            </p:nvGrpSpPr>
            <p:grpSpPr>
              <a:xfrm>
                <a:off x="270597" y="4907049"/>
                <a:ext cx="2255358" cy="2514593"/>
                <a:chOff x="270597" y="4907049"/>
                <a:chExt cx="2255358" cy="2514593"/>
              </a:xfrm>
            </p:grpSpPr>
            <p:sp>
              <p:nvSpPr>
                <p:cNvPr id="200" name="Oval 7">
                  <a:extLst>
                    <a:ext uri="{FF2B5EF4-FFF2-40B4-BE49-F238E27FC236}">
                      <a16:creationId xmlns:a16="http://schemas.microsoft.com/office/drawing/2014/main" xmlns="" id="{2EC7AA18-26EF-4E6E-A46D-A7733F77EA22}"/>
                    </a:ext>
                  </a:extLst>
                </p:cNvPr>
                <p:cNvSpPr>
                  <a:spLocks noChangeArrowheads="1"/>
                </p:cNvSpPr>
                <p:nvPr/>
              </p:nvSpPr>
              <p:spPr bwMode="auto">
                <a:xfrm>
                  <a:off x="270597" y="519174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 name="Oval 8">
                  <a:extLst>
                    <a:ext uri="{FF2B5EF4-FFF2-40B4-BE49-F238E27FC236}">
                      <a16:creationId xmlns:a16="http://schemas.microsoft.com/office/drawing/2014/main" xmlns="" id="{1462A3CA-3A84-42AF-88D3-803AD0C98DF3}"/>
                    </a:ext>
                  </a:extLst>
                </p:cNvPr>
                <p:cNvSpPr>
                  <a:spLocks noChangeArrowheads="1"/>
                </p:cNvSpPr>
                <p:nvPr/>
              </p:nvSpPr>
              <p:spPr bwMode="auto">
                <a:xfrm>
                  <a:off x="1916355" y="5187698"/>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 name="Oval 9">
                  <a:extLst>
                    <a:ext uri="{FF2B5EF4-FFF2-40B4-BE49-F238E27FC236}">
                      <a16:creationId xmlns:a16="http://schemas.microsoft.com/office/drawing/2014/main" xmlns="" id="{43D69311-10FE-4B41-B176-796B52ED6901}"/>
                    </a:ext>
                  </a:extLst>
                </p:cNvPr>
                <p:cNvSpPr>
                  <a:spLocks noChangeArrowheads="1"/>
                </p:cNvSpPr>
                <p:nvPr/>
              </p:nvSpPr>
              <p:spPr bwMode="auto">
                <a:xfrm>
                  <a:off x="422996" y="6752937"/>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 name="Text Box 13">
                  <a:extLst>
                    <a:ext uri="{FF2B5EF4-FFF2-40B4-BE49-F238E27FC236}">
                      <a16:creationId xmlns:a16="http://schemas.microsoft.com/office/drawing/2014/main" xmlns="" id="{5F0EC888-0B25-41AE-82F6-AF8E138FEB89}"/>
                    </a:ext>
                  </a:extLst>
                </p:cNvPr>
                <p:cNvSpPr txBox="1">
                  <a:spLocks noChangeArrowheads="1"/>
                </p:cNvSpPr>
                <p:nvPr/>
              </p:nvSpPr>
              <p:spPr bwMode="auto">
                <a:xfrm>
                  <a:off x="341458" y="5143594"/>
                  <a:ext cx="590112"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E</a:t>
                  </a:r>
                </a:p>
              </p:txBody>
            </p:sp>
            <p:sp>
              <p:nvSpPr>
                <p:cNvPr id="204" name="Text Box 14">
                  <a:extLst>
                    <a:ext uri="{FF2B5EF4-FFF2-40B4-BE49-F238E27FC236}">
                      <a16:creationId xmlns:a16="http://schemas.microsoft.com/office/drawing/2014/main" xmlns="" id="{9B611FB9-71AF-4545-B847-E08F14E60EDF}"/>
                    </a:ext>
                  </a:extLst>
                </p:cNvPr>
                <p:cNvSpPr txBox="1">
                  <a:spLocks noChangeArrowheads="1"/>
                </p:cNvSpPr>
                <p:nvPr/>
              </p:nvSpPr>
              <p:spPr bwMode="auto">
                <a:xfrm>
                  <a:off x="1173016" y="5767611"/>
                  <a:ext cx="562858"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F</a:t>
                  </a:r>
                </a:p>
              </p:txBody>
            </p:sp>
            <p:sp>
              <p:nvSpPr>
                <p:cNvPr id="205" name="Text Box 15">
                  <a:extLst>
                    <a:ext uri="{FF2B5EF4-FFF2-40B4-BE49-F238E27FC236}">
                      <a16:creationId xmlns:a16="http://schemas.microsoft.com/office/drawing/2014/main" xmlns="" id="{34D20FBD-2733-49A8-B188-E7F45FA0B60C}"/>
                    </a:ext>
                  </a:extLst>
                </p:cNvPr>
                <p:cNvSpPr txBox="1">
                  <a:spLocks noChangeArrowheads="1"/>
                </p:cNvSpPr>
                <p:nvPr/>
              </p:nvSpPr>
              <p:spPr bwMode="auto">
                <a:xfrm>
                  <a:off x="407966" y="6715741"/>
                  <a:ext cx="639658"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G</a:t>
                  </a:r>
                </a:p>
              </p:txBody>
            </p:sp>
            <p:sp>
              <p:nvSpPr>
                <p:cNvPr id="206" name="Line 18">
                  <a:extLst>
                    <a:ext uri="{FF2B5EF4-FFF2-40B4-BE49-F238E27FC236}">
                      <a16:creationId xmlns:a16="http://schemas.microsoft.com/office/drawing/2014/main" xmlns="" id="{191C86FD-1328-45CF-A642-74F227D4DB6E}"/>
                    </a:ext>
                  </a:extLst>
                </p:cNvPr>
                <p:cNvSpPr>
                  <a:spLocks noChangeShapeType="1"/>
                </p:cNvSpPr>
                <p:nvPr/>
              </p:nvSpPr>
              <p:spPr bwMode="auto">
                <a:xfrm flipH="1">
                  <a:off x="727797" y="4907049"/>
                  <a:ext cx="346797" cy="34243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 name="Line 21">
                  <a:extLst>
                    <a:ext uri="{FF2B5EF4-FFF2-40B4-BE49-F238E27FC236}">
                      <a16:creationId xmlns:a16="http://schemas.microsoft.com/office/drawing/2014/main" xmlns="" id="{28631B17-FA49-490E-8D80-A463688D65E9}"/>
                    </a:ext>
                  </a:extLst>
                </p:cNvPr>
                <p:cNvSpPr>
                  <a:spLocks noChangeShapeType="1"/>
                </p:cNvSpPr>
                <p:nvPr/>
              </p:nvSpPr>
              <p:spPr bwMode="auto">
                <a:xfrm flipH="1">
                  <a:off x="769793" y="6219537"/>
                  <a:ext cx="403223"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cxnSp>
          <p:nvCxnSpPr>
            <p:cNvPr id="195" name="直接连接符 194">
              <a:extLst>
                <a:ext uri="{FF2B5EF4-FFF2-40B4-BE49-F238E27FC236}">
                  <a16:creationId xmlns:a16="http://schemas.microsoft.com/office/drawing/2014/main" xmlns="" id="{5CB6EC59-ABA0-4027-9182-CDCA273EE20B}"/>
                </a:ext>
              </a:extLst>
            </p:cNvPr>
            <p:cNvCxnSpPr>
              <a:cxnSpLocks/>
              <a:endCxn id="214" idx="0"/>
            </p:cNvCxnSpPr>
            <p:nvPr/>
          </p:nvCxnSpPr>
          <p:spPr bwMode="auto">
            <a:xfrm>
              <a:off x="5129403" y="4127399"/>
              <a:ext cx="294125" cy="25381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96" name="直接连接符 195">
              <a:extLst>
                <a:ext uri="{FF2B5EF4-FFF2-40B4-BE49-F238E27FC236}">
                  <a16:creationId xmlns:a16="http://schemas.microsoft.com/office/drawing/2014/main" xmlns="" id="{5B7162B4-FC17-4E4D-972B-C5403053A9C5}"/>
                </a:ext>
              </a:extLst>
            </p:cNvPr>
            <p:cNvCxnSpPr>
              <a:cxnSpLocks/>
            </p:cNvCxnSpPr>
            <p:nvPr/>
          </p:nvCxnSpPr>
          <p:spPr bwMode="auto">
            <a:xfrm>
              <a:off x="5632429" y="4719664"/>
              <a:ext cx="299828" cy="28403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97" name="直接连接符 196">
              <a:extLst>
                <a:ext uri="{FF2B5EF4-FFF2-40B4-BE49-F238E27FC236}">
                  <a16:creationId xmlns:a16="http://schemas.microsoft.com/office/drawing/2014/main" xmlns="" id="{03F333D6-7819-422D-9FCD-8EF8450A2531}"/>
                </a:ext>
              </a:extLst>
            </p:cNvPr>
            <p:cNvCxnSpPr>
              <a:cxnSpLocks/>
            </p:cNvCxnSpPr>
            <p:nvPr/>
          </p:nvCxnSpPr>
          <p:spPr bwMode="auto">
            <a:xfrm>
              <a:off x="5182943" y="5201730"/>
              <a:ext cx="276317" cy="26005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217" name="组合 216">
            <a:extLst>
              <a:ext uri="{FF2B5EF4-FFF2-40B4-BE49-F238E27FC236}">
                <a16:creationId xmlns:a16="http://schemas.microsoft.com/office/drawing/2014/main" xmlns="" id="{C1ACF651-0208-4453-B322-4779A8E63AB6}"/>
              </a:ext>
            </a:extLst>
          </p:cNvPr>
          <p:cNvGrpSpPr/>
          <p:nvPr/>
        </p:nvGrpSpPr>
        <p:grpSpPr>
          <a:xfrm>
            <a:off x="3584552" y="3144440"/>
            <a:ext cx="1539175" cy="3382075"/>
            <a:chOff x="4739191" y="3231654"/>
            <a:chExt cx="1539175" cy="3382075"/>
          </a:xfrm>
        </p:grpSpPr>
        <p:grpSp>
          <p:nvGrpSpPr>
            <p:cNvPr id="218" name="组合 217">
              <a:extLst>
                <a:ext uri="{FF2B5EF4-FFF2-40B4-BE49-F238E27FC236}">
                  <a16:creationId xmlns:a16="http://schemas.microsoft.com/office/drawing/2014/main" xmlns="" id="{2F186D27-608B-40A2-9E1B-4B7278988EBA}"/>
                </a:ext>
              </a:extLst>
            </p:cNvPr>
            <p:cNvGrpSpPr/>
            <p:nvPr/>
          </p:nvGrpSpPr>
          <p:grpSpPr>
            <a:xfrm>
              <a:off x="4739191" y="3231654"/>
              <a:ext cx="1539175" cy="3382075"/>
              <a:chOff x="160193" y="2858725"/>
              <a:chExt cx="2378726" cy="4562917"/>
            </a:xfrm>
          </p:grpSpPr>
          <p:grpSp>
            <p:nvGrpSpPr>
              <p:cNvPr id="222" name="组合 221">
                <a:extLst>
                  <a:ext uri="{FF2B5EF4-FFF2-40B4-BE49-F238E27FC236}">
                    <a16:creationId xmlns:a16="http://schemas.microsoft.com/office/drawing/2014/main" xmlns="" id="{46264879-B92D-48FF-8702-21CFC77A6955}"/>
                  </a:ext>
                </a:extLst>
              </p:cNvPr>
              <p:cNvGrpSpPr/>
              <p:nvPr/>
            </p:nvGrpSpPr>
            <p:grpSpPr>
              <a:xfrm>
                <a:off x="160193" y="2858725"/>
                <a:ext cx="2378726" cy="3552219"/>
                <a:chOff x="160193" y="2858725"/>
                <a:chExt cx="2378726" cy="3552219"/>
              </a:xfrm>
            </p:grpSpPr>
            <p:sp>
              <p:nvSpPr>
                <p:cNvPr id="232" name="Oval 2">
                  <a:extLst>
                    <a:ext uri="{FF2B5EF4-FFF2-40B4-BE49-F238E27FC236}">
                      <a16:creationId xmlns:a16="http://schemas.microsoft.com/office/drawing/2014/main" xmlns="" id="{541A4F87-CE08-4B0C-9579-8EE7DAD89A4D}"/>
                    </a:ext>
                  </a:extLst>
                </p:cNvPr>
                <p:cNvSpPr>
                  <a:spLocks noChangeArrowheads="1"/>
                </p:cNvSpPr>
                <p:nvPr/>
              </p:nvSpPr>
              <p:spPr bwMode="auto">
                <a:xfrm>
                  <a:off x="922617" y="288853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 name="Text Box 3">
                  <a:extLst>
                    <a:ext uri="{FF2B5EF4-FFF2-40B4-BE49-F238E27FC236}">
                      <a16:creationId xmlns:a16="http://schemas.microsoft.com/office/drawing/2014/main" xmlns="" id="{918E5AD3-546C-4D78-BE75-40B25C49D253}"/>
                    </a:ext>
                  </a:extLst>
                </p:cNvPr>
                <p:cNvSpPr txBox="1">
                  <a:spLocks noChangeArrowheads="1"/>
                </p:cNvSpPr>
                <p:nvPr/>
              </p:nvSpPr>
              <p:spPr bwMode="auto">
                <a:xfrm>
                  <a:off x="910363" y="2858725"/>
                  <a:ext cx="590110"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800" dirty="0"/>
                    <a:t>A</a:t>
                  </a:r>
                  <a:endParaRPr lang="en-US" altLang="zh-CN" sz="1100" dirty="0"/>
                </a:p>
              </p:txBody>
            </p:sp>
            <p:sp>
              <p:nvSpPr>
                <p:cNvPr id="234" name="Oval 4">
                  <a:extLst>
                    <a:ext uri="{FF2B5EF4-FFF2-40B4-BE49-F238E27FC236}">
                      <a16:creationId xmlns:a16="http://schemas.microsoft.com/office/drawing/2014/main" xmlns="" id="{F15EE1E4-D548-4A07-A4D5-CBF29A2B238A}"/>
                    </a:ext>
                  </a:extLst>
                </p:cNvPr>
                <p:cNvSpPr>
                  <a:spLocks noChangeArrowheads="1"/>
                </p:cNvSpPr>
                <p:nvPr/>
              </p:nvSpPr>
              <p:spPr bwMode="auto">
                <a:xfrm>
                  <a:off x="968228" y="4402141"/>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 name="Oval 5">
                  <a:extLst>
                    <a:ext uri="{FF2B5EF4-FFF2-40B4-BE49-F238E27FC236}">
                      <a16:creationId xmlns:a16="http://schemas.microsoft.com/office/drawing/2014/main" xmlns="" id="{B6DF8F63-FCE6-4C7E-B5CB-E46537B15C3D}"/>
                    </a:ext>
                  </a:extLst>
                </p:cNvPr>
                <p:cNvSpPr>
                  <a:spLocks noChangeArrowheads="1"/>
                </p:cNvSpPr>
                <p:nvPr/>
              </p:nvSpPr>
              <p:spPr bwMode="auto">
                <a:xfrm>
                  <a:off x="1601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 name="Oval 6">
                  <a:extLst>
                    <a:ext uri="{FF2B5EF4-FFF2-40B4-BE49-F238E27FC236}">
                      <a16:creationId xmlns:a16="http://schemas.microsoft.com/office/drawing/2014/main" xmlns="" id="{85D5FC4C-3810-4B67-BD47-792111BA3FA1}"/>
                    </a:ext>
                  </a:extLst>
                </p:cNvPr>
                <p:cNvSpPr>
                  <a:spLocks noChangeArrowheads="1"/>
                </p:cNvSpPr>
                <p:nvPr/>
              </p:nvSpPr>
              <p:spPr bwMode="auto">
                <a:xfrm>
                  <a:off x="1112358" y="5801344"/>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 name="Text Box 10">
                  <a:extLst>
                    <a:ext uri="{FF2B5EF4-FFF2-40B4-BE49-F238E27FC236}">
                      <a16:creationId xmlns:a16="http://schemas.microsoft.com/office/drawing/2014/main" xmlns="" id="{DA00A185-4A69-42FC-AA83-D7FC3E5E6887}"/>
                    </a:ext>
                  </a:extLst>
                </p:cNvPr>
                <p:cNvSpPr txBox="1">
                  <a:spLocks noChangeArrowheads="1"/>
                </p:cNvSpPr>
                <p:nvPr/>
              </p:nvSpPr>
              <p:spPr bwMode="auto">
                <a:xfrm>
                  <a:off x="236393" y="3619596"/>
                  <a:ext cx="590110"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B</a:t>
                  </a:r>
                </a:p>
              </p:txBody>
            </p:sp>
            <p:sp>
              <p:nvSpPr>
                <p:cNvPr id="238" name="Text Box 11">
                  <a:extLst>
                    <a:ext uri="{FF2B5EF4-FFF2-40B4-BE49-F238E27FC236}">
                      <a16:creationId xmlns:a16="http://schemas.microsoft.com/office/drawing/2014/main" xmlns="" id="{AF5244F5-0101-438E-BEF4-B93422AD902B}"/>
                    </a:ext>
                  </a:extLst>
                </p:cNvPr>
                <p:cNvSpPr txBox="1">
                  <a:spLocks noChangeArrowheads="1"/>
                </p:cNvSpPr>
                <p:nvPr/>
              </p:nvSpPr>
              <p:spPr bwMode="auto">
                <a:xfrm>
                  <a:off x="910363" y="4409647"/>
                  <a:ext cx="614884"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C</a:t>
                  </a:r>
                </a:p>
              </p:txBody>
            </p:sp>
            <p:sp>
              <p:nvSpPr>
                <p:cNvPr id="239" name="Text Box 12">
                  <a:extLst>
                    <a:ext uri="{FF2B5EF4-FFF2-40B4-BE49-F238E27FC236}">
                      <a16:creationId xmlns:a16="http://schemas.microsoft.com/office/drawing/2014/main" xmlns="" id="{419F827A-00F0-4E6C-A9F6-B9C7D1320BC6}"/>
                    </a:ext>
                  </a:extLst>
                </p:cNvPr>
                <p:cNvSpPr txBox="1">
                  <a:spLocks noChangeArrowheads="1"/>
                </p:cNvSpPr>
                <p:nvPr/>
              </p:nvSpPr>
              <p:spPr bwMode="auto">
                <a:xfrm>
                  <a:off x="1924035" y="5139547"/>
                  <a:ext cx="614884"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D</a:t>
                  </a:r>
                </a:p>
              </p:txBody>
            </p:sp>
            <p:sp>
              <p:nvSpPr>
                <p:cNvPr id="240" name="Line 17">
                  <a:extLst>
                    <a:ext uri="{FF2B5EF4-FFF2-40B4-BE49-F238E27FC236}">
                      <a16:creationId xmlns:a16="http://schemas.microsoft.com/office/drawing/2014/main" xmlns="" id="{867E4DA0-2021-4642-BAA6-89A539C86C4D}"/>
                    </a:ext>
                  </a:extLst>
                </p:cNvPr>
                <p:cNvSpPr>
                  <a:spLocks noChangeShapeType="1"/>
                </p:cNvSpPr>
                <p:nvPr/>
              </p:nvSpPr>
              <p:spPr bwMode="auto">
                <a:xfrm flipH="1">
                  <a:off x="464991" y="3306848"/>
                  <a:ext cx="466578" cy="38894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3" name="组合 222">
                <a:extLst>
                  <a:ext uri="{FF2B5EF4-FFF2-40B4-BE49-F238E27FC236}">
                    <a16:creationId xmlns:a16="http://schemas.microsoft.com/office/drawing/2014/main" xmlns="" id="{5B8CCEB5-F85E-4B0A-B48B-D1F689D65C3F}"/>
                  </a:ext>
                </a:extLst>
              </p:cNvPr>
              <p:cNvGrpSpPr/>
              <p:nvPr/>
            </p:nvGrpSpPr>
            <p:grpSpPr>
              <a:xfrm>
                <a:off x="270597" y="4907049"/>
                <a:ext cx="2255358" cy="2514593"/>
                <a:chOff x="270597" y="4907049"/>
                <a:chExt cx="2255358" cy="2514593"/>
              </a:xfrm>
            </p:grpSpPr>
            <p:sp>
              <p:nvSpPr>
                <p:cNvPr id="224" name="Oval 7">
                  <a:extLst>
                    <a:ext uri="{FF2B5EF4-FFF2-40B4-BE49-F238E27FC236}">
                      <a16:creationId xmlns:a16="http://schemas.microsoft.com/office/drawing/2014/main" xmlns="" id="{AA1408A6-4968-4052-87B8-0CFF2BBB9A8B}"/>
                    </a:ext>
                  </a:extLst>
                </p:cNvPr>
                <p:cNvSpPr>
                  <a:spLocks noChangeArrowheads="1"/>
                </p:cNvSpPr>
                <p:nvPr/>
              </p:nvSpPr>
              <p:spPr bwMode="auto">
                <a:xfrm>
                  <a:off x="270597" y="519174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 name="Oval 8">
                  <a:extLst>
                    <a:ext uri="{FF2B5EF4-FFF2-40B4-BE49-F238E27FC236}">
                      <a16:creationId xmlns:a16="http://schemas.microsoft.com/office/drawing/2014/main" xmlns="" id="{98198E7F-6676-49EA-80BD-1CFF3B7FA971}"/>
                    </a:ext>
                  </a:extLst>
                </p:cNvPr>
                <p:cNvSpPr>
                  <a:spLocks noChangeArrowheads="1"/>
                </p:cNvSpPr>
                <p:nvPr/>
              </p:nvSpPr>
              <p:spPr bwMode="auto">
                <a:xfrm>
                  <a:off x="1916355" y="5187698"/>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 name="Oval 9">
                  <a:extLst>
                    <a:ext uri="{FF2B5EF4-FFF2-40B4-BE49-F238E27FC236}">
                      <a16:creationId xmlns:a16="http://schemas.microsoft.com/office/drawing/2014/main" xmlns="" id="{FEEFE78C-AAA5-438B-B442-04235B04C6A2}"/>
                    </a:ext>
                  </a:extLst>
                </p:cNvPr>
                <p:cNvSpPr>
                  <a:spLocks noChangeArrowheads="1"/>
                </p:cNvSpPr>
                <p:nvPr/>
              </p:nvSpPr>
              <p:spPr bwMode="auto">
                <a:xfrm>
                  <a:off x="422996" y="6752937"/>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 name="Text Box 13">
                  <a:extLst>
                    <a:ext uri="{FF2B5EF4-FFF2-40B4-BE49-F238E27FC236}">
                      <a16:creationId xmlns:a16="http://schemas.microsoft.com/office/drawing/2014/main" xmlns="" id="{A9480F75-A178-4453-8875-0CA8AA8DF09A}"/>
                    </a:ext>
                  </a:extLst>
                </p:cNvPr>
                <p:cNvSpPr txBox="1">
                  <a:spLocks noChangeArrowheads="1"/>
                </p:cNvSpPr>
                <p:nvPr/>
              </p:nvSpPr>
              <p:spPr bwMode="auto">
                <a:xfrm>
                  <a:off x="341458" y="5143594"/>
                  <a:ext cx="590112"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E</a:t>
                  </a:r>
                </a:p>
              </p:txBody>
            </p:sp>
            <p:sp>
              <p:nvSpPr>
                <p:cNvPr id="228" name="Text Box 14">
                  <a:extLst>
                    <a:ext uri="{FF2B5EF4-FFF2-40B4-BE49-F238E27FC236}">
                      <a16:creationId xmlns:a16="http://schemas.microsoft.com/office/drawing/2014/main" xmlns="" id="{5C1CEAFE-B764-44BE-AF9E-795C78455A72}"/>
                    </a:ext>
                  </a:extLst>
                </p:cNvPr>
                <p:cNvSpPr txBox="1">
                  <a:spLocks noChangeArrowheads="1"/>
                </p:cNvSpPr>
                <p:nvPr/>
              </p:nvSpPr>
              <p:spPr bwMode="auto">
                <a:xfrm>
                  <a:off x="1173016" y="5767611"/>
                  <a:ext cx="562858"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F</a:t>
                  </a:r>
                </a:p>
              </p:txBody>
            </p:sp>
            <p:sp>
              <p:nvSpPr>
                <p:cNvPr id="229" name="Text Box 15">
                  <a:extLst>
                    <a:ext uri="{FF2B5EF4-FFF2-40B4-BE49-F238E27FC236}">
                      <a16:creationId xmlns:a16="http://schemas.microsoft.com/office/drawing/2014/main" xmlns="" id="{7E7E3C81-8C04-43D5-A944-3BEF99B5E175}"/>
                    </a:ext>
                  </a:extLst>
                </p:cNvPr>
                <p:cNvSpPr txBox="1">
                  <a:spLocks noChangeArrowheads="1"/>
                </p:cNvSpPr>
                <p:nvPr/>
              </p:nvSpPr>
              <p:spPr bwMode="auto">
                <a:xfrm>
                  <a:off x="407966" y="6715741"/>
                  <a:ext cx="639658"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G</a:t>
                  </a:r>
                </a:p>
              </p:txBody>
            </p:sp>
            <p:sp>
              <p:nvSpPr>
                <p:cNvPr id="230" name="Line 18">
                  <a:extLst>
                    <a:ext uri="{FF2B5EF4-FFF2-40B4-BE49-F238E27FC236}">
                      <a16:creationId xmlns:a16="http://schemas.microsoft.com/office/drawing/2014/main" xmlns="" id="{B8041D9A-2AE8-4312-8560-EBA099DA476D}"/>
                    </a:ext>
                  </a:extLst>
                </p:cNvPr>
                <p:cNvSpPr>
                  <a:spLocks noChangeShapeType="1"/>
                </p:cNvSpPr>
                <p:nvPr/>
              </p:nvSpPr>
              <p:spPr bwMode="auto">
                <a:xfrm flipH="1">
                  <a:off x="727797" y="4907049"/>
                  <a:ext cx="346797" cy="34243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 name="Line 21">
                  <a:extLst>
                    <a:ext uri="{FF2B5EF4-FFF2-40B4-BE49-F238E27FC236}">
                      <a16:creationId xmlns:a16="http://schemas.microsoft.com/office/drawing/2014/main" xmlns="" id="{2C423E61-0734-46D1-A4BC-E0F5601A28D7}"/>
                    </a:ext>
                  </a:extLst>
                </p:cNvPr>
                <p:cNvSpPr>
                  <a:spLocks noChangeShapeType="1"/>
                </p:cNvSpPr>
                <p:nvPr/>
              </p:nvSpPr>
              <p:spPr bwMode="auto">
                <a:xfrm flipH="1">
                  <a:off x="769793" y="6219537"/>
                  <a:ext cx="403223"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cxnSp>
          <p:nvCxnSpPr>
            <p:cNvPr id="219" name="直接连接符 218">
              <a:extLst>
                <a:ext uri="{FF2B5EF4-FFF2-40B4-BE49-F238E27FC236}">
                  <a16:creationId xmlns:a16="http://schemas.microsoft.com/office/drawing/2014/main" xmlns="" id="{EB8418A6-9B8A-4D34-862C-F46053E2DF1B}"/>
                </a:ext>
              </a:extLst>
            </p:cNvPr>
            <p:cNvCxnSpPr>
              <a:cxnSpLocks/>
              <a:endCxn id="238" idx="0"/>
            </p:cNvCxnSpPr>
            <p:nvPr/>
          </p:nvCxnSpPr>
          <p:spPr bwMode="auto">
            <a:xfrm>
              <a:off x="5129403" y="4127399"/>
              <a:ext cx="294125" cy="25381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20" name="直接连接符 219">
              <a:extLst>
                <a:ext uri="{FF2B5EF4-FFF2-40B4-BE49-F238E27FC236}">
                  <a16:creationId xmlns:a16="http://schemas.microsoft.com/office/drawing/2014/main" xmlns="" id="{086E6F28-5FA2-4F19-BC26-F47DDC216861}"/>
                </a:ext>
              </a:extLst>
            </p:cNvPr>
            <p:cNvCxnSpPr>
              <a:cxnSpLocks/>
            </p:cNvCxnSpPr>
            <p:nvPr/>
          </p:nvCxnSpPr>
          <p:spPr bwMode="auto">
            <a:xfrm>
              <a:off x="5632429" y="4719664"/>
              <a:ext cx="299828" cy="28403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21" name="直接连接符 220">
              <a:extLst>
                <a:ext uri="{FF2B5EF4-FFF2-40B4-BE49-F238E27FC236}">
                  <a16:creationId xmlns:a16="http://schemas.microsoft.com/office/drawing/2014/main" xmlns="" id="{EAFA55E6-FC4E-455E-8F1D-04CE0B6D971E}"/>
                </a:ext>
              </a:extLst>
            </p:cNvPr>
            <p:cNvCxnSpPr>
              <a:cxnSpLocks/>
            </p:cNvCxnSpPr>
            <p:nvPr/>
          </p:nvCxnSpPr>
          <p:spPr bwMode="auto">
            <a:xfrm>
              <a:off x="5182943" y="5201730"/>
              <a:ext cx="276317" cy="26005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241" name="直接连接符 240">
            <a:extLst>
              <a:ext uri="{FF2B5EF4-FFF2-40B4-BE49-F238E27FC236}">
                <a16:creationId xmlns:a16="http://schemas.microsoft.com/office/drawing/2014/main" xmlns="" id="{0B81DD3D-8499-401A-9DAB-572F4C51E66E}"/>
              </a:ext>
            </a:extLst>
          </p:cNvPr>
          <p:cNvCxnSpPr>
            <a:cxnSpLocks/>
            <a:endCxn id="234" idx="0"/>
          </p:cNvCxnSpPr>
          <p:nvPr/>
        </p:nvCxnSpPr>
        <p:spPr bwMode="auto">
          <a:xfrm>
            <a:off x="4304621" y="3616437"/>
            <a:ext cx="1" cy="671997"/>
          </a:xfrm>
          <a:prstGeom prst="line">
            <a:avLst/>
          </a:prstGeom>
          <a:solidFill>
            <a:schemeClr val="accent1"/>
          </a:solidFill>
          <a:ln w="9525" cap="flat" cmpd="sng" algn="ctr">
            <a:solidFill>
              <a:srgbClr val="FF0000"/>
            </a:solidFill>
            <a:prstDash val="solid"/>
            <a:miter lim="800000"/>
            <a:headEnd type="none" w="med" len="med"/>
            <a:tailEnd type="none" w="med" len="med"/>
          </a:ln>
          <a:effectLst/>
        </p:spPr>
      </p:cxnSp>
      <p:cxnSp>
        <p:nvCxnSpPr>
          <p:cNvPr id="244" name="直接连接符 243">
            <a:extLst>
              <a:ext uri="{FF2B5EF4-FFF2-40B4-BE49-F238E27FC236}">
                <a16:creationId xmlns:a16="http://schemas.microsoft.com/office/drawing/2014/main" xmlns="" id="{E48BEB92-4C2A-4AA5-ADF4-5BE4D36FBD50}"/>
              </a:ext>
            </a:extLst>
          </p:cNvPr>
          <p:cNvCxnSpPr>
            <a:cxnSpLocks/>
            <a:stCxn id="232" idx="5"/>
            <a:endCxn id="225" idx="0"/>
          </p:cNvCxnSpPr>
          <p:nvPr/>
        </p:nvCxnSpPr>
        <p:spPr bwMode="auto">
          <a:xfrm>
            <a:off x="4414567" y="3552202"/>
            <a:ext cx="503549" cy="1318494"/>
          </a:xfrm>
          <a:prstGeom prst="line">
            <a:avLst/>
          </a:prstGeom>
          <a:solidFill>
            <a:schemeClr val="accent1"/>
          </a:solidFill>
          <a:ln w="9525" cap="flat" cmpd="sng" algn="ctr">
            <a:solidFill>
              <a:srgbClr val="FF0000"/>
            </a:solidFill>
            <a:prstDash val="solid"/>
            <a:miter lim="800000"/>
            <a:headEnd type="none" w="med" len="med"/>
            <a:tailEnd type="none" w="med" len="med"/>
          </a:ln>
          <a:effectLst/>
        </p:spPr>
      </p:cxnSp>
      <p:cxnSp>
        <p:nvCxnSpPr>
          <p:cNvPr id="253" name="直接连接符 252">
            <a:extLst>
              <a:ext uri="{FF2B5EF4-FFF2-40B4-BE49-F238E27FC236}">
                <a16:creationId xmlns:a16="http://schemas.microsoft.com/office/drawing/2014/main" xmlns="" id="{9383C32B-3BA4-41FA-AB42-0FA5908D6BC9}"/>
              </a:ext>
            </a:extLst>
          </p:cNvPr>
          <p:cNvCxnSpPr>
            <a:cxnSpLocks/>
          </p:cNvCxnSpPr>
          <p:nvPr/>
        </p:nvCxnSpPr>
        <p:spPr bwMode="auto">
          <a:xfrm>
            <a:off x="4375434" y="4722923"/>
            <a:ext cx="1" cy="671997"/>
          </a:xfrm>
          <a:prstGeom prst="line">
            <a:avLst/>
          </a:prstGeom>
          <a:solidFill>
            <a:schemeClr val="accent1"/>
          </a:solidFill>
          <a:ln w="9525" cap="flat" cmpd="sng" algn="ctr">
            <a:solidFill>
              <a:srgbClr val="FF0000"/>
            </a:solidFill>
            <a:prstDash val="solid"/>
            <a:miter lim="800000"/>
            <a:headEnd type="none" w="med" len="med"/>
            <a:tailEnd type="none" w="med" len="med"/>
          </a:ln>
          <a:effectLst/>
        </p:spPr>
      </p:cxnSp>
      <p:grpSp>
        <p:nvGrpSpPr>
          <p:cNvPr id="12" name="组合 11">
            <a:extLst>
              <a:ext uri="{FF2B5EF4-FFF2-40B4-BE49-F238E27FC236}">
                <a16:creationId xmlns:a16="http://schemas.microsoft.com/office/drawing/2014/main" xmlns="" id="{403E91ED-32D8-463C-AD46-075B60BCA316}"/>
              </a:ext>
            </a:extLst>
          </p:cNvPr>
          <p:cNvGrpSpPr/>
          <p:nvPr/>
        </p:nvGrpSpPr>
        <p:grpSpPr>
          <a:xfrm>
            <a:off x="6199277" y="3222669"/>
            <a:ext cx="1539175" cy="3382075"/>
            <a:chOff x="6199277" y="3222669"/>
            <a:chExt cx="1539175" cy="3382075"/>
          </a:xfrm>
        </p:grpSpPr>
        <p:grpSp>
          <p:nvGrpSpPr>
            <p:cNvPr id="256" name="组合 255">
              <a:extLst>
                <a:ext uri="{FF2B5EF4-FFF2-40B4-BE49-F238E27FC236}">
                  <a16:creationId xmlns:a16="http://schemas.microsoft.com/office/drawing/2014/main" xmlns="" id="{1D2DAB0E-CFF2-460D-AA26-A855C644C845}"/>
                </a:ext>
              </a:extLst>
            </p:cNvPr>
            <p:cNvGrpSpPr/>
            <p:nvPr/>
          </p:nvGrpSpPr>
          <p:grpSpPr>
            <a:xfrm>
              <a:off x="6199277" y="3222669"/>
              <a:ext cx="1539175" cy="3382075"/>
              <a:chOff x="160193" y="2858725"/>
              <a:chExt cx="2378726" cy="4562917"/>
            </a:xfrm>
          </p:grpSpPr>
          <p:grpSp>
            <p:nvGrpSpPr>
              <p:cNvPr id="260" name="组合 259">
                <a:extLst>
                  <a:ext uri="{FF2B5EF4-FFF2-40B4-BE49-F238E27FC236}">
                    <a16:creationId xmlns:a16="http://schemas.microsoft.com/office/drawing/2014/main" xmlns="" id="{8A2367B5-C30A-4C6E-8911-C351BC4E610E}"/>
                  </a:ext>
                </a:extLst>
              </p:cNvPr>
              <p:cNvGrpSpPr/>
              <p:nvPr/>
            </p:nvGrpSpPr>
            <p:grpSpPr>
              <a:xfrm>
                <a:off x="160193" y="2858725"/>
                <a:ext cx="2378726" cy="3552219"/>
                <a:chOff x="160193" y="2858725"/>
                <a:chExt cx="2378726" cy="3552219"/>
              </a:xfrm>
            </p:grpSpPr>
            <p:sp>
              <p:nvSpPr>
                <p:cNvPr id="270" name="Oval 2">
                  <a:extLst>
                    <a:ext uri="{FF2B5EF4-FFF2-40B4-BE49-F238E27FC236}">
                      <a16:creationId xmlns:a16="http://schemas.microsoft.com/office/drawing/2014/main" xmlns="" id="{E5DDFDC6-465C-4C7C-BCB6-E13FB7F293A1}"/>
                    </a:ext>
                  </a:extLst>
                </p:cNvPr>
                <p:cNvSpPr>
                  <a:spLocks noChangeArrowheads="1"/>
                </p:cNvSpPr>
                <p:nvPr/>
              </p:nvSpPr>
              <p:spPr bwMode="auto">
                <a:xfrm>
                  <a:off x="922617" y="288853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 name="Text Box 3">
                  <a:extLst>
                    <a:ext uri="{FF2B5EF4-FFF2-40B4-BE49-F238E27FC236}">
                      <a16:creationId xmlns:a16="http://schemas.microsoft.com/office/drawing/2014/main" xmlns="" id="{51E6E1A7-EA29-4BEB-8E6D-99F3791DB065}"/>
                    </a:ext>
                  </a:extLst>
                </p:cNvPr>
                <p:cNvSpPr txBox="1">
                  <a:spLocks noChangeArrowheads="1"/>
                </p:cNvSpPr>
                <p:nvPr/>
              </p:nvSpPr>
              <p:spPr bwMode="auto">
                <a:xfrm>
                  <a:off x="910363" y="2858725"/>
                  <a:ext cx="590110"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800" dirty="0"/>
                    <a:t>A</a:t>
                  </a:r>
                  <a:endParaRPr lang="en-US" altLang="zh-CN" sz="1100" dirty="0"/>
                </a:p>
              </p:txBody>
            </p:sp>
            <p:sp>
              <p:nvSpPr>
                <p:cNvPr id="272" name="Oval 4">
                  <a:extLst>
                    <a:ext uri="{FF2B5EF4-FFF2-40B4-BE49-F238E27FC236}">
                      <a16:creationId xmlns:a16="http://schemas.microsoft.com/office/drawing/2014/main" xmlns="" id="{204C3B55-05B5-416C-B096-4A4E31BDC8C2}"/>
                    </a:ext>
                  </a:extLst>
                </p:cNvPr>
                <p:cNvSpPr>
                  <a:spLocks noChangeArrowheads="1"/>
                </p:cNvSpPr>
                <p:nvPr/>
              </p:nvSpPr>
              <p:spPr bwMode="auto">
                <a:xfrm>
                  <a:off x="968228" y="4402141"/>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 name="Oval 5">
                  <a:extLst>
                    <a:ext uri="{FF2B5EF4-FFF2-40B4-BE49-F238E27FC236}">
                      <a16:creationId xmlns:a16="http://schemas.microsoft.com/office/drawing/2014/main" xmlns="" id="{97DB268D-5D95-472A-99B1-05C3F7D26C2D}"/>
                    </a:ext>
                  </a:extLst>
                </p:cNvPr>
                <p:cNvSpPr>
                  <a:spLocks noChangeArrowheads="1"/>
                </p:cNvSpPr>
                <p:nvPr/>
              </p:nvSpPr>
              <p:spPr bwMode="auto">
                <a:xfrm>
                  <a:off x="160193" y="369579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 name="Oval 6">
                  <a:extLst>
                    <a:ext uri="{FF2B5EF4-FFF2-40B4-BE49-F238E27FC236}">
                      <a16:creationId xmlns:a16="http://schemas.microsoft.com/office/drawing/2014/main" xmlns="" id="{40D82429-8D89-42EF-92E4-15B90D73F7AC}"/>
                    </a:ext>
                  </a:extLst>
                </p:cNvPr>
                <p:cNvSpPr>
                  <a:spLocks noChangeArrowheads="1"/>
                </p:cNvSpPr>
                <p:nvPr/>
              </p:nvSpPr>
              <p:spPr bwMode="auto">
                <a:xfrm>
                  <a:off x="1112358" y="5801344"/>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 name="Text Box 10">
                  <a:extLst>
                    <a:ext uri="{FF2B5EF4-FFF2-40B4-BE49-F238E27FC236}">
                      <a16:creationId xmlns:a16="http://schemas.microsoft.com/office/drawing/2014/main" xmlns="" id="{D332ACD4-01E4-43FA-82A7-B6A52E1D225E}"/>
                    </a:ext>
                  </a:extLst>
                </p:cNvPr>
                <p:cNvSpPr txBox="1">
                  <a:spLocks noChangeArrowheads="1"/>
                </p:cNvSpPr>
                <p:nvPr/>
              </p:nvSpPr>
              <p:spPr bwMode="auto">
                <a:xfrm>
                  <a:off x="236393" y="3619596"/>
                  <a:ext cx="590110"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B</a:t>
                  </a:r>
                </a:p>
              </p:txBody>
            </p:sp>
            <p:sp>
              <p:nvSpPr>
                <p:cNvPr id="276" name="Text Box 11">
                  <a:extLst>
                    <a:ext uri="{FF2B5EF4-FFF2-40B4-BE49-F238E27FC236}">
                      <a16:creationId xmlns:a16="http://schemas.microsoft.com/office/drawing/2014/main" xmlns="" id="{BD2CD4EB-8E47-493F-9DBC-03B977037E28}"/>
                    </a:ext>
                  </a:extLst>
                </p:cNvPr>
                <p:cNvSpPr txBox="1">
                  <a:spLocks noChangeArrowheads="1"/>
                </p:cNvSpPr>
                <p:nvPr/>
              </p:nvSpPr>
              <p:spPr bwMode="auto">
                <a:xfrm>
                  <a:off x="910363" y="4409647"/>
                  <a:ext cx="614884"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C</a:t>
                  </a:r>
                </a:p>
              </p:txBody>
            </p:sp>
            <p:sp>
              <p:nvSpPr>
                <p:cNvPr id="277" name="Text Box 12">
                  <a:extLst>
                    <a:ext uri="{FF2B5EF4-FFF2-40B4-BE49-F238E27FC236}">
                      <a16:creationId xmlns:a16="http://schemas.microsoft.com/office/drawing/2014/main" xmlns="" id="{26921291-D1B1-459A-9429-6BF051905A46}"/>
                    </a:ext>
                  </a:extLst>
                </p:cNvPr>
                <p:cNvSpPr txBox="1">
                  <a:spLocks noChangeArrowheads="1"/>
                </p:cNvSpPr>
                <p:nvPr/>
              </p:nvSpPr>
              <p:spPr bwMode="auto">
                <a:xfrm>
                  <a:off x="1924035" y="5139547"/>
                  <a:ext cx="614884"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D</a:t>
                  </a:r>
                </a:p>
              </p:txBody>
            </p:sp>
            <p:sp>
              <p:nvSpPr>
                <p:cNvPr id="278" name="Line 17">
                  <a:extLst>
                    <a:ext uri="{FF2B5EF4-FFF2-40B4-BE49-F238E27FC236}">
                      <a16:creationId xmlns:a16="http://schemas.microsoft.com/office/drawing/2014/main" xmlns="" id="{EA6AA86E-9B0F-48F5-AF2B-0FEBF7E72A32}"/>
                    </a:ext>
                  </a:extLst>
                </p:cNvPr>
                <p:cNvSpPr>
                  <a:spLocks noChangeShapeType="1"/>
                </p:cNvSpPr>
                <p:nvPr/>
              </p:nvSpPr>
              <p:spPr bwMode="auto">
                <a:xfrm flipH="1">
                  <a:off x="464991" y="3306848"/>
                  <a:ext cx="466578" cy="38894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1" name="组合 260">
                <a:extLst>
                  <a:ext uri="{FF2B5EF4-FFF2-40B4-BE49-F238E27FC236}">
                    <a16:creationId xmlns:a16="http://schemas.microsoft.com/office/drawing/2014/main" xmlns="" id="{A67C6458-CBB1-4598-8573-FEAA7D6A38CF}"/>
                  </a:ext>
                </a:extLst>
              </p:cNvPr>
              <p:cNvGrpSpPr/>
              <p:nvPr/>
            </p:nvGrpSpPr>
            <p:grpSpPr>
              <a:xfrm>
                <a:off x="270597" y="4907049"/>
                <a:ext cx="2255358" cy="2514593"/>
                <a:chOff x="270597" y="4907049"/>
                <a:chExt cx="2255358" cy="2514593"/>
              </a:xfrm>
            </p:grpSpPr>
            <p:sp>
              <p:nvSpPr>
                <p:cNvPr id="262" name="Oval 7">
                  <a:extLst>
                    <a:ext uri="{FF2B5EF4-FFF2-40B4-BE49-F238E27FC236}">
                      <a16:creationId xmlns:a16="http://schemas.microsoft.com/office/drawing/2014/main" xmlns="" id="{C44C0621-BD40-4D89-A248-B15EFD772DBA}"/>
                    </a:ext>
                  </a:extLst>
                </p:cNvPr>
                <p:cNvSpPr>
                  <a:spLocks noChangeArrowheads="1"/>
                </p:cNvSpPr>
                <p:nvPr/>
              </p:nvSpPr>
              <p:spPr bwMode="auto">
                <a:xfrm>
                  <a:off x="270597" y="519174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 name="Oval 8">
                  <a:extLst>
                    <a:ext uri="{FF2B5EF4-FFF2-40B4-BE49-F238E27FC236}">
                      <a16:creationId xmlns:a16="http://schemas.microsoft.com/office/drawing/2014/main" xmlns="" id="{B8C29A53-4212-449B-9ED4-C142BE33DA14}"/>
                    </a:ext>
                  </a:extLst>
                </p:cNvPr>
                <p:cNvSpPr>
                  <a:spLocks noChangeArrowheads="1"/>
                </p:cNvSpPr>
                <p:nvPr/>
              </p:nvSpPr>
              <p:spPr bwMode="auto">
                <a:xfrm>
                  <a:off x="1916355" y="5187698"/>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 name="Oval 9">
                  <a:extLst>
                    <a:ext uri="{FF2B5EF4-FFF2-40B4-BE49-F238E27FC236}">
                      <a16:creationId xmlns:a16="http://schemas.microsoft.com/office/drawing/2014/main" xmlns="" id="{52B5BFD3-A760-4609-859C-3BE4B63F9710}"/>
                    </a:ext>
                  </a:extLst>
                </p:cNvPr>
                <p:cNvSpPr>
                  <a:spLocks noChangeArrowheads="1"/>
                </p:cNvSpPr>
                <p:nvPr/>
              </p:nvSpPr>
              <p:spPr bwMode="auto">
                <a:xfrm>
                  <a:off x="422996" y="6752937"/>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Text Box 13">
                  <a:extLst>
                    <a:ext uri="{FF2B5EF4-FFF2-40B4-BE49-F238E27FC236}">
                      <a16:creationId xmlns:a16="http://schemas.microsoft.com/office/drawing/2014/main" xmlns="" id="{61E81BA2-6977-41B5-A420-BCB8BAB7B881}"/>
                    </a:ext>
                  </a:extLst>
                </p:cNvPr>
                <p:cNvSpPr txBox="1">
                  <a:spLocks noChangeArrowheads="1"/>
                </p:cNvSpPr>
                <p:nvPr/>
              </p:nvSpPr>
              <p:spPr bwMode="auto">
                <a:xfrm>
                  <a:off x="341458" y="5143594"/>
                  <a:ext cx="590112"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E</a:t>
                  </a:r>
                </a:p>
              </p:txBody>
            </p:sp>
            <p:sp>
              <p:nvSpPr>
                <p:cNvPr id="266" name="Text Box 14">
                  <a:extLst>
                    <a:ext uri="{FF2B5EF4-FFF2-40B4-BE49-F238E27FC236}">
                      <a16:creationId xmlns:a16="http://schemas.microsoft.com/office/drawing/2014/main" xmlns="" id="{5453DFC4-E4CE-4490-8C77-7D2551801163}"/>
                    </a:ext>
                  </a:extLst>
                </p:cNvPr>
                <p:cNvSpPr txBox="1">
                  <a:spLocks noChangeArrowheads="1"/>
                </p:cNvSpPr>
                <p:nvPr/>
              </p:nvSpPr>
              <p:spPr bwMode="auto">
                <a:xfrm>
                  <a:off x="1173016" y="5767611"/>
                  <a:ext cx="562858"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F</a:t>
                  </a:r>
                </a:p>
              </p:txBody>
            </p:sp>
            <p:sp>
              <p:nvSpPr>
                <p:cNvPr id="267" name="Text Box 15">
                  <a:extLst>
                    <a:ext uri="{FF2B5EF4-FFF2-40B4-BE49-F238E27FC236}">
                      <a16:creationId xmlns:a16="http://schemas.microsoft.com/office/drawing/2014/main" xmlns="" id="{ED759C4C-60BC-43F3-BB79-298F0EFFB73D}"/>
                    </a:ext>
                  </a:extLst>
                </p:cNvPr>
                <p:cNvSpPr txBox="1">
                  <a:spLocks noChangeArrowheads="1"/>
                </p:cNvSpPr>
                <p:nvPr/>
              </p:nvSpPr>
              <p:spPr bwMode="auto">
                <a:xfrm>
                  <a:off x="407966" y="6715741"/>
                  <a:ext cx="639658" cy="7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G</a:t>
                  </a:r>
                </a:p>
              </p:txBody>
            </p:sp>
            <p:sp>
              <p:nvSpPr>
                <p:cNvPr id="268" name="Line 18">
                  <a:extLst>
                    <a:ext uri="{FF2B5EF4-FFF2-40B4-BE49-F238E27FC236}">
                      <a16:creationId xmlns:a16="http://schemas.microsoft.com/office/drawing/2014/main" xmlns="" id="{EF48EBD4-4EC1-4716-8C3B-0DAA081CABFC}"/>
                    </a:ext>
                  </a:extLst>
                </p:cNvPr>
                <p:cNvSpPr>
                  <a:spLocks noChangeShapeType="1"/>
                </p:cNvSpPr>
                <p:nvPr/>
              </p:nvSpPr>
              <p:spPr bwMode="auto">
                <a:xfrm flipH="1">
                  <a:off x="727797" y="4907049"/>
                  <a:ext cx="346797" cy="34243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 name="Line 21">
                  <a:extLst>
                    <a:ext uri="{FF2B5EF4-FFF2-40B4-BE49-F238E27FC236}">
                      <a16:creationId xmlns:a16="http://schemas.microsoft.com/office/drawing/2014/main" xmlns="" id="{5BEE81A4-34A2-47FD-B9FA-097D38C885F2}"/>
                    </a:ext>
                  </a:extLst>
                </p:cNvPr>
                <p:cNvSpPr>
                  <a:spLocks noChangeShapeType="1"/>
                </p:cNvSpPr>
                <p:nvPr/>
              </p:nvSpPr>
              <p:spPr bwMode="auto">
                <a:xfrm flipH="1">
                  <a:off x="769793" y="6219537"/>
                  <a:ext cx="403223"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cxnSp>
          <p:nvCxnSpPr>
            <p:cNvPr id="279" name="直接连接符 278">
              <a:extLst>
                <a:ext uri="{FF2B5EF4-FFF2-40B4-BE49-F238E27FC236}">
                  <a16:creationId xmlns:a16="http://schemas.microsoft.com/office/drawing/2014/main" xmlns="" id="{2881327F-B6F9-4145-959C-E7014E63D300}"/>
                </a:ext>
              </a:extLst>
            </p:cNvPr>
            <p:cNvCxnSpPr>
              <a:cxnSpLocks/>
              <a:endCxn id="272" idx="0"/>
            </p:cNvCxnSpPr>
            <p:nvPr/>
          </p:nvCxnSpPr>
          <p:spPr bwMode="auto">
            <a:xfrm>
              <a:off x="6919346" y="3694666"/>
              <a:ext cx="1" cy="671997"/>
            </a:xfrm>
            <a:prstGeom prst="line">
              <a:avLst/>
            </a:prstGeom>
            <a:solidFill>
              <a:schemeClr val="accent1"/>
            </a:solidFill>
            <a:ln w="9525" cap="flat" cmpd="sng" algn="ctr">
              <a:solidFill>
                <a:srgbClr val="FF0000"/>
              </a:solidFill>
              <a:prstDash val="solid"/>
              <a:miter lim="800000"/>
              <a:headEnd type="none" w="med" len="med"/>
              <a:tailEnd type="none" w="med" len="med"/>
            </a:ln>
            <a:effectLst/>
          </p:spPr>
        </p:cxnSp>
        <p:cxnSp>
          <p:nvCxnSpPr>
            <p:cNvPr id="280" name="直接连接符 279">
              <a:extLst>
                <a:ext uri="{FF2B5EF4-FFF2-40B4-BE49-F238E27FC236}">
                  <a16:creationId xmlns:a16="http://schemas.microsoft.com/office/drawing/2014/main" xmlns="" id="{9DEF2206-E6EA-4669-802C-EF7BD0B64671}"/>
                </a:ext>
              </a:extLst>
            </p:cNvPr>
            <p:cNvCxnSpPr>
              <a:cxnSpLocks/>
              <a:stCxn id="270" idx="5"/>
              <a:endCxn id="263" idx="0"/>
            </p:cNvCxnSpPr>
            <p:nvPr/>
          </p:nvCxnSpPr>
          <p:spPr bwMode="auto">
            <a:xfrm>
              <a:off x="7029292" y="3630431"/>
              <a:ext cx="503549" cy="1318494"/>
            </a:xfrm>
            <a:prstGeom prst="line">
              <a:avLst/>
            </a:prstGeom>
            <a:solidFill>
              <a:schemeClr val="accent1"/>
            </a:solidFill>
            <a:ln w="9525" cap="flat" cmpd="sng" algn="ctr">
              <a:solidFill>
                <a:srgbClr val="FF0000"/>
              </a:solidFill>
              <a:prstDash val="solid"/>
              <a:miter lim="800000"/>
              <a:headEnd type="none" w="med" len="med"/>
              <a:tailEnd type="none" w="med" len="med"/>
            </a:ln>
            <a:effectLst/>
          </p:spPr>
        </p:cxnSp>
        <p:cxnSp>
          <p:nvCxnSpPr>
            <p:cNvPr id="281" name="直接连接符 280">
              <a:extLst>
                <a:ext uri="{FF2B5EF4-FFF2-40B4-BE49-F238E27FC236}">
                  <a16:creationId xmlns:a16="http://schemas.microsoft.com/office/drawing/2014/main" xmlns="" id="{8CEEB908-433D-45DA-B4FB-6D24F1C60673}"/>
                </a:ext>
              </a:extLst>
            </p:cNvPr>
            <p:cNvCxnSpPr>
              <a:cxnSpLocks/>
            </p:cNvCxnSpPr>
            <p:nvPr/>
          </p:nvCxnSpPr>
          <p:spPr bwMode="auto">
            <a:xfrm>
              <a:off x="6990159" y="4801152"/>
              <a:ext cx="1" cy="671997"/>
            </a:xfrm>
            <a:prstGeom prst="line">
              <a:avLst/>
            </a:prstGeom>
            <a:solidFill>
              <a:schemeClr val="accent1"/>
            </a:solidFill>
            <a:ln w="9525" cap="flat" cmpd="sng" algn="ctr">
              <a:solidFill>
                <a:srgbClr val="FF0000"/>
              </a:solidFill>
              <a:prstDash val="solid"/>
              <a:miter lim="800000"/>
              <a:headEnd type="none" w="med" len="med"/>
              <a:tailEnd type="none" w="med" len="med"/>
            </a:ln>
            <a:effectLst/>
          </p:spPr>
        </p:cxn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241"/>
                                        </p:tgtEl>
                                        <p:attrNameLst>
                                          <p:attrName>style.visibility</p:attrName>
                                        </p:attrNameLst>
                                      </p:cBhvr>
                                      <p:to>
                                        <p:strVal val="visible"/>
                                      </p:to>
                                    </p:set>
                                    <p:animEffect transition="in" filter="wipe(down)">
                                      <p:cBhvr>
                                        <p:cTn id="14" dur="500"/>
                                        <p:tgtEl>
                                          <p:spTgt spid="241"/>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244"/>
                                        </p:tgtEl>
                                        <p:attrNameLst>
                                          <p:attrName>style.visibility</p:attrName>
                                        </p:attrNameLst>
                                      </p:cBhvr>
                                      <p:to>
                                        <p:strVal val="visible"/>
                                      </p:to>
                                    </p:set>
                                    <p:animEffect transition="in" filter="wipe(down)">
                                      <p:cBhvr>
                                        <p:cTn id="18" dur="500"/>
                                        <p:tgtEl>
                                          <p:spTgt spid="244"/>
                                        </p:tgtEl>
                                      </p:cBhvr>
                                    </p:animEffect>
                                  </p:childTnLst>
                                </p:cTn>
                              </p:par>
                            </p:childTnLst>
                          </p:cTn>
                        </p:par>
                        <p:par>
                          <p:cTn id="19" fill="hold">
                            <p:stCondLst>
                              <p:cond delay="1000"/>
                            </p:stCondLst>
                            <p:childTnLst>
                              <p:par>
                                <p:cTn id="20" presetID="22" presetClass="entr" presetSubtype="4" fill="hold" nodeType="afterEffect">
                                  <p:stCondLst>
                                    <p:cond delay="0"/>
                                  </p:stCondLst>
                                  <p:childTnLst>
                                    <p:set>
                                      <p:cBhvr>
                                        <p:cTn id="21" dur="1" fill="hold">
                                          <p:stCondLst>
                                            <p:cond delay="0"/>
                                          </p:stCondLst>
                                        </p:cTn>
                                        <p:tgtEl>
                                          <p:spTgt spid="253"/>
                                        </p:tgtEl>
                                        <p:attrNameLst>
                                          <p:attrName>style.visibility</p:attrName>
                                        </p:attrNameLst>
                                      </p:cBhvr>
                                      <p:to>
                                        <p:strVal val="visible"/>
                                      </p:to>
                                    </p:set>
                                    <p:animEffect transition="in" filter="wipe(down)">
                                      <p:cBhvr>
                                        <p:cTn id="22" dur="500"/>
                                        <p:tgtEl>
                                          <p:spTgt spid="25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a:extLst>
              <a:ext uri="{FF2B5EF4-FFF2-40B4-BE49-F238E27FC236}">
                <a16:creationId xmlns:a16="http://schemas.microsoft.com/office/drawing/2014/main" xmlns="" id="{73357E05-A65A-44BB-8D0A-4FE193B94723}"/>
              </a:ext>
            </a:extLst>
          </p:cNvPr>
          <p:cNvSpPr txBox="1">
            <a:spLocks noChangeArrowheads="1"/>
          </p:cNvSpPr>
          <p:nvPr/>
        </p:nvSpPr>
        <p:spPr bwMode="auto">
          <a:xfrm>
            <a:off x="907775" y="2218418"/>
            <a:ext cx="1723549" cy="768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4000" dirty="0">
                <a:solidFill>
                  <a:schemeClr val="tx2"/>
                </a:solidFill>
                <a:ea typeface="楷体_GB2312" pitchFamily="49" charset="-122"/>
              </a:rPr>
              <a:t>森林：</a:t>
            </a:r>
            <a:endParaRPr lang="zh-CN" altLang="en-US" sz="3600" b="0" dirty="0">
              <a:solidFill>
                <a:schemeClr val="tx2"/>
              </a:solidFill>
              <a:ea typeface="楷体_GB2312" pitchFamily="49" charset="-122"/>
            </a:endParaRPr>
          </a:p>
        </p:txBody>
      </p:sp>
      <p:sp>
        <p:nvSpPr>
          <p:cNvPr id="257028" name="Text Box 4">
            <a:extLst>
              <a:ext uri="{FF2B5EF4-FFF2-40B4-BE49-F238E27FC236}">
                <a16:creationId xmlns:a16="http://schemas.microsoft.com/office/drawing/2014/main" xmlns="" id="{18D8A8AE-891D-4620-BFB3-0C4EFB8922EF}"/>
              </a:ext>
            </a:extLst>
          </p:cNvPr>
          <p:cNvSpPr txBox="1">
            <a:spLocks noChangeArrowheads="1"/>
          </p:cNvSpPr>
          <p:nvPr/>
        </p:nvSpPr>
        <p:spPr bwMode="auto">
          <a:xfrm>
            <a:off x="1123122" y="3267558"/>
            <a:ext cx="3747052" cy="108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b="0" dirty="0">
                <a:ea typeface="楷体_GB2312" pitchFamily="49" charset="-122"/>
              </a:rPr>
              <a:t>是 </a:t>
            </a:r>
            <a:r>
              <a:rPr lang="en-US" altLang="zh-CN" sz="2800" b="0" dirty="0">
                <a:ea typeface="楷体_GB2312" pitchFamily="49" charset="-122"/>
              </a:rPr>
              <a:t>m</a:t>
            </a:r>
            <a:r>
              <a:rPr lang="zh-CN" altLang="en-US" sz="2800" b="0" dirty="0">
                <a:ea typeface="楷体_GB2312" pitchFamily="49" charset="-122"/>
              </a:rPr>
              <a:t>（</a:t>
            </a:r>
            <a:r>
              <a:rPr lang="en-US" altLang="zh-CN" sz="2800" b="0" dirty="0">
                <a:ea typeface="楷体_GB2312" pitchFamily="49" charset="-122"/>
              </a:rPr>
              <a:t>m</a:t>
            </a:r>
            <a:r>
              <a:rPr lang="en-US" altLang="zh-CN" sz="2800" b="0" dirty="0">
                <a:latin typeface="楷体_GB2312" pitchFamily="49" charset="-122"/>
                <a:ea typeface="楷体_GB2312" pitchFamily="49" charset="-122"/>
              </a:rPr>
              <a:t>≥</a:t>
            </a:r>
            <a:r>
              <a:rPr lang="en-US" altLang="zh-CN" sz="2800" b="0" dirty="0">
                <a:ea typeface="楷体_GB2312" pitchFamily="49" charset="-122"/>
              </a:rPr>
              <a:t>0</a:t>
            </a:r>
            <a:r>
              <a:rPr lang="zh-CN" altLang="en-US" sz="2800" b="0" dirty="0">
                <a:ea typeface="楷体_GB2312" pitchFamily="49" charset="-122"/>
              </a:rPr>
              <a:t>）棵</a:t>
            </a:r>
            <a:endParaRPr lang="en-US" altLang="zh-CN" sz="2800" b="0" dirty="0">
              <a:ea typeface="楷体_GB2312" pitchFamily="49" charset="-122"/>
            </a:endParaRPr>
          </a:p>
          <a:p>
            <a:pPr eaLnBrk="1" hangingPunct="1">
              <a:lnSpc>
                <a:spcPct val="120000"/>
              </a:lnSpc>
            </a:pPr>
            <a:r>
              <a:rPr lang="zh-CN" altLang="en-US" sz="2800" b="0" dirty="0">
                <a:ea typeface="楷体_GB2312" pitchFamily="49" charset="-122"/>
              </a:rPr>
              <a:t>互不相交的树的集合</a:t>
            </a:r>
          </a:p>
        </p:txBody>
      </p:sp>
      <p:sp>
        <p:nvSpPr>
          <p:cNvPr id="257031" name="Rectangle 7">
            <a:extLst>
              <a:ext uri="{FF2B5EF4-FFF2-40B4-BE49-F238E27FC236}">
                <a16:creationId xmlns:a16="http://schemas.microsoft.com/office/drawing/2014/main" xmlns="" id="{9DD8385C-2D1F-412D-ADA0-9C794C4831BE}"/>
              </a:ext>
            </a:extLst>
          </p:cNvPr>
          <p:cNvSpPr>
            <a:spLocks noChangeArrowheads="1"/>
          </p:cNvSpPr>
          <p:nvPr/>
        </p:nvSpPr>
        <p:spPr bwMode="auto">
          <a:xfrm>
            <a:off x="5715000" y="2669586"/>
            <a:ext cx="4800600" cy="1905000"/>
          </a:xfrm>
          <a:prstGeom prst="rect">
            <a:avLst/>
          </a:prstGeom>
          <a:solidFill>
            <a:srgbClr val="CAF2CE"/>
          </a:solidFill>
          <a:ln w="12700" cap="sq">
            <a:solidFill>
              <a:schemeClr val="tx1"/>
            </a:solidFill>
            <a:miter lim="800000"/>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a:p>
        </p:txBody>
      </p:sp>
      <p:grpSp>
        <p:nvGrpSpPr>
          <p:cNvPr id="2" name="Group 8">
            <a:extLst>
              <a:ext uri="{FF2B5EF4-FFF2-40B4-BE49-F238E27FC236}">
                <a16:creationId xmlns:a16="http://schemas.microsoft.com/office/drawing/2014/main" xmlns="" id="{73C406CD-244A-489C-A81D-A858D7998A19}"/>
              </a:ext>
            </a:extLst>
          </p:cNvPr>
          <p:cNvGrpSpPr>
            <a:grpSpLocks/>
          </p:cNvGrpSpPr>
          <p:nvPr/>
        </p:nvGrpSpPr>
        <p:grpSpPr bwMode="auto">
          <a:xfrm>
            <a:off x="5943600" y="2669586"/>
            <a:ext cx="2057400" cy="1676400"/>
            <a:chOff x="2880" y="816"/>
            <a:chExt cx="1296" cy="1056"/>
          </a:xfrm>
        </p:grpSpPr>
        <p:sp>
          <p:nvSpPr>
            <p:cNvPr id="7195" name="Oval 9">
              <a:extLst>
                <a:ext uri="{FF2B5EF4-FFF2-40B4-BE49-F238E27FC236}">
                  <a16:creationId xmlns:a16="http://schemas.microsoft.com/office/drawing/2014/main" xmlns="" id="{0A3E2D6F-8EFD-4469-81A0-AB6AB6C44784}"/>
                </a:ext>
              </a:extLst>
            </p:cNvPr>
            <p:cNvSpPr>
              <a:spLocks noChangeArrowheads="1"/>
            </p:cNvSpPr>
            <p:nvPr/>
          </p:nvSpPr>
          <p:spPr bwMode="auto">
            <a:xfrm>
              <a:off x="3264" y="816"/>
              <a:ext cx="288"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9C4E00"/>
                  </a:solidFill>
                </a:rPr>
                <a:t>B</a:t>
              </a:r>
              <a:endParaRPr lang="en-US" altLang="zh-CN" sz="2400" b="0"/>
            </a:p>
          </p:txBody>
        </p:sp>
        <p:sp>
          <p:nvSpPr>
            <p:cNvPr id="7196" name="Oval 10">
              <a:extLst>
                <a:ext uri="{FF2B5EF4-FFF2-40B4-BE49-F238E27FC236}">
                  <a16:creationId xmlns:a16="http://schemas.microsoft.com/office/drawing/2014/main" xmlns="" id="{B98B4C24-1C99-4280-BA61-5FE4EAE4B617}"/>
                </a:ext>
              </a:extLst>
            </p:cNvPr>
            <p:cNvSpPr>
              <a:spLocks noChangeArrowheads="1"/>
            </p:cNvSpPr>
            <p:nvPr/>
          </p:nvSpPr>
          <p:spPr bwMode="auto">
            <a:xfrm>
              <a:off x="2880" y="1248"/>
              <a:ext cx="288"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9C4E00"/>
                  </a:solidFill>
                </a:rPr>
                <a:t>E</a:t>
              </a:r>
              <a:endParaRPr lang="en-US" altLang="zh-CN" sz="2400" b="0"/>
            </a:p>
          </p:txBody>
        </p:sp>
        <p:sp>
          <p:nvSpPr>
            <p:cNvPr id="7197" name="Oval 11">
              <a:extLst>
                <a:ext uri="{FF2B5EF4-FFF2-40B4-BE49-F238E27FC236}">
                  <a16:creationId xmlns:a16="http://schemas.microsoft.com/office/drawing/2014/main" xmlns="" id="{3AEE990B-559B-4D89-9431-ECBAA5BD3B31}"/>
                </a:ext>
              </a:extLst>
            </p:cNvPr>
            <p:cNvSpPr>
              <a:spLocks noChangeArrowheads="1"/>
            </p:cNvSpPr>
            <p:nvPr/>
          </p:nvSpPr>
          <p:spPr bwMode="auto">
            <a:xfrm>
              <a:off x="3552" y="1248"/>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9C4E00"/>
                  </a:solidFill>
                </a:rPr>
                <a:t>F</a:t>
              </a:r>
              <a:endParaRPr lang="en-US" altLang="zh-CN" sz="2400" b="0"/>
            </a:p>
          </p:txBody>
        </p:sp>
        <p:sp>
          <p:nvSpPr>
            <p:cNvPr id="7198" name="Oval 12">
              <a:extLst>
                <a:ext uri="{FF2B5EF4-FFF2-40B4-BE49-F238E27FC236}">
                  <a16:creationId xmlns:a16="http://schemas.microsoft.com/office/drawing/2014/main" xmlns="" id="{62180278-5FCA-46A1-B757-61000C6330CE}"/>
                </a:ext>
              </a:extLst>
            </p:cNvPr>
            <p:cNvSpPr>
              <a:spLocks noChangeArrowheads="1"/>
            </p:cNvSpPr>
            <p:nvPr/>
          </p:nvSpPr>
          <p:spPr bwMode="auto">
            <a:xfrm>
              <a:off x="3216" y="1680"/>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9C4E00"/>
                  </a:solidFill>
                </a:rPr>
                <a:t>K</a:t>
              </a:r>
              <a:endParaRPr lang="en-US" altLang="zh-CN" sz="2400" b="0"/>
            </a:p>
          </p:txBody>
        </p:sp>
        <p:sp>
          <p:nvSpPr>
            <p:cNvPr id="7199" name="Oval 13">
              <a:extLst>
                <a:ext uri="{FF2B5EF4-FFF2-40B4-BE49-F238E27FC236}">
                  <a16:creationId xmlns:a16="http://schemas.microsoft.com/office/drawing/2014/main" xmlns="" id="{86F02C02-C56F-455E-ACAA-E81318352C81}"/>
                </a:ext>
              </a:extLst>
            </p:cNvPr>
            <p:cNvSpPr>
              <a:spLocks noChangeArrowheads="1"/>
            </p:cNvSpPr>
            <p:nvPr/>
          </p:nvSpPr>
          <p:spPr bwMode="auto">
            <a:xfrm>
              <a:off x="3840" y="1680"/>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9C4E00"/>
                  </a:solidFill>
                </a:rPr>
                <a:t>L</a:t>
              </a:r>
              <a:endParaRPr lang="en-US" altLang="zh-CN" sz="2400" b="0"/>
            </a:p>
          </p:txBody>
        </p:sp>
        <p:sp>
          <p:nvSpPr>
            <p:cNvPr id="7200" name="Line 14">
              <a:extLst>
                <a:ext uri="{FF2B5EF4-FFF2-40B4-BE49-F238E27FC236}">
                  <a16:creationId xmlns:a16="http://schemas.microsoft.com/office/drawing/2014/main" xmlns="" id="{1C6BDE50-BDE8-46BD-8A02-0872041DA5E6}"/>
                </a:ext>
              </a:extLst>
            </p:cNvPr>
            <p:cNvSpPr>
              <a:spLocks noChangeShapeType="1"/>
            </p:cNvSpPr>
            <p:nvPr/>
          </p:nvSpPr>
          <p:spPr bwMode="auto">
            <a:xfrm flipH="1">
              <a:off x="3024" y="912"/>
              <a:ext cx="24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1" name="Line 15">
              <a:extLst>
                <a:ext uri="{FF2B5EF4-FFF2-40B4-BE49-F238E27FC236}">
                  <a16:creationId xmlns:a16="http://schemas.microsoft.com/office/drawing/2014/main" xmlns="" id="{FCC34FD7-AFCB-405D-A27E-FD66B3BCDD11}"/>
                </a:ext>
              </a:extLst>
            </p:cNvPr>
            <p:cNvSpPr>
              <a:spLocks noChangeShapeType="1"/>
            </p:cNvSpPr>
            <p:nvPr/>
          </p:nvSpPr>
          <p:spPr bwMode="auto">
            <a:xfrm>
              <a:off x="3552" y="912"/>
              <a:ext cx="144"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2" name="Line 16">
              <a:extLst>
                <a:ext uri="{FF2B5EF4-FFF2-40B4-BE49-F238E27FC236}">
                  <a16:creationId xmlns:a16="http://schemas.microsoft.com/office/drawing/2014/main" xmlns="" id="{B8300E07-DF60-460E-BC5D-5C441D6ACD23}"/>
                </a:ext>
              </a:extLst>
            </p:cNvPr>
            <p:cNvSpPr>
              <a:spLocks noChangeShapeType="1"/>
            </p:cNvSpPr>
            <p:nvPr/>
          </p:nvSpPr>
          <p:spPr bwMode="auto">
            <a:xfrm flipH="1">
              <a:off x="3360" y="1344"/>
              <a:ext cx="192"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3" name="Line 17">
              <a:extLst>
                <a:ext uri="{FF2B5EF4-FFF2-40B4-BE49-F238E27FC236}">
                  <a16:creationId xmlns:a16="http://schemas.microsoft.com/office/drawing/2014/main" xmlns="" id="{D498642E-60D5-469E-91FA-812246AB3D0D}"/>
                </a:ext>
              </a:extLst>
            </p:cNvPr>
            <p:cNvSpPr>
              <a:spLocks noChangeShapeType="1"/>
            </p:cNvSpPr>
            <p:nvPr/>
          </p:nvSpPr>
          <p:spPr bwMode="auto">
            <a:xfrm>
              <a:off x="3888" y="1344"/>
              <a:ext cx="96"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8">
            <a:extLst>
              <a:ext uri="{FF2B5EF4-FFF2-40B4-BE49-F238E27FC236}">
                <a16:creationId xmlns:a16="http://schemas.microsoft.com/office/drawing/2014/main" xmlns="" id="{99FEC08D-0440-453A-9A67-3A7D55478CB9}"/>
              </a:ext>
            </a:extLst>
          </p:cNvPr>
          <p:cNvGrpSpPr>
            <a:grpSpLocks/>
          </p:cNvGrpSpPr>
          <p:nvPr/>
        </p:nvGrpSpPr>
        <p:grpSpPr bwMode="auto">
          <a:xfrm>
            <a:off x="7772400" y="2669586"/>
            <a:ext cx="533400" cy="990600"/>
            <a:chOff x="4032" y="816"/>
            <a:chExt cx="336" cy="624"/>
          </a:xfrm>
        </p:grpSpPr>
        <p:sp>
          <p:nvSpPr>
            <p:cNvPr id="7192" name="Oval 19">
              <a:extLst>
                <a:ext uri="{FF2B5EF4-FFF2-40B4-BE49-F238E27FC236}">
                  <a16:creationId xmlns:a16="http://schemas.microsoft.com/office/drawing/2014/main" xmlns="" id="{46AF9D86-76A8-4842-AD1F-6A8357FC85A2}"/>
                </a:ext>
              </a:extLst>
            </p:cNvPr>
            <p:cNvSpPr>
              <a:spLocks noChangeArrowheads="1"/>
            </p:cNvSpPr>
            <p:nvPr/>
          </p:nvSpPr>
          <p:spPr bwMode="auto">
            <a:xfrm>
              <a:off x="4032" y="816"/>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6600CC"/>
                  </a:solidFill>
                </a:rPr>
                <a:t>C</a:t>
              </a:r>
              <a:endParaRPr lang="en-US" altLang="zh-CN" sz="2400" b="0"/>
            </a:p>
          </p:txBody>
        </p:sp>
        <p:sp>
          <p:nvSpPr>
            <p:cNvPr id="7193" name="Oval 20">
              <a:extLst>
                <a:ext uri="{FF2B5EF4-FFF2-40B4-BE49-F238E27FC236}">
                  <a16:creationId xmlns:a16="http://schemas.microsoft.com/office/drawing/2014/main" xmlns="" id="{4204FC74-FC9B-48A9-901B-7BC20C565CBC}"/>
                </a:ext>
              </a:extLst>
            </p:cNvPr>
            <p:cNvSpPr>
              <a:spLocks noChangeArrowheads="1"/>
            </p:cNvSpPr>
            <p:nvPr/>
          </p:nvSpPr>
          <p:spPr bwMode="auto">
            <a:xfrm>
              <a:off x="4032" y="1248"/>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6600CC"/>
                  </a:solidFill>
                </a:rPr>
                <a:t>G</a:t>
              </a:r>
              <a:endParaRPr lang="en-US" altLang="zh-CN" sz="2400" b="0"/>
            </a:p>
          </p:txBody>
        </p:sp>
        <p:sp>
          <p:nvSpPr>
            <p:cNvPr id="7194" name="Line 21">
              <a:extLst>
                <a:ext uri="{FF2B5EF4-FFF2-40B4-BE49-F238E27FC236}">
                  <a16:creationId xmlns:a16="http://schemas.microsoft.com/office/drawing/2014/main" xmlns="" id="{C77B435C-975D-4B31-969B-2049B6F44C6A}"/>
                </a:ext>
              </a:extLst>
            </p:cNvPr>
            <p:cNvSpPr>
              <a:spLocks noChangeShapeType="1"/>
            </p:cNvSpPr>
            <p:nvPr/>
          </p:nvSpPr>
          <p:spPr bwMode="auto">
            <a:xfrm>
              <a:off x="4176" y="1008"/>
              <a:ext cx="0"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22">
            <a:extLst>
              <a:ext uri="{FF2B5EF4-FFF2-40B4-BE49-F238E27FC236}">
                <a16:creationId xmlns:a16="http://schemas.microsoft.com/office/drawing/2014/main" xmlns="" id="{6CD94ACD-A16A-424E-ACB9-4056DCDB8295}"/>
              </a:ext>
            </a:extLst>
          </p:cNvPr>
          <p:cNvGrpSpPr>
            <a:grpSpLocks/>
          </p:cNvGrpSpPr>
          <p:nvPr/>
        </p:nvGrpSpPr>
        <p:grpSpPr bwMode="auto">
          <a:xfrm>
            <a:off x="8458200" y="2669586"/>
            <a:ext cx="1905000" cy="1676400"/>
            <a:chOff x="4464" y="816"/>
            <a:chExt cx="1200" cy="1056"/>
          </a:xfrm>
        </p:grpSpPr>
        <p:sp>
          <p:nvSpPr>
            <p:cNvPr id="7183" name="Oval 23">
              <a:extLst>
                <a:ext uri="{FF2B5EF4-FFF2-40B4-BE49-F238E27FC236}">
                  <a16:creationId xmlns:a16="http://schemas.microsoft.com/office/drawing/2014/main" xmlns="" id="{C9BEF0ED-8103-4929-B711-132C38B949BC}"/>
                </a:ext>
              </a:extLst>
            </p:cNvPr>
            <p:cNvSpPr>
              <a:spLocks noChangeArrowheads="1"/>
            </p:cNvSpPr>
            <p:nvPr/>
          </p:nvSpPr>
          <p:spPr bwMode="auto">
            <a:xfrm>
              <a:off x="4896" y="816"/>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bg2"/>
                  </a:solidFill>
                </a:rPr>
                <a:t>D</a:t>
              </a:r>
              <a:endParaRPr lang="en-US" altLang="zh-CN" sz="2400" b="0"/>
            </a:p>
          </p:txBody>
        </p:sp>
        <p:sp>
          <p:nvSpPr>
            <p:cNvPr id="7184" name="Oval 24">
              <a:extLst>
                <a:ext uri="{FF2B5EF4-FFF2-40B4-BE49-F238E27FC236}">
                  <a16:creationId xmlns:a16="http://schemas.microsoft.com/office/drawing/2014/main" xmlns="" id="{73B44EA1-B5A1-4D23-90E6-F06DF8385308}"/>
                </a:ext>
              </a:extLst>
            </p:cNvPr>
            <p:cNvSpPr>
              <a:spLocks noChangeArrowheads="1"/>
            </p:cNvSpPr>
            <p:nvPr/>
          </p:nvSpPr>
          <p:spPr bwMode="auto">
            <a:xfrm>
              <a:off x="4464" y="1248"/>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bg2"/>
                  </a:solidFill>
                </a:rPr>
                <a:t>H</a:t>
              </a:r>
              <a:endParaRPr lang="en-US" altLang="zh-CN" sz="2400" b="0"/>
            </a:p>
          </p:txBody>
        </p:sp>
        <p:sp>
          <p:nvSpPr>
            <p:cNvPr id="7185" name="Oval 25">
              <a:extLst>
                <a:ext uri="{FF2B5EF4-FFF2-40B4-BE49-F238E27FC236}">
                  <a16:creationId xmlns:a16="http://schemas.microsoft.com/office/drawing/2014/main" xmlns="" id="{EB3625FB-4688-47A7-9E25-42DDC959F361}"/>
                </a:ext>
              </a:extLst>
            </p:cNvPr>
            <p:cNvSpPr>
              <a:spLocks noChangeArrowheads="1"/>
            </p:cNvSpPr>
            <p:nvPr/>
          </p:nvSpPr>
          <p:spPr bwMode="auto">
            <a:xfrm>
              <a:off x="4896" y="1248"/>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bg2"/>
                  </a:solidFill>
                </a:rPr>
                <a:t>I</a:t>
              </a:r>
              <a:endParaRPr lang="en-US" altLang="zh-CN" sz="2400" b="0"/>
            </a:p>
          </p:txBody>
        </p:sp>
        <p:sp>
          <p:nvSpPr>
            <p:cNvPr id="7186" name="Oval 26">
              <a:extLst>
                <a:ext uri="{FF2B5EF4-FFF2-40B4-BE49-F238E27FC236}">
                  <a16:creationId xmlns:a16="http://schemas.microsoft.com/office/drawing/2014/main" xmlns="" id="{2962F507-2F37-4E48-909B-5BAC1BCFDA01}"/>
                </a:ext>
              </a:extLst>
            </p:cNvPr>
            <p:cNvSpPr>
              <a:spLocks noChangeArrowheads="1"/>
            </p:cNvSpPr>
            <p:nvPr/>
          </p:nvSpPr>
          <p:spPr bwMode="auto">
            <a:xfrm>
              <a:off x="5328" y="1248"/>
              <a:ext cx="288"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bg2"/>
                  </a:solidFill>
                </a:rPr>
                <a:t>J</a:t>
              </a:r>
              <a:endParaRPr lang="en-US" altLang="zh-CN" sz="2400" b="0"/>
            </a:p>
          </p:txBody>
        </p:sp>
        <p:sp>
          <p:nvSpPr>
            <p:cNvPr id="7187" name="Oval 27">
              <a:extLst>
                <a:ext uri="{FF2B5EF4-FFF2-40B4-BE49-F238E27FC236}">
                  <a16:creationId xmlns:a16="http://schemas.microsoft.com/office/drawing/2014/main" xmlns="" id="{D191E7C1-77F8-41DD-B20A-D46BA98DB9B9}"/>
                </a:ext>
              </a:extLst>
            </p:cNvPr>
            <p:cNvSpPr>
              <a:spLocks noChangeArrowheads="1"/>
            </p:cNvSpPr>
            <p:nvPr/>
          </p:nvSpPr>
          <p:spPr bwMode="auto">
            <a:xfrm>
              <a:off x="5328" y="1680"/>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bg2"/>
                  </a:solidFill>
                </a:rPr>
                <a:t>M</a:t>
              </a:r>
              <a:endParaRPr lang="en-US" altLang="zh-CN" sz="2400" b="0"/>
            </a:p>
          </p:txBody>
        </p:sp>
        <p:sp>
          <p:nvSpPr>
            <p:cNvPr id="7188" name="Line 28">
              <a:extLst>
                <a:ext uri="{FF2B5EF4-FFF2-40B4-BE49-F238E27FC236}">
                  <a16:creationId xmlns:a16="http://schemas.microsoft.com/office/drawing/2014/main" xmlns="" id="{39608E87-055A-471C-A8C2-B46AD39084B9}"/>
                </a:ext>
              </a:extLst>
            </p:cNvPr>
            <p:cNvSpPr>
              <a:spLocks noChangeShapeType="1"/>
            </p:cNvSpPr>
            <p:nvPr/>
          </p:nvSpPr>
          <p:spPr bwMode="auto">
            <a:xfrm flipH="1">
              <a:off x="4608" y="864"/>
              <a:ext cx="288" cy="38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9" name="Line 29">
              <a:extLst>
                <a:ext uri="{FF2B5EF4-FFF2-40B4-BE49-F238E27FC236}">
                  <a16:creationId xmlns:a16="http://schemas.microsoft.com/office/drawing/2014/main" xmlns="" id="{EC658D18-1D73-4E39-A555-81B00CEFB998}"/>
                </a:ext>
              </a:extLst>
            </p:cNvPr>
            <p:cNvSpPr>
              <a:spLocks noChangeShapeType="1"/>
            </p:cNvSpPr>
            <p:nvPr/>
          </p:nvSpPr>
          <p:spPr bwMode="auto">
            <a:xfrm flipH="1">
              <a:off x="5088" y="1008"/>
              <a:ext cx="0"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0" name="Line 30">
              <a:extLst>
                <a:ext uri="{FF2B5EF4-FFF2-40B4-BE49-F238E27FC236}">
                  <a16:creationId xmlns:a16="http://schemas.microsoft.com/office/drawing/2014/main" xmlns="" id="{96B69063-508C-45B5-A661-353638D6A57D}"/>
                </a:ext>
              </a:extLst>
            </p:cNvPr>
            <p:cNvSpPr>
              <a:spLocks noChangeShapeType="1"/>
            </p:cNvSpPr>
            <p:nvPr/>
          </p:nvSpPr>
          <p:spPr bwMode="auto">
            <a:xfrm>
              <a:off x="5232" y="912"/>
              <a:ext cx="24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1" name="Line 31">
              <a:extLst>
                <a:ext uri="{FF2B5EF4-FFF2-40B4-BE49-F238E27FC236}">
                  <a16:creationId xmlns:a16="http://schemas.microsoft.com/office/drawing/2014/main" xmlns="" id="{AEFA669D-28DE-4A48-B1C4-6E57D155CF50}"/>
                </a:ext>
              </a:extLst>
            </p:cNvPr>
            <p:cNvSpPr>
              <a:spLocks noChangeShapeType="1"/>
            </p:cNvSpPr>
            <p:nvPr/>
          </p:nvSpPr>
          <p:spPr bwMode="auto">
            <a:xfrm>
              <a:off x="5472" y="1440"/>
              <a:ext cx="0"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 name="Rectangle 2">
            <a:extLst>
              <a:ext uri="{FF2B5EF4-FFF2-40B4-BE49-F238E27FC236}">
                <a16:creationId xmlns:a16="http://schemas.microsoft.com/office/drawing/2014/main" xmlns="" id="{45B9D90E-2393-45A2-9604-83417BB405E2}"/>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6.4.2</a:t>
            </a:r>
            <a:r>
              <a:rPr lang="zh-CN" altLang="en-US" kern="0" dirty="0"/>
              <a:t> 森林与二叉树的转换</a:t>
            </a:r>
          </a:p>
        </p:txBody>
      </p:sp>
    </p:spTree>
    <p:extLst>
      <p:ext uri="{BB962C8B-B14F-4D97-AF65-F5344CB8AC3E}">
        <p14:creationId xmlns:p14="http://schemas.microsoft.com/office/powerpoint/2010/main" val="588458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257031"/>
                                        </p:tgtEl>
                                        <p:attrNameLst>
                                          <p:attrName>style.visibility</p:attrName>
                                        </p:attrNameLst>
                                      </p:cBhvr>
                                      <p:to>
                                        <p:strVal val="visible"/>
                                      </p:to>
                                    </p:set>
                                    <p:anim calcmode="lin" valueType="num">
                                      <p:cBhvr>
                                        <p:cTn id="22" dur="500" fill="hold"/>
                                        <p:tgtEl>
                                          <p:spTgt spid="257031"/>
                                        </p:tgtEl>
                                        <p:attrNameLst>
                                          <p:attrName>ppt_x</p:attrName>
                                        </p:attrNameLst>
                                      </p:cBhvr>
                                      <p:tavLst>
                                        <p:tav tm="0">
                                          <p:val>
                                            <p:strVal val="#ppt_x-#ppt_w/2"/>
                                          </p:val>
                                        </p:tav>
                                        <p:tav tm="100000">
                                          <p:val>
                                            <p:strVal val="#ppt_x"/>
                                          </p:val>
                                        </p:tav>
                                      </p:tavLst>
                                    </p:anim>
                                    <p:anim calcmode="lin" valueType="num">
                                      <p:cBhvr>
                                        <p:cTn id="23" dur="500" fill="hold"/>
                                        <p:tgtEl>
                                          <p:spTgt spid="257031"/>
                                        </p:tgtEl>
                                        <p:attrNameLst>
                                          <p:attrName>ppt_y</p:attrName>
                                        </p:attrNameLst>
                                      </p:cBhvr>
                                      <p:tavLst>
                                        <p:tav tm="0">
                                          <p:val>
                                            <p:strVal val="#ppt_y"/>
                                          </p:val>
                                        </p:tav>
                                        <p:tav tm="100000">
                                          <p:val>
                                            <p:strVal val="#ppt_y"/>
                                          </p:val>
                                        </p:tav>
                                      </p:tavLst>
                                    </p:anim>
                                    <p:anim calcmode="lin" valueType="num">
                                      <p:cBhvr>
                                        <p:cTn id="24" dur="500" fill="hold"/>
                                        <p:tgtEl>
                                          <p:spTgt spid="257031"/>
                                        </p:tgtEl>
                                        <p:attrNameLst>
                                          <p:attrName>ppt_w</p:attrName>
                                        </p:attrNameLst>
                                      </p:cBhvr>
                                      <p:tavLst>
                                        <p:tav tm="0">
                                          <p:val>
                                            <p:fltVal val="0"/>
                                          </p:val>
                                        </p:tav>
                                        <p:tav tm="100000">
                                          <p:val>
                                            <p:strVal val="#ppt_w"/>
                                          </p:val>
                                        </p:tav>
                                      </p:tavLst>
                                    </p:anim>
                                    <p:anim calcmode="lin" valueType="num">
                                      <p:cBhvr>
                                        <p:cTn id="25" dur="500" fill="hold"/>
                                        <p:tgtEl>
                                          <p:spTgt spid="2570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1"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xmlns="" id="{812E8510-2431-4FF2-8FEC-2BA9937297B7}"/>
              </a:ext>
            </a:extLst>
          </p:cNvPr>
          <p:cNvSpPr>
            <a:spLocks noGrp="1" noChangeArrowheads="1"/>
          </p:cNvSpPr>
          <p:nvPr>
            <p:ph type="body" idx="1"/>
          </p:nvPr>
        </p:nvSpPr>
        <p:spPr>
          <a:xfrm>
            <a:off x="139149" y="1280770"/>
            <a:ext cx="11785703" cy="1828800"/>
          </a:xfrm>
        </p:spPr>
        <p:txBody>
          <a:bodyPr/>
          <a:lstStyle/>
          <a:p>
            <a:pPr marL="914400" lvl="2" indent="0">
              <a:buNone/>
            </a:pPr>
            <a:r>
              <a:rPr lang="zh-CN" altLang="en-US" b="0" dirty="0">
                <a:latin typeface="SimSun" charset="-122"/>
                <a:ea typeface="SimSun" charset="-122"/>
                <a:cs typeface="SimSun" charset="-122"/>
              </a:rPr>
              <a:t>森林转换成二叉树步骤：</a:t>
            </a:r>
          </a:p>
          <a:p>
            <a:pPr marL="648000" lvl="3" indent="0">
              <a:buNone/>
            </a:pPr>
            <a:r>
              <a:rPr lang="en-US" altLang="zh-CN" b="0" dirty="0">
                <a:latin typeface="SimSun" charset="-122"/>
                <a:ea typeface="SimSun" charset="-122"/>
                <a:cs typeface="SimSun" charset="-122"/>
              </a:rPr>
              <a:t>1.</a:t>
            </a:r>
            <a:r>
              <a:rPr lang="zh-CN" altLang="en-US" b="0" dirty="0">
                <a:latin typeface="SimSun" charset="-122"/>
                <a:ea typeface="SimSun" charset="-122"/>
                <a:cs typeface="SimSun" charset="-122"/>
              </a:rPr>
              <a:t>将各棵树分别转换成二叉树</a:t>
            </a:r>
          </a:p>
          <a:p>
            <a:pPr marL="648000" lvl="3" indent="0">
              <a:buNone/>
            </a:pPr>
            <a:r>
              <a:rPr lang="en-US" altLang="zh-CN" b="0" dirty="0">
                <a:latin typeface="SimSun" charset="-122"/>
                <a:ea typeface="SimSun" charset="-122"/>
                <a:cs typeface="SimSun" charset="-122"/>
              </a:rPr>
              <a:t>2.</a:t>
            </a:r>
            <a:r>
              <a:rPr lang="zh-CN" altLang="en-US" b="0" dirty="0">
                <a:latin typeface="SimSun" charset="-122"/>
                <a:ea typeface="SimSun" charset="-122"/>
                <a:cs typeface="SimSun" charset="-122"/>
              </a:rPr>
              <a:t>将每棵树的根结点用线相连</a:t>
            </a:r>
          </a:p>
          <a:p>
            <a:pPr marL="648000" lvl="3" indent="0">
              <a:buNone/>
            </a:pPr>
            <a:r>
              <a:rPr lang="en-US" altLang="zh-CN" b="0" dirty="0">
                <a:latin typeface="SimSun" charset="-122"/>
                <a:ea typeface="SimSun" charset="-122"/>
                <a:cs typeface="SimSun" charset="-122"/>
              </a:rPr>
              <a:t>3.</a:t>
            </a:r>
            <a:r>
              <a:rPr lang="zh-CN" altLang="en-US" b="0" dirty="0">
                <a:latin typeface="SimSun" charset="-122"/>
                <a:ea typeface="SimSun" charset="-122"/>
                <a:cs typeface="SimSun" charset="-122"/>
              </a:rPr>
              <a:t>以第一棵树根结点为二叉树的根，再以根结点为轴心，顺时针旋转，构成二叉树型结构</a:t>
            </a:r>
          </a:p>
        </p:txBody>
      </p:sp>
      <p:grpSp>
        <p:nvGrpSpPr>
          <p:cNvPr id="434179" name="Group 3">
            <a:extLst>
              <a:ext uri="{FF2B5EF4-FFF2-40B4-BE49-F238E27FC236}">
                <a16:creationId xmlns:a16="http://schemas.microsoft.com/office/drawing/2014/main" xmlns="" id="{C72088EC-8B2C-44C2-9EBF-650F06FEE15A}"/>
              </a:ext>
            </a:extLst>
          </p:cNvPr>
          <p:cNvGrpSpPr>
            <a:grpSpLocks/>
          </p:cNvGrpSpPr>
          <p:nvPr/>
        </p:nvGrpSpPr>
        <p:grpSpPr bwMode="auto">
          <a:xfrm>
            <a:off x="581820" y="3397071"/>
            <a:ext cx="3902075" cy="1527175"/>
            <a:chOff x="408" y="1395"/>
            <a:chExt cx="2458" cy="962"/>
          </a:xfrm>
        </p:grpSpPr>
        <p:grpSp>
          <p:nvGrpSpPr>
            <p:cNvPr id="434180" name="Group 4">
              <a:extLst>
                <a:ext uri="{FF2B5EF4-FFF2-40B4-BE49-F238E27FC236}">
                  <a16:creationId xmlns:a16="http://schemas.microsoft.com/office/drawing/2014/main" xmlns="" id="{9BEE9787-77DC-4825-9A26-A60A5379AAC1}"/>
                </a:ext>
              </a:extLst>
            </p:cNvPr>
            <p:cNvGrpSpPr>
              <a:grpSpLocks/>
            </p:cNvGrpSpPr>
            <p:nvPr/>
          </p:nvGrpSpPr>
          <p:grpSpPr bwMode="auto">
            <a:xfrm>
              <a:off x="408" y="1422"/>
              <a:ext cx="1247" cy="629"/>
              <a:chOff x="408" y="1422"/>
              <a:chExt cx="1247" cy="629"/>
            </a:xfrm>
          </p:grpSpPr>
          <p:sp>
            <p:nvSpPr>
              <p:cNvPr id="434181" name="Oval 5">
                <a:extLst>
                  <a:ext uri="{FF2B5EF4-FFF2-40B4-BE49-F238E27FC236}">
                    <a16:creationId xmlns:a16="http://schemas.microsoft.com/office/drawing/2014/main" xmlns="" id="{99EACC8A-EDB2-4500-A28B-56EEA308C872}"/>
                  </a:ext>
                </a:extLst>
              </p:cNvPr>
              <p:cNvSpPr>
                <a:spLocks noChangeArrowheads="1"/>
              </p:cNvSpPr>
              <p:nvPr/>
            </p:nvSpPr>
            <p:spPr bwMode="auto">
              <a:xfrm>
                <a:off x="955" y="142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dirty="0"/>
                  <a:t>A</a:t>
                </a:r>
              </a:p>
            </p:txBody>
          </p:sp>
          <p:sp>
            <p:nvSpPr>
              <p:cNvPr id="434182" name="Oval 6">
                <a:extLst>
                  <a:ext uri="{FF2B5EF4-FFF2-40B4-BE49-F238E27FC236}">
                    <a16:creationId xmlns:a16="http://schemas.microsoft.com/office/drawing/2014/main" xmlns="" id="{BC9B92EB-BAB9-48B5-AA48-F11AA4855966}"/>
                  </a:ext>
                </a:extLst>
              </p:cNvPr>
              <p:cNvSpPr>
                <a:spLocks noChangeArrowheads="1"/>
              </p:cNvSpPr>
              <p:nvPr/>
            </p:nvSpPr>
            <p:spPr bwMode="auto">
              <a:xfrm>
                <a:off x="408" y="181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B</a:t>
                </a:r>
              </a:p>
            </p:txBody>
          </p:sp>
          <p:sp>
            <p:nvSpPr>
              <p:cNvPr id="434183" name="Oval 7">
                <a:extLst>
                  <a:ext uri="{FF2B5EF4-FFF2-40B4-BE49-F238E27FC236}">
                    <a16:creationId xmlns:a16="http://schemas.microsoft.com/office/drawing/2014/main" xmlns="" id="{29A50D9C-1DC7-4F5B-982D-B6EA329FEEB4}"/>
                  </a:ext>
                </a:extLst>
              </p:cNvPr>
              <p:cNvSpPr>
                <a:spLocks noChangeArrowheads="1"/>
              </p:cNvSpPr>
              <p:nvPr/>
            </p:nvSpPr>
            <p:spPr bwMode="auto">
              <a:xfrm>
                <a:off x="955" y="181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C</a:t>
                </a:r>
              </a:p>
            </p:txBody>
          </p:sp>
          <p:sp>
            <p:nvSpPr>
              <p:cNvPr id="434184" name="Oval 8">
                <a:extLst>
                  <a:ext uri="{FF2B5EF4-FFF2-40B4-BE49-F238E27FC236}">
                    <a16:creationId xmlns:a16="http://schemas.microsoft.com/office/drawing/2014/main" xmlns="" id="{2EF637A4-2039-49F2-83AD-D36DA5AD65B1}"/>
                  </a:ext>
                </a:extLst>
              </p:cNvPr>
              <p:cNvSpPr>
                <a:spLocks noChangeArrowheads="1"/>
              </p:cNvSpPr>
              <p:nvPr/>
            </p:nvSpPr>
            <p:spPr bwMode="auto">
              <a:xfrm>
                <a:off x="1433" y="181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D</a:t>
                </a:r>
              </a:p>
            </p:txBody>
          </p:sp>
          <p:sp>
            <p:nvSpPr>
              <p:cNvPr id="434185" name="Line 9">
                <a:extLst>
                  <a:ext uri="{FF2B5EF4-FFF2-40B4-BE49-F238E27FC236}">
                    <a16:creationId xmlns:a16="http://schemas.microsoft.com/office/drawing/2014/main" xmlns="" id="{EDA2D963-9848-42D3-A6C7-E36D7F049263}"/>
                  </a:ext>
                </a:extLst>
              </p:cNvPr>
              <p:cNvSpPr>
                <a:spLocks noChangeShapeType="1"/>
              </p:cNvSpPr>
              <p:nvPr/>
            </p:nvSpPr>
            <p:spPr bwMode="auto">
              <a:xfrm>
                <a:off x="1060" y="1655"/>
                <a:ext cx="0"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4186" name="Line 10">
                <a:extLst>
                  <a:ext uri="{FF2B5EF4-FFF2-40B4-BE49-F238E27FC236}">
                    <a16:creationId xmlns:a16="http://schemas.microsoft.com/office/drawing/2014/main" xmlns="" id="{85ABA159-CB18-4E18-8CB4-66FBBA519B87}"/>
                  </a:ext>
                </a:extLst>
              </p:cNvPr>
              <p:cNvSpPr>
                <a:spLocks noChangeShapeType="1"/>
              </p:cNvSpPr>
              <p:nvPr/>
            </p:nvSpPr>
            <p:spPr bwMode="auto">
              <a:xfrm flipH="1">
                <a:off x="571" y="1577"/>
                <a:ext cx="40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4187" name="Line 11">
                <a:extLst>
                  <a:ext uri="{FF2B5EF4-FFF2-40B4-BE49-F238E27FC236}">
                    <a16:creationId xmlns:a16="http://schemas.microsoft.com/office/drawing/2014/main" xmlns="" id="{A5B6D273-EAE5-46DE-8627-0536A68C170E}"/>
                  </a:ext>
                </a:extLst>
              </p:cNvPr>
              <p:cNvSpPr>
                <a:spLocks noChangeShapeType="1"/>
              </p:cNvSpPr>
              <p:nvPr/>
            </p:nvSpPr>
            <p:spPr bwMode="auto">
              <a:xfrm>
                <a:off x="1160" y="1588"/>
                <a:ext cx="334"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34188" name="Group 12">
              <a:extLst>
                <a:ext uri="{FF2B5EF4-FFF2-40B4-BE49-F238E27FC236}">
                  <a16:creationId xmlns:a16="http://schemas.microsoft.com/office/drawing/2014/main" xmlns="" id="{EE1EA832-8E06-4553-9736-C126B217AC26}"/>
                </a:ext>
              </a:extLst>
            </p:cNvPr>
            <p:cNvGrpSpPr>
              <a:grpSpLocks/>
            </p:cNvGrpSpPr>
            <p:nvPr/>
          </p:nvGrpSpPr>
          <p:grpSpPr bwMode="auto">
            <a:xfrm>
              <a:off x="1886" y="1395"/>
              <a:ext cx="237" cy="655"/>
              <a:chOff x="1886" y="1395"/>
              <a:chExt cx="237" cy="655"/>
            </a:xfrm>
          </p:grpSpPr>
          <p:sp>
            <p:nvSpPr>
              <p:cNvPr id="434189" name="Oval 13">
                <a:extLst>
                  <a:ext uri="{FF2B5EF4-FFF2-40B4-BE49-F238E27FC236}">
                    <a16:creationId xmlns:a16="http://schemas.microsoft.com/office/drawing/2014/main" xmlns="" id="{43E5F48C-987D-4B3A-8061-C0A9D3DB133B}"/>
                  </a:ext>
                </a:extLst>
              </p:cNvPr>
              <p:cNvSpPr>
                <a:spLocks noChangeArrowheads="1"/>
              </p:cNvSpPr>
              <p:nvPr/>
            </p:nvSpPr>
            <p:spPr bwMode="auto">
              <a:xfrm>
                <a:off x="1901" y="139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E</a:t>
                </a:r>
              </a:p>
            </p:txBody>
          </p:sp>
          <p:sp>
            <p:nvSpPr>
              <p:cNvPr id="434190" name="Oval 14">
                <a:extLst>
                  <a:ext uri="{FF2B5EF4-FFF2-40B4-BE49-F238E27FC236}">
                    <a16:creationId xmlns:a16="http://schemas.microsoft.com/office/drawing/2014/main" xmlns="" id="{18849581-FE63-4190-83DD-C48EE7A2EA14}"/>
                  </a:ext>
                </a:extLst>
              </p:cNvPr>
              <p:cNvSpPr>
                <a:spLocks noChangeArrowheads="1"/>
              </p:cNvSpPr>
              <p:nvPr/>
            </p:nvSpPr>
            <p:spPr bwMode="auto">
              <a:xfrm>
                <a:off x="1886" y="1817"/>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F</a:t>
                </a:r>
              </a:p>
            </p:txBody>
          </p:sp>
          <p:sp>
            <p:nvSpPr>
              <p:cNvPr id="434191" name="Line 15">
                <a:extLst>
                  <a:ext uri="{FF2B5EF4-FFF2-40B4-BE49-F238E27FC236}">
                    <a16:creationId xmlns:a16="http://schemas.microsoft.com/office/drawing/2014/main" xmlns="" id="{AEAD4213-A7B2-4AF9-A5A2-03459216208A}"/>
                  </a:ext>
                </a:extLst>
              </p:cNvPr>
              <p:cNvSpPr>
                <a:spLocks noChangeShapeType="1"/>
              </p:cNvSpPr>
              <p:nvPr/>
            </p:nvSpPr>
            <p:spPr bwMode="auto">
              <a:xfrm>
                <a:off x="2011" y="16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34192" name="Group 16">
              <a:extLst>
                <a:ext uri="{FF2B5EF4-FFF2-40B4-BE49-F238E27FC236}">
                  <a16:creationId xmlns:a16="http://schemas.microsoft.com/office/drawing/2014/main" xmlns="" id="{58B3400A-9C13-4D08-B936-985851F882EE}"/>
                </a:ext>
              </a:extLst>
            </p:cNvPr>
            <p:cNvGrpSpPr>
              <a:grpSpLocks/>
            </p:cNvGrpSpPr>
            <p:nvPr/>
          </p:nvGrpSpPr>
          <p:grpSpPr bwMode="auto">
            <a:xfrm>
              <a:off x="2224" y="1395"/>
              <a:ext cx="642" cy="962"/>
              <a:chOff x="2224" y="1395"/>
              <a:chExt cx="642" cy="962"/>
            </a:xfrm>
          </p:grpSpPr>
          <p:sp>
            <p:nvSpPr>
              <p:cNvPr id="434193" name="Oval 17">
                <a:extLst>
                  <a:ext uri="{FF2B5EF4-FFF2-40B4-BE49-F238E27FC236}">
                    <a16:creationId xmlns:a16="http://schemas.microsoft.com/office/drawing/2014/main" xmlns="" id="{83C7E4CD-8BE8-4808-B0A3-7C81AC4C36C7}"/>
                  </a:ext>
                </a:extLst>
              </p:cNvPr>
              <p:cNvSpPr>
                <a:spLocks noChangeArrowheads="1"/>
              </p:cNvSpPr>
              <p:nvPr/>
            </p:nvSpPr>
            <p:spPr bwMode="auto">
              <a:xfrm>
                <a:off x="2461" y="139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G</a:t>
                </a:r>
              </a:p>
            </p:txBody>
          </p:sp>
          <p:sp>
            <p:nvSpPr>
              <p:cNvPr id="434194" name="Oval 18">
                <a:extLst>
                  <a:ext uri="{FF2B5EF4-FFF2-40B4-BE49-F238E27FC236}">
                    <a16:creationId xmlns:a16="http://schemas.microsoft.com/office/drawing/2014/main" xmlns="" id="{B3C1C289-617C-40B9-AD10-7FC8E8E8D247}"/>
                  </a:ext>
                </a:extLst>
              </p:cNvPr>
              <p:cNvSpPr>
                <a:spLocks noChangeArrowheads="1"/>
              </p:cNvSpPr>
              <p:nvPr/>
            </p:nvSpPr>
            <p:spPr bwMode="auto">
              <a:xfrm>
                <a:off x="2224" y="173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H</a:t>
                </a:r>
              </a:p>
            </p:txBody>
          </p:sp>
          <p:sp>
            <p:nvSpPr>
              <p:cNvPr id="434195" name="Oval 19">
                <a:extLst>
                  <a:ext uri="{FF2B5EF4-FFF2-40B4-BE49-F238E27FC236}">
                    <a16:creationId xmlns:a16="http://schemas.microsoft.com/office/drawing/2014/main" xmlns="" id="{9B576E4D-1BB8-47E0-A062-766C7F6684C2}"/>
                  </a:ext>
                </a:extLst>
              </p:cNvPr>
              <p:cNvSpPr>
                <a:spLocks noChangeArrowheads="1"/>
              </p:cNvSpPr>
              <p:nvPr/>
            </p:nvSpPr>
            <p:spPr bwMode="auto">
              <a:xfrm>
                <a:off x="2644" y="175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I</a:t>
                </a:r>
              </a:p>
            </p:txBody>
          </p:sp>
          <p:sp>
            <p:nvSpPr>
              <p:cNvPr id="434196" name="Line 20">
                <a:extLst>
                  <a:ext uri="{FF2B5EF4-FFF2-40B4-BE49-F238E27FC236}">
                    <a16:creationId xmlns:a16="http://schemas.microsoft.com/office/drawing/2014/main" xmlns="" id="{A1E5DABC-1DF4-4BF4-8021-CCB0B33B43E6}"/>
                  </a:ext>
                </a:extLst>
              </p:cNvPr>
              <p:cNvSpPr>
                <a:spLocks noChangeShapeType="1"/>
              </p:cNvSpPr>
              <p:nvPr/>
            </p:nvSpPr>
            <p:spPr bwMode="auto">
              <a:xfrm flipH="1">
                <a:off x="2394" y="1622"/>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34197" name="Line 21">
                <a:extLst>
                  <a:ext uri="{FF2B5EF4-FFF2-40B4-BE49-F238E27FC236}">
                    <a16:creationId xmlns:a16="http://schemas.microsoft.com/office/drawing/2014/main" xmlns="" id="{F35E9321-2982-48B2-AC49-770AD42A73F2}"/>
                  </a:ext>
                </a:extLst>
              </p:cNvPr>
              <p:cNvSpPr>
                <a:spLocks noChangeShapeType="1"/>
              </p:cNvSpPr>
              <p:nvPr/>
            </p:nvSpPr>
            <p:spPr bwMode="auto">
              <a:xfrm>
                <a:off x="2638" y="1622"/>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34198" name="Oval 22">
                <a:extLst>
                  <a:ext uri="{FF2B5EF4-FFF2-40B4-BE49-F238E27FC236}">
                    <a16:creationId xmlns:a16="http://schemas.microsoft.com/office/drawing/2014/main" xmlns="" id="{89587CDB-4D50-4C77-974D-FD071602E9C2}"/>
                  </a:ext>
                </a:extLst>
              </p:cNvPr>
              <p:cNvSpPr>
                <a:spLocks noChangeArrowheads="1"/>
              </p:cNvSpPr>
              <p:nvPr/>
            </p:nvSpPr>
            <p:spPr bwMode="auto">
              <a:xfrm>
                <a:off x="2629" y="212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J</a:t>
                </a:r>
              </a:p>
            </p:txBody>
          </p:sp>
          <p:sp>
            <p:nvSpPr>
              <p:cNvPr id="434199" name="Line 23">
                <a:extLst>
                  <a:ext uri="{FF2B5EF4-FFF2-40B4-BE49-F238E27FC236}">
                    <a16:creationId xmlns:a16="http://schemas.microsoft.com/office/drawing/2014/main" xmlns="" id="{2C8370F4-BCEE-405C-A562-0836BBCEC248}"/>
                  </a:ext>
                </a:extLst>
              </p:cNvPr>
              <p:cNvSpPr>
                <a:spLocks noChangeShapeType="1"/>
              </p:cNvSpPr>
              <p:nvPr/>
            </p:nvSpPr>
            <p:spPr bwMode="auto">
              <a:xfrm>
                <a:off x="2767" y="198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grpSp>
        <p:nvGrpSpPr>
          <p:cNvPr id="434200" name="Group 24">
            <a:extLst>
              <a:ext uri="{FF2B5EF4-FFF2-40B4-BE49-F238E27FC236}">
                <a16:creationId xmlns:a16="http://schemas.microsoft.com/office/drawing/2014/main" xmlns="" id="{3F7C6225-BB52-47A5-8B84-D3607D7B86A0}"/>
              </a:ext>
            </a:extLst>
          </p:cNvPr>
          <p:cNvGrpSpPr>
            <a:grpSpLocks/>
          </p:cNvGrpSpPr>
          <p:nvPr/>
        </p:nvGrpSpPr>
        <p:grpSpPr bwMode="auto">
          <a:xfrm>
            <a:off x="8151018" y="3291494"/>
            <a:ext cx="3125788" cy="1914525"/>
            <a:chOff x="3048" y="1359"/>
            <a:chExt cx="1969" cy="1206"/>
          </a:xfrm>
        </p:grpSpPr>
        <p:grpSp>
          <p:nvGrpSpPr>
            <p:cNvPr id="434201" name="Group 25">
              <a:extLst>
                <a:ext uri="{FF2B5EF4-FFF2-40B4-BE49-F238E27FC236}">
                  <a16:creationId xmlns:a16="http://schemas.microsoft.com/office/drawing/2014/main" xmlns="" id="{77FD2ACC-74DD-45BE-9965-43B0FCF949BE}"/>
                </a:ext>
              </a:extLst>
            </p:cNvPr>
            <p:cNvGrpSpPr>
              <a:grpSpLocks/>
            </p:cNvGrpSpPr>
            <p:nvPr/>
          </p:nvGrpSpPr>
          <p:grpSpPr bwMode="auto">
            <a:xfrm>
              <a:off x="3048" y="1364"/>
              <a:ext cx="780" cy="1151"/>
              <a:chOff x="359" y="2752"/>
              <a:chExt cx="780" cy="1151"/>
            </a:xfrm>
          </p:grpSpPr>
          <p:sp>
            <p:nvSpPr>
              <p:cNvPr id="434202" name="Oval 26">
                <a:extLst>
                  <a:ext uri="{FF2B5EF4-FFF2-40B4-BE49-F238E27FC236}">
                    <a16:creationId xmlns:a16="http://schemas.microsoft.com/office/drawing/2014/main" xmlns="" id="{D3BE4234-FC3D-4667-9831-2E606ECAAE6F}"/>
                  </a:ext>
                </a:extLst>
              </p:cNvPr>
              <p:cNvSpPr>
                <a:spLocks noChangeArrowheads="1"/>
              </p:cNvSpPr>
              <p:nvPr/>
            </p:nvSpPr>
            <p:spPr bwMode="auto">
              <a:xfrm>
                <a:off x="628" y="275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dirty="0"/>
                  <a:t>A</a:t>
                </a:r>
              </a:p>
            </p:txBody>
          </p:sp>
          <p:sp>
            <p:nvSpPr>
              <p:cNvPr id="434203" name="Oval 27">
                <a:extLst>
                  <a:ext uri="{FF2B5EF4-FFF2-40B4-BE49-F238E27FC236}">
                    <a16:creationId xmlns:a16="http://schemas.microsoft.com/office/drawing/2014/main" xmlns="" id="{12F4ED11-9BB8-49B5-AE8B-804C8E762B41}"/>
                  </a:ext>
                </a:extLst>
              </p:cNvPr>
              <p:cNvSpPr>
                <a:spLocks noChangeArrowheads="1"/>
              </p:cNvSpPr>
              <p:nvPr/>
            </p:nvSpPr>
            <p:spPr bwMode="auto">
              <a:xfrm>
                <a:off x="359" y="309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B</a:t>
                </a:r>
              </a:p>
            </p:txBody>
          </p:sp>
          <p:sp>
            <p:nvSpPr>
              <p:cNvPr id="434204" name="Oval 28">
                <a:extLst>
                  <a:ext uri="{FF2B5EF4-FFF2-40B4-BE49-F238E27FC236}">
                    <a16:creationId xmlns:a16="http://schemas.microsoft.com/office/drawing/2014/main" xmlns="" id="{4B3729FD-0920-47B1-BE17-9097315409BA}"/>
                  </a:ext>
                </a:extLst>
              </p:cNvPr>
              <p:cNvSpPr>
                <a:spLocks noChangeArrowheads="1"/>
              </p:cNvSpPr>
              <p:nvPr/>
            </p:nvSpPr>
            <p:spPr bwMode="auto">
              <a:xfrm>
                <a:off x="628" y="339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C</a:t>
                </a:r>
              </a:p>
            </p:txBody>
          </p:sp>
          <p:sp>
            <p:nvSpPr>
              <p:cNvPr id="434205" name="Oval 29">
                <a:extLst>
                  <a:ext uri="{FF2B5EF4-FFF2-40B4-BE49-F238E27FC236}">
                    <a16:creationId xmlns:a16="http://schemas.microsoft.com/office/drawing/2014/main" xmlns="" id="{1F14613F-C5D6-49C9-9482-BF4F125F4379}"/>
                  </a:ext>
                </a:extLst>
              </p:cNvPr>
              <p:cNvSpPr>
                <a:spLocks noChangeArrowheads="1"/>
              </p:cNvSpPr>
              <p:nvPr/>
            </p:nvSpPr>
            <p:spPr bwMode="auto">
              <a:xfrm>
                <a:off x="917" y="367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D</a:t>
                </a:r>
              </a:p>
            </p:txBody>
          </p:sp>
          <p:sp>
            <p:nvSpPr>
              <p:cNvPr id="434206" name="Line 30">
                <a:extLst>
                  <a:ext uri="{FF2B5EF4-FFF2-40B4-BE49-F238E27FC236}">
                    <a16:creationId xmlns:a16="http://schemas.microsoft.com/office/drawing/2014/main" xmlns="" id="{2E070592-D90D-4ACB-90A4-53C02716915D}"/>
                  </a:ext>
                </a:extLst>
              </p:cNvPr>
              <p:cNvSpPr>
                <a:spLocks noChangeShapeType="1"/>
              </p:cNvSpPr>
              <p:nvPr/>
            </p:nvSpPr>
            <p:spPr bwMode="auto">
              <a:xfrm flipH="1">
                <a:off x="556" y="2966"/>
                <a:ext cx="111"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4207" name="Line 31">
                <a:extLst>
                  <a:ext uri="{FF2B5EF4-FFF2-40B4-BE49-F238E27FC236}">
                    <a16:creationId xmlns:a16="http://schemas.microsoft.com/office/drawing/2014/main" xmlns="" id="{B03CE0F0-DA81-436A-A92F-443A0AD9B5A7}"/>
                  </a:ext>
                </a:extLst>
              </p:cNvPr>
              <p:cNvSpPr>
                <a:spLocks noChangeShapeType="1"/>
              </p:cNvSpPr>
              <p:nvPr/>
            </p:nvSpPr>
            <p:spPr bwMode="auto">
              <a:xfrm>
                <a:off x="545" y="3277"/>
                <a:ext cx="144"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4208" name="Line 32">
                <a:extLst>
                  <a:ext uri="{FF2B5EF4-FFF2-40B4-BE49-F238E27FC236}">
                    <a16:creationId xmlns:a16="http://schemas.microsoft.com/office/drawing/2014/main" xmlns="" id="{4573295F-F438-4CEF-8E5B-24285E40E59B}"/>
                  </a:ext>
                </a:extLst>
              </p:cNvPr>
              <p:cNvSpPr>
                <a:spLocks noChangeShapeType="1"/>
              </p:cNvSpPr>
              <p:nvPr/>
            </p:nvSpPr>
            <p:spPr bwMode="auto">
              <a:xfrm>
                <a:off x="811" y="3589"/>
                <a:ext cx="134"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34209" name="Group 33">
              <a:extLst>
                <a:ext uri="{FF2B5EF4-FFF2-40B4-BE49-F238E27FC236}">
                  <a16:creationId xmlns:a16="http://schemas.microsoft.com/office/drawing/2014/main" xmlns="" id="{8C0FF997-D463-40A9-9EC2-61F1CE2E4C1F}"/>
                </a:ext>
              </a:extLst>
            </p:cNvPr>
            <p:cNvGrpSpPr>
              <a:grpSpLocks/>
            </p:cNvGrpSpPr>
            <p:nvPr/>
          </p:nvGrpSpPr>
          <p:grpSpPr bwMode="auto">
            <a:xfrm>
              <a:off x="3803" y="1392"/>
              <a:ext cx="460" cy="633"/>
              <a:chOff x="1625" y="2991"/>
              <a:chExt cx="460" cy="633"/>
            </a:xfrm>
          </p:grpSpPr>
          <p:sp>
            <p:nvSpPr>
              <p:cNvPr id="434210" name="Oval 34">
                <a:extLst>
                  <a:ext uri="{FF2B5EF4-FFF2-40B4-BE49-F238E27FC236}">
                    <a16:creationId xmlns:a16="http://schemas.microsoft.com/office/drawing/2014/main" xmlns="" id="{3DFC7168-9616-4F7A-BDEF-1DF8C6E48A5B}"/>
                  </a:ext>
                </a:extLst>
              </p:cNvPr>
              <p:cNvSpPr>
                <a:spLocks noChangeArrowheads="1"/>
              </p:cNvSpPr>
              <p:nvPr/>
            </p:nvSpPr>
            <p:spPr bwMode="auto">
              <a:xfrm>
                <a:off x="1863" y="29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E</a:t>
                </a:r>
              </a:p>
            </p:txBody>
          </p:sp>
          <p:sp>
            <p:nvSpPr>
              <p:cNvPr id="434211" name="Oval 35">
                <a:extLst>
                  <a:ext uri="{FF2B5EF4-FFF2-40B4-BE49-F238E27FC236}">
                    <a16:creationId xmlns:a16="http://schemas.microsoft.com/office/drawing/2014/main" xmlns="" id="{E6E8CBF3-2295-4D0B-87D4-A65476741EFC}"/>
                  </a:ext>
                </a:extLst>
              </p:cNvPr>
              <p:cNvSpPr>
                <a:spLocks noChangeArrowheads="1"/>
              </p:cNvSpPr>
              <p:nvPr/>
            </p:nvSpPr>
            <p:spPr bwMode="auto">
              <a:xfrm>
                <a:off x="1625" y="33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F</a:t>
                </a:r>
              </a:p>
            </p:txBody>
          </p:sp>
          <p:sp>
            <p:nvSpPr>
              <p:cNvPr id="434212" name="Line 36">
                <a:extLst>
                  <a:ext uri="{FF2B5EF4-FFF2-40B4-BE49-F238E27FC236}">
                    <a16:creationId xmlns:a16="http://schemas.microsoft.com/office/drawing/2014/main" xmlns="" id="{683090B2-DEA9-4477-A40E-10224436AFFE}"/>
                  </a:ext>
                </a:extLst>
              </p:cNvPr>
              <p:cNvSpPr>
                <a:spLocks noChangeShapeType="1"/>
              </p:cNvSpPr>
              <p:nvPr/>
            </p:nvSpPr>
            <p:spPr bwMode="auto">
              <a:xfrm flipH="1">
                <a:off x="1800" y="3222"/>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34213" name="Group 37">
              <a:extLst>
                <a:ext uri="{FF2B5EF4-FFF2-40B4-BE49-F238E27FC236}">
                  <a16:creationId xmlns:a16="http://schemas.microsoft.com/office/drawing/2014/main" xmlns="" id="{05554B5D-D890-49D2-8704-1FE468DD4969}"/>
                </a:ext>
              </a:extLst>
            </p:cNvPr>
            <p:cNvGrpSpPr>
              <a:grpSpLocks/>
            </p:cNvGrpSpPr>
            <p:nvPr/>
          </p:nvGrpSpPr>
          <p:grpSpPr bwMode="auto">
            <a:xfrm>
              <a:off x="4530" y="1359"/>
              <a:ext cx="487" cy="1206"/>
              <a:chOff x="4530" y="1359"/>
              <a:chExt cx="487" cy="1206"/>
            </a:xfrm>
          </p:grpSpPr>
          <p:sp>
            <p:nvSpPr>
              <p:cNvPr id="434214" name="Oval 38">
                <a:extLst>
                  <a:ext uri="{FF2B5EF4-FFF2-40B4-BE49-F238E27FC236}">
                    <a16:creationId xmlns:a16="http://schemas.microsoft.com/office/drawing/2014/main" xmlns="" id="{004E9955-9669-4840-B96D-FB41B391191C}"/>
                  </a:ext>
                </a:extLst>
              </p:cNvPr>
              <p:cNvSpPr>
                <a:spLocks noChangeArrowheads="1"/>
              </p:cNvSpPr>
              <p:nvPr/>
            </p:nvSpPr>
            <p:spPr bwMode="auto">
              <a:xfrm>
                <a:off x="4767" y="135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G</a:t>
                </a:r>
              </a:p>
            </p:txBody>
          </p:sp>
          <p:sp>
            <p:nvSpPr>
              <p:cNvPr id="434215" name="Oval 39">
                <a:extLst>
                  <a:ext uri="{FF2B5EF4-FFF2-40B4-BE49-F238E27FC236}">
                    <a16:creationId xmlns:a16="http://schemas.microsoft.com/office/drawing/2014/main" xmlns="" id="{5CA85F09-274C-49E8-B9DB-26AF72F24CBB}"/>
                  </a:ext>
                </a:extLst>
              </p:cNvPr>
              <p:cNvSpPr>
                <a:spLocks noChangeArrowheads="1"/>
              </p:cNvSpPr>
              <p:nvPr/>
            </p:nvSpPr>
            <p:spPr bwMode="auto">
              <a:xfrm>
                <a:off x="4530" y="17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H</a:t>
                </a:r>
              </a:p>
            </p:txBody>
          </p:sp>
          <p:sp>
            <p:nvSpPr>
              <p:cNvPr id="434216" name="Oval 40">
                <a:extLst>
                  <a:ext uri="{FF2B5EF4-FFF2-40B4-BE49-F238E27FC236}">
                    <a16:creationId xmlns:a16="http://schemas.microsoft.com/office/drawing/2014/main" xmlns="" id="{9E314859-095C-421D-8F45-CC159048744E}"/>
                  </a:ext>
                </a:extLst>
              </p:cNvPr>
              <p:cNvSpPr>
                <a:spLocks noChangeArrowheads="1"/>
              </p:cNvSpPr>
              <p:nvPr/>
            </p:nvSpPr>
            <p:spPr bwMode="auto">
              <a:xfrm>
                <a:off x="4795" y="20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I</a:t>
                </a:r>
              </a:p>
            </p:txBody>
          </p:sp>
          <p:sp>
            <p:nvSpPr>
              <p:cNvPr id="434217" name="Line 41">
                <a:extLst>
                  <a:ext uri="{FF2B5EF4-FFF2-40B4-BE49-F238E27FC236}">
                    <a16:creationId xmlns:a16="http://schemas.microsoft.com/office/drawing/2014/main" xmlns="" id="{D70BFCFC-BC80-498F-AEE0-91E69BC367B6}"/>
                  </a:ext>
                </a:extLst>
              </p:cNvPr>
              <p:cNvSpPr>
                <a:spLocks noChangeShapeType="1"/>
              </p:cNvSpPr>
              <p:nvPr/>
            </p:nvSpPr>
            <p:spPr bwMode="auto">
              <a:xfrm flipH="1">
                <a:off x="4700" y="1586"/>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34218" name="Oval 42">
                <a:extLst>
                  <a:ext uri="{FF2B5EF4-FFF2-40B4-BE49-F238E27FC236}">
                    <a16:creationId xmlns:a16="http://schemas.microsoft.com/office/drawing/2014/main" xmlns="" id="{C9536E4E-6BF9-465D-A61B-1C7A27D374D9}"/>
                  </a:ext>
                </a:extLst>
              </p:cNvPr>
              <p:cNvSpPr>
                <a:spLocks noChangeArrowheads="1"/>
              </p:cNvSpPr>
              <p:nvPr/>
            </p:nvSpPr>
            <p:spPr bwMode="auto">
              <a:xfrm>
                <a:off x="4580" y="233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J</a:t>
                </a:r>
              </a:p>
            </p:txBody>
          </p:sp>
          <p:sp>
            <p:nvSpPr>
              <p:cNvPr id="434219" name="Line 43">
                <a:extLst>
                  <a:ext uri="{FF2B5EF4-FFF2-40B4-BE49-F238E27FC236}">
                    <a16:creationId xmlns:a16="http://schemas.microsoft.com/office/drawing/2014/main" xmlns="" id="{312DD46F-5048-45DF-8B08-A6A99253632A}"/>
                  </a:ext>
                </a:extLst>
              </p:cNvPr>
              <p:cNvSpPr>
                <a:spLocks noChangeShapeType="1"/>
              </p:cNvSpPr>
              <p:nvPr/>
            </p:nvSpPr>
            <p:spPr bwMode="auto">
              <a:xfrm>
                <a:off x="4723" y="1900"/>
                <a:ext cx="12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4220" name="Line 44">
                <a:extLst>
                  <a:ext uri="{FF2B5EF4-FFF2-40B4-BE49-F238E27FC236}">
                    <a16:creationId xmlns:a16="http://schemas.microsoft.com/office/drawing/2014/main" xmlns="" id="{B0B5DC9A-77AB-40F2-93F4-1D4B9AA32F82}"/>
                  </a:ext>
                </a:extLst>
              </p:cNvPr>
              <p:cNvSpPr>
                <a:spLocks noChangeShapeType="1"/>
              </p:cNvSpPr>
              <p:nvPr/>
            </p:nvSpPr>
            <p:spPr bwMode="auto">
              <a:xfrm flipH="1">
                <a:off x="4767" y="2222"/>
                <a:ext cx="78"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grpSp>
        <p:nvGrpSpPr>
          <p:cNvPr id="434221" name="Group 45">
            <a:extLst>
              <a:ext uri="{FF2B5EF4-FFF2-40B4-BE49-F238E27FC236}">
                <a16:creationId xmlns:a16="http://schemas.microsoft.com/office/drawing/2014/main" xmlns="" id="{310CAE32-6C8F-49C3-B3B4-349F77C666FC}"/>
              </a:ext>
            </a:extLst>
          </p:cNvPr>
          <p:cNvGrpSpPr>
            <a:grpSpLocks/>
          </p:cNvGrpSpPr>
          <p:nvPr/>
        </p:nvGrpSpPr>
        <p:grpSpPr bwMode="auto">
          <a:xfrm>
            <a:off x="1358107" y="3376105"/>
            <a:ext cx="3125788" cy="2028825"/>
            <a:chOff x="166" y="2694"/>
            <a:chExt cx="1969" cy="1278"/>
          </a:xfrm>
        </p:grpSpPr>
        <p:grpSp>
          <p:nvGrpSpPr>
            <p:cNvPr id="434222" name="Group 46">
              <a:extLst>
                <a:ext uri="{FF2B5EF4-FFF2-40B4-BE49-F238E27FC236}">
                  <a16:creationId xmlns:a16="http://schemas.microsoft.com/office/drawing/2014/main" xmlns="" id="{8090E43F-ECA7-4972-9911-7B741E2BD6B5}"/>
                </a:ext>
              </a:extLst>
            </p:cNvPr>
            <p:cNvGrpSpPr>
              <a:grpSpLocks/>
            </p:cNvGrpSpPr>
            <p:nvPr/>
          </p:nvGrpSpPr>
          <p:grpSpPr bwMode="auto">
            <a:xfrm>
              <a:off x="166" y="2694"/>
              <a:ext cx="780" cy="1151"/>
              <a:chOff x="359" y="2752"/>
              <a:chExt cx="780" cy="1151"/>
            </a:xfrm>
          </p:grpSpPr>
          <p:sp>
            <p:nvSpPr>
              <p:cNvPr id="434223" name="Oval 47">
                <a:extLst>
                  <a:ext uri="{FF2B5EF4-FFF2-40B4-BE49-F238E27FC236}">
                    <a16:creationId xmlns:a16="http://schemas.microsoft.com/office/drawing/2014/main" xmlns="" id="{5394A9B4-4568-4847-B250-38B5944B9A65}"/>
                  </a:ext>
                </a:extLst>
              </p:cNvPr>
              <p:cNvSpPr>
                <a:spLocks noChangeArrowheads="1"/>
              </p:cNvSpPr>
              <p:nvPr/>
            </p:nvSpPr>
            <p:spPr bwMode="auto">
              <a:xfrm>
                <a:off x="628" y="275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A</a:t>
                </a:r>
              </a:p>
            </p:txBody>
          </p:sp>
          <p:sp>
            <p:nvSpPr>
              <p:cNvPr id="434224" name="Oval 48">
                <a:extLst>
                  <a:ext uri="{FF2B5EF4-FFF2-40B4-BE49-F238E27FC236}">
                    <a16:creationId xmlns:a16="http://schemas.microsoft.com/office/drawing/2014/main" xmlns="" id="{0394B585-B4F6-4694-9AEC-DFD4E25F943C}"/>
                  </a:ext>
                </a:extLst>
              </p:cNvPr>
              <p:cNvSpPr>
                <a:spLocks noChangeArrowheads="1"/>
              </p:cNvSpPr>
              <p:nvPr/>
            </p:nvSpPr>
            <p:spPr bwMode="auto">
              <a:xfrm>
                <a:off x="359" y="309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B</a:t>
                </a:r>
              </a:p>
            </p:txBody>
          </p:sp>
          <p:sp>
            <p:nvSpPr>
              <p:cNvPr id="434225" name="Oval 49">
                <a:extLst>
                  <a:ext uri="{FF2B5EF4-FFF2-40B4-BE49-F238E27FC236}">
                    <a16:creationId xmlns:a16="http://schemas.microsoft.com/office/drawing/2014/main" xmlns="" id="{7E8403C8-60F7-447A-8321-F016551A7D06}"/>
                  </a:ext>
                </a:extLst>
              </p:cNvPr>
              <p:cNvSpPr>
                <a:spLocks noChangeArrowheads="1"/>
              </p:cNvSpPr>
              <p:nvPr/>
            </p:nvSpPr>
            <p:spPr bwMode="auto">
              <a:xfrm>
                <a:off x="628" y="339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C</a:t>
                </a:r>
              </a:p>
            </p:txBody>
          </p:sp>
          <p:sp>
            <p:nvSpPr>
              <p:cNvPr id="434226" name="Oval 50">
                <a:extLst>
                  <a:ext uri="{FF2B5EF4-FFF2-40B4-BE49-F238E27FC236}">
                    <a16:creationId xmlns:a16="http://schemas.microsoft.com/office/drawing/2014/main" xmlns="" id="{1DDA2DF5-2932-4060-94F8-B6D2F3906D95}"/>
                  </a:ext>
                </a:extLst>
              </p:cNvPr>
              <p:cNvSpPr>
                <a:spLocks noChangeArrowheads="1"/>
              </p:cNvSpPr>
              <p:nvPr/>
            </p:nvSpPr>
            <p:spPr bwMode="auto">
              <a:xfrm>
                <a:off x="917" y="367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D</a:t>
                </a:r>
              </a:p>
            </p:txBody>
          </p:sp>
          <p:sp>
            <p:nvSpPr>
              <p:cNvPr id="434227" name="Line 51">
                <a:extLst>
                  <a:ext uri="{FF2B5EF4-FFF2-40B4-BE49-F238E27FC236}">
                    <a16:creationId xmlns:a16="http://schemas.microsoft.com/office/drawing/2014/main" xmlns="" id="{4DE47E7E-1D53-4818-B1D7-DBA495ACF14A}"/>
                  </a:ext>
                </a:extLst>
              </p:cNvPr>
              <p:cNvSpPr>
                <a:spLocks noChangeShapeType="1"/>
              </p:cNvSpPr>
              <p:nvPr/>
            </p:nvSpPr>
            <p:spPr bwMode="auto">
              <a:xfrm flipH="1">
                <a:off x="556" y="2966"/>
                <a:ext cx="111"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4228" name="Line 52">
                <a:extLst>
                  <a:ext uri="{FF2B5EF4-FFF2-40B4-BE49-F238E27FC236}">
                    <a16:creationId xmlns:a16="http://schemas.microsoft.com/office/drawing/2014/main" xmlns="" id="{F5D15BDA-F387-42F7-8B8D-F9B24BF1C28E}"/>
                  </a:ext>
                </a:extLst>
              </p:cNvPr>
              <p:cNvSpPr>
                <a:spLocks noChangeShapeType="1"/>
              </p:cNvSpPr>
              <p:nvPr/>
            </p:nvSpPr>
            <p:spPr bwMode="auto">
              <a:xfrm>
                <a:off x="545" y="3277"/>
                <a:ext cx="144"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4229" name="Line 53">
                <a:extLst>
                  <a:ext uri="{FF2B5EF4-FFF2-40B4-BE49-F238E27FC236}">
                    <a16:creationId xmlns:a16="http://schemas.microsoft.com/office/drawing/2014/main" xmlns="" id="{1928D3D9-51AA-40A6-8D9E-BB96E88C688A}"/>
                  </a:ext>
                </a:extLst>
              </p:cNvPr>
              <p:cNvSpPr>
                <a:spLocks noChangeShapeType="1"/>
              </p:cNvSpPr>
              <p:nvPr/>
            </p:nvSpPr>
            <p:spPr bwMode="auto">
              <a:xfrm>
                <a:off x="811" y="3589"/>
                <a:ext cx="134"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34230" name="Group 54">
              <a:extLst>
                <a:ext uri="{FF2B5EF4-FFF2-40B4-BE49-F238E27FC236}">
                  <a16:creationId xmlns:a16="http://schemas.microsoft.com/office/drawing/2014/main" xmlns="" id="{043F96F9-A156-4195-BC54-D8C2EA0F5D81}"/>
                </a:ext>
              </a:extLst>
            </p:cNvPr>
            <p:cNvGrpSpPr>
              <a:grpSpLocks/>
            </p:cNvGrpSpPr>
            <p:nvPr/>
          </p:nvGrpSpPr>
          <p:grpSpPr bwMode="auto">
            <a:xfrm>
              <a:off x="921" y="2722"/>
              <a:ext cx="460" cy="633"/>
              <a:chOff x="1625" y="2991"/>
              <a:chExt cx="460" cy="633"/>
            </a:xfrm>
          </p:grpSpPr>
          <p:sp>
            <p:nvSpPr>
              <p:cNvPr id="434231" name="Oval 55">
                <a:extLst>
                  <a:ext uri="{FF2B5EF4-FFF2-40B4-BE49-F238E27FC236}">
                    <a16:creationId xmlns:a16="http://schemas.microsoft.com/office/drawing/2014/main" xmlns="" id="{F4E8DD95-0B31-41FD-8B00-70CF282F5D19}"/>
                  </a:ext>
                </a:extLst>
              </p:cNvPr>
              <p:cNvSpPr>
                <a:spLocks noChangeArrowheads="1"/>
              </p:cNvSpPr>
              <p:nvPr/>
            </p:nvSpPr>
            <p:spPr bwMode="auto">
              <a:xfrm>
                <a:off x="1863" y="29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E</a:t>
                </a:r>
              </a:p>
            </p:txBody>
          </p:sp>
          <p:sp>
            <p:nvSpPr>
              <p:cNvPr id="434232" name="Oval 56">
                <a:extLst>
                  <a:ext uri="{FF2B5EF4-FFF2-40B4-BE49-F238E27FC236}">
                    <a16:creationId xmlns:a16="http://schemas.microsoft.com/office/drawing/2014/main" xmlns="" id="{355F4215-DE1A-4023-A957-703B7A6D6635}"/>
                  </a:ext>
                </a:extLst>
              </p:cNvPr>
              <p:cNvSpPr>
                <a:spLocks noChangeArrowheads="1"/>
              </p:cNvSpPr>
              <p:nvPr/>
            </p:nvSpPr>
            <p:spPr bwMode="auto">
              <a:xfrm>
                <a:off x="1625" y="33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F</a:t>
                </a:r>
              </a:p>
            </p:txBody>
          </p:sp>
          <p:sp>
            <p:nvSpPr>
              <p:cNvPr id="434233" name="Line 57">
                <a:extLst>
                  <a:ext uri="{FF2B5EF4-FFF2-40B4-BE49-F238E27FC236}">
                    <a16:creationId xmlns:a16="http://schemas.microsoft.com/office/drawing/2014/main" xmlns="" id="{CA9A4F6B-E3F0-498F-B355-CBFC28912947}"/>
                  </a:ext>
                </a:extLst>
              </p:cNvPr>
              <p:cNvSpPr>
                <a:spLocks noChangeShapeType="1"/>
              </p:cNvSpPr>
              <p:nvPr/>
            </p:nvSpPr>
            <p:spPr bwMode="auto">
              <a:xfrm flipH="1">
                <a:off x="1800" y="3222"/>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34234" name="Line 58">
              <a:extLst>
                <a:ext uri="{FF2B5EF4-FFF2-40B4-BE49-F238E27FC236}">
                  <a16:creationId xmlns:a16="http://schemas.microsoft.com/office/drawing/2014/main" xmlns="" id="{1C8AEBA9-BEB3-4DD7-9099-01FABF5139BC}"/>
                </a:ext>
              </a:extLst>
            </p:cNvPr>
            <p:cNvSpPr>
              <a:spLocks noChangeShapeType="1"/>
            </p:cNvSpPr>
            <p:nvPr/>
          </p:nvSpPr>
          <p:spPr bwMode="auto">
            <a:xfrm>
              <a:off x="656" y="2833"/>
              <a:ext cx="500"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4235" name="Line 59">
              <a:extLst>
                <a:ext uri="{FF2B5EF4-FFF2-40B4-BE49-F238E27FC236}">
                  <a16:creationId xmlns:a16="http://schemas.microsoft.com/office/drawing/2014/main" xmlns="" id="{B3B04EFA-09EA-47DA-8F9C-899B14F8799A}"/>
                </a:ext>
              </a:extLst>
            </p:cNvPr>
            <p:cNvSpPr>
              <a:spLocks noChangeShapeType="1"/>
            </p:cNvSpPr>
            <p:nvPr/>
          </p:nvSpPr>
          <p:spPr bwMode="auto">
            <a:xfrm>
              <a:off x="1378" y="2833"/>
              <a:ext cx="511"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nvGrpSpPr>
            <p:cNvPr id="434236" name="Group 60">
              <a:extLst>
                <a:ext uri="{FF2B5EF4-FFF2-40B4-BE49-F238E27FC236}">
                  <a16:creationId xmlns:a16="http://schemas.microsoft.com/office/drawing/2014/main" xmlns="" id="{EBAC85E2-1A9D-4CD4-95C9-364A7D846523}"/>
                </a:ext>
              </a:extLst>
            </p:cNvPr>
            <p:cNvGrpSpPr>
              <a:grpSpLocks/>
            </p:cNvGrpSpPr>
            <p:nvPr/>
          </p:nvGrpSpPr>
          <p:grpSpPr bwMode="auto">
            <a:xfrm>
              <a:off x="1648" y="2766"/>
              <a:ext cx="487" cy="1206"/>
              <a:chOff x="4530" y="1359"/>
              <a:chExt cx="487" cy="1206"/>
            </a:xfrm>
          </p:grpSpPr>
          <p:sp>
            <p:nvSpPr>
              <p:cNvPr id="434237" name="Oval 61">
                <a:extLst>
                  <a:ext uri="{FF2B5EF4-FFF2-40B4-BE49-F238E27FC236}">
                    <a16:creationId xmlns:a16="http://schemas.microsoft.com/office/drawing/2014/main" xmlns="" id="{3EEBCFB5-89B6-4910-B9D0-0A2DAD6B62F6}"/>
                  </a:ext>
                </a:extLst>
              </p:cNvPr>
              <p:cNvSpPr>
                <a:spLocks noChangeArrowheads="1"/>
              </p:cNvSpPr>
              <p:nvPr/>
            </p:nvSpPr>
            <p:spPr bwMode="auto">
              <a:xfrm>
                <a:off x="4767" y="135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G</a:t>
                </a:r>
              </a:p>
            </p:txBody>
          </p:sp>
          <p:sp>
            <p:nvSpPr>
              <p:cNvPr id="434238" name="Oval 62">
                <a:extLst>
                  <a:ext uri="{FF2B5EF4-FFF2-40B4-BE49-F238E27FC236}">
                    <a16:creationId xmlns:a16="http://schemas.microsoft.com/office/drawing/2014/main" xmlns="" id="{6CFB3F67-7FB9-4D99-97DA-E65C36029466}"/>
                  </a:ext>
                </a:extLst>
              </p:cNvPr>
              <p:cNvSpPr>
                <a:spLocks noChangeArrowheads="1"/>
              </p:cNvSpPr>
              <p:nvPr/>
            </p:nvSpPr>
            <p:spPr bwMode="auto">
              <a:xfrm>
                <a:off x="4530" y="17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H</a:t>
                </a:r>
              </a:p>
            </p:txBody>
          </p:sp>
          <p:sp>
            <p:nvSpPr>
              <p:cNvPr id="434239" name="Oval 63">
                <a:extLst>
                  <a:ext uri="{FF2B5EF4-FFF2-40B4-BE49-F238E27FC236}">
                    <a16:creationId xmlns:a16="http://schemas.microsoft.com/office/drawing/2014/main" xmlns="" id="{E179FCCC-8154-4B0F-A7F1-57FAA5AE5D4B}"/>
                  </a:ext>
                </a:extLst>
              </p:cNvPr>
              <p:cNvSpPr>
                <a:spLocks noChangeArrowheads="1"/>
              </p:cNvSpPr>
              <p:nvPr/>
            </p:nvSpPr>
            <p:spPr bwMode="auto">
              <a:xfrm>
                <a:off x="4795" y="20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I</a:t>
                </a:r>
              </a:p>
            </p:txBody>
          </p:sp>
          <p:sp>
            <p:nvSpPr>
              <p:cNvPr id="434240" name="Line 64">
                <a:extLst>
                  <a:ext uri="{FF2B5EF4-FFF2-40B4-BE49-F238E27FC236}">
                    <a16:creationId xmlns:a16="http://schemas.microsoft.com/office/drawing/2014/main" xmlns="" id="{04CC0209-205A-4262-A227-C0CACA7661D8}"/>
                  </a:ext>
                </a:extLst>
              </p:cNvPr>
              <p:cNvSpPr>
                <a:spLocks noChangeShapeType="1"/>
              </p:cNvSpPr>
              <p:nvPr/>
            </p:nvSpPr>
            <p:spPr bwMode="auto">
              <a:xfrm flipH="1">
                <a:off x="4700" y="1586"/>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34241" name="Oval 65">
                <a:extLst>
                  <a:ext uri="{FF2B5EF4-FFF2-40B4-BE49-F238E27FC236}">
                    <a16:creationId xmlns:a16="http://schemas.microsoft.com/office/drawing/2014/main" xmlns="" id="{F8B8403E-68EB-4FBD-BE64-F8213488CE41}"/>
                  </a:ext>
                </a:extLst>
              </p:cNvPr>
              <p:cNvSpPr>
                <a:spLocks noChangeArrowheads="1"/>
              </p:cNvSpPr>
              <p:nvPr/>
            </p:nvSpPr>
            <p:spPr bwMode="auto">
              <a:xfrm>
                <a:off x="4580" y="233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J</a:t>
                </a:r>
              </a:p>
            </p:txBody>
          </p:sp>
          <p:sp>
            <p:nvSpPr>
              <p:cNvPr id="434242" name="Line 66">
                <a:extLst>
                  <a:ext uri="{FF2B5EF4-FFF2-40B4-BE49-F238E27FC236}">
                    <a16:creationId xmlns:a16="http://schemas.microsoft.com/office/drawing/2014/main" xmlns="" id="{22CC3920-DE8D-499D-ACEF-8DA7A4752F0C}"/>
                  </a:ext>
                </a:extLst>
              </p:cNvPr>
              <p:cNvSpPr>
                <a:spLocks noChangeShapeType="1"/>
              </p:cNvSpPr>
              <p:nvPr/>
            </p:nvSpPr>
            <p:spPr bwMode="auto">
              <a:xfrm>
                <a:off x="4723" y="1900"/>
                <a:ext cx="12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4243" name="Line 67">
                <a:extLst>
                  <a:ext uri="{FF2B5EF4-FFF2-40B4-BE49-F238E27FC236}">
                    <a16:creationId xmlns:a16="http://schemas.microsoft.com/office/drawing/2014/main" xmlns="" id="{48BE1CA5-E1CC-4DAC-9CB6-ED73B37190F8}"/>
                  </a:ext>
                </a:extLst>
              </p:cNvPr>
              <p:cNvSpPr>
                <a:spLocks noChangeShapeType="1"/>
              </p:cNvSpPr>
              <p:nvPr/>
            </p:nvSpPr>
            <p:spPr bwMode="auto">
              <a:xfrm flipH="1">
                <a:off x="4767" y="2222"/>
                <a:ext cx="78"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grpSp>
        <p:nvGrpSpPr>
          <p:cNvPr id="434244" name="Group 68">
            <a:extLst>
              <a:ext uri="{FF2B5EF4-FFF2-40B4-BE49-F238E27FC236}">
                <a16:creationId xmlns:a16="http://schemas.microsoft.com/office/drawing/2014/main" xmlns="" id="{D33BD89E-C617-45BA-91BF-FDEC483ECEA6}"/>
              </a:ext>
            </a:extLst>
          </p:cNvPr>
          <p:cNvGrpSpPr>
            <a:grpSpLocks/>
          </p:cNvGrpSpPr>
          <p:nvPr/>
        </p:nvGrpSpPr>
        <p:grpSpPr bwMode="auto">
          <a:xfrm>
            <a:off x="8833643" y="3089562"/>
            <a:ext cx="2127250" cy="2906712"/>
            <a:chOff x="3284" y="2489"/>
            <a:chExt cx="1340" cy="1831"/>
          </a:xfrm>
        </p:grpSpPr>
        <p:sp>
          <p:nvSpPr>
            <p:cNvPr id="434245" name="Oval 69">
              <a:extLst>
                <a:ext uri="{FF2B5EF4-FFF2-40B4-BE49-F238E27FC236}">
                  <a16:creationId xmlns:a16="http://schemas.microsoft.com/office/drawing/2014/main" xmlns="" id="{1764E8AC-6A39-48D1-9BD4-61EF0B4E7798}"/>
                </a:ext>
              </a:extLst>
            </p:cNvPr>
            <p:cNvSpPr>
              <a:spLocks noChangeArrowheads="1"/>
            </p:cNvSpPr>
            <p:nvPr/>
          </p:nvSpPr>
          <p:spPr bwMode="auto">
            <a:xfrm>
              <a:off x="3786" y="248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A</a:t>
              </a:r>
            </a:p>
          </p:txBody>
        </p:sp>
        <p:sp>
          <p:nvSpPr>
            <p:cNvPr id="434246" name="Oval 70">
              <a:extLst>
                <a:ext uri="{FF2B5EF4-FFF2-40B4-BE49-F238E27FC236}">
                  <a16:creationId xmlns:a16="http://schemas.microsoft.com/office/drawing/2014/main" xmlns="" id="{6F36B930-B6EA-43B7-887F-803259B77121}"/>
                </a:ext>
              </a:extLst>
            </p:cNvPr>
            <p:cNvSpPr>
              <a:spLocks noChangeArrowheads="1"/>
            </p:cNvSpPr>
            <p:nvPr/>
          </p:nvSpPr>
          <p:spPr bwMode="auto">
            <a:xfrm>
              <a:off x="3284" y="283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B</a:t>
              </a:r>
            </a:p>
          </p:txBody>
        </p:sp>
        <p:sp>
          <p:nvSpPr>
            <p:cNvPr id="434247" name="Oval 71">
              <a:extLst>
                <a:ext uri="{FF2B5EF4-FFF2-40B4-BE49-F238E27FC236}">
                  <a16:creationId xmlns:a16="http://schemas.microsoft.com/office/drawing/2014/main" xmlns="" id="{90B67E40-DE93-4A66-A53D-519A2CE0A970}"/>
                </a:ext>
              </a:extLst>
            </p:cNvPr>
            <p:cNvSpPr>
              <a:spLocks noChangeArrowheads="1"/>
            </p:cNvSpPr>
            <p:nvPr/>
          </p:nvSpPr>
          <p:spPr bwMode="auto">
            <a:xfrm>
              <a:off x="3498" y="325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C</a:t>
              </a:r>
            </a:p>
          </p:txBody>
        </p:sp>
        <p:sp>
          <p:nvSpPr>
            <p:cNvPr id="434248" name="Oval 72">
              <a:extLst>
                <a:ext uri="{FF2B5EF4-FFF2-40B4-BE49-F238E27FC236}">
                  <a16:creationId xmlns:a16="http://schemas.microsoft.com/office/drawing/2014/main" xmlns="" id="{5BC5857D-09C3-43DA-9B22-492D72CECE56}"/>
                </a:ext>
              </a:extLst>
            </p:cNvPr>
            <p:cNvSpPr>
              <a:spLocks noChangeArrowheads="1"/>
            </p:cNvSpPr>
            <p:nvPr/>
          </p:nvSpPr>
          <p:spPr bwMode="auto">
            <a:xfrm>
              <a:off x="3709" y="355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D</a:t>
              </a:r>
            </a:p>
          </p:txBody>
        </p:sp>
        <p:sp>
          <p:nvSpPr>
            <p:cNvPr id="434249" name="Line 73">
              <a:extLst>
                <a:ext uri="{FF2B5EF4-FFF2-40B4-BE49-F238E27FC236}">
                  <a16:creationId xmlns:a16="http://schemas.microsoft.com/office/drawing/2014/main" xmlns="" id="{D5B9E082-B93A-4DB4-96C6-6DEB59140FAD}"/>
                </a:ext>
              </a:extLst>
            </p:cNvPr>
            <p:cNvSpPr>
              <a:spLocks noChangeShapeType="1"/>
            </p:cNvSpPr>
            <p:nvPr/>
          </p:nvSpPr>
          <p:spPr bwMode="auto">
            <a:xfrm>
              <a:off x="3459" y="3061"/>
              <a:ext cx="133"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34250" name="Line 74">
              <a:extLst>
                <a:ext uri="{FF2B5EF4-FFF2-40B4-BE49-F238E27FC236}">
                  <a16:creationId xmlns:a16="http://schemas.microsoft.com/office/drawing/2014/main" xmlns="" id="{F740DE52-0EF3-4BC4-A37D-3C92EF443F2C}"/>
                </a:ext>
              </a:extLst>
            </p:cNvPr>
            <p:cNvSpPr>
              <a:spLocks noChangeShapeType="1"/>
            </p:cNvSpPr>
            <p:nvPr/>
          </p:nvSpPr>
          <p:spPr bwMode="auto">
            <a:xfrm>
              <a:off x="3681" y="3462"/>
              <a:ext cx="111" cy="1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nvGrpSpPr>
            <p:cNvPr id="434251" name="Group 75">
              <a:extLst>
                <a:ext uri="{FF2B5EF4-FFF2-40B4-BE49-F238E27FC236}">
                  <a16:creationId xmlns:a16="http://schemas.microsoft.com/office/drawing/2014/main" xmlns="" id="{C5AED291-0941-4627-AADB-3DCA6A11D10A}"/>
                </a:ext>
              </a:extLst>
            </p:cNvPr>
            <p:cNvGrpSpPr>
              <a:grpSpLocks/>
            </p:cNvGrpSpPr>
            <p:nvPr/>
          </p:nvGrpSpPr>
          <p:grpSpPr bwMode="auto">
            <a:xfrm>
              <a:off x="3862" y="2863"/>
              <a:ext cx="460" cy="633"/>
              <a:chOff x="1625" y="2991"/>
              <a:chExt cx="460" cy="633"/>
            </a:xfrm>
          </p:grpSpPr>
          <p:sp>
            <p:nvSpPr>
              <p:cNvPr id="434252" name="Oval 76">
                <a:extLst>
                  <a:ext uri="{FF2B5EF4-FFF2-40B4-BE49-F238E27FC236}">
                    <a16:creationId xmlns:a16="http://schemas.microsoft.com/office/drawing/2014/main" xmlns="" id="{FD308E7C-96BF-45A0-AC36-8E4DCC3B86BC}"/>
                  </a:ext>
                </a:extLst>
              </p:cNvPr>
              <p:cNvSpPr>
                <a:spLocks noChangeArrowheads="1"/>
              </p:cNvSpPr>
              <p:nvPr/>
            </p:nvSpPr>
            <p:spPr bwMode="auto">
              <a:xfrm>
                <a:off x="1863" y="29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E</a:t>
                </a:r>
              </a:p>
            </p:txBody>
          </p:sp>
          <p:sp>
            <p:nvSpPr>
              <p:cNvPr id="434253" name="Oval 77">
                <a:extLst>
                  <a:ext uri="{FF2B5EF4-FFF2-40B4-BE49-F238E27FC236}">
                    <a16:creationId xmlns:a16="http://schemas.microsoft.com/office/drawing/2014/main" xmlns="" id="{D36AE064-2DD5-4717-B601-A77A73847711}"/>
                  </a:ext>
                </a:extLst>
              </p:cNvPr>
              <p:cNvSpPr>
                <a:spLocks noChangeArrowheads="1"/>
              </p:cNvSpPr>
              <p:nvPr/>
            </p:nvSpPr>
            <p:spPr bwMode="auto">
              <a:xfrm>
                <a:off x="1625" y="33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F</a:t>
                </a:r>
              </a:p>
            </p:txBody>
          </p:sp>
          <p:sp>
            <p:nvSpPr>
              <p:cNvPr id="434254" name="Line 78">
                <a:extLst>
                  <a:ext uri="{FF2B5EF4-FFF2-40B4-BE49-F238E27FC236}">
                    <a16:creationId xmlns:a16="http://schemas.microsoft.com/office/drawing/2014/main" xmlns="" id="{7B5F3AD5-A8AD-434D-AE8B-C39A26D8B3A3}"/>
                  </a:ext>
                </a:extLst>
              </p:cNvPr>
              <p:cNvSpPr>
                <a:spLocks noChangeShapeType="1"/>
              </p:cNvSpPr>
              <p:nvPr/>
            </p:nvSpPr>
            <p:spPr bwMode="auto">
              <a:xfrm flipH="1">
                <a:off x="1800" y="3222"/>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34255" name="Line 79">
              <a:extLst>
                <a:ext uri="{FF2B5EF4-FFF2-40B4-BE49-F238E27FC236}">
                  <a16:creationId xmlns:a16="http://schemas.microsoft.com/office/drawing/2014/main" xmlns="" id="{3351F217-14E9-43D7-AE24-5262EA9393AB}"/>
                </a:ext>
              </a:extLst>
            </p:cNvPr>
            <p:cNvSpPr>
              <a:spLocks noChangeShapeType="1"/>
            </p:cNvSpPr>
            <p:nvPr/>
          </p:nvSpPr>
          <p:spPr bwMode="auto">
            <a:xfrm>
              <a:off x="3978" y="2699"/>
              <a:ext cx="178"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4256" name="Line 80">
              <a:extLst>
                <a:ext uri="{FF2B5EF4-FFF2-40B4-BE49-F238E27FC236}">
                  <a16:creationId xmlns:a16="http://schemas.microsoft.com/office/drawing/2014/main" xmlns="" id="{17A635C5-9E07-47C5-85DD-4C4AFF7C40B7}"/>
                </a:ext>
              </a:extLst>
            </p:cNvPr>
            <p:cNvSpPr>
              <a:spLocks noChangeShapeType="1"/>
            </p:cNvSpPr>
            <p:nvPr/>
          </p:nvSpPr>
          <p:spPr bwMode="auto">
            <a:xfrm>
              <a:off x="4300" y="3066"/>
              <a:ext cx="90" cy="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34257" name="Line 81">
              <a:extLst>
                <a:ext uri="{FF2B5EF4-FFF2-40B4-BE49-F238E27FC236}">
                  <a16:creationId xmlns:a16="http://schemas.microsoft.com/office/drawing/2014/main" xmlns="" id="{2DA5FEE4-7B3E-49C2-BC2B-10F2018CD6CD}"/>
                </a:ext>
              </a:extLst>
            </p:cNvPr>
            <p:cNvSpPr>
              <a:spLocks noChangeShapeType="1"/>
            </p:cNvSpPr>
            <p:nvPr/>
          </p:nvSpPr>
          <p:spPr bwMode="auto">
            <a:xfrm flipH="1">
              <a:off x="3523" y="2677"/>
              <a:ext cx="300"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nvGrpSpPr>
            <p:cNvPr id="434258" name="Group 82">
              <a:extLst>
                <a:ext uri="{FF2B5EF4-FFF2-40B4-BE49-F238E27FC236}">
                  <a16:creationId xmlns:a16="http://schemas.microsoft.com/office/drawing/2014/main" xmlns="" id="{A88BD3A1-777F-4765-90DC-803E7D34ABB6}"/>
                </a:ext>
              </a:extLst>
            </p:cNvPr>
            <p:cNvGrpSpPr>
              <a:grpSpLocks/>
            </p:cNvGrpSpPr>
            <p:nvPr/>
          </p:nvGrpSpPr>
          <p:grpSpPr bwMode="auto">
            <a:xfrm>
              <a:off x="4137" y="3114"/>
              <a:ext cx="487" cy="1206"/>
              <a:chOff x="4530" y="1359"/>
              <a:chExt cx="487" cy="1206"/>
            </a:xfrm>
          </p:grpSpPr>
          <p:sp>
            <p:nvSpPr>
              <p:cNvPr id="434259" name="Oval 83">
                <a:extLst>
                  <a:ext uri="{FF2B5EF4-FFF2-40B4-BE49-F238E27FC236}">
                    <a16:creationId xmlns:a16="http://schemas.microsoft.com/office/drawing/2014/main" xmlns="" id="{EB18F6F2-BEE4-4528-91AF-39C1D9104229}"/>
                  </a:ext>
                </a:extLst>
              </p:cNvPr>
              <p:cNvSpPr>
                <a:spLocks noChangeArrowheads="1"/>
              </p:cNvSpPr>
              <p:nvPr/>
            </p:nvSpPr>
            <p:spPr bwMode="auto">
              <a:xfrm>
                <a:off x="4767" y="135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G</a:t>
                </a:r>
              </a:p>
            </p:txBody>
          </p:sp>
          <p:sp>
            <p:nvSpPr>
              <p:cNvPr id="434260" name="Oval 84">
                <a:extLst>
                  <a:ext uri="{FF2B5EF4-FFF2-40B4-BE49-F238E27FC236}">
                    <a16:creationId xmlns:a16="http://schemas.microsoft.com/office/drawing/2014/main" xmlns="" id="{4E9769AC-5B27-429C-91EA-466EC8C6B382}"/>
                  </a:ext>
                </a:extLst>
              </p:cNvPr>
              <p:cNvSpPr>
                <a:spLocks noChangeArrowheads="1"/>
              </p:cNvSpPr>
              <p:nvPr/>
            </p:nvSpPr>
            <p:spPr bwMode="auto">
              <a:xfrm>
                <a:off x="4530" y="17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H</a:t>
                </a:r>
              </a:p>
            </p:txBody>
          </p:sp>
          <p:sp>
            <p:nvSpPr>
              <p:cNvPr id="434261" name="Oval 85">
                <a:extLst>
                  <a:ext uri="{FF2B5EF4-FFF2-40B4-BE49-F238E27FC236}">
                    <a16:creationId xmlns:a16="http://schemas.microsoft.com/office/drawing/2014/main" xmlns="" id="{00E07189-14DD-4B5A-85BE-AC933AB1B158}"/>
                  </a:ext>
                </a:extLst>
              </p:cNvPr>
              <p:cNvSpPr>
                <a:spLocks noChangeArrowheads="1"/>
              </p:cNvSpPr>
              <p:nvPr/>
            </p:nvSpPr>
            <p:spPr bwMode="auto">
              <a:xfrm>
                <a:off x="4795" y="20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I</a:t>
                </a:r>
              </a:p>
            </p:txBody>
          </p:sp>
          <p:sp>
            <p:nvSpPr>
              <p:cNvPr id="434262" name="Line 86">
                <a:extLst>
                  <a:ext uri="{FF2B5EF4-FFF2-40B4-BE49-F238E27FC236}">
                    <a16:creationId xmlns:a16="http://schemas.microsoft.com/office/drawing/2014/main" xmlns="" id="{92FE5178-29E8-4B0B-8D43-B0FDDC30871A}"/>
                  </a:ext>
                </a:extLst>
              </p:cNvPr>
              <p:cNvSpPr>
                <a:spLocks noChangeShapeType="1"/>
              </p:cNvSpPr>
              <p:nvPr/>
            </p:nvSpPr>
            <p:spPr bwMode="auto">
              <a:xfrm flipH="1">
                <a:off x="4700" y="1586"/>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34263" name="Oval 87">
                <a:extLst>
                  <a:ext uri="{FF2B5EF4-FFF2-40B4-BE49-F238E27FC236}">
                    <a16:creationId xmlns:a16="http://schemas.microsoft.com/office/drawing/2014/main" xmlns="" id="{51268ED3-4954-4BA9-A345-46E6A7AD8E42}"/>
                  </a:ext>
                </a:extLst>
              </p:cNvPr>
              <p:cNvSpPr>
                <a:spLocks noChangeArrowheads="1"/>
              </p:cNvSpPr>
              <p:nvPr/>
            </p:nvSpPr>
            <p:spPr bwMode="auto">
              <a:xfrm>
                <a:off x="4580" y="233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J</a:t>
                </a:r>
              </a:p>
            </p:txBody>
          </p:sp>
          <p:sp>
            <p:nvSpPr>
              <p:cNvPr id="434264" name="Line 88">
                <a:extLst>
                  <a:ext uri="{FF2B5EF4-FFF2-40B4-BE49-F238E27FC236}">
                    <a16:creationId xmlns:a16="http://schemas.microsoft.com/office/drawing/2014/main" xmlns="" id="{2A14F92F-3A32-4A46-AF67-611C772DB662}"/>
                  </a:ext>
                </a:extLst>
              </p:cNvPr>
              <p:cNvSpPr>
                <a:spLocks noChangeShapeType="1"/>
              </p:cNvSpPr>
              <p:nvPr/>
            </p:nvSpPr>
            <p:spPr bwMode="auto">
              <a:xfrm>
                <a:off x="4723" y="1900"/>
                <a:ext cx="12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4265" name="Line 89">
                <a:extLst>
                  <a:ext uri="{FF2B5EF4-FFF2-40B4-BE49-F238E27FC236}">
                    <a16:creationId xmlns:a16="http://schemas.microsoft.com/office/drawing/2014/main" xmlns="" id="{C9D93556-00CA-4F65-AEDE-647486005B39}"/>
                  </a:ext>
                </a:extLst>
              </p:cNvPr>
              <p:cNvSpPr>
                <a:spLocks noChangeShapeType="1"/>
              </p:cNvSpPr>
              <p:nvPr/>
            </p:nvSpPr>
            <p:spPr bwMode="auto">
              <a:xfrm flipH="1">
                <a:off x="4767" y="2222"/>
                <a:ext cx="78"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sp>
        <p:nvSpPr>
          <p:cNvPr id="90" name="Rectangle 2">
            <a:extLst>
              <a:ext uri="{FF2B5EF4-FFF2-40B4-BE49-F238E27FC236}">
                <a16:creationId xmlns:a16="http://schemas.microsoft.com/office/drawing/2014/main" xmlns="" id="{DE72BA4C-98CC-4A1C-BBC6-139B6EB40E60}"/>
              </a:ext>
            </a:extLst>
          </p:cNvPr>
          <p:cNvSpPr txBox="1">
            <a:spLocks noChangeArrowheads="1"/>
          </p:cNvSpPr>
          <p:nvPr/>
        </p:nvSpPr>
        <p:spPr>
          <a:xfrm>
            <a:off x="1310482" y="417356"/>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6.4.2</a:t>
            </a:r>
            <a:r>
              <a:rPr lang="zh-CN" altLang="en-US" kern="0" dirty="0"/>
              <a:t> 森林与二叉树的转换</a:t>
            </a:r>
          </a:p>
        </p:txBody>
      </p:sp>
      <p:sp>
        <p:nvSpPr>
          <p:cNvPr id="91" name="AutoShape 20">
            <a:extLst>
              <a:ext uri="{FF2B5EF4-FFF2-40B4-BE49-F238E27FC236}">
                <a16:creationId xmlns:a16="http://schemas.microsoft.com/office/drawing/2014/main" xmlns="" id="{B2E5178A-D85F-41F6-85BD-F687800EEA0F}"/>
              </a:ext>
            </a:extLst>
          </p:cNvPr>
          <p:cNvSpPr>
            <a:spLocks noChangeArrowheads="1"/>
          </p:cNvSpPr>
          <p:nvPr/>
        </p:nvSpPr>
        <p:spPr bwMode="auto">
          <a:xfrm>
            <a:off x="6032001" y="3805616"/>
            <a:ext cx="1056981" cy="381000"/>
          </a:xfrm>
          <a:prstGeom prst="rightArrow">
            <a:avLst>
              <a:gd name="adj1" fmla="val 50000"/>
              <a:gd name="adj2" fmla="val 90000"/>
            </a:avLst>
          </a:prstGeom>
          <a:solidFill>
            <a:schemeClr val="tx2"/>
          </a:solidFill>
          <a:ln w="9525">
            <a:solidFill>
              <a:schemeClr val="tx1"/>
            </a:solidFill>
            <a:miter lim="800000"/>
            <a:headEnd/>
            <a:tailEnd/>
          </a:ln>
        </p:spPr>
        <p:txBody>
          <a:bodyPr wrap="square"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41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42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34179"/>
                                        </p:tgtEl>
                                        <p:attrNameLst>
                                          <p:attrName>style.visibility</p:attrName>
                                        </p:attrNameLst>
                                      </p:cBhvr>
                                      <p:to>
                                        <p:strVal val="hidden"/>
                                      </p:to>
                                    </p:set>
                                  </p:childTnLst>
                                </p:cTn>
                              </p:par>
                            </p:childTnLst>
                          </p:cTn>
                        </p:par>
                        <p:par>
                          <p:cTn id="19" fill="hold">
                            <p:stCondLst>
                              <p:cond delay="0"/>
                            </p:stCondLst>
                            <p:childTnLst>
                              <p:par>
                                <p:cTn id="20" presetID="1" presetClass="exit" presetSubtype="0" fill="hold" nodeType="afterEffect">
                                  <p:stCondLst>
                                    <p:cond delay="0"/>
                                  </p:stCondLst>
                                  <p:childTnLst>
                                    <p:set>
                                      <p:cBhvr>
                                        <p:cTn id="21" dur="1" fill="hold">
                                          <p:stCondLst>
                                            <p:cond delay="0"/>
                                          </p:stCondLst>
                                        </p:cTn>
                                        <p:tgtEl>
                                          <p:spTgt spid="434200"/>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4342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4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FCA4A8D3-26FE-4167-BAD7-98EB74166DC5}"/>
              </a:ext>
            </a:extLst>
          </p:cNvPr>
          <p:cNvSpPr/>
          <p:nvPr/>
        </p:nvSpPr>
        <p:spPr bwMode="auto">
          <a:xfrm>
            <a:off x="4492487" y="5231105"/>
            <a:ext cx="4114800" cy="1567261"/>
          </a:xfrm>
          <a:prstGeom prst="rect">
            <a:avLst/>
          </a:prstGeom>
          <a:solidFill>
            <a:schemeClr val="bg1"/>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436226" name="Rectangle 2">
            <a:extLst>
              <a:ext uri="{FF2B5EF4-FFF2-40B4-BE49-F238E27FC236}">
                <a16:creationId xmlns:a16="http://schemas.microsoft.com/office/drawing/2014/main" xmlns="" id="{AB3A0F77-0030-4A39-976B-EE7426A1E45D}"/>
              </a:ext>
            </a:extLst>
          </p:cNvPr>
          <p:cNvSpPr>
            <a:spLocks noChangeArrowheads="1"/>
          </p:cNvSpPr>
          <p:nvPr/>
        </p:nvSpPr>
        <p:spPr bwMode="auto">
          <a:xfrm>
            <a:off x="126207" y="1115223"/>
            <a:ext cx="10260183" cy="1404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914400" lvl="2" indent="0" eaLnBrk="1" hangingPunct="1">
              <a:buNone/>
            </a:pPr>
            <a:r>
              <a:rPr lang="zh-CN" altLang="en-US" b="1" dirty="0"/>
              <a:t>二叉树转换成森林步骤：</a:t>
            </a:r>
          </a:p>
          <a:p>
            <a:pPr marL="684000" lvl="3" indent="0" eaLnBrk="1" hangingPunct="1">
              <a:buNone/>
            </a:pPr>
            <a:r>
              <a:rPr lang="en-US" altLang="zh-CN" b="1" dirty="0"/>
              <a:t>1.</a:t>
            </a:r>
            <a:r>
              <a:rPr lang="zh-CN" altLang="en-US" b="1" dirty="0"/>
              <a:t>抹线：将二叉树中根结点与其右孩子连线，及沿右分支搜索到的所有右孩子间连线全部抹掉，使之变成孤立的二叉树</a:t>
            </a:r>
          </a:p>
          <a:p>
            <a:pPr marL="684000" lvl="3" indent="0" eaLnBrk="1" hangingPunct="1">
              <a:buNone/>
            </a:pPr>
            <a:r>
              <a:rPr lang="en-US" altLang="zh-CN" b="1" dirty="0"/>
              <a:t>2.</a:t>
            </a:r>
            <a:r>
              <a:rPr lang="zh-CN" altLang="en-US" b="1" dirty="0"/>
              <a:t>还原：将孤立的二叉树还原成树</a:t>
            </a:r>
          </a:p>
        </p:txBody>
      </p:sp>
      <p:grpSp>
        <p:nvGrpSpPr>
          <p:cNvPr id="436227" name="Group 3">
            <a:extLst>
              <a:ext uri="{FF2B5EF4-FFF2-40B4-BE49-F238E27FC236}">
                <a16:creationId xmlns:a16="http://schemas.microsoft.com/office/drawing/2014/main" xmlns="" id="{20EF1BF6-8FDE-4E1C-A746-279DBBF7F829}"/>
              </a:ext>
            </a:extLst>
          </p:cNvPr>
          <p:cNvGrpSpPr>
            <a:grpSpLocks/>
          </p:cNvGrpSpPr>
          <p:nvPr/>
        </p:nvGrpSpPr>
        <p:grpSpPr bwMode="auto">
          <a:xfrm>
            <a:off x="550071" y="2597833"/>
            <a:ext cx="2127250" cy="2906712"/>
            <a:chOff x="3284" y="2489"/>
            <a:chExt cx="1340" cy="1831"/>
          </a:xfrm>
        </p:grpSpPr>
        <p:sp>
          <p:nvSpPr>
            <p:cNvPr id="436228" name="Oval 4">
              <a:extLst>
                <a:ext uri="{FF2B5EF4-FFF2-40B4-BE49-F238E27FC236}">
                  <a16:creationId xmlns:a16="http://schemas.microsoft.com/office/drawing/2014/main" xmlns="" id="{3B28FED6-B3D9-4646-9403-8E82384D0D28}"/>
                </a:ext>
              </a:extLst>
            </p:cNvPr>
            <p:cNvSpPr>
              <a:spLocks noChangeArrowheads="1"/>
            </p:cNvSpPr>
            <p:nvPr/>
          </p:nvSpPr>
          <p:spPr bwMode="auto">
            <a:xfrm>
              <a:off x="3786" y="248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A</a:t>
              </a:r>
            </a:p>
          </p:txBody>
        </p:sp>
        <p:sp>
          <p:nvSpPr>
            <p:cNvPr id="436229" name="Oval 5">
              <a:extLst>
                <a:ext uri="{FF2B5EF4-FFF2-40B4-BE49-F238E27FC236}">
                  <a16:creationId xmlns:a16="http://schemas.microsoft.com/office/drawing/2014/main" xmlns="" id="{1B03890D-4FB1-4D6C-8586-9E4ED9AAA17F}"/>
                </a:ext>
              </a:extLst>
            </p:cNvPr>
            <p:cNvSpPr>
              <a:spLocks noChangeArrowheads="1"/>
            </p:cNvSpPr>
            <p:nvPr/>
          </p:nvSpPr>
          <p:spPr bwMode="auto">
            <a:xfrm>
              <a:off x="3284" y="283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B</a:t>
              </a:r>
            </a:p>
          </p:txBody>
        </p:sp>
        <p:sp>
          <p:nvSpPr>
            <p:cNvPr id="436230" name="Oval 6">
              <a:extLst>
                <a:ext uri="{FF2B5EF4-FFF2-40B4-BE49-F238E27FC236}">
                  <a16:creationId xmlns:a16="http://schemas.microsoft.com/office/drawing/2014/main" xmlns="" id="{23DB5430-DD9C-4E99-9F3F-3AC88E483BC5}"/>
                </a:ext>
              </a:extLst>
            </p:cNvPr>
            <p:cNvSpPr>
              <a:spLocks noChangeArrowheads="1"/>
            </p:cNvSpPr>
            <p:nvPr/>
          </p:nvSpPr>
          <p:spPr bwMode="auto">
            <a:xfrm>
              <a:off x="3498" y="325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C</a:t>
              </a:r>
            </a:p>
          </p:txBody>
        </p:sp>
        <p:sp>
          <p:nvSpPr>
            <p:cNvPr id="436231" name="Oval 7">
              <a:extLst>
                <a:ext uri="{FF2B5EF4-FFF2-40B4-BE49-F238E27FC236}">
                  <a16:creationId xmlns:a16="http://schemas.microsoft.com/office/drawing/2014/main" xmlns="" id="{A17C5BC0-CDFC-4FD3-93A8-6A6040967B6E}"/>
                </a:ext>
              </a:extLst>
            </p:cNvPr>
            <p:cNvSpPr>
              <a:spLocks noChangeArrowheads="1"/>
            </p:cNvSpPr>
            <p:nvPr/>
          </p:nvSpPr>
          <p:spPr bwMode="auto">
            <a:xfrm>
              <a:off x="3709" y="355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D</a:t>
              </a:r>
            </a:p>
          </p:txBody>
        </p:sp>
        <p:sp>
          <p:nvSpPr>
            <p:cNvPr id="436232" name="Line 8">
              <a:extLst>
                <a:ext uri="{FF2B5EF4-FFF2-40B4-BE49-F238E27FC236}">
                  <a16:creationId xmlns:a16="http://schemas.microsoft.com/office/drawing/2014/main" xmlns="" id="{84F892D8-80F7-4E8A-87C2-479CD2508994}"/>
                </a:ext>
              </a:extLst>
            </p:cNvPr>
            <p:cNvSpPr>
              <a:spLocks noChangeShapeType="1"/>
            </p:cNvSpPr>
            <p:nvPr/>
          </p:nvSpPr>
          <p:spPr bwMode="auto">
            <a:xfrm>
              <a:off x="3459" y="3061"/>
              <a:ext cx="133"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36233" name="Line 9">
              <a:extLst>
                <a:ext uri="{FF2B5EF4-FFF2-40B4-BE49-F238E27FC236}">
                  <a16:creationId xmlns:a16="http://schemas.microsoft.com/office/drawing/2014/main" xmlns="" id="{1E4EE147-CDBD-44E2-AD0D-425D6364A722}"/>
                </a:ext>
              </a:extLst>
            </p:cNvPr>
            <p:cNvSpPr>
              <a:spLocks noChangeShapeType="1"/>
            </p:cNvSpPr>
            <p:nvPr/>
          </p:nvSpPr>
          <p:spPr bwMode="auto">
            <a:xfrm>
              <a:off x="3681" y="3462"/>
              <a:ext cx="111" cy="1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nvGrpSpPr>
            <p:cNvPr id="436234" name="Group 10">
              <a:extLst>
                <a:ext uri="{FF2B5EF4-FFF2-40B4-BE49-F238E27FC236}">
                  <a16:creationId xmlns:a16="http://schemas.microsoft.com/office/drawing/2014/main" xmlns="" id="{8AF15DE2-9CB0-433C-A9B1-B9E6C3E6DECC}"/>
                </a:ext>
              </a:extLst>
            </p:cNvPr>
            <p:cNvGrpSpPr>
              <a:grpSpLocks/>
            </p:cNvGrpSpPr>
            <p:nvPr/>
          </p:nvGrpSpPr>
          <p:grpSpPr bwMode="auto">
            <a:xfrm>
              <a:off x="3862" y="2863"/>
              <a:ext cx="460" cy="633"/>
              <a:chOff x="1625" y="2991"/>
              <a:chExt cx="460" cy="633"/>
            </a:xfrm>
          </p:grpSpPr>
          <p:sp>
            <p:nvSpPr>
              <p:cNvPr id="436235" name="Oval 11">
                <a:extLst>
                  <a:ext uri="{FF2B5EF4-FFF2-40B4-BE49-F238E27FC236}">
                    <a16:creationId xmlns:a16="http://schemas.microsoft.com/office/drawing/2014/main" xmlns="" id="{6FA4ACC8-685D-4439-BCE9-6B8755D7900A}"/>
                  </a:ext>
                </a:extLst>
              </p:cNvPr>
              <p:cNvSpPr>
                <a:spLocks noChangeArrowheads="1"/>
              </p:cNvSpPr>
              <p:nvPr/>
            </p:nvSpPr>
            <p:spPr bwMode="auto">
              <a:xfrm>
                <a:off x="1863" y="29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E</a:t>
                </a:r>
              </a:p>
            </p:txBody>
          </p:sp>
          <p:sp>
            <p:nvSpPr>
              <p:cNvPr id="436236" name="Oval 12">
                <a:extLst>
                  <a:ext uri="{FF2B5EF4-FFF2-40B4-BE49-F238E27FC236}">
                    <a16:creationId xmlns:a16="http://schemas.microsoft.com/office/drawing/2014/main" xmlns="" id="{4BC11A41-3097-4A82-9631-F01578FDD0EA}"/>
                  </a:ext>
                </a:extLst>
              </p:cNvPr>
              <p:cNvSpPr>
                <a:spLocks noChangeArrowheads="1"/>
              </p:cNvSpPr>
              <p:nvPr/>
            </p:nvSpPr>
            <p:spPr bwMode="auto">
              <a:xfrm>
                <a:off x="1625" y="33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F</a:t>
                </a:r>
              </a:p>
            </p:txBody>
          </p:sp>
          <p:sp>
            <p:nvSpPr>
              <p:cNvPr id="436237" name="Line 13">
                <a:extLst>
                  <a:ext uri="{FF2B5EF4-FFF2-40B4-BE49-F238E27FC236}">
                    <a16:creationId xmlns:a16="http://schemas.microsoft.com/office/drawing/2014/main" xmlns="" id="{8995C17D-3D11-48BF-A7E3-4B19AF615C58}"/>
                  </a:ext>
                </a:extLst>
              </p:cNvPr>
              <p:cNvSpPr>
                <a:spLocks noChangeShapeType="1"/>
              </p:cNvSpPr>
              <p:nvPr/>
            </p:nvSpPr>
            <p:spPr bwMode="auto">
              <a:xfrm flipH="1">
                <a:off x="1800" y="3222"/>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36238" name="Line 14">
              <a:extLst>
                <a:ext uri="{FF2B5EF4-FFF2-40B4-BE49-F238E27FC236}">
                  <a16:creationId xmlns:a16="http://schemas.microsoft.com/office/drawing/2014/main" xmlns="" id="{ADA14F1B-75D0-48EA-ABBB-65A49401E46F}"/>
                </a:ext>
              </a:extLst>
            </p:cNvPr>
            <p:cNvSpPr>
              <a:spLocks noChangeShapeType="1"/>
            </p:cNvSpPr>
            <p:nvPr/>
          </p:nvSpPr>
          <p:spPr bwMode="auto">
            <a:xfrm>
              <a:off x="3978" y="2699"/>
              <a:ext cx="178"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6239" name="Line 15">
              <a:extLst>
                <a:ext uri="{FF2B5EF4-FFF2-40B4-BE49-F238E27FC236}">
                  <a16:creationId xmlns:a16="http://schemas.microsoft.com/office/drawing/2014/main" xmlns="" id="{5530F02D-EC7C-4F11-ABC2-EBB506E8DB46}"/>
                </a:ext>
              </a:extLst>
            </p:cNvPr>
            <p:cNvSpPr>
              <a:spLocks noChangeShapeType="1"/>
            </p:cNvSpPr>
            <p:nvPr/>
          </p:nvSpPr>
          <p:spPr bwMode="auto">
            <a:xfrm>
              <a:off x="4300" y="3066"/>
              <a:ext cx="90" cy="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36240" name="Line 16">
              <a:extLst>
                <a:ext uri="{FF2B5EF4-FFF2-40B4-BE49-F238E27FC236}">
                  <a16:creationId xmlns:a16="http://schemas.microsoft.com/office/drawing/2014/main" xmlns="" id="{4086EBEF-4F78-4193-9940-BC0217E66B71}"/>
                </a:ext>
              </a:extLst>
            </p:cNvPr>
            <p:cNvSpPr>
              <a:spLocks noChangeShapeType="1"/>
            </p:cNvSpPr>
            <p:nvPr/>
          </p:nvSpPr>
          <p:spPr bwMode="auto">
            <a:xfrm flipH="1">
              <a:off x="3523" y="2677"/>
              <a:ext cx="300"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nvGrpSpPr>
            <p:cNvPr id="436241" name="Group 17">
              <a:extLst>
                <a:ext uri="{FF2B5EF4-FFF2-40B4-BE49-F238E27FC236}">
                  <a16:creationId xmlns:a16="http://schemas.microsoft.com/office/drawing/2014/main" xmlns="" id="{9DC59007-22F1-470D-92DD-380AFE7E70E1}"/>
                </a:ext>
              </a:extLst>
            </p:cNvPr>
            <p:cNvGrpSpPr>
              <a:grpSpLocks/>
            </p:cNvGrpSpPr>
            <p:nvPr/>
          </p:nvGrpSpPr>
          <p:grpSpPr bwMode="auto">
            <a:xfrm>
              <a:off x="4137" y="3114"/>
              <a:ext cx="487" cy="1206"/>
              <a:chOff x="4530" y="1359"/>
              <a:chExt cx="487" cy="1206"/>
            </a:xfrm>
          </p:grpSpPr>
          <p:sp>
            <p:nvSpPr>
              <p:cNvPr id="436242" name="Oval 18">
                <a:extLst>
                  <a:ext uri="{FF2B5EF4-FFF2-40B4-BE49-F238E27FC236}">
                    <a16:creationId xmlns:a16="http://schemas.microsoft.com/office/drawing/2014/main" xmlns="" id="{7B31803D-E2B8-46FB-8DC8-5BF24B081107}"/>
                  </a:ext>
                </a:extLst>
              </p:cNvPr>
              <p:cNvSpPr>
                <a:spLocks noChangeArrowheads="1"/>
              </p:cNvSpPr>
              <p:nvPr/>
            </p:nvSpPr>
            <p:spPr bwMode="auto">
              <a:xfrm>
                <a:off x="4767" y="135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G</a:t>
                </a:r>
              </a:p>
            </p:txBody>
          </p:sp>
          <p:sp>
            <p:nvSpPr>
              <p:cNvPr id="436243" name="Oval 19">
                <a:extLst>
                  <a:ext uri="{FF2B5EF4-FFF2-40B4-BE49-F238E27FC236}">
                    <a16:creationId xmlns:a16="http://schemas.microsoft.com/office/drawing/2014/main" xmlns="" id="{D6EDF96E-4D9F-495C-AC5B-37C9A52DCA66}"/>
                  </a:ext>
                </a:extLst>
              </p:cNvPr>
              <p:cNvSpPr>
                <a:spLocks noChangeArrowheads="1"/>
              </p:cNvSpPr>
              <p:nvPr/>
            </p:nvSpPr>
            <p:spPr bwMode="auto">
              <a:xfrm>
                <a:off x="4530" y="17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H</a:t>
                </a:r>
              </a:p>
            </p:txBody>
          </p:sp>
          <p:sp>
            <p:nvSpPr>
              <p:cNvPr id="436244" name="Oval 20">
                <a:extLst>
                  <a:ext uri="{FF2B5EF4-FFF2-40B4-BE49-F238E27FC236}">
                    <a16:creationId xmlns:a16="http://schemas.microsoft.com/office/drawing/2014/main" xmlns="" id="{D4A848CE-A70F-43C8-BE6E-8C1D2D4C790F}"/>
                  </a:ext>
                </a:extLst>
              </p:cNvPr>
              <p:cNvSpPr>
                <a:spLocks noChangeArrowheads="1"/>
              </p:cNvSpPr>
              <p:nvPr/>
            </p:nvSpPr>
            <p:spPr bwMode="auto">
              <a:xfrm>
                <a:off x="4795" y="20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I</a:t>
                </a:r>
              </a:p>
            </p:txBody>
          </p:sp>
          <p:sp>
            <p:nvSpPr>
              <p:cNvPr id="436245" name="Line 21">
                <a:extLst>
                  <a:ext uri="{FF2B5EF4-FFF2-40B4-BE49-F238E27FC236}">
                    <a16:creationId xmlns:a16="http://schemas.microsoft.com/office/drawing/2014/main" xmlns="" id="{E3685AE6-1D37-4296-B16F-93BC3EE89399}"/>
                  </a:ext>
                </a:extLst>
              </p:cNvPr>
              <p:cNvSpPr>
                <a:spLocks noChangeShapeType="1"/>
              </p:cNvSpPr>
              <p:nvPr/>
            </p:nvSpPr>
            <p:spPr bwMode="auto">
              <a:xfrm flipH="1">
                <a:off x="4700" y="1586"/>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36246" name="Oval 22">
                <a:extLst>
                  <a:ext uri="{FF2B5EF4-FFF2-40B4-BE49-F238E27FC236}">
                    <a16:creationId xmlns:a16="http://schemas.microsoft.com/office/drawing/2014/main" xmlns="" id="{8F8D3722-7E9D-41B7-8D20-D1544E1D7CE5}"/>
                  </a:ext>
                </a:extLst>
              </p:cNvPr>
              <p:cNvSpPr>
                <a:spLocks noChangeArrowheads="1"/>
              </p:cNvSpPr>
              <p:nvPr/>
            </p:nvSpPr>
            <p:spPr bwMode="auto">
              <a:xfrm>
                <a:off x="4580" y="233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J</a:t>
                </a:r>
              </a:p>
            </p:txBody>
          </p:sp>
          <p:sp>
            <p:nvSpPr>
              <p:cNvPr id="436247" name="Line 23">
                <a:extLst>
                  <a:ext uri="{FF2B5EF4-FFF2-40B4-BE49-F238E27FC236}">
                    <a16:creationId xmlns:a16="http://schemas.microsoft.com/office/drawing/2014/main" xmlns="" id="{B3479AA7-558B-4F6E-ACEE-36C175D90CCE}"/>
                  </a:ext>
                </a:extLst>
              </p:cNvPr>
              <p:cNvSpPr>
                <a:spLocks noChangeShapeType="1"/>
              </p:cNvSpPr>
              <p:nvPr/>
            </p:nvSpPr>
            <p:spPr bwMode="auto">
              <a:xfrm>
                <a:off x="4723" y="1900"/>
                <a:ext cx="12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6248" name="Line 24">
                <a:extLst>
                  <a:ext uri="{FF2B5EF4-FFF2-40B4-BE49-F238E27FC236}">
                    <a16:creationId xmlns:a16="http://schemas.microsoft.com/office/drawing/2014/main" xmlns="" id="{6D7C8136-F561-4F57-B1E1-E1D7EF9D822E}"/>
                  </a:ext>
                </a:extLst>
              </p:cNvPr>
              <p:cNvSpPr>
                <a:spLocks noChangeShapeType="1"/>
              </p:cNvSpPr>
              <p:nvPr/>
            </p:nvSpPr>
            <p:spPr bwMode="auto">
              <a:xfrm flipH="1">
                <a:off x="4767" y="2222"/>
                <a:ext cx="78"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grpSp>
        <p:nvGrpSpPr>
          <p:cNvPr id="436249" name="Group 25">
            <a:extLst>
              <a:ext uri="{FF2B5EF4-FFF2-40B4-BE49-F238E27FC236}">
                <a16:creationId xmlns:a16="http://schemas.microsoft.com/office/drawing/2014/main" xmlns="" id="{1C6A3978-897B-4D07-A8AD-02FB47A5ED4B}"/>
              </a:ext>
            </a:extLst>
          </p:cNvPr>
          <p:cNvGrpSpPr>
            <a:grpSpLocks/>
          </p:cNvGrpSpPr>
          <p:nvPr/>
        </p:nvGrpSpPr>
        <p:grpSpPr bwMode="auto">
          <a:xfrm>
            <a:off x="4769787" y="2218030"/>
            <a:ext cx="2127250" cy="2906712"/>
            <a:chOff x="2028" y="1244"/>
            <a:chExt cx="1340" cy="1831"/>
          </a:xfrm>
        </p:grpSpPr>
        <p:grpSp>
          <p:nvGrpSpPr>
            <p:cNvPr id="436250" name="Group 26">
              <a:extLst>
                <a:ext uri="{FF2B5EF4-FFF2-40B4-BE49-F238E27FC236}">
                  <a16:creationId xmlns:a16="http://schemas.microsoft.com/office/drawing/2014/main" xmlns="" id="{B4E4FC04-9932-4A68-9CC5-D3AC9996345B}"/>
                </a:ext>
              </a:extLst>
            </p:cNvPr>
            <p:cNvGrpSpPr>
              <a:grpSpLocks/>
            </p:cNvGrpSpPr>
            <p:nvPr/>
          </p:nvGrpSpPr>
          <p:grpSpPr bwMode="auto">
            <a:xfrm>
              <a:off x="2772" y="1513"/>
              <a:ext cx="111" cy="111"/>
              <a:chOff x="1978" y="3911"/>
              <a:chExt cx="111" cy="111"/>
            </a:xfrm>
          </p:grpSpPr>
          <p:sp>
            <p:nvSpPr>
              <p:cNvPr id="436251" name="Line 27">
                <a:extLst>
                  <a:ext uri="{FF2B5EF4-FFF2-40B4-BE49-F238E27FC236}">
                    <a16:creationId xmlns:a16="http://schemas.microsoft.com/office/drawing/2014/main" xmlns="" id="{01FE2E80-D608-47FE-82E6-E0F348D6E14C}"/>
                  </a:ext>
                </a:extLst>
              </p:cNvPr>
              <p:cNvSpPr>
                <a:spLocks noChangeShapeType="1"/>
              </p:cNvSpPr>
              <p:nvPr/>
            </p:nvSpPr>
            <p:spPr bwMode="auto">
              <a:xfrm>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6252" name="Line 28">
                <a:extLst>
                  <a:ext uri="{FF2B5EF4-FFF2-40B4-BE49-F238E27FC236}">
                    <a16:creationId xmlns:a16="http://schemas.microsoft.com/office/drawing/2014/main" xmlns="" id="{4FEF787E-1552-4D35-BC53-36CD7EF18CDB}"/>
                  </a:ext>
                </a:extLst>
              </p:cNvPr>
              <p:cNvSpPr>
                <a:spLocks noChangeShapeType="1"/>
              </p:cNvSpPr>
              <p:nvPr/>
            </p:nvSpPr>
            <p:spPr bwMode="auto">
              <a:xfrm flipH="1">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36253" name="Group 29">
              <a:extLst>
                <a:ext uri="{FF2B5EF4-FFF2-40B4-BE49-F238E27FC236}">
                  <a16:creationId xmlns:a16="http://schemas.microsoft.com/office/drawing/2014/main" xmlns="" id="{F4A93F25-FF1A-4F78-8162-E602CCF2F5DD}"/>
                </a:ext>
              </a:extLst>
            </p:cNvPr>
            <p:cNvGrpSpPr>
              <a:grpSpLocks/>
            </p:cNvGrpSpPr>
            <p:nvPr/>
          </p:nvGrpSpPr>
          <p:grpSpPr bwMode="auto">
            <a:xfrm>
              <a:off x="3051" y="1835"/>
              <a:ext cx="111" cy="111"/>
              <a:chOff x="1978" y="3911"/>
              <a:chExt cx="111" cy="111"/>
            </a:xfrm>
          </p:grpSpPr>
          <p:sp>
            <p:nvSpPr>
              <p:cNvPr id="436254" name="Line 30">
                <a:extLst>
                  <a:ext uri="{FF2B5EF4-FFF2-40B4-BE49-F238E27FC236}">
                    <a16:creationId xmlns:a16="http://schemas.microsoft.com/office/drawing/2014/main" xmlns="" id="{1AEDCF07-D630-48C1-928D-BAD729B4A20F}"/>
                  </a:ext>
                </a:extLst>
              </p:cNvPr>
              <p:cNvSpPr>
                <a:spLocks noChangeShapeType="1"/>
              </p:cNvSpPr>
              <p:nvPr/>
            </p:nvSpPr>
            <p:spPr bwMode="auto">
              <a:xfrm>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6255" name="Line 31">
                <a:extLst>
                  <a:ext uri="{FF2B5EF4-FFF2-40B4-BE49-F238E27FC236}">
                    <a16:creationId xmlns:a16="http://schemas.microsoft.com/office/drawing/2014/main" xmlns="" id="{3B3795CF-181D-4418-825A-D5E7B1DF6AC3}"/>
                  </a:ext>
                </a:extLst>
              </p:cNvPr>
              <p:cNvSpPr>
                <a:spLocks noChangeShapeType="1"/>
              </p:cNvSpPr>
              <p:nvPr/>
            </p:nvSpPr>
            <p:spPr bwMode="auto">
              <a:xfrm flipH="1">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36256" name="Group 32">
              <a:extLst>
                <a:ext uri="{FF2B5EF4-FFF2-40B4-BE49-F238E27FC236}">
                  <a16:creationId xmlns:a16="http://schemas.microsoft.com/office/drawing/2014/main" xmlns="" id="{C15C2C18-850C-42AA-A2D3-E54402F1DEE2}"/>
                </a:ext>
              </a:extLst>
            </p:cNvPr>
            <p:cNvGrpSpPr>
              <a:grpSpLocks/>
            </p:cNvGrpSpPr>
            <p:nvPr/>
          </p:nvGrpSpPr>
          <p:grpSpPr bwMode="auto">
            <a:xfrm>
              <a:off x="2028" y="1244"/>
              <a:ext cx="1340" cy="1831"/>
              <a:chOff x="3284" y="2489"/>
              <a:chExt cx="1340" cy="1831"/>
            </a:xfrm>
          </p:grpSpPr>
          <p:sp>
            <p:nvSpPr>
              <p:cNvPr id="436257" name="Oval 33">
                <a:extLst>
                  <a:ext uri="{FF2B5EF4-FFF2-40B4-BE49-F238E27FC236}">
                    <a16:creationId xmlns:a16="http://schemas.microsoft.com/office/drawing/2014/main" xmlns="" id="{B866876F-1FC9-4945-B314-BA37CFC5C4FE}"/>
                  </a:ext>
                </a:extLst>
              </p:cNvPr>
              <p:cNvSpPr>
                <a:spLocks noChangeArrowheads="1"/>
              </p:cNvSpPr>
              <p:nvPr/>
            </p:nvSpPr>
            <p:spPr bwMode="auto">
              <a:xfrm>
                <a:off x="3786" y="248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A</a:t>
                </a:r>
              </a:p>
            </p:txBody>
          </p:sp>
          <p:sp>
            <p:nvSpPr>
              <p:cNvPr id="436258" name="Oval 34">
                <a:extLst>
                  <a:ext uri="{FF2B5EF4-FFF2-40B4-BE49-F238E27FC236}">
                    <a16:creationId xmlns:a16="http://schemas.microsoft.com/office/drawing/2014/main" xmlns="" id="{EC52244C-61B5-48D6-A6C5-868983A20869}"/>
                  </a:ext>
                </a:extLst>
              </p:cNvPr>
              <p:cNvSpPr>
                <a:spLocks noChangeArrowheads="1"/>
              </p:cNvSpPr>
              <p:nvPr/>
            </p:nvSpPr>
            <p:spPr bwMode="auto">
              <a:xfrm>
                <a:off x="3284" y="283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B</a:t>
                </a:r>
              </a:p>
            </p:txBody>
          </p:sp>
          <p:sp>
            <p:nvSpPr>
              <p:cNvPr id="436259" name="Oval 35">
                <a:extLst>
                  <a:ext uri="{FF2B5EF4-FFF2-40B4-BE49-F238E27FC236}">
                    <a16:creationId xmlns:a16="http://schemas.microsoft.com/office/drawing/2014/main" xmlns="" id="{1077E72A-9976-437C-A9E0-89DB6E0332EB}"/>
                  </a:ext>
                </a:extLst>
              </p:cNvPr>
              <p:cNvSpPr>
                <a:spLocks noChangeArrowheads="1"/>
              </p:cNvSpPr>
              <p:nvPr/>
            </p:nvSpPr>
            <p:spPr bwMode="auto">
              <a:xfrm>
                <a:off x="3498" y="325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C</a:t>
                </a:r>
              </a:p>
            </p:txBody>
          </p:sp>
          <p:sp>
            <p:nvSpPr>
              <p:cNvPr id="436260" name="Oval 36">
                <a:extLst>
                  <a:ext uri="{FF2B5EF4-FFF2-40B4-BE49-F238E27FC236}">
                    <a16:creationId xmlns:a16="http://schemas.microsoft.com/office/drawing/2014/main" xmlns="" id="{51976B1A-0954-48B6-AF3D-DF75FCE64ED7}"/>
                  </a:ext>
                </a:extLst>
              </p:cNvPr>
              <p:cNvSpPr>
                <a:spLocks noChangeArrowheads="1"/>
              </p:cNvSpPr>
              <p:nvPr/>
            </p:nvSpPr>
            <p:spPr bwMode="auto">
              <a:xfrm>
                <a:off x="3709" y="355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D</a:t>
                </a:r>
              </a:p>
            </p:txBody>
          </p:sp>
          <p:sp>
            <p:nvSpPr>
              <p:cNvPr id="436261" name="Line 37">
                <a:extLst>
                  <a:ext uri="{FF2B5EF4-FFF2-40B4-BE49-F238E27FC236}">
                    <a16:creationId xmlns:a16="http://schemas.microsoft.com/office/drawing/2014/main" xmlns="" id="{C4007DCB-D52C-4E83-AFC1-E60066D7981F}"/>
                  </a:ext>
                </a:extLst>
              </p:cNvPr>
              <p:cNvSpPr>
                <a:spLocks noChangeShapeType="1"/>
              </p:cNvSpPr>
              <p:nvPr/>
            </p:nvSpPr>
            <p:spPr bwMode="auto">
              <a:xfrm>
                <a:off x="3459" y="3061"/>
                <a:ext cx="133"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36262" name="Line 38">
                <a:extLst>
                  <a:ext uri="{FF2B5EF4-FFF2-40B4-BE49-F238E27FC236}">
                    <a16:creationId xmlns:a16="http://schemas.microsoft.com/office/drawing/2014/main" xmlns="" id="{20A184EC-9364-4370-B8E7-157170E86781}"/>
                  </a:ext>
                </a:extLst>
              </p:cNvPr>
              <p:cNvSpPr>
                <a:spLocks noChangeShapeType="1"/>
              </p:cNvSpPr>
              <p:nvPr/>
            </p:nvSpPr>
            <p:spPr bwMode="auto">
              <a:xfrm>
                <a:off x="3681" y="3462"/>
                <a:ext cx="111" cy="1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nvGrpSpPr>
              <p:cNvPr id="436263" name="Group 39">
                <a:extLst>
                  <a:ext uri="{FF2B5EF4-FFF2-40B4-BE49-F238E27FC236}">
                    <a16:creationId xmlns:a16="http://schemas.microsoft.com/office/drawing/2014/main" xmlns="" id="{37AB7F06-6730-447E-8848-386A1A74AC70}"/>
                  </a:ext>
                </a:extLst>
              </p:cNvPr>
              <p:cNvGrpSpPr>
                <a:grpSpLocks/>
              </p:cNvGrpSpPr>
              <p:nvPr/>
            </p:nvGrpSpPr>
            <p:grpSpPr bwMode="auto">
              <a:xfrm>
                <a:off x="3862" y="2863"/>
                <a:ext cx="460" cy="633"/>
                <a:chOff x="1625" y="2991"/>
                <a:chExt cx="460" cy="633"/>
              </a:xfrm>
            </p:grpSpPr>
            <p:sp>
              <p:nvSpPr>
                <p:cNvPr id="436264" name="Oval 40">
                  <a:extLst>
                    <a:ext uri="{FF2B5EF4-FFF2-40B4-BE49-F238E27FC236}">
                      <a16:creationId xmlns:a16="http://schemas.microsoft.com/office/drawing/2014/main" xmlns="" id="{348C7749-0AF5-4E53-9C33-C8E9759CBD72}"/>
                    </a:ext>
                  </a:extLst>
                </p:cNvPr>
                <p:cNvSpPr>
                  <a:spLocks noChangeArrowheads="1"/>
                </p:cNvSpPr>
                <p:nvPr/>
              </p:nvSpPr>
              <p:spPr bwMode="auto">
                <a:xfrm>
                  <a:off x="1863" y="29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E</a:t>
                  </a:r>
                </a:p>
              </p:txBody>
            </p:sp>
            <p:sp>
              <p:nvSpPr>
                <p:cNvPr id="436265" name="Oval 41">
                  <a:extLst>
                    <a:ext uri="{FF2B5EF4-FFF2-40B4-BE49-F238E27FC236}">
                      <a16:creationId xmlns:a16="http://schemas.microsoft.com/office/drawing/2014/main" xmlns="" id="{2D6B7363-4866-4618-A342-99E9F23B31C7}"/>
                    </a:ext>
                  </a:extLst>
                </p:cNvPr>
                <p:cNvSpPr>
                  <a:spLocks noChangeArrowheads="1"/>
                </p:cNvSpPr>
                <p:nvPr/>
              </p:nvSpPr>
              <p:spPr bwMode="auto">
                <a:xfrm>
                  <a:off x="1625" y="33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F</a:t>
                  </a:r>
                </a:p>
              </p:txBody>
            </p:sp>
            <p:sp>
              <p:nvSpPr>
                <p:cNvPr id="436266" name="Line 42">
                  <a:extLst>
                    <a:ext uri="{FF2B5EF4-FFF2-40B4-BE49-F238E27FC236}">
                      <a16:creationId xmlns:a16="http://schemas.microsoft.com/office/drawing/2014/main" xmlns="" id="{5A1F5530-C7F4-455D-9770-E2E47C4FAF69}"/>
                    </a:ext>
                  </a:extLst>
                </p:cNvPr>
                <p:cNvSpPr>
                  <a:spLocks noChangeShapeType="1"/>
                </p:cNvSpPr>
                <p:nvPr/>
              </p:nvSpPr>
              <p:spPr bwMode="auto">
                <a:xfrm flipH="1">
                  <a:off x="1800" y="3222"/>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36267" name="Line 43">
                <a:extLst>
                  <a:ext uri="{FF2B5EF4-FFF2-40B4-BE49-F238E27FC236}">
                    <a16:creationId xmlns:a16="http://schemas.microsoft.com/office/drawing/2014/main" xmlns="" id="{F9BF2DD3-B6C5-4AE5-9C7B-E389789263AE}"/>
                  </a:ext>
                </a:extLst>
              </p:cNvPr>
              <p:cNvSpPr>
                <a:spLocks noChangeShapeType="1"/>
              </p:cNvSpPr>
              <p:nvPr/>
            </p:nvSpPr>
            <p:spPr bwMode="auto">
              <a:xfrm>
                <a:off x="3978" y="2699"/>
                <a:ext cx="178"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6268" name="Line 44">
                <a:extLst>
                  <a:ext uri="{FF2B5EF4-FFF2-40B4-BE49-F238E27FC236}">
                    <a16:creationId xmlns:a16="http://schemas.microsoft.com/office/drawing/2014/main" xmlns="" id="{30C6B260-1AAA-492D-8F70-FDB48F40DFE7}"/>
                  </a:ext>
                </a:extLst>
              </p:cNvPr>
              <p:cNvSpPr>
                <a:spLocks noChangeShapeType="1"/>
              </p:cNvSpPr>
              <p:nvPr/>
            </p:nvSpPr>
            <p:spPr bwMode="auto">
              <a:xfrm>
                <a:off x="4300" y="3066"/>
                <a:ext cx="90" cy="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36269" name="Line 45">
                <a:extLst>
                  <a:ext uri="{FF2B5EF4-FFF2-40B4-BE49-F238E27FC236}">
                    <a16:creationId xmlns:a16="http://schemas.microsoft.com/office/drawing/2014/main" xmlns="" id="{5B2EF4FB-0ED1-499D-B0B8-3A0486B777EE}"/>
                  </a:ext>
                </a:extLst>
              </p:cNvPr>
              <p:cNvSpPr>
                <a:spLocks noChangeShapeType="1"/>
              </p:cNvSpPr>
              <p:nvPr/>
            </p:nvSpPr>
            <p:spPr bwMode="auto">
              <a:xfrm flipH="1">
                <a:off x="3523" y="2677"/>
                <a:ext cx="300"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nvGrpSpPr>
              <p:cNvPr id="436270" name="Group 46">
                <a:extLst>
                  <a:ext uri="{FF2B5EF4-FFF2-40B4-BE49-F238E27FC236}">
                    <a16:creationId xmlns:a16="http://schemas.microsoft.com/office/drawing/2014/main" xmlns="" id="{2B246133-EEB1-442A-A030-36E401B086C3}"/>
                  </a:ext>
                </a:extLst>
              </p:cNvPr>
              <p:cNvGrpSpPr>
                <a:grpSpLocks/>
              </p:cNvGrpSpPr>
              <p:nvPr/>
            </p:nvGrpSpPr>
            <p:grpSpPr bwMode="auto">
              <a:xfrm>
                <a:off x="4137" y="3114"/>
                <a:ext cx="487" cy="1206"/>
                <a:chOff x="4530" y="1359"/>
                <a:chExt cx="487" cy="1206"/>
              </a:xfrm>
            </p:grpSpPr>
            <p:sp>
              <p:nvSpPr>
                <p:cNvPr id="436271" name="Oval 47">
                  <a:extLst>
                    <a:ext uri="{FF2B5EF4-FFF2-40B4-BE49-F238E27FC236}">
                      <a16:creationId xmlns:a16="http://schemas.microsoft.com/office/drawing/2014/main" xmlns="" id="{4B52BECA-5D62-4A9B-B50E-C4E02B479EB4}"/>
                    </a:ext>
                  </a:extLst>
                </p:cNvPr>
                <p:cNvSpPr>
                  <a:spLocks noChangeArrowheads="1"/>
                </p:cNvSpPr>
                <p:nvPr/>
              </p:nvSpPr>
              <p:spPr bwMode="auto">
                <a:xfrm>
                  <a:off x="4767" y="135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G</a:t>
                  </a:r>
                </a:p>
              </p:txBody>
            </p:sp>
            <p:sp>
              <p:nvSpPr>
                <p:cNvPr id="436272" name="Oval 48">
                  <a:extLst>
                    <a:ext uri="{FF2B5EF4-FFF2-40B4-BE49-F238E27FC236}">
                      <a16:creationId xmlns:a16="http://schemas.microsoft.com/office/drawing/2014/main" xmlns="" id="{C1047A5D-5D82-472A-B0C9-404A67D2BF8A}"/>
                    </a:ext>
                  </a:extLst>
                </p:cNvPr>
                <p:cNvSpPr>
                  <a:spLocks noChangeArrowheads="1"/>
                </p:cNvSpPr>
                <p:nvPr/>
              </p:nvSpPr>
              <p:spPr bwMode="auto">
                <a:xfrm>
                  <a:off x="4530" y="17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H</a:t>
                  </a:r>
                </a:p>
              </p:txBody>
            </p:sp>
            <p:sp>
              <p:nvSpPr>
                <p:cNvPr id="436273" name="Oval 49">
                  <a:extLst>
                    <a:ext uri="{FF2B5EF4-FFF2-40B4-BE49-F238E27FC236}">
                      <a16:creationId xmlns:a16="http://schemas.microsoft.com/office/drawing/2014/main" xmlns="" id="{2B98A474-6074-4FA3-8B0B-6C2679FD69F9}"/>
                    </a:ext>
                  </a:extLst>
                </p:cNvPr>
                <p:cNvSpPr>
                  <a:spLocks noChangeArrowheads="1"/>
                </p:cNvSpPr>
                <p:nvPr/>
              </p:nvSpPr>
              <p:spPr bwMode="auto">
                <a:xfrm>
                  <a:off x="4795" y="20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I</a:t>
                  </a:r>
                </a:p>
              </p:txBody>
            </p:sp>
            <p:sp>
              <p:nvSpPr>
                <p:cNvPr id="436274" name="Line 50">
                  <a:extLst>
                    <a:ext uri="{FF2B5EF4-FFF2-40B4-BE49-F238E27FC236}">
                      <a16:creationId xmlns:a16="http://schemas.microsoft.com/office/drawing/2014/main" xmlns="" id="{0135F8EC-7399-4939-A5FF-EBE24563669C}"/>
                    </a:ext>
                  </a:extLst>
                </p:cNvPr>
                <p:cNvSpPr>
                  <a:spLocks noChangeShapeType="1"/>
                </p:cNvSpPr>
                <p:nvPr/>
              </p:nvSpPr>
              <p:spPr bwMode="auto">
                <a:xfrm flipH="1">
                  <a:off x="4700" y="1586"/>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36275" name="Oval 51">
                  <a:extLst>
                    <a:ext uri="{FF2B5EF4-FFF2-40B4-BE49-F238E27FC236}">
                      <a16:creationId xmlns:a16="http://schemas.microsoft.com/office/drawing/2014/main" xmlns="" id="{9DA4A930-A8BB-49B6-837D-7311231A9501}"/>
                    </a:ext>
                  </a:extLst>
                </p:cNvPr>
                <p:cNvSpPr>
                  <a:spLocks noChangeArrowheads="1"/>
                </p:cNvSpPr>
                <p:nvPr/>
              </p:nvSpPr>
              <p:spPr bwMode="auto">
                <a:xfrm>
                  <a:off x="4580" y="233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J</a:t>
                  </a:r>
                </a:p>
              </p:txBody>
            </p:sp>
            <p:sp>
              <p:nvSpPr>
                <p:cNvPr id="436276" name="Line 52">
                  <a:extLst>
                    <a:ext uri="{FF2B5EF4-FFF2-40B4-BE49-F238E27FC236}">
                      <a16:creationId xmlns:a16="http://schemas.microsoft.com/office/drawing/2014/main" xmlns="" id="{FFF9BC48-19E9-46BF-AE61-4416D1BAF287}"/>
                    </a:ext>
                  </a:extLst>
                </p:cNvPr>
                <p:cNvSpPr>
                  <a:spLocks noChangeShapeType="1"/>
                </p:cNvSpPr>
                <p:nvPr/>
              </p:nvSpPr>
              <p:spPr bwMode="auto">
                <a:xfrm>
                  <a:off x="4723" y="1900"/>
                  <a:ext cx="12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6277" name="Line 53">
                  <a:extLst>
                    <a:ext uri="{FF2B5EF4-FFF2-40B4-BE49-F238E27FC236}">
                      <a16:creationId xmlns:a16="http://schemas.microsoft.com/office/drawing/2014/main" xmlns="" id="{6ADB21E7-2738-4E9D-BAA0-4F54F0FF32A0}"/>
                    </a:ext>
                  </a:extLst>
                </p:cNvPr>
                <p:cNvSpPr>
                  <a:spLocks noChangeShapeType="1"/>
                </p:cNvSpPr>
                <p:nvPr/>
              </p:nvSpPr>
              <p:spPr bwMode="auto">
                <a:xfrm flipH="1">
                  <a:off x="4767" y="2222"/>
                  <a:ext cx="78"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grpSp>
      <p:grpSp>
        <p:nvGrpSpPr>
          <p:cNvPr id="436278" name="Group 54">
            <a:extLst>
              <a:ext uri="{FF2B5EF4-FFF2-40B4-BE49-F238E27FC236}">
                <a16:creationId xmlns:a16="http://schemas.microsoft.com/office/drawing/2014/main" xmlns="" id="{D80673A5-24FE-4293-A938-AD659B599527}"/>
              </a:ext>
            </a:extLst>
          </p:cNvPr>
          <p:cNvGrpSpPr>
            <a:grpSpLocks/>
          </p:cNvGrpSpPr>
          <p:nvPr/>
        </p:nvGrpSpPr>
        <p:grpSpPr bwMode="auto">
          <a:xfrm>
            <a:off x="8390081" y="2386557"/>
            <a:ext cx="3125788" cy="1914525"/>
            <a:chOff x="3048" y="1359"/>
            <a:chExt cx="1969" cy="1206"/>
          </a:xfrm>
        </p:grpSpPr>
        <p:grpSp>
          <p:nvGrpSpPr>
            <p:cNvPr id="436279" name="Group 55">
              <a:extLst>
                <a:ext uri="{FF2B5EF4-FFF2-40B4-BE49-F238E27FC236}">
                  <a16:creationId xmlns:a16="http://schemas.microsoft.com/office/drawing/2014/main" xmlns="" id="{816BA29F-AB00-49F2-94BD-85AFD19B0DE2}"/>
                </a:ext>
              </a:extLst>
            </p:cNvPr>
            <p:cNvGrpSpPr>
              <a:grpSpLocks/>
            </p:cNvGrpSpPr>
            <p:nvPr/>
          </p:nvGrpSpPr>
          <p:grpSpPr bwMode="auto">
            <a:xfrm>
              <a:off x="3048" y="1364"/>
              <a:ext cx="780" cy="1151"/>
              <a:chOff x="359" y="2752"/>
              <a:chExt cx="780" cy="1151"/>
            </a:xfrm>
          </p:grpSpPr>
          <p:sp>
            <p:nvSpPr>
              <p:cNvPr id="436280" name="Oval 56">
                <a:extLst>
                  <a:ext uri="{FF2B5EF4-FFF2-40B4-BE49-F238E27FC236}">
                    <a16:creationId xmlns:a16="http://schemas.microsoft.com/office/drawing/2014/main" xmlns="" id="{E3901CA8-6B2F-402C-9286-28E5B8E28D33}"/>
                  </a:ext>
                </a:extLst>
              </p:cNvPr>
              <p:cNvSpPr>
                <a:spLocks noChangeArrowheads="1"/>
              </p:cNvSpPr>
              <p:nvPr/>
            </p:nvSpPr>
            <p:spPr bwMode="auto">
              <a:xfrm>
                <a:off x="628" y="275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dirty="0"/>
                  <a:t>A</a:t>
                </a:r>
              </a:p>
            </p:txBody>
          </p:sp>
          <p:sp>
            <p:nvSpPr>
              <p:cNvPr id="436281" name="Oval 57">
                <a:extLst>
                  <a:ext uri="{FF2B5EF4-FFF2-40B4-BE49-F238E27FC236}">
                    <a16:creationId xmlns:a16="http://schemas.microsoft.com/office/drawing/2014/main" xmlns="" id="{D392E5BE-4AFA-4570-90F6-1A80940FF604}"/>
                  </a:ext>
                </a:extLst>
              </p:cNvPr>
              <p:cNvSpPr>
                <a:spLocks noChangeArrowheads="1"/>
              </p:cNvSpPr>
              <p:nvPr/>
            </p:nvSpPr>
            <p:spPr bwMode="auto">
              <a:xfrm>
                <a:off x="359" y="309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B</a:t>
                </a:r>
              </a:p>
            </p:txBody>
          </p:sp>
          <p:sp>
            <p:nvSpPr>
              <p:cNvPr id="436282" name="Oval 58">
                <a:extLst>
                  <a:ext uri="{FF2B5EF4-FFF2-40B4-BE49-F238E27FC236}">
                    <a16:creationId xmlns:a16="http://schemas.microsoft.com/office/drawing/2014/main" xmlns="" id="{E5E212A6-47FE-4EE7-8CD9-82343F2A923B}"/>
                  </a:ext>
                </a:extLst>
              </p:cNvPr>
              <p:cNvSpPr>
                <a:spLocks noChangeArrowheads="1"/>
              </p:cNvSpPr>
              <p:nvPr/>
            </p:nvSpPr>
            <p:spPr bwMode="auto">
              <a:xfrm>
                <a:off x="628" y="339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C</a:t>
                </a:r>
              </a:p>
            </p:txBody>
          </p:sp>
          <p:sp>
            <p:nvSpPr>
              <p:cNvPr id="436283" name="Oval 59">
                <a:extLst>
                  <a:ext uri="{FF2B5EF4-FFF2-40B4-BE49-F238E27FC236}">
                    <a16:creationId xmlns:a16="http://schemas.microsoft.com/office/drawing/2014/main" xmlns="" id="{2C5B8A28-9F62-41A7-859E-14332120B335}"/>
                  </a:ext>
                </a:extLst>
              </p:cNvPr>
              <p:cNvSpPr>
                <a:spLocks noChangeArrowheads="1"/>
              </p:cNvSpPr>
              <p:nvPr/>
            </p:nvSpPr>
            <p:spPr bwMode="auto">
              <a:xfrm>
                <a:off x="917" y="367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D</a:t>
                </a:r>
              </a:p>
            </p:txBody>
          </p:sp>
          <p:sp>
            <p:nvSpPr>
              <p:cNvPr id="436284" name="Line 60">
                <a:extLst>
                  <a:ext uri="{FF2B5EF4-FFF2-40B4-BE49-F238E27FC236}">
                    <a16:creationId xmlns:a16="http://schemas.microsoft.com/office/drawing/2014/main" xmlns="" id="{87C49124-C062-41DC-A6E5-A6AB44EFF893}"/>
                  </a:ext>
                </a:extLst>
              </p:cNvPr>
              <p:cNvSpPr>
                <a:spLocks noChangeShapeType="1"/>
              </p:cNvSpPr>
              <p:nvPr/>
            </p:nvSpPr>
            <p:spPr bwMode="auto">
              <a:xfrm flipH="1">
                <a:off x="556" y="2966"/>
                <a:ext cx="111"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6285" name="Line 61">
                <a:extLst>
                  <a:ext uri="{FF2B5EF4-FFF2-40B4-BE49-F238E27FC236}">
                    <a16:creationId xmlns:a16="http://schemas.microsoft.com/office/drawing/2014/main" xmlns="" id="{39E57FB8-5CBF-4C0B-985B-14827B4621C4}"/>
                  </a:ext>
                </a:extLst>
              </p:cNvPr>
              <p:cNvSpPr>
                <a:spLocks noChangeShapeType="1"/>
              </p:cNvSpPr>
              <p:nvPr/>
            </p:nvSpPr>
            <p:spPr bwMode="auto">
              <a:xfrm>
                <a:off x="545" y="3277"/>
                <a:ext cx="144"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6286" name="Line 62">
                <a:extLst>
                  <a:ext uri="{FF2B5EF4-FFF2-40B4-BE49-F238E27FC236}">
                    <a16:creationId xmlns:a16="http://schemas.microsoft.com/office/drawing/2014/main" xmlns="" id="{36495E78-BCB0-4BE6-B776-9D7E89272D15}"/>
                  </a:ext>
                </a:extLst>
              </p:cNvPr>
              <p:cNvSpPr>
                <a:spLocks noChangeShapeType="1"/>
              </p:cNvSpPr>
              <p:nvPr/>
            </p:nvSpPr>
            <p:spPr bwMode="auto">
              <a:xfrm>
                <a:off x="811" y="3589"/>
                <a:ext cx="134"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36287" name="Group 63">
              <a:extLst>
                <a:ext uri="{FF2B5EF4-FFF2-40B4-BE49-F238E27FC236}">
                  <a16:creationId xmlns:a16="http://schemas.microsoft.com/office/drawing/2014/main" xmlns="" id="{2A86719A-8FCE-420E-9112-AD3967D2B5C3}"/>
                </a:ext>
              </a:extLst>
            </p:cNvPr>
            <p:cNvGrpSpPr>
              <a:grpSpLocks/>
            </p:cNvGrpSpPr>
            <p:nvPr/>
          </p:nvGrpSpPr>
          <p:grpSpPr bwMode="auto">
            <a:xfrm>
              <a:off x="3803" y="1392"/>
              <a:ext cx="460" cy="633"/>
              <a:chOff x="1625" y="2991"/>
              <a:chExt cx="460" cy="633"/>
            </a:xfrm>
          </p:grpSpPr>
          <p:sp>
            <p:nvSpPr>
              <p:cNvPr id="436288" name="Oval 64">
                <a:extLst>
                  <a:ext uri="{FF2B5EF4-FFF2-40B4-BE49-F238E27FC236}">
                    <a16:creationId xmlns:a16="http://schemas.microsoft.com/office/drawing/2014/main" xmlns="" id="{3EC1D2B3-8807-41DC-ADF5-85E83ACEE3BD}"/>
                  </a:ext>
                </a:extLst>
              </p:cNvPr>
              <p:cNvSpPr>
                <a:spLocks noChangeArrowheads="1"/>
              </p:cNvSpPr>
              <p:nvPr/>
            </p:nvSpPr>
            <p:spPr bwMode="auto">
              <a:xfrm>
                <a:off x="1863" y="29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E</a:t>
                </a:r>
              </a:p>
            </p:txBody>
          </p:sp>
          <p:sp>
            <p:nvSpPr>
              <p:cNvPr id="436289" name="Oval 65">
                <a:extLst>
                  <a:ext uri="{FF2B5EF4-FFF2-40B4-BE49-F238E27FC236}">
                    <a16:creationId xmlns:a16="http://schemas.microsoft.com/office/drawing/2014/main" xmlns="" id="{38A110BC-92F1-4785-84F6-27E19DB77859}"/>
                  </a:ext>
                </a:extLst>
              </p:cNvPr>
              <p:cNvSpPr>
                <a:spLocks noChangeArrowheads="1"/>
              </p:cNvSpPr>
              <p:nvPr/>
            </p:nvSpPr>
            <p:spPr bwMode="auto">
              <a:xfrm>
                <a:off x="1625" y="33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F</a:t>
                </a:r>
              </a:p>
            </p:txBody>
          </p:sp>
          <p:sp>
            <p:nvSpPr>
              <p:cNvPr id="436290" name="Line 66">
                <a:extLst>
                  <a:ext uri="{FF2B5EF4-FFF2-40B4-BE49-F238E27FC236}">
                    <a16:creationId xmlns:a16="http://schemas.microsoft.com/office/drawing/2014/main" xmlns="" id="{4D93FF6B-6EA5-4F18-A52B-75DFF746264E}"/>
                  </a:ext>
                </a:extLst>
              </p:cNvPr>
              <p:cNvSpPr>
                <a:spLocks noChangeShapeType="1"/>
              </p:cNvSpPr>
              <p:nvPr/>
            </p:nvSpPr>
            <p:spPr bwMode="auto">
              <a:xfrm flipH="1">
                <a:off x="1800" y="3222"/>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36291" name="Group 67">
              <a:extLst>
                <a:ext uri="{FF2B5EF4-FFF2-40B4-BE49-F238E27FC236}">
                  <a16:creationId xmlns:a16="http://schemas.microsoft.com/office/drawing/2014/main" xmlns="" id="{833E38CB-355A-4992-8963-721DE880375B}"/>
                </a:ext>
              </a:extLst>
            </p:cNvPr>
            <p:cNvGrpSpPr>
              <a:grpSpLocks/>
            </p:cNvGrpSpPr>
            <p:nvPr/>
          </p:nvGrpSpPr>
          <p:grpSpPr bwMode="auto">
            <a:xfrm>
              <a:off x="4530" y="1359"/>
              <a:ext cx="487" cy="1206"/>
              <a:chOff x="4530" y="1359"/>
              <a:chExt cx="487" cy="1206"/>
            </a:xfrm>
          </p:grpSpPr>
          <p:sp>
            <p:nvSpPr>
              <p:cNvPr id="436292" name="Oval 68">
                <a:extLst>
                  <a:ext uri="{FF2B5EF4-FFF2-40B4-BE49-F238E27FC236}">
                    <a16:creationId xmlns:a16="http://schemas.microsoft.com/office/drawing/2014/main" xmlns="" id="{BFD732AC-88E2-4D58-BFCA-2C1CA804FDA4}"/>
                  </a:ext>
                </a:extLst>
              </p:cNvPr>
              <p:cNvSpPr>
                <a:spLocks noChangeArrowheads="1"/>
              </p:cNvSpPr>
              <p:nvPr/>
            </p:nvSpPr>
            <p:spPr bwMode="auto">
              <a:xfrm>
                <a:off x="4767" y="135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G</a:t>
                </a:r>
              </a:p>
            </p:txBody>
          </p:sp>
          <p:sp>
            <p:nvSpPr>
              <p:cNvPr id="436293" name="Oval 69">
                <a:extLst>
                  <a:ext uri="{FF2B5EF4-FFF2-40B4-BE49-F238E27FC236}">
                    <a16:creationId xmlns:a16="http://schemas.microsoft.com/office/drawing/2014/main" xmlns="" id="{E9F601C6-46B8-49F6-B3BE-77290B05CEE2}"/>
                  </a:ext>
                </a:extLst>
              </p:cNvPr>
              <p:cNvSpPr>
                <a:spLocks noChangeArrowheads="1"/>
              </p:cNvSpPr>
              <p:nvPr/>
            </p:nvSpPr>
            <p:spPr bwMode="auto">
              <a:xfrm>
                <a:off x="4530" y="17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H</a:t>
                </a:r>
              </a:p>
            </p:txBody>
          </p:sp>
          <p:sp>
            <p:nvSpPr>
              <p:cNvPr id="436294" name="Oval 70">
                <a:extLst>
                  <a:ext uri="{FF2B5EF4-FFF2-40B4-BE49-F238E27FC236}">
                    <a16:creationId xmlns:a16="http://schemas.microsoft.com/office/drawing/2014/main" xmlns="" id="{65FFD303-EC87-4349-B480-F912B3D96BD3}"/>
                  </a:ext>
                </a:extLst>
              </p:cNvPr>
              <p:cNvSpPr>
                <a:spLocks noChangeArrowheads="1"/>
              </p:cNvSpPr>
              <p:nvPr/>
            </p:nvSpPr>
            <p:spPr bwMode="auto">
              <a:xfrm>
                <a:off x="4795" y="20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I</a:t>
                </a:r>
              </a:p>
            </p:txBody>
          </p:sp>
          <p:sp>
            <p:nvSpPr>
              <p:cNvPr id="436295" name="Line 71">
                <a:extLst>
                  <a:ext uri="{FF2B5EF4-FFF2-40B4-BE49-F238E27FC236}">
                    <a16:creationId xmlns:a16="http://schemas.microsoft.com/office/drawing/2014/main" xmlns="" id="{8A406E32-486B-438B-9359-E6788FFCF201}"/>
                  </a:ext>
                </a:extLst>
              </p:cNvPr>
              <p:cNvSpPr>
                <a:spLocks noChangeShapeType="1"/>
              </p:cNvSpPr>
              <p:nvPr/>
            </p:nvSpPr>
            <p:spPr bwMode="auto">
              <a:xfrm flipH="1">
                <a:off x="4700" y="1586"/>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36296" name="Oval 72">
                <a:extLst>
                  <a:ext uri="{FF2B5EF4-FFF2-40B4-BE49-F238E27FC236}">
                    <a16:creationId xmlns:a16="http://schemas.microsoft.com/office/drawing/2014/main" xmlns="" id="{29643C37-6BBF-4005-9094-C17498E77E99}"/>
                  </a:ext>
                </a:extLst>
              </p:cNvPr>
              <p:cNvSpPr>
                <a:spLocks noChangeArrowheads="1"/>
              </p:cNvSpPr>
              <p:nvPr/>
            </p:nvSpPr>
            <p:spPr bwMode="auto">
              <a:xfrm>
                <a:off x="4580" y="233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J</a:t>
                </a:r>
              </a:p>
            </p:txBody>
          </p:sp>
          <p:sp>
            <p:nvSpPr>
              <p:cNvPr id="436297" name="Line 73">
                <a:extLst>
                  <a:ext uri="{FF2B5EF4-FFF2-40B4-BE49-F238E27FC236}">
                    <a16:creationId xmlns:a16="http://schemas.microsoft.com/office/drawing/2014/main" xmlns="" id="{00C1B8E6-9567-4368-97B5-6CEF184521A6}"/>
                  </a:ext>
                </a:extLst>
              </p:cNvPr>
              <p:cNvSpPr>
                <a:spLocks noChangeShapeType="1"/>
              </p:cNvSpPr>
              <p:nvPr/>
            </p:nvSpPr>
            <p:spPr bwMode="auto">
              <a:xfrm>
                <a:off x="4723" y="1900"/>
                <a:ext cx="12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6298" name="Line 74">
                <a:extLst>
                  <a:ext uri="{FF2B5EF4-FFF2-40B4-BE49-F238E27FC236}">
                    <a16:creationId xmlns:a16="http://schemas.microsoft.com/office/drawing/2014/main" xmlns="" id="{1B7B7120-5697-4DF1-BF68-17D91022319F}"/>
                  </a:ext>
                </a:extLst>
              </p:cNvPr>
              <p:cNvSpPr>
                <a:spLocks noChangeShapeType="1"/>
              </p:cNvSpPr>
              <p:nvPr/>
            </p:nvSpPr>
            <p:spPr bwMode="auto">
              <a:xfrm flipH="1">
                <a:off x="4767" y="2222"/>
                <a:ext cx="78"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grpSp>
        <p:nvGrpSpPr>
          <p:cNvPr id="436299" name="Group 75">
            <a:extLst>
              <a:ext uri="{FF2B5EF4-FFF2-40B4-BE49-F238E27FC236}">
                <a16:creationId xmlns:a16="http://schemas.microsoft.com/office/drawing/2014/main" xmlns="" id="{71827521-9197-4CB4-BEDB-43DCB82E7A5B}"/>
              </a:ext>
            </a:extLst>
          </p:cNvPr>
          <p:cNvGrpSpPr>
            <a:grpSpLocks/>
          </p:cNvGrpSpPr>
          <p:nvPr/>
        </p:nvGrpSpPr>
        <p:grpSpPr bwMode="auto">
          <a:xfrm>
            <a:off x="4591715" y="5257084"/>
            <a:ext cx="3902075" cy="1527175"/>
            <a:chOff x="408" y="1395"/>
            <a:chExt cx="2458" cy="962"/>
          </a:xfrm>
        </p:grpSpPr>
        <p:grpSp>
          <p:nvGrpSpPr>
            <p:cNvPr id="436300" name="Group 76">
              <a:extLst>
                <a:ext uri="{FF2B5EF4-FFF2-40B4-BE49-F238E27FC236}">
                  <a16:creationId xmlns:a16="http://schemas.microsoft.com/office/drawing/2014/main" xmlns="" id="{86D3A1BA-0F26-4154-9B04-9CF67BB72A67}"/>
                </a:ext>
              </a:extLst>
            </p:cNvPr>
            <p:cNvGrpSpPr>
              <a:grpSpLocks/>
            </p:cNvGrpSpPr>
            <p:nvPr/>
          </p:nvGrpSpPr>
          <p:grpSpPr bwMode="auto">
            <a:xfrm>
              <a:off x="408" y="1422"/>
              <a:ext cx="1247" cy="629"/>
              <a:chOff x="408" y="1422"/>
              <a:chExt cx="1247" cy="629"/>
            </a:xfrm>
          </p:grpSpPr>
          <p:sp>
            <p:nvSpPr>
              <p:cNvPr id="436301" name="Oval 77">
                <a:extLst>
                  <a:ext uri="{FF2B5EF4-FFF2-40B4-BE49-F238E27FC236}">
                    <a16:creationId xmlns:a16="http://schemas.microsoft.com/office/drawing/2014/main" xmlns="" id="{198BA56A-EE15-442A-BDEF-DC58ED4E24C2}"/>
                  </a:ext>
                </a:extLst>
              </p:cNvPr>
              <p:cNvSpPr>
                <a:spLocks noChangeArrowheads="1"/>
              </p:cNvSpPr>
              <p:nvPr/>
            </p:nvSpPr>
            <p:spPr bwMode="auto">
              <a:xfrm>
                <a:off x="955" y="142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A</a:t>
                </a:r>
              </a:p>
            </p:txBody>
          </p:sp>
          <p:sp>
            <p:nvSpPr>
              <p:cNvPr id="436302" name="Oval 78">
                <a:extLst>
                  <a:ext uri="{FF2B5EF4-FFF2-40B4-BE49-F238E27FC236}">
                    <a16:creationId xmlns:a16="http://schemas.microsoft.com/office/drawing/2014/main" xmlns="" id="{DED5ADD7-36CD-4621-8526-4F3584CF21E0}"/>
                  </a:ext>
                </a:extLst>
              </p:cNvPr>
              <p:cNvSpPr>
                <a:spLocks noChangeArrowheads="1"/>
              </p:cNvSpPr>
              <p:nvPr/>
            </p:nvSpPr>
            <p:spPr bwMode="auto">
              <a:xfrm>
                <a:off x="408" y="181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B</a:t>
                </a:r>
              </a:p>
            </p:txBody>
          </p:sp>
          <p:sp>
            <p:nvSpPr>
              <p:cNvPr id="436303" name="Oval 79">
                <a:extLst>
                  <a:ext uri="{FF2B5EF4-FFF2-40B4-BE49-F238E27FC236}">
                    <a16:creationId xmlns:a16="http://schemas.microsoft.com/office/drawing/2014/main" xmlns="" id="{B5F84A05-2AAF-4060-8548-449C64638E8B}"/>
                  </a:ext>
                </a:extLst>
              </p:cNvPr>
              <p:cNvSpPr>
                <a:spLocks noChangeArrowheads="1"/>
              </p:cNvSpPr>
              <p:nvPr/>
            </p:nvSpPr>
            <p:spPr bwMode="auto">
              <a:xfrm>
                <a:off x="955" y="181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C</a:t>
                </a:r>
              </a:p>
            </p:txBody>
          </p:sp>
          <p:sp>
            <p:nvSpPr>
              <p:cNvPr id="436304" name="Oval 80">
                <a:extLst>
                  <a:ext uri="{FF2B5EF4-FFF2-40B4-BE49-F238E27FC236}">
                    <a16:creationId xmlns:a16="http://schemas.microsoft.com/office/drawing/2014/main" xmlns="" id="{21AF2877-E02A-4055-A361-A9F6585E1F7E}"/>
                  </a:ext>
                </a:extLst>
              </p:cNvPr>
              <p:cNvSpPr>
                <a:spLocks noChangeArrowheads="1"/>
              </p:cNvSpPr>
              <p:nvPr/>
            </p:nvSpPr>
            <p:spPr bwMode="auto">
              <a:xfrm>
                <a:off x="1433" y="181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D</a:t>
                </a:r>
              </a:p>
            </p:txBody>
          </p:sp>
          <p:sp>
            <p:nvSpPr>
              <p:cNvPr id="436305" name="Line 81">
                <a:extLst>
                  <a:ext uri="{FF2B5EF4-FFF2-40B4-BE49-F238E27FC236}">
                    <a16:creationId xmlns:a16="http://schemas.microsoft.com/office/drawing/2014/main" xmlns="" id="{0D34B038-77BF-4661-8403-08A1AE303EF2}"/>
                  </a:ext>
                </a:extLst>
              </p:cNvPr>
              <p:cNvSpPr>
                <a:spLocks noChangeShapeType="1"/>
              </p:cNvSpPr>
              <p:nvPr/>
            </p:nvSpPr>
            <p:spPr bwMode="auto">
              <a:xfrm>
                <a:off x="1060" y="1655"/>
                <a:ext cx="0"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6306" name="Line 82">
                <a:extLst>
                  <a:ext uri="{FF2B5EF4-FFF2-40B4-BE49-F238E27FC236}">
                    <a16:creationId xmlns:a16="http://schemas.microsoft.com/office/drawing/2014/main" xmlns="" id="{4FC9CFCE-BE68-4F41-9CA5-008117A5E91D}"/>
                  </a:ext>
                </a:extLst>
              </p:cNvPr>
              <p:cNvSpPr>
                <a:spLocks noChangeShapeType="1"/>
              </p:cNvSpPr>
              <p:nvPr/>
            </p:nvSpPr>
            <p:spPr bwMode="auto">
              <a:xfrm flipH="1">
                <a:off x="571" y="1577"/>
                <a:ext cx="40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36307" name="Line 83">
                <a:extLst>
                  <a:ext uri="{FF2B5EF4-FFF2-40B4-BE49-F238E27FC236}">
                    <a16:creationId xmlns:a16="http://schemas.microsoft.com/office/drawing/2014/main" xmlns="" id="{E81570C4-5E34-47F4-B855-4E12348CC799}"/>
                  </a:ext>
                </a:extLst>
              </p:cNvPr>
              <p:cNvSpPr>
                <a:spLocks noChangeShapeType="1"/>
              </p:cNvSpPr>
              <p:nvPr/>
            </p:nvSpPr>
            <p:spPr bwMode="auto">
              <a:xfrm>
                <a:off x="1160" y="1588"/>
                <a:ext cx="334"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36308" name="Group 84">
              <a:extLst>
                <a:ext uri="{FF2B5EF4-FFF2-40B4-BE49-F238E27FC236}">
                  <a16:creationId xmlns:a16="http://schemas.microsoft.com/office/drawing/2014/main" xmlns="" id="{19A63095-9574-482A-803C-75325AB80C4A}"/>
                </a:ext>
              </a:extLst>
            </p:cNvPr>
            <p:cNvGrpSpPr>
              <a:grpSpLocks/>
            </p:cNvGrpSpPr>
            <p:nvPr/>
          </p:nvGrpSpPr>
          <p:grpSpPr bwMode="auto">
            <a:xfrm>
              <a:off x="1886" y="1395"/>
              <a:ext cx="237" cy="655"/>
              <a:chOff x="1886" y="1395"/>
              <a:chExt cx="237" cy="655"/>
            </a:xfrm>
          </p:grpSpPr>
          <p:sp>
            <p:nvSpPr>
              <p:cNvPr id="436309" name="Oval 85">
                <a:extLst>
                  <a:ext uri="{FF2B5EF4-FFF2-40B4-BE49-F238E27FC236}">
                    <a16:creationId xmlns:a16="http://schemas.microsoft.com/office/drawing/2014/main" xmlns="" id="{E800D52C-2B8D-4A03-A5AB-9CB8DAF6FADA}"/>
                  </a:ext>
                </a:extLst>
              </p:cNvPr>
              <p:cNvSpPr>
                <a:spLocks noChangeArrowheads="1"/>
              </p:cNvSpPr>
              <p:nvPr/>
            </p:nvSpPr>
            <p:spPr bwMode="auto">
              <a:xfrm>
                <a:off x="1901" y="139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E</a:t>
                </a:r>
              </a:p>
            </p:txBody>
          </p:sp>
          <p:sp>
            <p:nvSpPr>
              <p:cNvPr id="436310" name="Oval 86">
                <a:extLst>
                  <a:ext uri="{FF2B5EF4-FFF2-40B4-BE49-F238E27FC236}">
                    <a16:creationId xmlns:a16="http://schemas.microsoft.com/office/drawing/2014/main" xmlns="" id="{32CD8A4C-83E8-4E36-BBE5-B838941494AB}"/>
                  </a:ext>
                </a:extLst>
              </p:cNvPr>
              <p:cNvSpPr>
                <a:spLocks noChangeArrowheads="1"/>
              </p:cNvSpPr>
              <p:nvPr/>
            </p:nvSpPr>
            <p:spPr bwMode="auto">
              <a:xfrm>
                <a:off x="1886" y="1817"/>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F</a:t>
                </a:r>
              </a:p>
            </p:txBody>
          </p:sp>
          <p:sp>
            <p:nvSpPr>
              <p:cNvPr id="436311" name="Line 87">
                <a:extLst>
                  <a:ext uri="{FF2B5EF4-FFF2-40B4-BE49-F238E27FC236}">
                    <a16:creationId xmlns:a16="http://schemas.microsoft.com/office/drawing/2014/main" xmlns="" id="{4CD6C3B5-D6A3-44C5-AC62-A7DE87652C79}"/>
                  </a:ext>
                </a:extLst>
              </p:cNvPr>
              <p:cNvSpPr>
                <a:spLocks noChangeShapeType="1"/>
              </p:cNvSpPr>
              <p:nvPr/>
            </p:nvSpPr>
            <p:spPr bwMode="auto">
              <a:xfrm>
                <a:off x="2011" y="16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36312" name="Group 88">
              <a:extLst>
                <a:ext uri="{FF2B5EF4-FFF2-40B4-BE49-F238E27FC236}">
                  <a16:creationId xmlns:a16="http://schemas.microsoft.com/office/drawing/2014/main" xmlns="" id="{71AD097E-ABB5-4B84-9ACB-1F897F6507C0}"/>
                </a:ext>
              </a:extLst>
            </p:cNvPr>
            <p:cNvGrpSpPr>
              <a:grpSpLocks/>
            </p:cNvGrpSpPr>
            <p:nvPr/>
          </p:nvGrpSpPr>
          <p:grpSpPr bwMode="auto">
            <a:xfrm>
              <a:off x="2224" y="1395"/>
              <a:ext cx="642" cy="962"/>
              <a:chOff x="2224" y="1395"/>
              <a:chExt cx="642" cy="962"/>
            </a:xfrm>
          </p:grpSpPr>
          <p:sp>
            <p:nvSpPr>
              <p:cNvPr id="436313" name="Oval 89">
                <a:extLst>
                  <a:ext uri="{FF2B5EF4-FFF2-40B4-BE49-F238E27FC236}">
                    <a16:creationId xmlns:a16="http://schemas.microsoft.com/office/drawing/2014/main" xmlns="" id="{B77EE225-AA8D-4175-B922-5690137E4A98}"/>
                  </a:ext>
                </a:extLst>
              </p:cNvPr>
              <p:cNvSpPr>
                <a:spLocks noChangeArrowheads="1"/>
              </p:cNvSpPr>
              <p:nvPr/>
            </p:nvSpPr>
            <p:spPr bwMode="auto">
              <a:xfrm>
                <a:off x="2461" y="139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G</a:t>
                </a:r>
              </a:p>
            </p:txBody>
          </p:sp>
          <p:sp>
            <p:nvSpPr>
              <p:cNvPr id="436314" name="Oval 90">
                <a:extLst>
                  <a:ext uri="{FF2B5EF4-FFF2-40B4-BE49-F238E27FC236}">
                    <a16:creationId xmlns:a16="http://schemas.microsoft.com/office/drawing/2014/main" xmlns="" id="{42D43ACD-E819-4D8E-931A-F9B32CB8543F}"/>
                  </a:ext>
                </a:extLst>
              </p:cNvPr>
              <p:cNvSpPr>
                <a:spLocks noChangeArrowheads="1"/>
              </p:cNvSpPr>
              <p:nvPr/>
            </p:nvSpPr>
            <p:spPr bwMode="auto">
              <a:xfrm>
                <a:off x="2224" y="173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H</a:t>
                </a:r>
              </a:p>
            </p:txBody>
          </p:sp>
          <p:sp>
            <p:nvSpPr>
              <p:cNvPr id="436315" name="Oval 91">
                <a:extLst>
                  <a:ext uri="{FF2B5EF4-FFF2-40B4-BE49-F238E27FC236}">
                    <a16:creationId xmlns:a16="http://schemas.microsoft.com/office/drawing/2014/main" xmlns="" id="{600C48FB-0A26-4CAA-A32D-A354B882FEE3}"/>
                  </a:ext>
                </a:extLst>
              </p:cNvPr>
              <p:cNvSpPr>
                <a:spLocks noChangeArrowheads="1"/>
              </p:cNvSpPr>
              <p:nvPr/>
            </p:nvSpPr>
            <p:spPr bwMode="auto">
              <a:xfrm>
                <a:off x="2644" y="175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I</a:t>
                </a:r>
              </a:p>
            </p:txBody>
          </p:sp>
          <p:sp>
            <p:nvSpPr>
              <p:cNvPr id="436316" name="Line 92">
                <a:extLst>
                  <a:ext uri="{FF2B5EF4-FFF2-40B4-BE49-F238E27FC236}">
                    <a16:creationId xmlns:a16="http://schemas.microsoft.com/office/drawing/2014/main" xmlns="" id="{D0590EB1-53DF-4C22-8F3F-D6C6061A3583}"/>
                  </a:ext>
                </a:extLst>
              </p:cNvPr>
              <p:cNvSpPr>
                <a:spLocks noChangeShapeType="1"/>
              </p:cNvSpPr>
              <p:nvPr/>
            </p:nvSpPr>
            <p:spPr bwMode="auto">
              <a:xfrm flipH="1">
                <a:off x="2394" y="1622"/>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36317" name="Line 93">
                <a:extLst>
                  <a:ext uri="{FF2B5EF4-FFF2-40B4-BE49-F238E27FC236}">
                    <a16:creationId xmlns:a16="http://schemas.microsoft.com/office/drawing/2014/main" xmlns="" id="{48C105B0-C233-4C10-B941-5A64527ABF7D}"/>
                  </a:ext>
                </a:extLst>
              </p:cNvPr>
              <p:cNvSpPr>
                <a:spLocks noChangeShapeType="1"/>
              </p:cNvSpPr>
              <p:nvPr/>
            </p:nvSpPr>
            <p:spPr bwMode="auto">
              <a:xfrm>
                <a:off x="2638" y="1622"/>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36318" name="Oval 94">
                <a:extLst>
                  <a:ext uri="{FF2B5EF4-FFF2-40B4-BE49-F238E27FC236}">
                    <a16:creationId xmlns:a16="http://schemas.microsoft.com/office/drawing/2014/main" xmlns="" id="{552B49E9-1DA4-4522-9440-460D8D31B6A8}"/>
                  </a:ext>
                </a:extLst>
              </p:cNvPr>
              <p:cNvSpPr>
                <a:spLocks noChangeArrowheads="1"/>
              </p:cNvSpPr>
              <p:nvPr/>
            </p:nvSpPr>
            <p:spPr bwMode="auto">
              <a:xfrm>
                <a:off x="2629" y="212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r>
                  <a:rPr lang="en-US" altLang="zh-CN" sz="2000" b="1"/>
                  <a:t>J</a:t>
                </a:r>
              </a:p>
            </p:txBody>
          </p:sp>
          <p:sp>
            <p:nvSpPr>
              <p:cNvPr id="436319" name="Line 95">
                <a:extLst>
                  <a:ext uri="{FF2B5EF4-FFF2-40B4-BE49-F238E27FC236}">
                    <a16:creationId xmlns:a16="http://schemas.microsoft.com/office/drawing/2014/main" xmlns="" id="{6B10DC98-B773-413D-B5EC-0DB48145056D}"/>
                  </a:ext>
                </a:extLst>
              </p:cNvPr>
              <p:cNvSpPr>
                <a:spLocks noChangeShapeType="1"/>
              </p:cNvSpPr>
              <p:nvPr/>
            </p:nvSpPr>
            <p:spPr bwMode="auto">
              <a:xfrm>
                <a:off x="2767" y="198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sp>
        <p:nvSpPr>
          <p:cNvPr id="96" name="Rectangle 2">
            <a:extLst>
              <a:ext uri="{FF2B5EF4-FFF2-40B4-BE49-F238E27FC236}">
                <a16:creationId xmlns:a16="http://schemas.microsoft.com/office/drawing/2014/main" xmlns="" id="{0BDD795E-3265-412A-80FB-B95BFF12D0F1}"/>
              </a:ext>
            </a:extLst>
          </p:cNvPr>
          <p:cNvSpPr txBox="1">
            <a:spLocks noChangeArrowheads="1"/>
          </p:cNvSpPr>
          <p:nvPr/>
        </p:nvSpPr>
        <p:spPr>
          <a:xfrm>
            <a:off x="1310482" y="417356"/>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6.4.2</a:t>
            </a:r>
            <a:r>
              <a:rPr lang="zh-CN" altLang="en-US" kern="0" dirty="0"/>
              <a:t> 森林与二叉树的转换</a:t>
            </a:r>
          </a:p>
        </p:txBody>
      </p:sp>
      <p:sp>
        <p:nvSpPr>
          <p:cNvPr id="97" name="AutoShape 20">
            <a:extLst>
              <a:ext uri="{FF2B5EF4-FFF2-40B4-BE49-F238E27FC236}">
                <a16:creationId xmlns:a16="http://schemas.microsoft.com/office/drawing/2014/main" xmlns="" id="{51DEAC58-E422-4E9E-BA70-E001228487E2}"/>
              </a:ext>
            </a:extLst>
          </p:cNvPr>
          <p:cNvSpPr>
            <a:spLocks noChangeArrowheads="1"/>
          </p:cNvSpPr>
          <p:nvPr/>
        </p:nvSpPr>
        <p:spPr bwMode="auto">
          <a:xfrm>
            <a:off x="3026571" y="3202670"/>
            <a:ext cx="1056981" cy="381000"/>
          </a:xfrm>
          <a:prstGeom prst="rightArrow">
            <a:avLst>
              <a:gd name="adj1" fmla="val 50000"/>
              <a:gd name="adj2" fmla="val 90000"/>
            </a:avLst>
          </a:prstGeom>
          <a:solidFill>
            <a:schemeClr val="tx2"/>
          </a:solidFill>
          <a:ln w="9525">
            <a:solidFill>
              <a:schemeClr val="tx1"/>
            </a:solidFill>
            <a:miter lim="800000"/>
            <a:headEnd/>
            <a:tailEnd/>
          </a:ln>
        </p:spPr>
        <p:txBody>
          <a:bodyPr wrap="square"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a:p>
        </p:txBody>
      </p:sp>
      <p:sp>
        <p:nvSpPr>
          <p:cNvPr id="98" name="AutoShape 20">
            <a:extLst>
              <a:ext uri="{FF2B5EF4-FFF2-40B4-BE49-F238E27FC236}">
                <a16:creationId xmlns:a16="http://schemas.microsoft.com/office/drawing/2014/main" xmlns="" id="{D58FC0E1-BF40-484B-A61A-E96E3F7486EA}"/>
              </a:ext>
            </a:extLst>
          </p:cNvPr>
          <p:cNvSpPr>
            <a:spLocks noChangeArrowheads="1"/>
          </p:cNvSpPr>
          <p:nvPr/>
        </p:nvSpPr>
        <p:spPr bwMode="auto">
          <a:xfrm>
            <a:off x="7132440" y="3178467"/>
            <a:ext cx="1056981" cy="381000"/>
          </a:xfrm>
          <a:prstGeom prst="rightArrow">
            <a:avLst>
              <a:gd name="adj1" fmla="val 50000"/>
              <a:gd name="adj2" fmla="val 90000"/>
            </a:avLst>
          </a:prstGeom>
          <a:solidFill>
            <a:schemeClr val="tx2"/>
          </a:solidFill>
          <a:ln w="9525">
            <a:solidFill>
              <a:schemeClr val="tx1"/>
            </a:solidFill>
            <a:miter lim="800000"/>
            <a:headEnd/>
            <a:tailEnd/>
          </a:ln>
        </p:spPr>
        <p:txBody>
          <a:bodyPr wrap="square"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36227"/>
                                        </p:tgtEl>
                                        <p:attrNameLst>
                                          <p:attrName>style.visibility</p:attrName>
                                        </p:attrNameLst>
                                      </p:cBhvr>
                                      <p:to>
                                        <p:strVal val="visible"/>
                                      </p:to>
                                    </p:set>
                                    <p:anim calcmode="lin" valueType="num">
                                      <p:cBhvr additive="base">
                                        <p:cTn id="7" dur="500" fill="hold"/>
                                        <p:tgtEl>
                                          <p:spTgt spid="436227"/>
                                        </p:tgtEl>
                                        <p:attrNameLst>
                                          <p:attrName>ppt_x</p:attrName>
                                        </p:attrNameLst>
                                      </p:cBhvr>
                                      <p:tavLst>
                                        <p:tav tm="0">
                                          <p:val>
                                            <p:strVal val="0-#ppt_w/2"/>
                                          </p:val>
                                        </p:tav>
                                        <p:tav tm="100000">
                                          <p:val>
                                            <p:strVal val="#ppt_x"/>
                                          </p:val>
                                        </p:tav>
                                      </p:tavLst>
                                    </p:anim>
                                    <p:anim calcmode="lin" valueType="num">
                                      <p:cBhvr additive="base">
                                        <p:cTn id="8" dur="500" fill="hold"/>
                                        <p:tgtEl>
                                          <p:spTgt spid="4362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left)">
                                      <p:cBhvr>
                                        <p:cTn id="13" dur="500"/>
                                        <p:tgtEl>
                                          <p:spTgt spid="97"/>
                                        </p:tgtEl>
                                      </p:cBhvr>
                                    </p:animEffect>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436249"/>
                                        </p:tgtEl>
                                        <p:attrNameLst>
                                          <p:attrName>style.visibility</p:attrName>
                                        </p:attrNameLst>
                                      </p:cBhvr>
                                      <p:to>
                                        <p:strVal val="visible"/>
                                      </p:to>
                                    </p:set>
                                    <p:anim calcmode="lin" valueType="num">
                                      <p:cBhvr additive="base">
                                        <p:cTn id="17" dur="500" fill="hold"/>
                                        <p:tgtEl>
                                          <p:spTgt spid="436249"/>
                                        </p:tgtEl>
                                        <p:attrNameLst>
                                          <p:attrName>ppt_x</p:attrName>
                                        </p:attrNameLst>
                                      </p:cBhvr>
                                      <p:tavLst>
                                        <p:tav tm="0">
                                          <p:val>
                                            <p:strVal val="0-#ppt_w/2"/>
                                          </p:val>
                                        </p:tav>
                                        <p:tav tm="100000">
                                          <p:val>
                                            <p:strVal val="#ppt_x"/>
                                          </p:val>
                                        </p:tav>
                                      </p:tavLst>
                                    </p:anim>
                                    <p:anim calcmode="lin" valueType="num">
                                      <p:cBhvr additive="base">
                                        <p:cTn id="18" dur="500" fill="hold"/>
                                        <p:tgtEl>
                                          <p:spTgt spid="43624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8"/>
                                        </p:tgtEl>
                                        <p:attrNameLst>
                                          <p:attrName>style.visibility</p:attrName>
                                        </p:attrNameLst>
                                      </p:cBhvr>
                                      <p:to>
                                        <p:strVal val="visible"/>
                                      </p:to>
                                    </p:set>
                                    <p:animEffect transition="in" filter="wipe(left)">
                                      <p:cBhvr>
                                        <p:cTn id="23" dur="500"/>
                                        <p:tgtEl>
                                          <p:spTgt spid="98"/>
                                        </p:tgtEl>
                                      </p:cBhvr>
                                    </p:animEffect>
                                  </p:childTnLst>
                                </p:cTn>
                              </p:par>
                            </p:childTnLst>
                          </p:cTn>
                        </p:par>
                        <p:par>
                          <p:cTn id="24" fill="hold" nodeType="withGroup">
                            <p:stCondLst>
                              <p:cond delay="500"/>
                            </p:stCondLst>
                            <p:childTnLst>
                              <p:par>
                                <p:cTn id="25" presetID="2" presetClass="entr" presetSubtype="8" fill="hold" nodeType="afterEffect">
                                  <p:stCondLst>
                                    <p:cond delay="0"/>
                                  </p:stCondLst>
                                  <p:childTnLst>
                                    <p:set>
                                      <p:cBhvr>
                                        <p:cTn id="26" dur="1" fill="hold">
                                          <p:stCondLst>
                                            <p:cond delay="0"/>
                                          </p:stCondLst>
                                        </p:cTn>
                                        <p:tgtEl>
                                          <p:spTgt spid="436278"/>
                                        </p:tgtEl>
                                        <p:attrNameLst>
                                          <p:attrName>style.visibility</p:attrName>
                                        </p:attrNameLst>
                                      </p:cBhvr>
                                      <p:to>
                                        <p:strVal val="visible"/>
                                      </p:to>
                                    </p:set>
                                    <p:anim calcmode="lin" valueType="num">
                                      <p:cBhvr additive="base">
                                        <p:cTn id="27" dur="500" fill="hold"/>
                                        <p:tgtEl>
                                          <p:spTgt spid="436278"/>
                                        </p:tgtEl>
                                        <p:attrNameLst>
                                          <p:attrName>ppt_x</p:attrName>
                                        </p:attrNameLst>
                                      </p:cBhvr>
                                      <p:tavLst>
                                        <p:tav tm="0">
                                          <p:val>
                                            <p:strVal val="0-#ppt_w/2"/>
                                          </p:val>
                                        </p:tav>
                                        <p:tav tm="100000">
                                          <p:val>
                                            <p:strVal val="#ppt_x"/>
                                          </p:val>
                                        </p:tav>
                                      </p:tavLst>
                                    </p:anim>
                                    <p:anim calcmode="lin" valueType="num">
                                      <p:cBhvr additive="base">
                                        <p:cTn id="28" dur="500" fill="hold"/>
                                        <p:tgtEl>
                                          <p:spTgt spid="43627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436299"/>
                                        </p:tgtEl>
                                        <p:attrNameLst>
                                          <p:attrName>style.visibility</p:attrName>
                                        </p:attrNameLst>
                                      </p:cBhvr>
                                      <p:to>
                                        <p:strVal val="visible"/>
                                      </p:to>
                                    </p:set>
                                    <p:anim calcmode="lin" valueType="num">
                                      <p:cBhvr additive="base">
                                        <p:cTn id="33" dur="500" fill="hold"/>
                                        <p:tgtEl>
                                          <p:spTgt spid="436299"/>
                                        </p:tgtEl>
                                        <p:attrNameLst>
                                          <p:attrName>ppt_x</p:attrName>
                                        </p:attrNameLst>
                                      </p:cBhvr>
                                      <p:tavLst>
                                        <p:tav tm="0">
                                          <p:val>
                                            <p:strVal val="0-#ppt_w/2"/>
                                          </p:val>
                                        </p:tav>
                                        <p:tav tm="100000">
                                          <p:val>
                                            <p:strVal val="#ppt_x"/>
                                          </p:val>
                                        </p:tav>
                                      </p:tavLst>
                                    </p:anim>
                                    <p:anim calcmode="lin" valueType="num">
                                      <p:cBhvr additive="base">
                                        <p:cTn id="34" dur="500" fill="hold"/>
                                        <p:tgtEl>
                                          <p:spTgt spid="436299"/>
                                        </p:tgtEl>
                                        <p:attrNameLst>
                                          <p:attrName>ppt_y</p:attrName>
                                        </p:attrNameLst>
                                      </p:cBhvr>
                                      <p:tavLst>
                                        <p:tav tm="0">
                                          <p:val>
                                            <p:strVal val="#ppt_y"/>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7" grpId="0" animBg="1"/>
      <p:bldP spid="98" grpId="0" animBg="1"/>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8274" name="Rectangle 2">
            <a:extLst>
              <a:ext uri="{FF2B5EF4-FFF2-40B4-BE49-F238E27FC236}">
                <a16:creationId xmlns:a16="http://schemas.microsoft.com/office/drawing/2014/main" xmlns="" id="{11FFA43E-4B2F-4BB5-8A08-1DBB33814DF5}"/>
              </a:ext>
            </a:extLst>
          </p:cNvPr>
          <p:cNvSpPr>
            <a:spLocks noGrp="1" noChangeArrowheads="1"/>
          </p:cNvSpPr>
          <p:nvPr>
            <p:ph type="title"/>
          </p:nvPr>
        </p:nvSpPr>
        <p:spPr>
          <a:xfrm>
            <a:off x="1453978" y="393700"/>
            <a:ext cx="7772400" cy="660400"/>
          </a:xfrm>
        </p:spPr>
        <p:txBody>
          <a:bodyPr/>
          <a:lstStyle/>
          <a:p>
            <a:r>
              <a:rPr lang="en-US" altLang="zh-CN" dirty="0"/>
              <a:t>6.4.3 </a:t>
            </a:r>
            <a:r>
              <a:rPr lang="zh-CN" altLang="en-US" dirty="0"/>
              <a:t>树和森林的遍历</a:t>
            </a:r>
          </a:p>
        </p:txBody>
      </p:sp>
      <p:sp>
        <p:nvSpPr>
          <p:cNvPr id="438275" name="Rectangle 3">
            <a:extLst>
              <a:ext uri="{FF2B5EF4-FFF2-40B4-BE49-F238E27FC236}">
                <a16:creationId xmlns:a16="http://schemas.microsoft.com/office/drawing/2014/main" xmlns="" id="{1CB3E413-65C9-4D9F-988F-25744DBDB40E}"/>
              </a:ext>
            </a:extLst>
          </p:cNvPr>
          <p:cNvSpPr>
            <a:spLocks noGrp="1" noChangeArrowheads="1"/>
          </p:cNvSpPr>
          <p:nvPr>
            <p:ph type="body" sz="half" idx="1"/>
          </p:nvPr>
        </p:nvSpPr>
        <p:spPr>
          <a:xfrm>
            <a:off x="1922550" y="1711739"/>
            <a:ext cx="4876800" cy="2743200"/>
          </a:xfrm>
        </p:spPr>
        <p:txBody>
          <a:bodyPr/>
          <a:lstStyle/>
          <a:p>
            <a:pPr>
              <a:spcBef>
                <a:spcPct val="50000"/>
              </a:spcBef>
              <a:buFont typeface="Wingdings" panose="05000000000000000000" pitchFamily="2" charset="2"/>
              <a:buChar char="q"/>
            </a:pPr>
            <a:r>
              <a:rPr lang="zh-CN" altLang="en-US" b="0" dirty="0">
                <a:latin typeface="宋体" panose="02010600030101010101" pitchFamily="2" charset="-122"/>
              </a:rPr>
              <a:t>先根遍历</a:t>
            </a:r>
          </a:p>
          <a:p>
            <a:pPr>
              <a:spcBef>
                <a:spcPct val="50000"/>
              </a:spcBef>
              <a:buFontTx/>
              <a:buNone/>
            </a:pPr>
            <a:r>
              <a:rPr lang="zh-CN" altLang="en-US" sz="2400" b="0" dirty="0">
                <a:latin typeface="宋体" panose="02010600030101010101" pitchFamily="2" charset="-122"/>
              </a:rPr>
              <a:t>   若树为空，则空操作</a:t>
            </a:r>
          </a:p>
          <a:p>
            <a:pPr>
              <a:spcBef>
                <a:spcPct val="50000"/>
              </a:spcBef>
              <a:buFontTx/>
              <a:buNone/>
            </a:pPr>
            <a:r>
              <a:rPr lang="zh-CN" altLang="en-US" sz="2400" b="0" dirty="0">
                <a:latin typeface="宋体" panose="02010600030101010101" pitchFamily="2" charset="-122"/>
              </a:rPr>
              <a:t>   否则</a:t>
            </a:r>
          </a:p>
          <a:p>
            <a:pPr>
              <a:spcBef>
                <a:spcPct val="50000"/>
              </a:spcBef>
              <a:buFontTx/>
              <a:buNone/>
            </a:pPr>
            <a:r>
              <a:rPr lang="zh-CN" altLang="en-US" sz="2400" b="0" dirty="0">
                <a:latin typeface="宋体" panose="02010600030101010101" pitchFamily="2" charset="-122"/>
              </a:rPr>
              <a:t>    （</a:t>
            </a:r>
            <a:r>
              <a:rPr lang="en-US" altLang="zh-CN" sz="2400" b="0" dirty="0">
                <a:latin typeface="宋体" panose="02010600030101010101" pitchFamily="2" charset="-122"/>
              </a:rPr>
              <a:t>1</a:t>
            </a:r>
            <a:r>
              <a:rPr lang="zh-CN" altLang="en-US" sz="2400" b="0" dirty="0">
                <a:latin typeface="宋体" panose="02010600030101010101" pitchFamily="2" charset="-122"/>
              </a:rPr>
              <a:t>）访问树的根结点</a:t>
            </a:r>
          </a:p>
          <a:p>
            <a:pPr>
              <a:spcBef>
                <a:spcPct val="50000"/>
              </a:spcBef>
              <a:buFontTx/>
              <a:buNone/>
            </a:pPr>
            <a:r>
              <a:rPr lang="zh-CN" altLang="en-US" sz="2400" b="0" dirty="0">
                <a:latin typeface="宋体" panose="02010600030101010101" pitchFamily="2" charset="-122"/>
              </a:rPr>
              <a:t>    （</a:t>
            </a:r>
            <a:r>
              <a:rPr lang="en-US" altLang="zh-CN" sz="2400" b="0" dirty="0">
                <a:latin typeface="宋体" panose="02010600030101010101" pitchFamily="2" charset="-122"/>
              </a:rPr>
              <a:t>2</a:t>
            </a:r>
            <a:r>
              <a:rPr lang="zh-CN" altLang="en-US" sz="2400" b="0" dirty="0">
                <a:latin typeface="宋体" panose="02010600030101010101" pitchFamily="2" charset="-122"/>
              </a:rPr>
              <a:t>）依次先根遍历每棵子树</a:t>
            </a:r>
            <a:endParaRPr lang="zh-CN" altLang="en-US" sz="2400" b="0" dirty="0"/>
          </a:p>
        </p:txBody>
      </p:sp>
      <p:sp>
        <p:nvSpPr>
          <p:cNvPr id="438276" name="Text Box 4">
            <a:extLst>
              <a:ext uri="{FF2B5EF4-FFF2-40B4-BE49-F238E27FC236}">
                <a16:creationId xmlns:a16="http://schemas.microsoft.com/office/drawing/2014/main" xmlns="" id="{7057E8C2-B930-4FA7-8688-8536A54622B0}"/>
              </a:ext>
            </a:extLst>
          </p:cNvPr>
          <p:cNvSpPr txBox="1">
            <a:spLocks noChangeArrowheads="1"/>
          </p:cNvSpPr>
          <p:nvPr/>
        </p:nvSpPr>
        <p:spPr bwMode="auto">
          <a:xfrm>
            <a:off x="1646582" y="1151731"/>
            <a:ext cx="266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3200" b="1" dirty="0">
                <a:solidFill>
                  <a:schemeClr val="tx2"/>
                </a:solidFill>
                <a:latin typeface="Arial Narrow" panose="020B0606020202030204" pitchFamily="34" charset="0"/>
              </a:rPr>
              <a:t>树的遍历</a:t>
            </a:r>
          </a:p>
        </p:txBody>
      </p:sp>
      <p:grpSp>
        <p:nvGrpSpPr>
          <p:cNvPr id="438277" name="Group 5">
            <a:extLst>
              <a:ext uri="{FF2B5EF4-FFF2-40B4-BE49-F238E27FC236}">
                <a16:creationId xmlns:a16="http://schemas.microsoft.com/office/drawing/2014/main" xmlns="" id="{CC526BB1-02F1-41CC-B80A-9D44C8CB2D3B}"/>
              </a:ext>
            </a:extLst>
          </p:cNvPr>
          <p:cNvGrpSpPr>
            <a:grpSpLocks/>
          </p:cNvGrpSpPr>
          <p:nvPr/>
        </p:nvGrpSpPr>
        <p:grpSpPr bwMode="auto">
          <a:xfrm>
            <a:off x="6858000" y="1600200"/>
            <a:ext cx="3505200" cy="3962400"/>
            <a:chOff x="2064" y="720"/>
            <a:chExt cx="1776" cy="1872"/>
          </a:xfrm>
        </p:grpSpPr>
        <p:sp>
          <p:nvSpPr>
            <p:cNvPr id="438278" name="Oval 6">
              <a:extLst>
                <a:ext uri="{FF2B5EF4-FFF2-40B4-BE49-F238E27FC236}">
                  <a16:creationId xmlns:a16="http://schemas.microsoft.com/office/drawing/2014/main" xmlns="" id="{4C7B4840-2F56-4F4D-A22D-FE9AF6DDF8BA}"/>
                </a:ext>
              </a:extLst>
            </p:cNvPr>
            <p:cNvSpPr>
              <a:spLocks noChangeArrowheads="1"/>
            </p:cNvSpPr>
            <p:nvPr/>
          </p:nvSpPr>
          <p:spPr bwMode="auto">
            <a:xfrm>
              <a:off x="2736" y="720"/>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R</a:t>
              </a:r>
            </a:p>
          </p:txBody>
        </p:sp>
        <p:sp>
          <p:nvSpPr>
            <p:cNvPr id="438279" name="Line 7">
              <a:extLst>
                <a:ext uri="{FF2B5EF4-FFF2-40B4-BE49-F238E27FC236}">
                  <a16:creationId xmlns:a16="http://schemas.microsoft.com/office/drawing/2014/main" xmlns="" id="{86AA18C6-0D76-49D6-9AF3-34C2C70646EA}"/>
                </a:ext>
              </a:extLst>
            </p:cNvPr>
            <p:cNvSpPr>
              <a:spLocks noChangeShapeType="1"/>
            </p:cNvSpPr>
            <p:nvPr/>
          </p:nvSpPr>
          <p:spPr bwMode="auto">
            <a:xfrm flipH="1">
              <a:off x="2496" y="912"/>
              <a:ext cx="288"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8280" name="Line 8">
              <a:extLst>
                <a:ext uri="{FF2B5EF4-FFF2-40B4-BE49-F238E27FC236}">
                  <a16:creationId xmlns:a16="http://schemas.microsoft.com/office/drawing/2014/main" xmlns="" id="{ADB73E7E-C369-4672-95C3-71EF9C2A2AA6}"/>
                </a:ext>
              </a:extLst>
            </p:cNvPr>
            <p:cNvSpPr>
              <a:spLocks noChangeShapeType="1"/>
            </p:cNvSpPr>
            <p:nvPr/>
          </p:nvSpPr>
          <p:spPr bwMode="auto">
            <a:xfrm>
              <a:off x="2976" y="912"/>
              <a:ext cx="384"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8281" name="Oval 9">
              <a:extLst>
                <a:ext uri="{FF2B5EF4-FFF2-40B4-BE49-F238E27FC236}">
                  <a16:creationId xmlns:a16="http://schemas.microsoft.com/office/drawing/2014/main" xmlns="" id="{42574E35-9AE5-4EF6-B01E-78C280ABCDA7}"/>
                </a:ext>
              </a:extLst>
            </p:cNvPr>
            <p:cNvSpPr>
              <a:spLocks noChangeArrowheads="1"/>
            </p:cNvSpPr>
            <p:nvPr/>
          </p:nvSpPr>
          <p:spPr bwMode="auto">
            <a:xfrm>
              <a:off x="2352" y="1296"/>
              <a:ext cx="240" cy="240"/>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A</a:t>
              </a:r>
            </a:p>
          </p:txBody>
        </p:sp>
        <p:sp>
          <p:nvSpPr>
            <p:cNvPr id="438282" name="Oval 10">
              <a:extLst>
                <a:ext uri="{FF2B5EF4-FFF2-40B4-BE49-F238E27FC236}">
                  <a16:creationId xmlns:a16="http://schemas.microsoft.com/office/drawing/2014/main" xmlns="" id="{2FA03576-92C8-4B16-98C8-B912A23D9DA6}"/>
                </a:ext>
              </a:extLst>
            </p:cNvPr>
            <p:cNvSpPr>
              <a:spLocks noChangeArrowheads="1"/>
            </p:cNvSpPr>
            <p:nvPr/>
          </p:nvSpPr>
          <p:spPr bwMode="auto">
            <a:xfrm>
              <a:off x="3216" y="1344"/>
              <a:ext cx="240"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800" dirty="0">
                  <a:latin typeface="Arial Narrow" panose="020B0606020202030204" pitchFamily="34" charset="0"/>
                </a:rPr>
                <a:t>C</a:t>
              </a:r>
            </a:p>
          </p:txBody>
        </p:sp>
        <p:sp>
          <p:nvSpPr>
            <p:cNvPr id="438283" name="Line 11">
              <a:extLst>
                <a:ext uri="{FF2B5EF4-FFF2-40B4-BE49-F238E27FC236}">
                  <a16:creationId xmlns:a16="http://schemas.microsoft.com/office/drawing/2014/main" xmlns="" id="{A44DE1EC-5050-4994-80C7-06615A8D2B13}"/>
                </a:ext>
              </a:extLst>
            </p:cNvPr>
            <p:cNvSpPr>
              <a:spLocks noChangeShapeType="1"/>
            </p:cNvSpPr>
            <p:nvPr/>
          </p:nvSpPr>
          <p:spPr bwMode="auto">
            <a:xfrm flipH="1">
              <a:off x="2208" y="1536"/>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8284" name="Line 12">
              <a:extLst>
                <a:ext uri="{FF2B5EF4-FFF2-40B4-BE49-F238E27FC236}">
                  <a16:creationId xmlns:a16="http://schemas.microsoft.com/office/drawing/2014/main" xmlns="" id="{37A9294D-B2B8-459D-8A6B-DC4C098315DD}"/>
                </a:ext>
              </a:extLst>
            </p:cNvPr>
            <p:cNvSpPr>
              <a:spLocks noChangeShapeType="1"/>
            </p:cNvSpPr>
            <p:nvPr/>
          </p:nvSpPr>
          <p:spPr bwMode="auto">
            <a:xfrm>
              <a:off x="2496" y="1536"/>
              <a:ext cx="288"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8285" name="Oval 13">
              <a:extLst>
                <a:ext uri="{FF2B5EF4-FFF2-40B4-BE49-F238E27FC236}">
                  <a16:creationId xmlns:a16="http://schemas.microsoft.com/office/drawing/2014/main" xmlns="" id="{68CA8795-A252-4187-B2AD-2AE85F86A58F}"/>
                </a:ext>
              </a:extLst>
            </p:cNvPr>
            <p:cNvSpPr>
              <a:spLocks noChangeArrowheads="1"/>
            </p:cNvSpPr>
            <p:nvPr/>
          </p:nvSpPr>
          <p:spPr bwMode="auto">
            <a:xfrm>
              <a:off x="2064" y="1824"/>
              <a:ext cx="288" cy="240"/>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D</a:t>
              </a:r>
            </a:p>
          </p:txBody>
        </p:sp>
        <p:sp>
          <p:nvSpPr>
            <p:cNvPr id="438286" name="Oval 14">
              <a:extLst>
                <a:ext uri="{FF2B5EF4-FFF2-40B4-BE49-F238E27FC236}">
                  <a16:creationId xmlns:a16="http://schemas.microsoft.com/office/drawing/2014/main" xmlns="" id="{65517F95-72D5-45D3-858B-A5EBC5DBF59A}"/>
                </a:ext>
              </a:extLst>
            </p:cNvPr>
            <p:cNvSpPr>
              <a:spLocks noChangeArrowheads="1"/>
            </p:cNvSpPr>
            <p:nvPr/>
          </p:nvSpPr>
          <p:spPr bwMode="auto">
            <a:xfrm>
              <a:off x="2640" y="182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E</a:t>
              </a:r>
            </a:p>
          </p:txBody>
        </p:sp>
        <p:sp>
          <p:nvSpPr>
            <p:cNvPr id="438287" name="Line 15">
              <a:extLst>
                <a:ext uri="{FF2B5EF4-FFF2-40B4-BE49-F238E27FC236}">
                  <a16:creationId xmlns:a16="http://schemas.microsoft.com/office/drawing/2014/main" xmlns="" id="{E958ACE2-4D01-4738-AFAD-AE6009586443}"/>
                </a:ext>
              </a:extLst>
            </p:cNvPr>
            <p:cNvSpPr>
              <a:spLocks noChangeShapeType="1"/>
            </p:cNvSpPr>
            <p:nvPr/>
          </p:nvSpPr>
          <p:spPr bwMode="auto">
            <a:xfrm>
              <a:off x="3360" y="1536"/>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8288" name="Oval 16">
              <a:extLst>
                <a:ext uri="{FF2B5EF4-FFF2-40B4-BE49-F238E27FC236}">
                  <a16:creationId xmlns:a16="http://schemas.microsoft.com/office/drawing/2014/main" xmlns="" id="{36FA45A9-B7EA-4990-8768-14C8C9EB0719}"/>
                </a:ext>
              </a:extLst>
            </p:cNvPr>
            <p:cNvSpPr>
              <a:spLocks noChangeArrowheads="1"/>
            </p:cNvSpPr>
            <p:nvPr/>
          </p:nvSpPr>
          <p:spPr bwMode="auto">
            <a:xfrm>
              <a:off x="3216" y="187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F</a:t>
              </a:r>
            </a:p>
          </p:txBody>
        </p:sp>
        <p:sp>
          <p:nvSpPr>
            <p:cNvPr id="438289" name="Oval 17">
              <a:extLst>
                <a:ext uri="{FF2B5EF4-FFF2-40B4-BE49-F238E27FC236}">
                  <a16:creationId xmlns:a16="http://schemas.microsoft.com/office/drawing/2014/main" xmlns="" id="{43158A79-A284-49BC-ABF7-0CED7108A2B6}"/>
                </a:ext>
              </a:extLst>
            </p:cNvPr>
            <p:cNvSpPr>
              <a:spLocks noChangeArrowheads="1"/>
            </p:cNvSpPr>
            <p:nvPr/>
          </p:nvSpPr>
          <p:spPr bwMode="auto">
            <a:xfrm>
              <a:off x="2928"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G</a:t>
              </a:r>
            </a:p>
          </p:txBody>
        </p:sp>
        <p:sp>
          <p:nvSpPr>
            <p:cNvPr id="438290" name="Line 18">
              <a:extLst>
                <a:ext uri="{FF2B5EF4-FFF2-40B4-BE49-F238E27FC236}">
                  <a16:creationId xmlns:a16="http://schemas.microsoft.com/office/drawing/2014/main" xmlns="" id="{9F78D3B5-52AE-462D-8EC1-661D215B1B44}"/>
                </a:ext>
              </a:extLst>
            </p:cNvPr>
            <p:cNvSpPr>
              <a:spLocks noChangeShapeType="1"/>
            </p:cNvSpPr>
            <p:nvPr/>
          </p:nvSpPr>
          <p:spPr bwMode="auto">
            <a:xfrm flipH="1">
              <a:off x="3072" y="2112"/>
              <a:ext cx="192"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8291" name="Line 19">
              <a:extLst>
                <a:ext uri="{FF2B5EF4-FFF2-40B4-BE49-F238E27FC236}">
                  <a16:creationId xmlns:a16="http://schemas.microsoft.com/office/drawing/2014/main" xmlns="" id="{ED946875-EC43-4EB8-A947-88C8A6CD54AB}"/>
                </a:ext>
              </a:extLst>
            </p:cNvPr>
            <p:cNvSpPr>
              <a:spLocks noChangeShapeType="1"/>
            </p:cNvSpPr>
            <p:nvPr/>
          </p:nvSpPr>
          <p:spPr bwMode="auto">
            <a:xfrm>
              <a:off x="3408" y="2064"/>
              <a:ext cx="206"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8292" name="Oval 20">
              <a:extLst>
                <a:ext uri="{FF2B5EF4-FFF2-40B4-BE49-F238E27FC236}">
                  <a16:creationId xmlns:a16="http://schemas.microsoft.com/office/drawing/2014/main" xmlns="" id="{9E39EE1E-2717-41F9-A813-6B17E689174B}"/>
                </a:ext>
              </a:extLst>
            </p:cNvPr>
            <p:cNvSpPr>
              <a:spLocks noChangeArrowheads="1"/>
            </p:cNvSpPr>
            <p:nvPr/>
          </p:nvSpPr>
          <p:spPr bwMode="auto">
            <a:xfrm>
              <a:off x="3264"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H</a:t>
              </a:r>
            </a:p>
          </p:txBody>
        </p:sp>
        <p:sp>
          <p:nvSpPr>
            <p:cNvPr id="438293" name="Oval 21">
              <a:extLst>
                <a:ext uri="{FF2B5EF4-FFF2-40B4-BE49-F238E27FC236}">
                  <a16:creationId xmlns:a16="http://schemas.microsoft.com/office/drawing/2014/main" xmlns="" id="{5A9BB10D-B083-42D3-86F5-19746334456E}"/>
                </a:ext>
              </a:extLst>
            </p:cNvPr>
            <p:cNvSpPr>
              <a:spLocks noChangeArrowheads="1"/>
            </p:cNvSpPr>
            <p:nvPr/>
          </p:nvSpPr>
          <p:spPr bwMode="auto">
            <a:xfrm>
              <a:off x="3600"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K</a:t>
              </a:r>
            </a:p>
          </p:txBody>
        </p:sp>
        <p:sp>
          <p:nvSpPr>
            <p:cNvPr id="438294" name="Line 22">
              <a:extLst>
                <a:ext uri="{FF2B5EF4-FFF2-40B4-BE49-F238E27FC236}">
                  <a16:creationId xmlns:a16="http://schemas.microsoft.com/office/drawing/2014/main" xmlns="" id="{6DCE6CCA-DD40-4661-ADC4-C1D1F8DB3CAE}"/>
                </a:ext>
              </a:extLst>
            </p:cNvPr>
            <p:cNvSpPr>
              <a:spLocks noChangeShapeType="1"/>
            </p:cNvSpPr>
            <p:nvPr/>
          </p:nvSpPr>
          <p:spPr bwMode="auto">
            <a:xfrm>
              <a:off x="2880" y="960"/>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8295" name="Oval 23">
              <a:extLst>
                <a:ext uri="{FF2B5EF4-FFF2-40B4-BE49-F238E27FC236}">
                  <a16:creationId xmlns:a16="http://schemas.microsoft.com/office/drawing/2014/main" xmlns="" id="{7BF1083C-0AA3-4CC9-BB4C-6F544A98D034}"/>
                </a:ext>
              </a:extLst>
            </p:cNvPr>
            <p:cNvSpPr>
              <a:spLocks noChangeArrowheads="1"/>
            </p:cNvSpPr>
            <p:nvPr/>
          </p:nvSpPr>
          <p:spPr bwMode="auto">
            <a:xfrm>
              <a:off x="2784" y="129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B</a:t>
              </a:r>
            </a:p>
          </p:txBody>
        </p:sp>
        <p:sp>
          <p:nvSpPr>
            <p:cNvPr id="438296" name="Line 24">
              <a:extLst>
                <a:ext uri="{FF2B5EF4-FFF2-40B4-BE49-F238E27FC236}">
                  <a16:creationId xmlns:a16="http://schemas.microsoft.com/office/drawing/2014/main" xmlns="" id="{5311608A-41C7-4B93-9071-79375DE419A5}"/>
                </a:ext>
              </a:extLst>
            </p:cNvPr>
            <p:cNvSpPr>
              <a:spLocks noChangeShapeType="1"/>
            </p:cNvSpPr>
            <p:nvPr/>
          </p:nvSpPr>
          <p:spPr bwMode="auto">
            <a:xfrm>
              <a:off x="3360" y="2112"/>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8297" name="Text Box 25">
            <a:extLst>
              <a:ext uri="{FF2B5EF4-FFF2-40B4-BE49-F238E27FC236}">
                <a16:creationId xmlns:a16="http://schemas.microsoft.com/office/drawing/2014/main" xmlns="" id="{E0E85A29-C07A-4C1D-946D-401FD236DBE7}"/>
              </a:ext>
            </a:extLst>
          </p:cNvPr>
          <p:cNvSpPr txBox="1">
            <a:spLocks noChangeArrowheads="1"/>
          </p:cNvSpPr>
          <p:nvPr/>
        </p:nvSpPr>
        <p:spPr bwMode="auto">
          <a:xfrm>
            <a:off x="1903658" y="5206132"/>
            <a:ext cx="533400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3200" b="1" dirty="0">
                <a:solidFill>
                  <a:schemeClr val="tx2"/>
                </a:solidFill>
              </a:rPr>
              <a:t>例：</a:t>
            </a:r>
            <a:r>
              <a:rPr lang="zh-CN" altLang="en-US" sz="2800" dirty="0"/>
              <a:t>右图所示树的先根遍历序列：</a:t>
            </a:r>
          </a:p>
          <a:p>
            <a:pPr eaLnBrk="1" hangingPunct="1">
              <a:spcBef>
                <a:spcPct val="50000"/>
              </a:spcBef>
            </a:pPr>
            <a:r>
              <a:rPr lang="zh-CN" altLang="en-US" b="1" dirty="0">
                <a:latin typeface="Arial Narrow" panose="020B0606020202030204" pitchFamily="34" charset="0"/>
              </a:rPr>
              <a:t>	</a:t>
            </a:r>
            <a:r>
              <a:rPr lang="en-US" altLang="zh-CN" sz="2400" b="1" dirty="0">
                <a:solidFill>
                  <a:srgbClr val="FF0000"/>
                </a:solidFill>
                <a:latin typeface="Arial Narrow" panose="020B0606020202030204" pitchFamily="34" charset="0"/>
              </a:rPr>
              <a:t>RADEBCFGHK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38277"/>
                                        </p:tgtEl>
                                        <p:attrNameLst>
                                          <p:attrName>style.visibility</p:attrName>
                                        </p:attrNameLst>
                                      </p:cBhvr>
                                      <p:to>
                                        <p:strVal val="visible"/>
                                      </p:to>
                                    </p:set>
                                    <p:animEffect transition="in" filter="dissolve">
                                      <p:cBhvr>
                                        <p:cTn id="7" dur="500"/>
                                        <p:tgtEl>
                                          <p:spTgt spid="4382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38297">
                                            <p:txEl>
                                              <p:pRg st="0" end="0"/>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43829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a:extLst>
              <a:ext uri="{FF2B5EF4-FFF2-40B4-BE49-F238E27FC236}">
                <a16:creationId xmlns:a16="http://schemas.microsoft.com/office/drawing/2014/main" xmlns="" id="{E239CEFF-B77C-43E7-9882-D2A4576E542A}"/>
              </a:ext>
            </a:extLst>
          </p:cNvPr>
          <p:cNvSpPr>
            <a:spLocks noChangeArrowheads="1"/>
          </p:cNvSpPr>
          <p:nvPr/>
        </p:nvSpPr>
        <p:spPr bwMode="auto">
          <a:xfrm>
            <a:off x="1585319" y="1668928"/>
            <a:ext cx="52578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50000"/>
              </a:spcBef>
              <a:buClr>
                <a:schemeClr val="tx2"/>
              </a:buClr>
              <a:buFont typeface="Wingdings" panose="05000000000000000000" pitchFamily="2" charset="2"/>
              <a:buChar char="q"/>
            </a:pPr>
            <a:r>
              <a:rPr lang="zh-CN" altLang="en-US" sz="2800" dirty="0">
                <a:latin typeface="宋体" panose="02010600030101010101" pitchFamily="2" charset="-122"/>
              </a:rPr>
              <a:t>后根遍历</a:t>
            </a:r>
          </a:p>
          <a:p>
            <a:pPr eaLnBrk="1" hangingPunct="1">
              <a:lnSpc>
                <a:spcPct val="90000"/>
              </a:lnSpc>
              <a:spcBef>
                <a:spcPct val="50000"/>
              </a:spcBef>
            </a:pPr>
            <a:r>
              <a:rPr lang="zh-CN" altLang="en-US" dirty="0">
                <a:latin typeface="宋体" panose="02010600030101010101" pitchFamily="2" charset="-122"/>
              </a:rPr>
              <a:t>   </a:t>
            </a:r>
            <a:r>
              <a:rPr lang="zh-CN" altLang="en-US" sz="2800" dirty="0">
                <a:latin typeface="宋体" panose="02010600030101010101" pitchFamily="2" charset="-122"/>
              </a:rPr>
              <a:t>若树为空，则空操作</a:t>
            </a:r>
          </a:p>
          <a:p>
            <a:pPr eaLnBrk="1" hangingPunct="1">
              <a:lnSpc>
                <a:spcPct val="90000"/>
              </a:lnSpc>
              <a:spcBef>
                <a:spcPct val="50000"/>
              </a:spcBef>
            </a:pPr>
            <a:r>
              <a:rPr lang="zh-CN" altLang="en-US" sz="2800" dirty="0">
                <a:latin typeface="宋体" panose="02010600030101010101" pitchFamily="2" charset="-122"/>
              </a:rPr>
              <a:t>    否则</a:t>
            </a:r>
          </a:p>
          <a:p>
            <a:pPr eaLnBrk="1" hangingPunct="1">
              <a:lnSpc>
                <a:spcPct val="90000"/>
              </a:lnSpc>
              <a:spcBef>
                <a:spcPct val="50000"/>
              </a:spcBef>
            </a:pPr>
            <a:r>
              <a:rPr lang="zh-CN" altLang="en-US" sz="2800" dirty="0">
                <a:latin typeface="宋体" panose="02010600030101010101" pitchFamily="2" charset="-122"/>
              </a:rPr>
              <a:t>   （</a:t>
            </a:r>
            <a:r>
              <a:rPr lang="en-US" altLang="zh-CN" sz="2800" dirty="0">
                <a:latin typeface="宋体" panose="02010600030101010101" pitchFamily="2" charset="-122"/>
              </a:rPr>
              <a:t>1</a:t>
            </a:r>
            <a:r>
              <a:rPr lang="zh-CN" altLang="en-US" sz="2800" dirty="0">
                <a:latin typeface="宋体" panose="02010600030101010101" pitchFamily="2" charset="-122"/>
              </a:rPr>
              <a:t>）依次后根遍历每棵子树</a:t>
            </a:r>
          </a:p>
          <a:p>
            <a:pPr eaLnBrk="1" hangingPunct="1">
              <a:lnSpc>
                <a:spcPct val="90000"/>
              </a:lnSpc>
              <a:spcBef>
                <a:spcPct val="50000"/>
              </a:spcBef>
            </a:pPr>
            <a:r>
              <a:rPr lang="zh-CN" altLang="en-US" sz="2800" dirty="0">
                <a:latin typeface="宋体" panose="02010600030101010101" pitchFamily="2" charset="-122"/>
              </a:rPr>
              <a:t>   （</a:t>
            </a:r>
            <a:r>
              <a:rPr lang="en-US" altLang="zh-CN" sz="2800" dirty="0">
                <a:latin typeface="宋体" panose="02010600030101010101" pitchFamily="2" charset="-122"/>
              </a:rPr>
              <a:t>2</a:t>
            </a:r>
            <a:r>
              <a:rPr lang="zh-CN" altLang="en-US" sz="2800" dirty="0">
                <a:latin typeface="宋体" panose="02010600030101010101" pitchFamily="2" charset="-122"/>
              </a:rPr>
              <a:t>）访问树的根结点</a:t>
            </a:r>
          </a:p>
        </p:txBody>
      </p:sp>
      <p:grpSp>
        <p:nvGrpSpPr>
          <p:cNvPr id="439299" name="Group 3">
            <a:extLst>
              <a:ext uri="{FF2B5EF4-FFF2-40B4-BE49-F238E27FC236}">
                <a16:creationId xmlns:a16="http://schemas.microsoft.com/office/drawing/2014/main" xmlns="" id="{73B09897-8A6F-45D1-B5AE-31DC9A35CD3A}"/>
              </a:ext>
            </a:extLst>
          </p:cNvPr>
          <p:cNvGrpSpPr>
            <a:grpSpLocks/>
          </p:cNvGrpSpPr>
          <p:nvPr/>
        </p:nvGrpSpPr>
        <p:grpSpPr bwMode="auto">
          <a:xfrm>
            <a:off x="7705602" y="1722783"/>
            <a:ext cx="3505200" cy="3962400"/>
            <a:chOff x="2064" y="720"/>
            <a:chExt cx="1776" cy="1872"/>
          </a:xfrm>
        </p:grpSpPr>
        <p:sp>
          <p:nvSpPr>
            <p:cNvPr id="439300" name="Oval 4">
              <a:extLst>
                <a:ext uri="{FF2B5EF4-FFF2-40B4-BE49-F238E27FC236}">
                  <a16:creationId xmlns:a16="http://schemas.microsoft.com/office/drawing/2014/main" xmlns="" id="{B4401120-109D-4412-8D0D-181DD9CE8895}"/>
                </a:ext>
              </a:extLst>
            </p:cNvPr>
            <p:cNvSpPr>
              <a:spLocks noChangeArrowheads="1"/>
            </p:cNvSpPr>
            <p:nvPr/>
          </p:nvSpPr>
          <p:spPr bwMode="auto">
            <a:xfrm>
              <a:off x="2736" y="720"/>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R</a:t>
              </a:r>
            </a:p>
          </p:txBody>
        </p:sp>
        <p:sp>
          <p:nvSpPr>
            <p:cNvPr id="439301" name="Line 5">
              <a:extLst>
                <a:ext uri="{FF2B5EF4-FFF2-40B4-BE49-F238E27FC236}">
                  <a16:creationId xmlns:a16="http://schemas.microsoft.com/office/drawing/2014/main" xmlns="" id="{9662E2C2-B4EE-4A99-A6BB-74B3BF084AEE}"/>
                </a:ext>
              </a:extLst>
            </p:cNvPr>
            <p:cNvSpPr>
              <a:spLocks noChangeShapeType="1"/>
            </p:cNvSpPr>
            <p:nvPr/>
          </p:nvSpPr>
          <p:spPr bwMode="auto">
            <a:xfrm flipH="1">
              <a:off x="2496" y="912"/>
              <a:ext cx="288"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02" name="Line 6">
              <a:extLst>
                <a:ext uri="{FF2B5EF4-FFF2-40B4-BE49-F238E27FC236}">
                  <a16:creationId xmlns:a16="http://schemas.microsoft.com/office/drawing/2014/main" xmlns="" id="{6A376D53-ED5A-4D29-9545-35EBB5867BFC}"/>
                </a:ext>
              </a:extLst>
            </p:cNvPr>
            <p:cNvSpPr>
              <a:spLocks noChangeShapeType="1"/>
            </p:cNvSpPr>
            <p:nvPr/>
          </p:nvSpPr>
          <p:spPr bwMode="auto">
            <a:xfrm>
              <a:off x="2976" y="912"/>
              <a:ext cx="384"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03" name="Oval 7">
              <a:extLst>
                <a:ext uri="{FF2B5EF4-FFF2-40B4-BE49-F238E27FC236}">
                  <a16:creationId xmlns:a16="http://schemas.microsoft.com/office/drawing/2014/main" xmlns="" id="{0B523960-91FC-473D-9491-7F48448596B2}"/>
                </a:ext>
              </a:extLst>
            </p:cNvPr>
            <p:cNvSpPr>
              <a:spLocks noChangeArrowheads="1"/>
            </p:cNvSpPr>
            <p:nvPr/>
          </p:nvSpPr>
          <p:spPr bwMode="auto">
            <a:xfrm>
              <a:off x="2352" y="1296"/>
              <a:ext cx="240" cy="240"/>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A</a:t>
              </a:r>
            </a:p>
          </p:txBody>
        </p:sp>
        <p:sp>
          <p:nvSpPr>
            <p:cNvPr id="439304" name="Oval 8">
              <a:extLst>
                <a:ext uri="{FF2B5EF4-FFF2-40B4-BE49-F238E27FC236}">
                  <a16:creationId xmlns:a16="http://schemas.microsoft.com/office/drawing/2014/main" xmlns="" id="{46C8E0F6-790A-4BAC-B91D-A0887B6332CC}"/>
                </a:ext>
              </a:extLst>
            </p:cNvPr>
            <p:cNvSpPr>
              <a:spLocks noChangeArrowheads="1"/>
            </p:cNvSpPr>
            <p:nvPr/>
          </p:nvSpPr>
          <p:spPr bwMode="auto">
            <a:xfrm>
              <a:off x="3216" y="1344"/>
              <a:ext cx="240"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800" b="1">
                  <a:latin typeface="Arial Narrow" panose="020B0606020202030204" pitchFamily="34" charset="0"/>
                </a:rPr>
                <a:t>C</a:t>
              </a:r>
            </a:p>
          </p:txBody>
        </p:sp>
        <p:sp>
          <p:nvSpPr>
            <p:cNvPr id="439305" name="Line 9">
              <a:extLst>
                <a:ext uri="{FF2B5EF4-FFF2-40B4-BE49-F238E27FC236}">
                  <a16:creationId xmlns:a16="http://schemas.microsoft.com/office/drawing/2014/main" xmlns="" id="{532AADE8-62A8-446B-AAD7-3C76CBAE08E9}"/>
                </a:ext>
              </a:extLst>
            </p:cNvPr>
            <p:cNvSpPr>
              <a:spLocks noChangeShapeType="1"/>
            </p:cNvSpPr>
            <p:nvPr/>
          </p:nvSpPr>
          <p:spPr bwMode="auto">
            <a:xfrm flipH="1">
              <a:off x="2208" y="1536"/>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06" name="Line 10">
              <a:extLst>
                <a:ext uri="{FF2B5EF4-FFF2-40B4-BE49-F238E27FC236}">
                  <a16:creationId xmlns:a16="http://schemas.microsoft.com/office/drawing/2014/main" xmlns="" id="{92CD2A6A-F378-42C6-8768-BBB053885696}"/>
                </a:ext>
              </a:extLst>
            </p:cNvPr>
            <p:cNvSpPr>
              <a:spLocks noChangeShapeType="1"/>
            </p:cNvSpPr>
            <p:nvPr/>
          </p:nvSpPr>
          <p:spPr bwMode="auto">
            <a:xfrm>
              <a:off x="2496" y="1536"/>
              <a:ext cx="288"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07" name="Oval 11">
              <a:extLst>
                <a:ext uri="{FF2B5EF4-FFF2-40B4-BE49-F238E27FC236}">
                  <a16:creationId xmlns:a16="http://schemas.microsoft.com/office/drawing/2014/main" xmlns="" id="{8ECC5E7B-6A8C-410A-A3BF-981347F67DB5}"/>
                </a:ext>
              </a:extLst>
            </p:cNvPr>
            <p:cNvSpPr>
              <a:spLocks noChangeArrowheads="1"/>
            </p:cNvSpPr>
            <p:nvPr/>
          </p:nvSpPr>
          <p:spPr bwMode="auto">
            <a:xfrm>
              <a:off x="2064" y="1824"/>
              <a:ext cx="288" cy="240"/>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D</a:t>
              </a:r>
            </a:p>
          </p:txBody>
        </p:sp>
        <p:sp>
          <p:nvSpPr>
            <p:cNvPr id="439308" name="Oval 12">
              <a:extLst>
                <a:ext uri="{FF2B5EF4-FFF2-40B4-BE49-F238E27FC236}">
                  <a16:creationId xmlns:a16="http://schemas.microsoft.com/office/drawing/2014/main" xmlns="" id="{3251AE4A-D4B3-4F28-A592-56627D75F1EB}"/>
                </a:ext>
              </a:extLst>
            </p:cNvPr>
            <p:cNvSpPr>
              <a:spLocks noChangeArrowheads="1"/>
            </p:cNvSpPr>
            <p:nvPr/>
          </p:nvSpPr>
          <p:spPr bwMode="auto">
            <a:xfrm>
              <a:off x="2640" y="182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E</a:t>
              </a:r>
            </a:p>
          </p:txBody>
        </p:sp>
        <p:sp>
          <p:nvSpPr>
            <p:cNvPr id="439309" name="Line 13">
              <a:extLst>
                <a:ext uri="{FF2B5EF4-FFF2-40B4-BE49-F238E27FC236}">
                  <a16:creationId xmlns:a16="http://schemas.microsoft.com/office/drawing/2014/main" xmlns="" id="{CFF8F586-79E2-43E7-A003-EAF249C35DE7}"/>
                </a:ext>
              </a:extLst>
            </p:cNvPr>
            <p:cNvSpPr>
              <a:spLocks noChangeShapeType="1"/>
            </p:cNvSpPr>
            <p:nvPr/>
          </p:nvSpPr>
          <p:spPr bwMode="auto">
            <a:xfrm>
              <a:off x="3360" y="1536"/>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0" name="Oval 14">
              <a:extLst>
                <a:ext uri="{FF2B5EF4-FFF2-40B4-BE49-F238E27FC236}">
                  <a16:creationId xmlns:a16="http://schemas.microsoft.com/office/drawing/2014/main" xmlns="" id="{48483219-4A31-4397-91CA-DE6A0992E600}"/>
                </a:ext>
              </a:extLst>
            </p:cNvPr>
            <p:cNvSpPr>
              <a:spLocks noChangeArrowheads="1"/>
            </p:cNvSpPr>
            <p:nvPr/>
          </p:nvSpPr>
          <p:spPr bwMode="auto">
            <a:xfrm>
              <a:off x="3216" y="187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F</a:t>
              </a:r>
            </a:p>
          </p:txBody>
        </p:sp>
        <p:sp>
          <p:nvSpPr>
            <p:cNvPr id="439311" name="Oval 15">
              <a:extLst>
                <a:ext uri="{FF2B5EF4-FFF2-40B4-BE49-F238E27FC236}">
                  <a16:creationId xmlns:a16="http://schemas.microsoft.com/office/drawing/2014/main" xmlns="" id="{DF25B9BF-F7A0-4EC8-B0E3-FF0646B1389D}"/>
                </a:ext>
              </a:extLst>
            </p:cNvPr>
            <p:cNvSpPr>
              <a:spLocks noChangeArrowheads="1"/>
            </p:cNvSpPr>
            <p:nvPr/>
          </p:nvSpPr>
          <p:spPr bwMode="auto">
            <a:xfrm>
              <a:off x="2928"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G</a:t>
              </a:r>
            </a:p>
          </p:txBody>
        </p:sp>
        <p:sp>
          <p:nvSpPr>
            <p:cNvPr id="439312" name="Line 16">
              <a:extLst>
                <a:ext uri="{FF2B5EF4-FFF2-40B4-BE49-F238E27FC236}">
                  <a16:creationId xmlns:a16="http://schemas.microsoft.com/office/drawing/2014/main" xmlns="" id="{C5FF6B6F-9B4B-4DF2-9649-F8349A967A2F}"/>
                </a:ext>
              </a:extLst>
            </p:cNvPr>
            <p:cNvSpPr>
              <a:spLocks noChangeShapeType="1"/>
            </p:cNvSpPr>
            <p:nvPr/>
          </p:nvSpPr>
          <p:spPr bwMode="auto">
            <a:xfrm flipH="1">
              <a:off x="3072" y="2112"/>
              <a:ext cx="192"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3" name="Line 17">
              <a:extLst>
                <a:ext uri="{FF2B5EF4-FFF2-40B4-BE49-F238E27FC236}">
                  <a16:creationId xmlns:a16="http://schemas.microsoft.com/office/drawing/2014/main" xmlns="" id="{70D0C442-BF0B-4892-AFD9-C81D8A74EC03}"/>
                </a:ext>
              </a:extLst>
            </p:cNvPr>
            <p:cNvSpPr>
              <a:spLocks noChangeShapeType="1"/>
            </p:cNvSpPr>
            <p:nvPr/>
          </p:nvSpPr>
          <p:spPr bwMode="auto">
            <a:xfrm>
              <a:off x="3408" y="2064"/>
              <a:ext cx="206"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4" name="Oval 18">
              <a:extLst>
                <a:ext uri="{FF2B5EF4-FFF2-40B4-BE49-F238E27FC236}">
                  <a16:creationId xmlns:a16="http://schemas.microsoft.com/office/drawing/2014/main" xmlns="" id="{BD3A97FD-8CDD-4EBA-9056-AC2F237FB32A}"/>
                </a:ext>
              </a:extLst>
            </p:cNvPr>
            <p:cNvSpPr>
              <a:spLocks noChangeArrowheads="1"/>
            </p:cNvSpPr>
            <p:nvPr/>
          </p:nvSpPr>
          <p:spPr bwMode="auto">
            <a:xfrm>
              <a:off x="3264"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H</a:t>
              </a:r>
            </a:p>
          </p:txBody>
        </p:sp>
        <p:sp>
          <p:nvSpPr>
            <p:cNvPr id="439315" name="Oval 19">
              <a:extLst>
                <a:ext uri="{FF2B5EF4-FFF2-40B4-BE49-F238E27FC236}">
                  <a16:creationId xmlns:a16="http://schemas.microsoft.com/office/drawing/2014/main" xmlns="" id="{E4291099-E5C2-4CE7-B1FE-4A9A01CF76F1}"/>
                </a:ext>
              </a:extLst>
            </p:cNvPr>
            <p:cNvSpPr>
              <a:spLocks noChangeArrowheads="1"/>
            </p:cNvSpPr>
            <p:nvPr/>
          </p:nvSpPr>
          <p:spPr bwMode="auto">
            <a:xfrm>
              <a:off x="3600"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K</a:t>
              </a:r>
            </a:p>
          </p:txBody>
        </p:sp>
        <p:sp>
          <p:nvSpPr>
            <p:cNvPr id="439316" name="Line 20">
              <a:extLst>
                <a:ext uri="{FF2B5EF4-FFF2-40B4-BE49-F238E27FC236}">
                  <a16:creationId xmlns:a16="http://schemas.microsoft.com/office/drawing/2014/main" xmlns="" id="{88E3F865-5E69-4A6A-A46D-894E394D285F}"/>
                </a:ext>
              </a:extLst>
            </p:cNvPr>
            <p:cNvSpPr>
              <a:spLocks noChangeShapeType="1"/>
            </p:cNvSpPr>
            <p:nvPr/>
          </p:nvSpPr>
          <p:spPr bwMode="auto">
            <a:xfrm>
              <a:off x="2880" y="960"/>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7" name="Oval 21">
              <a:extLst>
                <a:ext uri="{FF2B5EF4-FFF2-40B4-BE49-F238E27FC236}">
                  <a16:creationId xmlns:a16="http://schemas.microsoft.com/office/drawing/2014/main" xmlns="" id="{414B3995-9EF9-43EF-81C1-C8E4AE4CC1C6}"/>
                </a:ext>
              </a:extLst>
            </p:cNvPr>
            <p:cNvSpPr>
              <a:spLocks noChangeArrowheads="1"/>
            </p:cNvSpPr>
            <p:nvPr/>
          </p:nvSpPr>
          <p:spPr bwMode="auto">
            <a:xfrm>
              <a:off x="2784" y="129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B</a:t>
              </a:r>
            </a:p>
          </p:txBody>
        </p:sp>
        <p:sp>
          <p:nvSpPr>
            <p:cNvPr id="439318" name="Line 22">
              <a:extLst>
                <a:ext uri="{FF2B5EF4-FFF2-40B4-BE49-F238E27FC236}">
                  <a16:creationId xmlns:a16="http://schemas.microsoft.com/office/drawing/2014/main" xmlns="" id="{201A95EF-C0D5-48C5-B13C-D5F464ACEA1F}"/>
                </a:ext>
              </a:extLst>
            </p:cNvPr>
            <p:cNvSpPr>
              <a:spLocks noChangeShapeType="1"/>
            </p:cNvSpPr>
            <p:nvPr/>
          </p:nvSpPr>
          <p:spPr bwMode="auto">
            <a:xfrm>
              <a:off x="3360" y="2112"/>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9319" name="Rectangle 23">
            <a:extLst>
              <a:ext uri="{FF2B5EF4-FFF2-40B4-BE49-F238E27FC236}">
                <a16:creationId xmlns:a16="http://schemas.microsoft.com/office/drawing/2014/main" xmlns="" id="{01C8576B-90A1-4B19-9915-87E0C2588074}"/>
              </a:ext>
            </a:extLst>
          </p:cNvPr>
          <p:cNvSpPr>
            <a:spLocks noChangeArrowheads="1"/>
          </p:cNvSpPr>
          <p:nvPr/>
        </p:nvSpPr>
        <p:spPr bwMode="auto">
          <a:xfrm>
            <a:off x="1739348" y="4862858"/>
            <a:ext cx="563880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3200" dirty="0">
                <a:solidFill>
                  <a:schemeClr val="tx2"/>
                </a:solidFill>
              </a:rPr>
              <a:t>例：</a:t>
            </a:r>
            <a:r>
              <a:rPr lang="zh-CN" altLang="en-US" sz="2800" dirty="0"/>
              <a:t>右图所示树的后根遍历序列</a:t>
            </a:r>
            <a:r>
              <a:rPr lang="zh-CN" altLang="en-US" dirty="0"/>
              <a:t>：</a:t>
            </a:r>
          </a:p>
          <a:p>
            <a:pPr eaLnBrk="1" hangingPunct="1">
              <a:spcBef>
                <a:spcPct val="50000"/>
              </a:spcBef>
            </a:pPr>
            <a:r>
              <a:rPr lang="zh-CN" altLang="en-US" b="1" dirty="0">
                <a:latin typeface="Arial Narrow" panose="020B0606020202030204" pitchFamily="34" charset="0"/>
              </a:rPr>
              <a:t>	</a:t>
            </a:r>
            <a:r>
              <a:rPr lang="en-US" altLang="zh-CN" sz="2400" b="1" dirty="0">
                <a:solidFill>
                  <a:srgbClr val="FF0000"/>
                </a:solidFill>
                <a:latin typeface="Arial Narrow" panose="020B0606020202030204" pitchFamily="34" charset="0"/>
              </a:rPr>
              <a:t>DEABGHKFCR</a:t>
            </a:r>
          </a:p>
        </p:txBody>
      </p:sp>
      <p:sp>
        <p:nvSpPr>
          <p:cNvPr id="24" name="Rectangle 2">
            <a:extLst>
              <a:ext uri="{FF2B5EF4-FFF2-40B4-BE49-F238E27FC236}">
                <a16:creationId xmlns:a16="http://schemas.microsoft.com/office/drawing/2014/main" xmlns="" id="{A214D25F-0ABF-45ED-9BD3-985D59C9A563}"/>
              </a:ext>
            </a:extLst>
          </p:cNvPr>
          <p:cNvSpPr txBox="1">
            <a:spLocks noChangeArrowheads="1"/>
          </p:cNvSpPr>
          <p:nvPr/>
        </p:nvSpPr>
        <p:spPr>
          <a:xfrm>
            <a:off x="1453978" y="393700"/>
            <a:ext cx="7772400" cy="6604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6.4.3 </a:t>
            </a:r>
            <a:r>
              <a:rPr lang="zh-CN" altLang="en-US" kern="0" dirty="0"/>
              <a:t>树和森林的遍历</a:t>
            </a:r>
          </a:p>
        </p:txBody>
      </p:sp>
      <p:sp>
        <p:nvSpPr>
          <p:cNvPr id="25" name="Text Box 4">
            <a:extLst>
              <a:ext uri="{FF2B5EF4-FFF2-40B4-BE49-F238E27FC236}">
                <a16:creationId xmlns:a16="http://schemas.microsoft.com/office/drawing/2014/main" xmlns="" id="{895CDE10-509A-4C7C-B8DE-14BE2CB4FD5C}"/>
              </a:ext>
            </a:extLst>
          </p:cNvPr>
          <p:cNvSpPr txBox="1">
            <a:spLocks noChangeArrowheads="1"/>
          </p:cNvSpPr>
          <p:nvPr/>
        </p:nvSpPr>
        <p:spPr bwMode="auto">
          <a:xfrm>
            <a:off x="1453978" y="1054100"/>
            <a:ext cx="266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3200" b="1" dirty="0">
                <a:solidFill>
                  <a:schemeClr val="tx2"/>
                </a:solidFill>
                <a:latin typeface="Arial Narrow" panose="020B0606020202030204" pitchFamily="34" charset="0"/>
              </a:rPr>
              <a:t>树的遍历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39299"/>
                                        </p:tgtEl>
                                        <p:attrNameLst>
                                          <p:attrName>style.visibility</p:attrName>
                                        </p:attrNameLst>
                                      </p:cBhvr>
                                      <p:to>
                                        <p:strVal val="visible"/>
                                      </p:to>
                                    </p:set>
                                    <p:animEffect transition="in" filter="dissolve">
                                      <p:cBhvr>
                                        <p:cTn id="7" dur="500"/>
                                        <p:tgtEl>
                                          <p:spTgt spid="439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39319"/>
                                        </p:tgtEl>
                                        <p:attrNameLst>
                                          <p:attrName>style.visibility</p:attrName>
                                        </p:attrNameLst>
                                      </p:cBhvr>
                                      <p:to>
                                        <p:strVal val="visible"/>
                                      </p:to>
                                    </p:set>
                                    <p:anim calcmode="lin" valueType="num">
                                      <p:cBhvr additive="base">
                                        <p:cTn id="12" dur="500" fill="hold"/>
                                        <p:tgtEl>
                                          <p:spTgt spid="439319"/>
                                        </p:tgtEl>
                                        <p:attrNameLst>
                                          <p:attrName>ppt_x</p:attrName>
                                        </p:attrNameLst>
                                      </p:cBhvr>
                                      <p:tavLst>
                                        <p:tav tm="0">
                                          <p:val>
                                            <p:strVal val="0-#ppt_w/2"/>
                                          </p:val>
                                        </p:tav>
                                        <p:tav tm="100000">
                                          <p:val>
                                            <p:strVal val="#ppt_x"/>
                                          </p:val>
                                        </p:tav>
                                      </p:tavLst>
                                    </p:anim>
                                    <p:anim calcmode="lin" valueType="num">
                                      <p:cBhvr additive="base">
                                        <p:cTn id="13" dur="500" fill="hold"/>
                                        <p:tgtEl>
                                          <p:spTgt spid="4393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1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5"/>
          <p:cNvSpPr>
            <a:spLocks noGrp="1" noChangeArrowheads="1"/>
          </p:cNvSpPr>
          <p:nvPr>
            <p:ph type="body" idx="1"/>
          </p:nvPr>
        </p:nvSpPr>
        <p:spPr>
          <a:xfrm>
            <a:off x="509545" y="1179051"/>
            <a:ext cx="6352012" cy="3635936"/>
          </a:xfrm>
        </p:spPr>
        <p:txBody>
          <a:bodyPr/>
          <a:lstStyle/>
          <a:p>
            <a:pPr lvl="1" eaLnBrk="1" hangingPunct="1"/>
            <a:r>
              <a:rPr lang="zh-CN" altLang="en-US">
                <a:solidFill>
                  <a:schemeClr val="tx2"/>
                </a:solidFill>
              </a:rPr>
              <a:t>定义</a:t>
            </a:r>
            <a:endParaRPr lang="en-US" altLang="zh-CN">
              <a:solidFill>
                <a:schemeClr val="tx2"/>
              </a:solidFill>
            </a:endParaRPr>
          </a:p>
          <a:p>
            <a:pPr marL="457200" lvl="1" indent="0" eaLnBrk="1" hangingPunct="1">
              <a:buNone/>
            </a:pPr>
            <a:r>
              <a:rPr lang="zh-CN" altLang="en-US" sz="2000"/>
              <a:t>     </a:t>
            </a:r>
            <a:r>
              <a:rPr lang="zh-CN" altLang="en-US" sz="2400" b="0"/>
              <a:t>每个结点至多只有两棵子树的树形结构</a:t>
            </a:r>
            <a:endParaRPr lang="en-US" altLang="zh-CN" sz="2400" b="0"/>
          </a:p>
          <a:p>
            <a:pPr marL="457200" lvl="1" indent="0" eaLnBrk="1" hangingPunct="1">
              <a:buNone/>
            </a:pPr>
            <a:endParaRPr lang="zh-CN" altLang="en-US" sz="2400" b="0"/>
          </a:p>
          <a:p>
            <a:pPr lvl="1" eaLnBrk="1" hangingPunct="1"/>
            <a:r>
              <a:rPr lang="zh-CN" altLang="en-US">
                <a:solidFill>
                  <a:schemeClr val="tx2"/>
                </a:solidFill>
              </a:rPr>
              <a:t>特点</a:t>
            </a:r>
            <a:endParaRPr lang="en-US" altLang="zh-CN">
              <a:solidFill>
                <a:schemeClr val="tx2"/>
              </a:solidFill>
            </a:endParaRPr>
          </a:p>
          <a:p>
            <a:pPr marL="457200" lvl="1" indent="0" eaLnBrk="1" hangingPunct="1">
              <a:lnSpc>
                <a:spcPct val="150000"/>
              </a:lnSpc>
              <a:buNone/>
            </a:pPr>
            <a:r>
              <a:rPr lang="zh-CN" altLang="en-US" sz="2000" b="0"/>
              <a:t>  </a:t>
            </a:r>
            <a:r>
              <a:rPr lang="zh-CN" altLang="en-US" sz="2400" b="0"/>
              <a:t>    </a:t>
            </a:r>
            <a:r>
              <a:rPr lang="en-US" altLang="zh-CN" sz="2400" b="0"/>
              <a:t>1.</a:t>
            </a:r>
            <a:r>
              <a:rPr lang="zh-CN" altLang="en-US" sz="2400" b="0"/>
              <a:t>树中不存在度大于</a:t>
            </a:r>
            <a:r>
              <a:rPr lang="en-US" altLang="zh-CN" sz="2400" b="0"/>
              <a:t>2</a:t>
            </a:r>
            <a:r>
              <a:rPr lang="zh-CN" altLang="en-US" sz="2400" b="0"/>
              <a:t>的结点</a:t>
            </a:r>
            <a:endParaRPr lang="en-US" altLang="zh-CN" sz="2400" b="0"/>
          </a:p>
          <a:p>
            <a:pPr marL="457200" lvl="1" indent="0" eaLnBrk="1" hangingPunct="1">
              <a:lnSpc>
                <a:spcPct val="150000"/>
              </a:lnSpc>
              <a:buNone/>
            </a:pPr>
            <a:r>
              <a:rPr lang="en-US" altLang="zh-CN" sz="2400" b="0"/>
              <a:t>      2.</a:t>
            </a:r>
            <a:r>
              <a:rPr lang="zh-CN" altLang="en-US" sz="2400" b="0"/>
              <a:t>子树有左右之分，不能任意颠倒</a:t>
            </a:r>
            <a:endParaRPr lang="en-US" altLang="zh-CN" sz="2400" b="0"/>
          </a:p>
          <a:p>
            <a:pPr lvl="2" eaLnBrk="1" hangingPunct="1"/>
            <a:endParaRPr lang="zh-CN" altLang="en-US"/>
          </a:p>
          <a:p>
            <a:pPr marL="0" indent="0" eaLnBrk="1" hangingPunct="1">
              <a:buNone/>
            </a:pPr>
            <a:endParaRPr lang="zh-CN" altLang="en-US"/>
          </a:p>
        </p:txBody>
      </p:sp>
      <p:sp>
        <p:nvSpPr>
          <p:cNvPr id="5" name="Rectangle 1031"/>
          <p:cNvSpPr>
            <a:spLocks noGrp="1" noChangeArrowheads="1"/>
          </p:cNvSpPr>
          <p:nvPr>
            <p:ph type="title"/>
          </p:nvPr>
        </p:nvSpPr>
        <p:spPr>
          <a:xfrm>
            <a:off x="1481667" y="228600"/>
            <a:ext cx="10390717" cy="762000"/>
          </a:xfrm>
        </p:spPr>
        <p:txBody>
          <a:bodyPr/>
          <a:lstStyle/>
          <a:p>
            <a:pPr eaLnBrk="1" hangingPunct="1"/>
            <a:r>
              <a:rPr lang="en-US" altLang="zh-CN"/>
              <a:t>6</a:t>
            </a:r>
            <a:r>
              <a:rPr lang="zh-CN" altLang="en-US"/>
              <a:t>.</a:t>
            </a:r>
            <a:r>
              <a:rPr lang="en-US" altLang="zh-CN"/>
              <a:t>2.1</a:t>
            </a:r>
            <a:r>
              <a:rPr lang="zh-CN" altLang="en-US"/>
              <a:t> 二叉树的定义</a:t>
            </a:r>
          </a:p>
        </p:txBody>
      </p:sp>
      <p:grpSp>
        <p:nvGrpSpPr>
          <p:cNvPr id="4" name="Group 8">
            <a:extLst>
              <a:ext uri="{FF2B5EF4-FFF2-40B4-BE49-F238E27FC236}">
                <a16:creationId xmlns:a16="http://schemas.microsoft.com/office/drawing/2014/main" xmlns="" id="{3F607E25-6BBF-4412-BCFF-425F69E7DB46}"/>
              </a:ext>
            </a:extLst>
          </p:cNvPr>
          <p:cNvGrpSpPr>
            <a:grpSpLocks/>
          </p:cNvGrpSpPr>
          <p:nvPr/>
        </p:nvGrpSpPr>
        <p:grpSpPr bwMode="auto">
          <a:xfrm>
            <a:off x="8033126" y="1120215"/>
            <a:ext cx="2485633" cy="3185085"/>
            <a:chOff x="2736" y="902"/>
            <a:chExt cx="1872" cy="2037"/>
          </a:xfrm>
        </p:grpSpPr>
        <p:sp>
          <p:nvSpPr>
            <p:cNvPr id="6" name="AutoShape 9">
              <a:extLst>
                <a:ext uri="{FF2B5EF4-FFF2-40B4-BE49-F238E27FC236}">
                  <a16:creationId xmlns:a16="http://schemas.microsoft.com/office/drawing/2014/main" xmlns="" id="{60D84AD4-EBE6-468C-A615-23B999324D85}"/>
                </a:ext>
              </a:extLst>
            </p:cNvPr>
            <p:cNvSpPr>
              <a:spLocks noChangeArrowheads="1"/>
            </p:cNvSpPr>
            <p:nvPr/>
          </p:nvSpPr>
          <p:spPr bwMode="auto">
            <a:xfrm>
              <a:off x="3683" y="1048"/>
              <a:ext cx="111"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7" name="AutoShape 10">
              <a:extLst>
                <a:ext uri="{FF2B5EF4-FFF2-40B4-BE49-F238E27FC236}">
                  <a16:creationId xmlns:a16="http://schemas.microsoft.com/office/drawing/2014/main" xmlns="" id="{397214D0-D1CA-4E6D-993F-C1622C0568B9}"/>
                </a:ext>
              </a:extLst>
            </p:cNvPr>
            <p:cNvSpPr>
              <a:spLocks noChangeArrowheads="1"/>
            </p:cNvSpPr>
            <p:nvPr/>
          </p:nvSpPr>
          <p:spPr bwMode="auto">
            <a:xfrm>
              <a:off x="3264" y="144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8" name="AutoShape 11">
              <a:extLst>
                <a:ext uri="{FF2B5EF4-FFF2-40B4-BE49-F238E27FC236}">
                  <a16:creationId xmlns:a16="http://schemas.microsoft.com/office/drawing/2014/main" xmlns="" id="{22299F4F-B848-4D02-96DE-D0DD1C6264FD}"/>
                </a:ext>
              </a:extLst>
            </p:cNvPr>
            <p:cNvSpPr>
              <a:spLocks noChangeArrowheads="1"/>
            </p:cNvSpPr>
            <p:nvPr/>
          </p:nvSpPr>
          <p:spPr bwMode="auto">
            <a:xfrm>
              <a:off x="4032" y="1427"/>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9" name="AutoShape 12">
              <a:extLst>
                <a:ext uri="{FF2B5EF4-FFF2-40B4-BE49-F238E27FC236}">
                  <a16:creationId xmlns:a16="http://schemas.microsoft.com/office/drawing/2014/main" xmlns="" id="{55875229-E08B-48DA-96E3-36F41D88BB36}"/>
                </a:ext>
              </a:extLst>
            </p:cNvPr>
            <p:cNvSpPr>
              <a:spLocks noChangeArrowheads="1"/>
            </p:cNvSpPr>
            <p:nvPr/>
          </p:nvSpPr>
          <p:spPr bwMode="auto">
            <a:xfrm>
              <a:off x="2956"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1" name="AutoShape 14">
              <a:extLst>
                <a:ext uri="{FF2B5EF4-FFF2-40B4-BE49-F238E27FC236}">
                  <a16:creationId xmlns:a16="http://schemas.microsoft.com/office/drawing/2014/main" xmlns="" id="{AC7C21FB-2C91-4AB5-B6B5-2E3EF952E68E}"/>
                </a:ext>
              </a:extLst>
            </p:cNvPr>
            <p:cNvSpPr>
              <a:spLocks noChangeArrowheads="1"/>
            </p:cNvSpPr>
            <p:nvPr/>
          </p:nvSpPr>
          <p:spPr bwMode="auto">
            <a:xfrm>
              <a:off x="3596"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2" name="AutoShape 15">
              <a:extLst>
                <a:ext uri="{FF2B5EF4-FFF2-40B4-BE49-F238E27FC236}">
                  <a16:creationId xmlns:a16="http://schemas.microsoft.com/office/drawing/2014/main" xmlns="" id="{C2312BA6-2A12-4ADE-A363-4CFE2E4EF26E}"/>
                </a:ext>
              </a:extLst>
            </p:cNvPr>
            <p:cNvSpPr>
              <a:spLocks noChangeArrowheads="1"/>
            </p:cNvSpPr>
            <p:nvPr/>
          </p:nvSpPr>
          <p:spPr bwMode="auto">
            <a:xfrm>
              <a:off x="4333"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3" name="AutoShape 16">
              <a:extLst>
                <a:ext uri="{FF2B5EF4-FFF2-40B4-BE49-F238E27FC236}">
                  <a16:creationId xmlns:a16="http://schemas.microsoft.com/office/drawing/2014/main" xmlns="" id="{AA1BE1E1-AE51-43E7-BE80-E2E0A856605A}"/>
                </a:ext>
              </a:extLst>
            </p:cNvPr>
            <p:cNvSpPr>
              <a:spLocks noChangeArrowheads="1"/>
            </p:cNvSpPr>
            <p:nvPr/>
          </p:nvSpPr>
          <p:spPr bwMode="auto">
            <a:xfrm>
              <a:off x="3397" y="258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4" name="AutoShape 17">
              <a:extLst>
                <a:ext uri="{FF2B5EF4-FFF2-40B4-BE49-F238E27FC236}">
                  <a16:creationId xmlns:a16="http://schemas.microsoft.com/office/drawing/2014/main" xmlns="" id="{5A6F0B85-7C82-44E4-847D-7FE1A1D73AA1}"/>
                </a:ext>
              </a:extLst>
            </p:cNvPr>
            <p:cNvSpPr>
              <a:spLocks noChangeArrowheads="1"/>
            </p:cNvSpPr>
            <p:nvPr/>
          </p:nvSpPr>
          <p:spPr bwMode="auto">
            <a:xfrm>
              <a:off x="3849" y="258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5" name="Line 18">
              <a:extLst>
                <a:ext uri="{FF2B5EF4-FFF2-40B4-BE49-F238E27FC236}">
                  <a16:creationId xmlns:a16="http://schemas.microsoft.com/office/drawing/2014/main" xmlns="" id="{1757D28C-19BE-46D4-A658-0ECA3DCBD9F4}"/>
                </a:ext>
              </a:extLst>
            </p:cNvPr>
            <p:cNvSpPr>
              <a:spLocks noChangeShapeType="1"/>
            </p:cNvSpPr>
            <p:nvPr/>
          </p:nvSpPr>
          <p:spPr bwMode="auto">
            <a:xfrm flipH="1">
              <a:off x="3342" y="1136"/>
              <a:ext cx="330" cy="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9">
              <a:extLst>
                <a:ext uri="{FF2B5EF4-FFF2-40B4-BE49-F238E27FC236}">
                  <a16:creationId xmlns:a16="http://schemas.microsoft.com/office/drawing/2014/main" xmlns="" id="{F6526F0E-5A71-40E0-9AF1-791426AB0CA2}"/>
                </a:ext>
              </a:extLst>
            </p:cNvPr>
            <p:cNvSpPr>
              <a:spLocks noChangeShapeType="1"/>
            </p:cNvSpPr>
            <p:nvPr/>
          </p:nvSpPr>
          <p:spPr bwMode="auto">
            <a:xfrm>
              <a:off x="3782" y="1136"/>
              <a:ext cx="275" cy="27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0">
              <a:extLst>
                <a:ext uri="{FF2B5EF4-FFF2-40B4-BE49-F238E27FC236}">
                  <a16:creationId xmlns:a16="http://schemas.microsoft.com/office/drawing/2014/main" xmlns="" id="{ADC4113E-8F9E-4D3E-8F31-A9F0D0E8BCB2}"/>
                </a:ext>
              </a:extLst>
            </p:cNvPr>
            <p:cNvSpPr>
              <a:spLocks noChangeShapeType="1"/>
            </p:cNvSpPr>
            <p:nvPr/>
          </p:nvSpPr>
          <p:spPr bwMode="auto">
            <a:xfrm flipH="1">
              <a:off x="3011" y="1527"/>
              <a:ext cx="276" cy="5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2">
              <a:extLst>
                <a:ext uri="{FF2B5EF4-FFF2-40B4-BE49-F238E27FC236}">
                  <a16:creationId xmlns:a16="http://schemas.microsoft.com/office/drawing/2014/main" xmlns="" id="{79BDD8F8-9E9B-40A9-B10D-4FC27C824396}"/>
                </a:ext>
              </a:extLst>
            </p:cNvPr>
            <p:cNvSpPr>
              <a:spLocks noChangeShapeType="1"/>
            </p:cNvSpPr>
            <p:nvPr/>
          </p:nvSpPr>
          <p:spPr bwMode="auto">
            <a:xfrm>
              <a:off x="3376" y="1547"/>
              <a:ext cx="296" cy="4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3">
              <a:extLst>
                <a:ext uri="{FF2B5EF4-FFF2-40B4-BE49-F238E27FC236}">
                  <a16:creationId xmlns:a16="http://schemas.microsoft.com/office/drawing/2014/main" xmlns="" id="{F1BAE950-962F-4D29-9730-1D7D39AAE944}"/>
                </a:ext>
              </a:extLst>
            </p:cNvPr>
            <p:cNvSpPr>
              <a:spLocks noChangeShapeType="1"/>
            </p:cNvSpPr>
            <p:nvPr/>
          </p:nvSpPr>
          <p:spPr bwMode="auto">
            <a:xfrm>
              <a:off x="4112" y="1527"/>
              <a:ext cx="276" cy="5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4">
              <a:extLst>
                <a:ext uri="{FF2B5EF4-FFF2-40B4-BE49-F238E27FC236}">
                  <a16:creationId xmlns:a16="http://schemas.microsoft.com/office/drawing/2014/main" xmlns="" id="{72126D99-CDD4-4C30-BFD6-7082EF8AE51B}"/>
                </a:ext>
              </a:extLst>
            </p:cNvPr>
            <p:cNvSpPr>
              <a:spLocks noChangeShapeType="1"/>
            </p:cNvSpPr>
            <p:nvPr/>
          </p:nvSpPr>
          <p:spPr bwMode="auto">
            <a:xfrm flipH="1">
              <a:off x="3452" y="2139"/>
              <a:ext cx="165"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5">
              <a:extLst>
                <a:ext uri="{FF2B5EF4-FFF2-40B4-BE49-F238E27FC236}">
                  <a16:creationId xmlns:a16="http://schemas.microsoft.com/office/drawing/2014/main" xmlns="" id="{A755F4F9-20E9-4AE2-AB56-7604884E094E}"/>
                </a:ext>
              </a:extLst>
            </p:cNvPr>
            <p:cNvSpPr>
              <a:spLocks noChangeShapeType="1"/>
            </p:cNvSpPr>
            <p:nvPr/>
          </p:nvSpPr>
          <p:spPr bwMode="auto">
            <a:xfrm>
              <a:off x="3672" y="2139"/>
              <a:ext cx="220"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26" descr="深色上对角线">
              <a:extLst>
                <a:ext uri="{FF2B5EF4-FFF2-40B4-BE49-F238E27FC236}">
                  <a16:creationId xmlns:a16="http://schemas.microsoft.com/office/drawing/2014/main" xmlns="" id="{1EE1F995-7A23-49C4-96B1-C15C90748008}"/>
                </a:ext>
              </a:extLst>
            </p:cNvPr>
            <p:cNvSpPr txBox="1">
              <a:spLocks noChangeArrowheads="1"/>
            </p:cNvSpPr>
            <p:nvPr/>
          </p:nvSpPr>
          <p:spPr bwMode="auto">
            <a:xfrm>
              <a:off x="3789" y="902"/>
              <a:ext cx="21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r</a:t>
              </a:r>
            </a:p>
          </p:txBody>
        </p:sp>
        <p:sp>
          <p:nvSpPr>
            <p:cNvPr id="24" name="Text Box 27" descr="深色上对角线">
              <a:extLst>
                <a:ext uri="{FF2B5EF4-FFF2-40B4-BE49-F238E27FC236}">
                  <a16:creationId xmlns:a16="http://schemas.microsoft.com/office/drawing/2014/main" xmlns="" id="{90113AAD-6EE0-4589-BEC0-F01087318F65}"/>
                </a:ext>
              </a:extLst>
            </p:cNvPr>
            <p:cNvSpPr txBox="1">
              <a:spLocks noChangeArrowheads="1"/>
            </p:cNvSpPr>
            <p:nvPr/>
          </p:nvSpPr>
          <p:spPr bwMode="auto">
            <a:xfrm>
              <a:off x="3064" y="1327"/>
              <a:ext cx="23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a</a:t>
              </a:r>
            </a:p>
          </p:txBody>
        </p:sp>
        <p:sp>
          <p:nvSpPr>
            <p:cNvPr id="25" name="Text Box 28" descr="深色上对角线">
              <a:extLst>
                <a:ext uri="{FF2B5EF4-FFF2-40B4-BE49-F238E27FC236}">
                  <a16:creationId xmlns:a16="http://schemas.microsoft.com/office/drawing/2014/main" xmlns="" id="{42029DB5-C8E0-4B40-89F2-1A96F79775F1}"/>
                </a:ext>
              </a:extLst>
            </p:cNvPr>
            <p:cNvSpPr txBox="1">
              <a:spLocks noChangeArrowheads="1"/>
            </p:cNvSpPr>
            <p:nvPr/>
          </p:nvSpPr>
          <p:spPr bwMode="auto">
            <a:xfrm>
              <a:off x="4145" y="1327"/>
              <a:ext cx="2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b</a:t>
              </a:r>
            </a:p>
          </p:txBody>
        </p:sp>
        <p:sp>
          <p:nvSpPr>
            <p:cNvPr id="26" name="Text Box 29" descr="深色上对角线">
              <a:extLst>
                <a:ext uri="{FF2B5EF4-FFF2-40B4-BE49-F238E27FC236}">
                  <a16:creationId xmlns:a16="http://schemas.microsoft.com/office/drawing/2014/main" xmlns="" id="{0B4DF664-12FF-4A7D-BF26-A34C70F91C73}"/>
                </a:ext>
              </a:extLst>
            </p:cNvPr>
            <p:cNvSpPr txBox="1">
              <a:spLocks noChangeArrowheads="1"/>
            </p:cNvSpPr>
            <p:nvPr/>
          </p:nvSpPr>
          <p:spPr bwMode="auto">
            <a:xfrm>
              <a:off x="2736"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c</a:t>
              </a:r>
            </a:p>
          </p:txBody>
        </p:sp>
        <p:sp>
          <p:nvSpPr>
            <p:cNvPr id="28" name="Text Box 31" descr="深色上对角线">
              <a:extLst>
                <a:ext uri="{FF2B5EF4-FFF2-40B4-BE49-F238E27FC236}">
                  <a16:creationId xmlns:a16="http://schemas.microsoft.com/office/drawing/2014/main" xmlns="" id="{A9E752CF-28BD-413F-9B6A-0966837469EC}"/>
                </a:ext>
              </a:extLst>
            </p:cNvPr>
            <p:cNvSpPr txBox="1">
              <a:spLocks noChangeArrowheads="1"/>
            </p:cNvSpPr>
            <p:nvPr/>
          </p:nvSpPr>
          <p:spPr bwMode="auto">
            <a:xfrm>
              <a:off x="3683"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e</a:t>
              </a:r>
            </a:p>
          </p:txBody>
        </p:sp>
        <p:sp>
          <p:nvSpPr>
            <p:cNvPr id="29" name="Text Box 32" descr="深色上对角线">
              <a:extLst>
                <a:ext uri="{FF2B5EF4-FFF2-40B4-BE49-F238E27FC236}">
                  <a16:creationId xmlns:a16="http://schemas.microsoft.com/office/drawing/2014/main" xmlns="" id="{8A70753B-6041-4F2F-8571-2A84C63AC5E0}"/>
                </a:ext>
              </a:extLst>
            </p:cNvPr>
            <p:cNvSpPr txBox="1">
              <a:spLocks noChangeArrowheads="1"/>
            </p:cNvSpPr>
            <p:nvPr/>
          </p:nvSpPr>
          <p:spPr bwMode="auto">
            <a:xfrm>
              <a:off x="4399"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f</a:t>
              </a:r>
            </a:p>
          </p:txBody>
        </p:sp>
        <p:sp>
          <p:nvSpPr>
            <p:cNvPr id="30" name="Text Box 33" descr="深色上对角线">
              <a:extLst>
                <a:ext uri="{FF2B5EF4-FFF2-40B4-BE49-F238E27FC236}">
                  <a16:creationId xmlns:a16="http://schemas.microsoft.com/office/drawing/2014/main" xmlns="" id="{7A3C12D6-8E68-4118-975B-0828B589086B}"/>
                </a:ext>
              </a:extLst>
            </p:cNvPr>
            <p:cNvSpPr txBox="1">
              <a:spLocks noChangeArrowheads="1"/>
            </p:cNvSpPr>
            <p:nvPr/>
          </p:nvSpPr>
          <p:spPr bwMode="auto">
            <a:xfrm>
              <a:off x="3353" y="2629"/>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g</a:t>
              </a:r>
            </a:p>
          </p:txBody>
        </p:sp>
        <p:sp>
          <p:nvSpPr>
            <p:cNvPr id="31" name="Text Box 34" descr="深色上对角线">
              <a:extLst>
                <a:ext uri="{FF2B5EF4-FFF2-40B4-BE49-F238E27FC236}">
                  <a16:creationId xmlns:a16="http://schemas.microsoft.com/office/drawing/2014/main" xmlns="" id="{DAB4C767-E32F-4E36-BE1F-E370A869DAE0}"/>
                </a:ext>
              </a:extLst>
            </p:cNvPr>
            <p:cNvSpPr txBox="1">
              <a:spLocks noChangeArrowheads="1"/>
            </p:cNvSpPr>
            <p:nvPr/>
          </p:nvSpPr>
          <p:spPr bwMode="auto">
            <a:xfrm>
              <a:off x="3782" y="2629"/>
              <a:ext cx="2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h</a:t>
              </a:r>
            </a:p>
          </p:txBody>
        </p:sp>
      </p:grpSp>
      <p:sp>
        <p:nvSpPr>
          <p:cNvPr id="32" name="任意多边形: 形状 31">
            <a:extLst>
              <a:ext uri="{FF2B5EF4-FFF2-40B4-BE49-F238E27FC236}">
                <a16:creationId xmlns:a16="http://schemas.microsoft.com/office/drawing/2014/main" xmlns="" id="{7461695D-CA8F-4D82-99E5-077F5CD9C622}"/>
              </a:ext>
            </a:extLst>
          </p:cNvPr>
          <p:cNvSpPr/>
          <p:nvPr/>
        </p:nvSpPr>
        <p:spPr bwMode="auto">
          <a:xfrm>
            <a:off x="8120760" y="1704225"/>
            <a:ext cx="1739412" cy="2935507"/>
          </a:xfrm>
          <a:custGeom>
            <a:avLst/>
            <a:gdLst>
              <a:gd name="connsiteX0" fmla="*/ 160287 w 2743232"/>
              <a:gd name="connsiteY0" fmla="*/ 164027 h 2935507"/>
              <a:gd name="connsiteX1" fmla="*/ 103727 w 2743232"/>
              <a:gd name="connsiteY1" fmla="*/ 248868 h 2935507"/>
              <a:gd name="connsiteX2" fmla="*/ 56593 w 2743232"/>
              <a:gd name="connsiteY2" fmla="*/ 324283 h 2935507"/>
              <a:gd name="connsiteX3" fmla="*/ 47166 w 2743232"/>
              <a:gd name="connsiteY3" fmla="*/ 361990 h 2935507"/>
              <a:gd name="connsiteX4" fmla="*/ 37739 w 2743232"/>
              <a:gd name="connsiteY4" fmla="*/ 390270 h 2935507"/>
              <a:gd name="connsiteX5" fmla="*/ 18885 w 2743232"/>
              <a:gd name="connsiteY5" fmla="*/ 456258 h 2935507"/>
              <a:gd name="connsiteX6" fmla="*/ 9459 w 2743232"/>
              <a:gd name="connsiteY6" fmla="*/ 757916 h 2935507"/>
              <a:gd name="connsiteX7" fmla="*/ 32 w 2743232"/>
              <a:gd name="connsiteY7" fmla="*/ 908744 h 2935507"/>
              <a:gd name="connsiteX8" fmla="*/ 18885 w 2743232"/>
              <a:gd name="connsiteY8" fmla="*/ 1549767 h 2935507"/>
              <a:gd name="connsiteX9" fmla="*/ 28312 w 2743232"/>
              <a:gd name="connsiteY9" fmla="*/ 1634608 h 2935507"/>
              <a:gd name="connsiteX10" fmla="*/ 56593 w 2743232"/>
              <a:gd name="connsiteY10" fmla="*/ 1804291 h 2935507"/>
              <a:gd name="connsiteX11" fmla="*/ 66019 w 2743232"/>
              <a:gd name="connsiteY11" fmla="*/ 1889132 h 2935507"/>
              <a:gd name="connsiteX12" fmla="*/ 75446 w 2743232"/>
              <a:gd name="connsiteY12" fmla="*/ 1926839 h 2935507"/>
              <a:gd name="connsiteX13" fmla="*/ 103727 w 2743232"/>
              <a:gd name="connsiteY13" fmla="*/ 2002254 h 2935507"/>
              <a:gd name="connsiteX14" fmla="*/ 113153 w 2743232"/>
              <a:gd name="connsiteY14" fmla="*/ 2049388 h 2935507"/>
              <a:gd name="connsiteX15" fmla="*/ 132007 w 2743232"/>
              <a:gd name="connsiteY15" fmla="*/ 2087095 h 2935507"/>
              <a:gd name="connsiteX16" fmla="*/ 150861 w 2743232"/>
              <a:gd name="connsiteY16" fmla="*/ 2181363 h 2935507"/>
              <a:gd name="connsiteX17" fmla="*/ 169714 w 2743232"/>
              <a:gd name="connsiteY17" fmla="*/ 2228497 h 2935507"/>
              <a:gd name="connsiteX18" fmla="*/ 179141 w 2743232"/>
              <a:gd name="connsiteY18" fmla="*/ 2266204 h 2935507"/>
              <a:gd name="connsiteX19" fmla="*/ 188568 w 2743232"/>
              <a:gd name="connsiteY19" fmla="*/ 2294485 h 2935507"/>
              <a:gd name="connsiteX20" fmla="*/ 197995 w 2743232"/>
              <a:gd name="connsiteY20" fmla="*/ 2341619 h 2935507"/>
              <a:gd name="connsiteX21" fmla="*/ 245129 w 2743232"/>
              <a:gd name="connsiteY21" fmla="*/ 2426460 h 2935507"/>
              <a:gd name="connsiteX22" fmla="*/ 263982 w 2743232"/>
              <a:gd name="connsiteY22" fmla="*/ 2511301 h 2935507"/>
              <a:gd name="connsiteX23" fmla="*/ 282836 w 2743232"/>
              <a:gd name="connsiteY23" fmla="*/ 2539582 h 2935507"/>
              <a:gd name="connsiteX24" fmla="*/ 311116 w 2743232"/>
              <a:gd name="connsiteY24" fmla="*/ 2596142 h 2935507"/>
              <a:gd name="connsiteX25" fmla="*/ 320543 w 2743232"/>
              <a:gd name="connsiteY25" fmla="*/ 2633850 h 2935507"/>
              <a:gd name="connsiteX26" fmla="*/ 377104 w 2743232"/>
              <a:gd name="connsiteY26" fmla="*/ 2671557 h 2935507"/>
              <a:gd name="connsiteX27" fmla="*/ 471372 w 2743232"/>
              <a:gd name="connsiteY27" fmla="*/ 2756398 h 2935507"/>
              <a:gd name="connsiteX28" fmla="*/ 509079 w 2743232"/>
              <a:gd name="connsiteY28" fmla="*/ 2765825 h 2935507"/>
              <a:gd name="connsiteX29" fmla="*/ 537360 w 2743232"/>
              <a:gd name="connsiteY29" fmla="*/ 2794105 h 2935507"/>
              <a:gd name="connsiteX30" fmla="*/ 650481 w 2743232"/>
              <a:gd name="connsiteY30" fmla="*/ 2860093 h 2935507"/>
              <a:gd name="connsiteX31" fmla="*/ 688189 w 2743232"/>
              <a:gd name="connsiteY31" fmla="*/ 2869520 h 2935507"/>
              <a:gd name="connsiteX32" fmla="*/ 725896 w 2743232"/>
              <a:gd name="connsiteY32" fmla="*/ 2888373 h 2935507"/>
              <a:gd name="connsiteX33" fmla="*/ 801310 w 2743232"/>
              <a:gd name="connsiteY33" fmla="*/ 2897800 h 2935507"/>
              <a:gd name="connsiteX34" fmla="*/ 876725 w 2743232"/>
              <a:gd name="connsiteY34" fmla="*/ 2916654 h 2935507"/>
              <a:gd name="connsiteX35" fmla="*/ 980419 w 2743232"/>
              <a:gd name="connsiteY35" fmla="*/ 2926081 h 2935507"/>
              <a:gd name="connsiteX36" fmla="*/ 1065261 w 2743232"/>
              <a:gd name="connsiteY36" fmla="*/ 2935507 h 2935507"/>
              <a:gd name="connsiteX37" fmla="*/ 1960807 w 2743232"/>
              <a:gd name="connsiteY37" fmla="*/ 2926081 h 2935507"/>
              <a:gd name="connsiteX38" fmla="*/ 2139916 w 2743232"/>
              <a:gd name="connsiteY38" fmla="*/ 2907227 h 2935507"/>
              <a:gd name="connsiteX39" fmla="*/ 2253038 w 2743232"/>
              <a:gd name="connsiteY39" fmla="*/ 2878947 h 2935507"/>
              <a:gd name="connsiteX40" fmla="*/ 2328452 w 2743232"/>
              <a:gd name="connsiteY40" fmla="*/ 2869520 h 2935507"/>
              <a:gd name="connsiteX41" fmla="*/ 2366160 w 2743232"/>
              <a:gd name="connsiteY41" fmla="*/ 2850666 h 2935507"/>
              <a:gd name="connsiteX42" fmla="*/ 2422720 w 2743232"/>
              <a:gd name="connsiteY42" fmla="*/ 2841239 h 2935507"/>
              <a:gd name="connsiteX43" fmla="*/ 2460428 w 2743232"/>
              <a:gd name="connsiteY43" fmla="*/ 2831812 h 2935507"/>
              <a:gd name="connsiteX44" fmla="*/ 2516989 w 2743232"/>
              <a:gd name="connsiteY44" fmla="*/ 2812959 h 2935507"/>
              <a:gd name="connsiteX45" fmla="*/ 2611257 w 2743232"/>
              <a:gd name="connsiteY45" fmla="*/ 2746971 h 2935507"/>
              <a:gd name="connsiteX46" fmla="*/ 2639537 w 2743232"/>
              <a:gd name="connsiteY46" fmla="*/ 2728118 h 2935507"/>
              <a:gd name="connsiteX47" fmla="*/ 2667817 w 2743232"/>
              <a:gd name="connsiteY47" fmla="*/ 2699837 h 2935507"/>
              <a:gd name="connsiteX48" fmla="*/ 2686671 w 2743232"/>
              <a:gd name="connsiteY48" fmla="*/ 2671557 h 2935507"/>
              <a:gd name="connsiteX49" fmla="*/ 2714951 w 2743232"/>
              <a:gd name="connsiteY49" fmla="*/ 2652703 h 2935507"/>
              <a:gd name="connsiteX50" fmla="*/ 2733805 w 2743232"/>
              <a:gd name="connsiteY50" fmla="*/ 2407606 h 2935507"/>
              <a:gd name="connsiteX51" fmla="*/ 2743232 w 2743232"/>
              <a:gd name="connsiteY51" fmla="*/ 2303911 h 2935507"/>
              <a:gd name="connsiteX52" fmla="*/ 2733805 w 2743232"/>
              <a:gd name="connsiteY52" fmla="*/ 1813718 h 2935507"/>
              <a:gd name="connsiteX53" fmla="*/ 2714951 w 2743232"/>
              <a:gd name="connsiteY53" fmla="*/ 1728876 h 2935507"/>
              <a:gd name="connsiteX54" fmla="*/ 2696098 w 2743232"/>
              <a:gd name="connsiteY54" fmla="*/ 1653462 h 2935507"/>
              <a:gd name="connsiteX55" fmla="*/ 2658391 w 2743232"/>
              <a:gd name="connsiteY55" fmla="*/ 1578048 h 2935507"/>
              <a:gd name="connsiteX56" fmla="*/ 2639537 w 2743232"/>
              <a:gd name="connsiteY56" fmla="*/ 1483780 h 2935507"/>
              <a:gd name="connsiteX57" fmla="*/ 2620683 w 2743232"/>
              <a:gd name="connsiteY57" fmla="*/ 1455499 h 2935507"/>
              <a:gd name="connsiteX58" fmla="*/ 2592403 w 2743232"/>
              <a:gd name="connsiteY58" fmla="*/ 1380085 h 2935507"/>
              <a:gd name="connsiteX59" fmla="*/ 2573549 w 2743232"/>
              <a:gd name="connsiteY59" fmla="*/ 1323524 h 2935507"/>
              <a:gd name="connsiteX60" fmla="*/ 2554696 w 2743232"/>
              <a:gd name="connsiteY60" fmla="*/ 1295243 h 2935507"/>
              <a:gd name="connsiteX61" fmla="*/ 2535842 w 2743232"/>
              <a:gd name="connsiteY61" fmla="*/ 1238683 h 2935507"/>
              <a:gd name="connsiteX62" fmla="*/ 2526415 w 2743232"/>
              <a:gd name="connsiteY62" fmla="*/ 1200975 h 2935507"/>
              <a:gd name="connsiteX63" fmla="*/ 2507562 w 2743232"/>
              <a:gd name="connsiteY63" fmla="*/ 1172695 h 2935507"/>
              <a:gd name="connsiteX64" fmla="*/ 2488708 w 2743232"/>
              <a:gd name="connsiteY64" fmla="*/ 1134988 h 2935507"/>
              <a:gd name="connsiteX65" fmla="*/ 2479281 w 2743232"/>
              <a:gd name="connsiteY65" fmla="*/ 1106707 h 2935507"/>
              <a:gd name="connsiteX66" fmla="*/ 2460428 w 2743232"/>
              <a:gd name="connsiteY66" fmla="*/ 1078427 h 2935507"/>
              <a:gd name="connsiteX67" fmla="*/ 2422720 w 2743232"/>
              <a:gd name="connsiteY67" fmla="*/ 1012439 h 2935507"/>
              <a:gd name="connsiteX68" fmla="*/ 2403867 w 2743232"/>
              <a:gd name="connsiteY68" fmla="*/ 974732 h 2935507"/>
              <a:gd name="connsiteX69" fmla="*/ 2385013 w 2743232"/>
              <a:gd name="connsiteY69" fmla="*/ 946452 h 2935507"/>
              <a:gd name="connsiteX70" fmla="*/ 2347306 w 2743232"/>
              <a:gd name="connsiteY70" fmla="*/ 889891 h 2935507"/>
              <a:gd name="connsiteX71" fmla="*/ 2328452 w 2743232"/>
              <a:gd name="connsiteY71" fmla="*/ 861610 h 2935507"/>
              <a:gd name="connsiteX72" fmla="*/ 2271892 w 2743232"/>
              <a:gd name="connsiteY72" fmla="*/ 805050 h 2935507"/>
              <a:gd name="connsiteX73" fmla="*/ 2262465 w 2743232"/>
              <a:gd name="connsiteY73" fmla="*/ 776769 h 2935507"/>
              <a:gd name="connsiteX74" fmla="*/ 2253038 w 2743232"/>
              <a:gd name="connsiteY74" fmla="*/ 739062 h 2935507"/>
              <a:gd name="connsiteX75" fmla="*/ 2215331 w 2743232"/>
              <a:gd name="connsiteY75" fmla="*/ 710782 h 2935507"/>
              <a:gd name="connsiteX76" fmla="*/ 2187050 w 2743232"/>
              <a:gd name="connsiteY76" fmla="*/ 682501 h 2935507"/>
              <a:gd name="connsiteX77" fmla="*/ 2168197 w 2743232"/>
              <a:gd name="connsiteY77" fmla="*/ 654221 h 2935507"/>
              <a:gd name="connsiteX78" fmla="*/ 2139916 w 2743232"/>
              <a:gd name="connsiteY78" fmla="*/ 616514 h 2935507"/>
              <a:gd name="connsiteX79" fmla="*/ 2083356 w 2743232"/>
              <a:gd name="connsiteY79" fmla="*/ 569380 h 2935507"/>
              <a:gd name="connsiteX80" fmla="*/ 2036222 w 2743232"/>
              <a:gd name="connsiteY80" fmla="*/ 512819 h 2935507"/>
              <a:gd name="connsiteX81" fmla="*/ 2007941 w 2743232"/>
              <a:gd name="connsiteY81" fmla="*/ 503392 h 2935507"/>
              <a:gd name="connsiteX82" fmla="*/ 1951380 w 2743232"/>
              <a:gd name="connsiteY82" fmla="*/ 446831 h 2935507"/>
              <a:gd name="connsiteX83" fmla="*/ 1923100 w 2743232"/>
              <a:gd name="connsiteY83" fmla="*/ 418551 h 2935507"/>
              <a:gd name="connsiteX84" fmla="*/ 1894819 w 2743232"/>
              <a:gd name="connsiteY84" fmla="*/ 380843 h 2935507"/>
              <a:gd name="connsiteX85" fmla="*/ 1819405 w 2743232"/>
              <a:gd name="connsiteY85" fmla="*/ 343136 h 2935507"/>
              <a:gd name="connsiteX86" fmla="*/ 1791125 w 2743232"/>
              <a:gd name="connsiteY86" fmla="*/ 324283 h 2935507"/>
              <a:gd name="connsiteX87" fmla="*/ 1743991 w 2743232"/>
              <a:gd name="connsiteY87" fmla="*/ 305429 h 2935507"/>
              <a:gd name="connsiteX88" fmla="*/ 1687430 w 2743232"/>
              <a:gd name="connsiteY88" fmla="*/ 258295 h 2935507"/>
              <a:gd name="connsiteX89" fmla="*/ 1612015 w 2743232"/>
              <a:gd name="connsiteY89" fmla="*/ 220588 h 2935507"/>
              <a:gd name="connsiteX90" fmla="*/ 1555455 w 2743232"/>
              <a:gd name="connsiteY90" fmla="*/ 182881 h 2935507"/>
              <a:gd name="connsiteX91" fmla="*/ 1489467 w 2743232"/>
              <a:gd name="connsiteY91" fmla="*/ 164027 h 2935507"/>
              <a:gd name="connsiteX92" fmla="*/ 1423479 w 2743232"/>
              <a:gd name="connsiteY92" fmla="*/ 116893 h 2935507"/>
              <a:gd name="connsiteX93" fmla="*/ 1395199 w 2743232"/>
              <a:gd name="connsiteY93" fmla="*/ 107466 h 2935507"/>
              <a:gd name="connsiteX94" fmla="*/ 1357492 w 2743232"/>
              <a:gd name="connsiteY94" fmla="*/ 88612 h 2935507"/>
              <a:gd name="connsiteX95" fmla="*/ 1310358 w 2743232"/>
              <a:gd name="connsiteY95" fmla="*/ 79186 h 2935507"/>
              <a:gd name="connsiteX96" fmla="*/ 1282077 w 2743232"/>
              <a:gd name="connsiteY96" fmla="*/ 69759 h 2935507"/>
              <a:gd name="connsiteX97" fmla="*/ 1253797 w 2743232"/>
              <a:gd name="connsiteY97" fmla="*/ 50905 h 2935507"/>
              <a:gd name="connsiteX98" fmla="*/ 1084114 w 2743232"/>
              <a:gd name="connsiteY98" fmla="*/ 22625 h 2935507"/>
              <a:gd name="connsiteX99" fmla="*/ 1055834 w 2743232"/>
              <a:gd name="connsiteY99" fmla="*/ 13198 h 2935507"/>
              <a:gd name="connsiteX100" fmla="*/ 622201 w 2743232"/>
              <a:gd name="connsiteY100" fmla="*/ 13198 h 2935507"/>
              <a:gd name="connsiteX101" fmla="*/ 575067 w 2743232"/>
              <a:gd name="connsiteY101" fmla="*/ 22625 h 2935507"/>
              <a:gd name="connsiteX102" fmla="*/ 527933 w 2743232"/>
              <a:gd name="connsiteY102" fmla="*/ 50905 h 2935507"/>
              <a:gd name="connsiteX103" fmla="*/ 471372 w 2743232"/>
              <a:gd name="connsiteY103" fmla="*/ 79186 h 2935507"/>
              <a:gd name="connsiteX104" fmla="*/ 358250 w 2743232"/>
              <a:gd name="connsiteY104" fmla="*/ 116893 h 2935507"/>
              <a:gd name="connsiteX105" fmla="*/ 320543 w 2743232"/>
              <a:gd name="connsiteY105" fmla="*/ 135747 h 2935507"/>
              <a:gd name="connsiteX106" fmla="*/ 292263 w 2743232"/>
              <a:gd name="connsiteY106" fmla="*/ 154600 h 2935507"/>
              <a:gd name="connsiteX107" fmla="*/ 254556 w 2743232"/>
              <a:gd name="connsiteY107" fmla="*/ 164027 h 2935507"/>
              <a:gd name="connsiteX108" fmla="*/ 226275 w 2743232"/>
              <a:gd name="connsiteY108" fmla="*/ 173454 h 2935507"/>
              <a:gd name="connsiteX109" fmla="*/ 207422 w 2743232"/>
              <a:gd name="connsiteY109" fmla="*/ 201734 h 2935507"/>
              <a:gd name="connsiteX110" fmla="*/ 141434 w 2743232"/>
              <a:gd name="connsiteY110" fmla="*/ 230015 h 2935507"/>
              <a:gd name="connsiteX111" fmla="*/ 122580 w 2743232"/>
              <a:gd name="connsiteY111" fmla="*/ 258295 h 2935507"/>
              <a:gd name="connsiteX112" fmla="*/ 94300 w 2743232"/>
              <a:gd name="connsiteY112" fmla="*/ 267722 h 2935507"/>
              <a:gd name="connsiteX113" fmla="*/ 75446 w 2743232"/>
              <a:gd name="connsiteY113" fmla="*/ 277149 h 29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743232" h="2935507">
                <a:moveTo>
                  <a:pt x="160287" y="164027"/>
                </a:moveTo>
                <a:cubicBezTo>
                  <a:pt x="28589" y="322065"/>
                  <a:pt x="152576" y="159310"/>
                  <a:pt x="103727" y="248868"/>
                </a:cubicBezTo>
                <a:cubicBezTo>
                  <a:pt x="89532" y="274893"/>
                  <a:pt x="56593" y="324283"/>
                  <a:pt x="56593" y="324283"/>
                </a:cubicBezTo>
                <a:cubicBezTo>
                  <a:pt x="53451" y="336852"/>
                  <a:pt x="50725" y="349533"/>
                  <a:pt x="47166" y="361990"/>
                </a:cubicBezTo>
                <a:cubicBezTo>
                  <a:pt x="44436" y="371544"/>
                  <a:pt x="40594" y="380752"/>
                  <a:pt x="37739" y="390270"/>
                </a:cubicBezTo>
                <a:cubicBezTo>
                  <a:pt x="31165" y="412181"/>
                  <a:pt x="25170" y="434262"/>
                  <a:pt x="18885" y="456258"/>
                </a:cubicBezTo>
                <a:cubicBezTo>
                  <a:pt x="15743" y="556811"/>
                  <a:pt x="13647" y="657401"/>
                  <a:pt x="9459" y="757916"/>
                </a:cubicBezTo>
                <a:cubicBezTo>
                  <a:pt x="7362" y="808246"/>
                  <a:pt x="-568" y="858373"/>
                  <a:pt x="32" y="908744"/>
                </a:cubicBezTo>
                <a:cubicBezTo>
                  <a:pt x="2576" y="1122496"/>
                  <a:pt x="10563" y="1336162"/>
                  <a:pt x="18885" y="1549767"/>
                </a:cubicBezTo>
                <a:cubicBezTo>
                  <a:pt x="19993" y="1578200"/>
                  <a:pt x="25333" y="1606310"/>
                  <a:pt x="28312" y="1634608"/>
                </a:cubicBezTo>
                <a:cubicBezTo>
                  <a:pt x="41409" y="1759025"/>
                  <a:pt x="29184" y="1694657"/>
                  <a:pt x="56593" y="1804291"/>
                </a:cubicBezTo>
                <a:cubicBezTo>
                  <a:pt x="59735" y="1832571"/>
                  <a:pt x="61692" y="1861009"/>
                  <a:pt x="66019" y="1889132"/>
                </a:cubicBezTo>
                <a:cubicBezTo>
                  <a:pt x="67989" y="1901937"/>
                  <a:pt x="71887" y="1914382"/>
                  <a:pt x="75446" y="1926839"/>
                </a:cubicBezTo>
                <a:cubicBezTo>
                  <a:pt x="82836" y="1952703"/>
                  <a:pt x="93764" y="1977347"/>
                  <a:pt x="103727" y="2002254"/>
                </a:cubicBezTo>
                <a:cubicBezTo>
                  <a:pt x="106869" y="2017965"/>
                  <a:pt x="108086" y="2034188"/>
                  <a:pt x="113153" y="2049388"/>
                </a:cubicBezTo>
                <a:cubicBezTo>
                  <a:pt x="117597" y="2062720"/>
                  <a:pt x="127969" y="2073635"/>
                  <a:pt x="132007" y="2087095"/>
                </a:cubicBezTo>
                <a:cubicBezTo>
                  <a:pt x="173796" y="2226389"/>
                  <a:pt x="116306" y="2077697"/>
                  <a:pt x="150861" y="2181363"/>
                </a:cubicBezTo>
                <a:cubicBezTo>
                  <a:pt x="156212" y="2197416"/>
                  <a:pt x="164363" y="2212444"/>
                  <a:pt x="169714" y="2228497"/>
                </a:cubicBezTo>
                <a:cubicBezTo>
                  <a:pt x="173811" y="2240788"/>
                  <a:pt x="175582" y="2253747"/>
                  <a:pt x="179141" y="2266204"/>
                </a:cubicBezTo>
                <a:cubicBezTo>
                  <a:pt x="181871" y="2275759"/>
                  <a:pt x="186158" y="2284845"/>
                  <a:pt x="188568" y="2294485"/>
                </a:cubicBezTo>
                <a:cubicBezTo>
                  <a:pt x="192454" y="2310029"/>
                  <a:pt x="192928" y="2326419"/>
                  <a:pt x="197995" y="2341619"/>
                </a:cubicBezTo>
                <a:cubicBezTo>
                  <a:pt x="204758" y="2361909"/>
                  <a:pt x="236065" y="2411354"/>
                  <a:pt x="245129" y="2426460"/>
                </a:cubicBezTo>
                <a:cubicBezTo>
                  <a:pt x="246805" y="2434842"/>
                  <a:pt x="258992" y="2499657"/>
                  <a:pt x="263982" y="2511301"/>
                </a:cubicBezTo>
                <a:cubicBezTo>
                  <a:pt x="268445" y="2521715"/>
                  <a:pt x="277769" y="2529448"/>
                  <a:pt x="282836" y="2539582"/>
                </a:cubicBezTo>
                <a:cubicBezTo>
                  <a:pt x="321867" y="2617642"/>
                  <a:pt x="257083" y="2515091"/>
                  <a:pt x="311116" y="2596142"/>
                </a:cubicBezTo>
                <a:cubicBezTo>
                  <a:pt x="314258" y="2608711"/>
                  <a:pt x="314115" y="2622601"/>
                  <a:pt x="320543" y="2633850"/>
                </a:cubicBezTo>
                <a:cubicBezTo>
                  <a:pt x="337158" y="2662925"/>
                  <a:pt x="350109" y="2662558"/>
                  <a:pt x="377104" y="2671557"/>
                </a:cubicBezTo>
                <a:cubicBezTo>
                  <a:pt x="389135" y="2683588"/>
                  <a:pt x="439780" y="2742858"/>
                  <a:pt x="471372" y="2756398"/>
                </a:cubicBezTo>
                <a:cubicBezTo>
                  <a:pt x="483280" y="2761502"/>
                  <a:pt x="496510" y="2762683"/>
                  <a:pt x="509079" y="2765825"/>
                </a:cubicBezTo>
                <a:cubicBezTo>
                  <a:pt x="518506" y="2775252"/>
                  <a:pt x="527238" y="2785429"/>
                  <a:pt x="537360" y="2794105"/>
                </a:cubicBezTo>
                <a:cubicBezTo>
                  <a:pt x="566337" y="2818942"/>
                  <a:pt x="616851" y="2851685"/>
                  <a:pt x="650481" y="2860093"/>
                </a:cubicBezTo>
                <a:cubicBezTo>
                  <a:pt x="663050" y="2863235"/>
                  <a:pt x="676058" y="2864971"/>
                  <a:pt x="688189" y="2869520"/>
                </a:cubicBezTo>
                <a:cubicBezTo>
                  <a:pt x="701347" y="2874454"/>
                  <a:pt x="712263" y="2884965"/>
                  <a:pt x="725896" y="2888373"/>
                </a:cubicBezTo>
                <a:cubicBezTo>
                  <a:pt x="750473" y="2894517"/>
                  <a:pt x="776410" y="2893131"/>
                  <a:pt x="801310" y="2897800"/>
                </a:cubicBezTo>
                <a:cubicBezTo>
                  <a:pt x="826778" y="2902575"/>
                  <a:pt x="851130" y="2912613"/>
                  <a:pt x="876725" y="2916654"/>
                </a:cubicBezTo>
                <a:cubicBezTo>
                  <a:pt x="911007" y="2922067"/>
                  <a:pt x="945884" y="2922628"/>
                  <a:pt x="980419" y="2926081"/>
                </a:cubicBezTo>
                <a:cubicBezTo>
                  <a:pt x="1008732" y="2928912"/>
                  <a:pt x="1036980" y="2932365"/>
                  <a:pt x="1065261" y="2935507"/>
                </a:cubicBezTo>
                <a:lnTo>
                  <a:pt x="1960807" y="2926081"/>
                </a:lnTo>
                <a:cubicBezTo>
                  <a:pt x="2002220" y="2925300"/>
                  <a:pt x="2093939" y="2912974"/>
                  <a:pt x="2139916" y="2907227"/>
                </a:cubicBezTo>
                <a:cubicBezTo>
                  <a:pt x="2186223" y="2891791"/>
                  <a:pt x="2186068" y="2890765"/>
                  <a:pt x="2253038" y="2878947"/>
                </a:cubicBezTo>
                <a:cubicBezTo>
                  <a:pt x="2277986" y="2874544"/>
                  <a:pt x="2303314" y="2872662"/>
                  <a:pt x="2328452" y="2869520"/>
                </a:cubicBezTo>
                <a:cubicBezTo>
                  <a:pt x="2341021" y="2863235"/>
                  <a:pt x="2352700" y="2854704"/>
                  <a:pt x="2366160" y="2850666"/>
                </a:cubicBezTo>
                <a:cubicBezTo>
                  <a:pt x="2384467" y="2845174"/>
                  <a:pt x="2403978" y="2844988"/>
                  <a:pt x="2422720" y="2841239"/>
                </a:cubicBezTo>
                <a:cubicBezTo>
                  <a:pt x="2435425" y="2838698"/>
                  <a:pt x="2448018" y="2835535"/>
                  <a:pt x="2460428" y="2831812"/>
                </a:cubicBezTo>
                <a:cubicBezTo>
                  <a:pt x="2479463" y="2826102"/>
                  <a:pt x="2516989" y="2812959"/>
                  <a:pt x="2516989" y="2812959"/>
                </a:cubicBezTo>
                <a:cubicBezTo>
                  <a:pt x="2572822" y="2771083"/>
                  <a:pt x="2541625" y="2793392"/>
                  <a:pt x="2611257" y="2746971"/>
                </a:cubicBezTo>
                <a:cubicBezTo>
                  <a:pt x="2620684" y="2740687"/>
                  <a:pt x="2631526" y="2736129"/>
                  <a:pt x="2639537" y="2728118"/>
                </a:cubicBezTo>
                <a:cubicBezTo>
                  <a:pt x="2648964" y="2718691"/>
                  <a:pt x="2659282" y="2710079"/>
                  <a:pt x="2667817" y="2699837"/>
                </a:cubicBezTo>
                <a:cubicBezTo>
                  <a:pt x="2675070" y="2691133"/>
                  <a:pt x="2678660" y="2679568"/>
                  <a:pt x="2686671" y="2671557"/>
                </a:cubicBezTo>
                <a:cubicBezTo>
                  <a:pt x="2694682" y="2663546"/>
                  <a:pt x="2705524" y="2658988"/>
                  <a:pt x="2714951" y="2652703"/>
                </a:cubicBezTo>
                <a:cubicBezTo>
                  <a:pt x="2721236" y="2571004"/>
                  <a:pt x="2727183" y="2489278"/>
                  <a:pt x="2733805" y="2407606"/>
                </a:cubicBezTo>
                <a:cubicBezTo>
                  <a:pt x="2736610" y="2373012"/>
                  <a:pt x="2743232" y="2338619"/>
                  <a:pt x="2743232" y="2303911"/>
                </a:cubicBezTo>
                <a:cubicBezTo>
                  <a:pt x="2743232" y="2140483"/>
                  <a:pt x="2739536" y="1977045"/>
                  <a:pt x="2733805" y="1813718"/>
                </a:cubicBezTo>
                <a:cubicBezTo>
                  <a:pt x="2733213" y="1796837"/>
                  <a:pt x="2719065" y="1747392"/>
                  <a:pt x="2714951" y="1728876"/>
                </a:cubicBezTo>
                <a:cubicBezTo>
                  <a:pt x="2709230" y="1703131"/>
                  <a:pt x="2707086" y="1677635"/>
                  <a:pt x="2696098" y="1653462"/>
                </a:cubicBezTo>
                <a:cubicBezTo>
                  <a:pt x="2684468" y="1627876"/>
                  <a:pt x="2658391" y="1578048"/>
                  <a:pt x="2658391" y="1578048"/>
                </a:cubicBezTo>
                <a:cubicBezTo>
                  <a:pt x="2656264" y="1565288"/>
                  <a:pt x="2647208" y="1501678"/>
                  <a:pt x="2639537" y="1483780"/>
                </a:cubicBezTo>
                <a:cubicBezTo>
                  <a:pt x="2635074" y="1473366"/>
                  <a:pt x="2626968" y="1464926"/>
                  <a:pt x="2620683" y="1455499"/>
                </a:cubicBezTo>
                <a:cubicBezTo>
                  <a:pt x="2598337" y="1343761"/>
                  <a:pt x="2627710" y="1459523"/>
                  <a:pt x="2592403" y="1380085"/>
                </a:cubicBezTo>
                <a:cubicBezTo>
                  <a:pt x="2584331" y="1361924"/>
                  <a:pt x="2584572" y="1340060"/>
                  <a:pt x="2573549" y="1323524"/>
                </a:cubicBezTo>
                <a:cubicBezTo>
                  <a:pt x="2567265" y="1314097"/>
                  <a:pt x="2559297" y="1305596"/>
                  <a:pt x="2554696" y="1295243"/>
                </a:cubicBezTo>
                <a:cubicBezTo>
                  <a:pt x="2546625" y="1277083"/>
                  <a:pt x="2540662" y="1257963"/>
                  <a:pt x="2535842" y="1238683"/>
                </a:cubicBezTo>
                <a:cubicBezTo>
                  <a:pt x="2532700" y="1226114"/>
                  <a:pt x="2531519" y="1212884"/>
                  <a:pt x="2526415" y="1200975"/>
                </a:cubicBezTo>
                <a:cubicBezTo>
                  <a:pt x="2521952" y="1190562"/>
                  <a:pt x="2513183" y="1182532"/>
                  <a:pt x="2507562" y="1172695"/>
                </a:cubicBezTo>
                <a:cubicBezTo>
                  <a:pt x="2500590" y="1160494"/>
                  <a:pt x="2494244" y="1147904"/>
                  <a:pt x="2488708" y="1134988"/>
                </a:cubicBezTo>
                <a:cubicBezTo>
                  <a:pt x="2484794" y="1125855"/>
                  <a:pt x="2483725" y="1115595"/>
                  <a:pt x="2479281" y="1106707"/>
                </a:cubicBezTo>
                <a:cubicBezTo>
                  <a:pt x="2474214" y="1096574"/>
                  <a:pt x="2466712" y="1087854"/>
                  <a:pt x="2460428" y="1078427"/>
                </a:cubicBezTo>
                <a:cubicBezTo>
                  <a:pt x="2442169" y="1005394"/>
                  <a:pt x="2465923" y="1072923"/>
                  <a:pt x="2422720" y="1012439"/>
                </a:cubicBezTo>
                <a:cubicBezTo>
                  <a:pt x="2414552" y="1001004"/>
                  <a:pt x="2410839" y="986933"/>
                  <a:pt x="2403867" y="974732"/>
                </a:cubicBezTo>
                <a:cubicBezTo>
                  <a:pt x="2398246" y="964895"/>
                  <a:pt x="2391298" y="955879"/>
                  <a:pt x="2385013" y="946452"/>
                </a:cubicBezTo>
                <a:cubicBezTo>
                  <a:pt x="2368446" y="896751"/>
                  <a:pt x="2386536" y="936967"/>
                  <a:pt x="2347306" y="889891"/>
                </a:cubicBezTo>
                <a:cubicBezTo>
                  <a:pt x="2340053" y="881187"/>
                  <a:pt x="2335979" y="870078"/>
                  <a:pt x="2328452" y="861610"/>
                </a:cubicBezTo>
                <a:cubicBezTo>
                  <a:pt x="2310738" y="841682"/>
                  <a:pt x="2271892" y="805050"/>
                  <a:pt x="2271892" y="805050"/>
                </a:cubicBezTo>
                <a:cubicBezTo>
                  <a:pt x="2268750" y="795623"/>
                  <a:pt x="2265195" y="786324"/>
                  <a:pt x="2262465" y="776769"/>
                </a:cubicBezTo>
                <a:cubicBezTo>
                  <a:pt x="2258906" y="764312"/>
                  <a:pt x="2260568" y="749605"/>
                  <a:pt x="2253038" y="739062"/>
                </a:cubicBezTo>
                <a:cubicBezTo>
                  <a:pt x="2243906" y="726277"/>
                  <a:pt x="2227260" y="721007"/>
                  <a:pt x="2215331" y="710782"/>
                </a:cubicBezTo>
                <a:cubicBezTo>
                  <a:pt x="2205209" y="702106"/>
                  <a:pt x="2195585" y="692743"/>
                  <a:pt x="2187050" y="682501"/>
                </a:cubicBezTo>
                <a:cubicBezTo>
                  <a:pt x="2179797" y="673798"/>
                  <a:pt x="2174782" y="663440"/>
                  <a:pt x="2168197" y="654221"/>
                </a:cubicBezTo>
                <a:cubicBezTo>
                  <a:pt x="2159065" y="641436"/>
                  <a:pt x="2150141" y="628443"/>
                  <a:pt x="2139916" y="616514"/>
                </a:cubicBezTo>
                <a:cubicBezTo>
                  <a:pt x="2115719" y="588284"/>
                  <a:pt x="2112451" y="588776"/>
                  <a:pt x="2083356" y="569380"/>
                </a:cubicBezTo>
                <a:cubicBezTo>
                  <a:pt x="2069444" y="548513"/>
                  <a:pt x="2057997" y="527335"/>
                  <a:pt x="2036222" y="512819"/>
                </a:cubicBezTo>
                <a:cubicBezTo>
                  <a:pt x="2027954" y="507307"/>
                  <a:pt x="2017368" y="506534"/>
                  <a:pt x="2007941" y="503392"/>
                </a:cubicBezTo>
                <a:lnTo>
                  <a:pt x="1951380" y="446831"/>
                </a:lnTo>
                <a:cubicBezTo>
                  <a:pt x="1941953" y="437404"/>
                  <a:pt x="1931099" y="429216"/>
                  <a:pt x="1923100" y="418551"/>
                </a:cubicBezTo>
                <a:cubicBezTo>
                  <a:pt x="1913673" y="405982"/>
                  <a:pt x="1905929" y="391953"/>
                  <a:pt x="1894819" y="380843"/>
                </a:cubicBezTo>
                <a:cubicBezTo>
                  <a:pt x="1872981" y="359005"/>
                  <a:pt x="1846407" y="356637"/>
                  <a:pt x="1819405" y="343136"/>
                </a:cubicBezTo>
                <a:cubicBezTo>
                  <a:pt x="1809272" y="338069"/>
                  <a:pt x="1801258" y="329350"/>
                  <a:pt x="1791125" y="324283"/>
                </a:cubicBezTo>
                <a:cubicBezTo>
                  <a:pt x="1775990" y="316715"/>
                  <a:pt x="1759126" y="312997"/>
                  <a:pt x="1743991" y="305429"/>
                </a:cubicBezTo>
                <a:cubicBezTo>
                  <a:pt x="1708882" y="287874"/>
                  <a:pt x="1718704" y="284356"/>
                  <a:pt x="1687430" y="258295"/>
                </a:cubicBezTo>
                <a:cubicBezTo>
                  <a:pt x="1650088" y="227177"/>
                  <a:pt x="1662173" y="247947"/>
                  <a:pt x="1612015" y="220588"/>
                </a:cubicBezTo>
                <a:cubicBezTo>
                  <a:pt x="1592123" y="209738"/>
                  <a:pt x="1576951" y="190046"/>
                  <a:pt x="1555455" y="182881"/>
                </a:cubicBezTo>
                <a:cubicBezTo>
                  <a:pt x="1514883" y="169357"/>
                  <a:pt x="1536814" y="175864"/>
                  <a:pt x="1489467" y="164027"/>
                </a:cubicBezTo>
                <a:cubicBezTo>
                  <a:pt x="1480927" y="157622"/>
                  <a:pt x="1437263" y="123785"/>
                  <a:pt x="1423479" y="116893"/>
                </a:cubicBezTo>
                <a:cubicBezTo>
                  <a:pt x="1414591" y="112449"/>
                  <a:pt x="1404332" y="111380"/>
                  <a:pt x="1395199" y="107466"/>
                </a:cubicBezTo>
                <a:cubicBezTo>
                  <a:pt x="1382283" y="101930"/>
                  <a:pt x="1370824" y="93056"/>
                  <a:pt x="1357492" y="88612"/>
                </a:cubicBezTo>
                <a:cubicBezTo>
                  <a:pt x="1342292" y="83545"/>
                  <a:pt x="1325902" y="83072"/>
                  <a:pt x="1310358" y="79186"/>
                </a:cubicBezTo>
                <a:cubicBezTo>
                  <a:pt x="1300718" y="76776"/>
                  <a:pt x="1291504" y="72901"/>
                  <a:pt x="1282077" y="69759"/>
                </a:cubicBezTo>
                <a:cubicBezTo>
                  <a:pt x="1272650" y="63474"/>
                  <a:pt x="1264150" y="55506"/>
                  <a:pt x="1253797" y="50905"/>
                </a:cubicBezTo>
                <a:cubicBezTo>
                  <a:pt x="1189791" y="22458"/>
                  <a:pt x="1162871" y="29188"/>
                  <a:pt x="1084114" y="22625"/>
                </a:cubicBezTo>
                <a:cubicBezTo>
                  <a:pt x="1074687" y="19483"/>
                  <a:pt x="1065578" y="15147"/>
                  <a:pt x="1055834" y="13198"/>
                </a:cubicBezTo>
                <a:cubicBezTo>
                  <a:pt x="915935" y="-14782"/>
                  <a:pt x="750294" y="9914"/>
                  <a:pt x="622201" y="13198"/>
                </a:cubicBezTo>
                <a:cubicBezTo>
                  <a:pt x="606490" y="16340"/>
                  <a:pt x="589944" y="16674"/>
                  <a:pt x="575067" y="22625"/>
                </a:cubicBezTo>
                <a:cubicBezTo>
                  <a:pt x="558055" y="29430"/>
                  <a:pt x="544018" y="42131"/>
                  <a:pt x="527933" y="50905"/>
                </a:cubicBezTo>
                <a:cubicBezTo>
                  <a:pt x="509428" y="60999"/>
                  <a:pt x="490830" y="71079"/>
                  <a:pt x="471372" y="79186"/>
                </a:cubicBezTo>
                <a:cubicBezTo>
                  <a:pt x="471355" y="79193"/>
                  <a:pt x="358267" y="116885"/>
                  <a:pt x="358250" y="116893"/>
                </a:cubicBezTo>
                <a:cubicBezTo>
                  <a:pt x="345681" y="123178"/>
                  <a:pt x="332744" y="128775"/>
                  <a:pt x="320543" y="135747"/>
                </a:cubicBezTo>
                <a:cubicBezTo>
                  <a:pt x="310706" y="141368"/>
                  <a:pt x="302676" y="150137"/>
                  <a:pt x="292263" y="154600"/>
                </a:cubicBezTo>
                <a:cubicBezTo>
                  <a:pt x="280355" y="159704"/>
                  <a:pt x="267013" y="160468"/>
                  <a:pt x="254556" y="164027"/>
                </a:cubicBezTo>
                <a:cubicBezTo>
                  <a:pt x="245001" y="166757"/>
                  <a:pt x="235702" y="170312"/>
                  <a:pt x="226275" y="173454"/>
                </a:cubicBezTo>
                <a:cubicBezTo>
                  <a:pt x="219991" y="182881"/>
                  <a:pt x="215433" y="193723"/>
                  <a:pt x="207422" y="201734"/>
                </a:cubicBezTo>
                <a:cubicBezTo>
                  <a:pt x="185722" y="223434"/>
                  <a:pt x="170280" y="222803"/>
                  <a:pt x="141434" y="230015"/>
                </a:cubicBezTo>
                <a:cubicBezTo>
                  <a:pt x="135149" y="239442"/>
                  <a:pt x="131427" y="251217"/>
                  <a:pt x="122580" y="258295"/>
                </a:cubicBezTo>
                <a:cubicBezTo>
                  <a:pt x="114821" y="264502"/>
                  <a:pt x="103526" y="264032"/>
                  <a:pt x="94300" y="267722"/>
                </a:cubicBezTo>
                <a:cubicBezTo>
                  <a:pt x="87776" y="270332"/>
                  <a:pt x="81731" y="274007"/>
                  <a:pt x="75446" y="277149"/>
                </a:cubicBezTo>
              </a:path>
            </a:pathLst>
          </a:custGeom>
          <a:noFill/>
          <a:ln w="19050" cap="flat" cmpd="sng" algn="ctr">
            <a:solidFill>
              <a:srgbClr val="00B0F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33" name="文本框 32">
            <a:extLst>
              <a:ext uri="{FF2B5EF4-FFF2-40B4-BE49-F238E27FC236}">
                <a16:creationId xmlns:a16="http://schemas.microsoft.com/office/drawing/2014/main" xmlns="" id="{3EC72900-B38E-4B61-909B-FB40AEE645BF}"/>
              </a:ext>
            </a:extLst>
          </p:cNvPr>
          <p:cNvSpPr txBox="1"/>
          <p:nvPr/>
        </p:nvSpPr>
        <p:spPr>
          <a:xfrm>
            <a:off x="6876163" y="2721877"/>
            <a:ext cx="1260984" cy="461665"/>
          </a:xfrm>
          <a:prstGeom prst="rect">
            <a:avLst/>
          </a:prstGeom>
          <a:noFill/>
        </p:spPr>
        <p:txBody>
          <a:bodyPr wrap="square" rtlCol="0">
            <a:spAutoFit/>
          </a:bodyPr>
          <a:lstStyle/>
          <a:p>
            <a:r>
              <a:rPr lang="zh-CN" altLang="en-US" sz="2400" b="1">
                <a:solidFill>
                  <a:srgbClr val="FF0000"/>
                </a:solidFill>
              </a:rPr>
              <a:t>左子树</a:t>
            </a:r>
          </a:p>
        </p:txBody>
      </p:sp>
      <p:sp>
        <p:nvSpPr>
          <p:cNvPr id="34" name="任意多边形: 形状 33">
            <a:extLst>
              <a:ext uri="{FF2B5EF4-FFF2-40B4-BE49-F238E27FC236}">
                <a16:creationId xmlns:a16="http://schemas.microsoft.com/office/drawing/2014/main" xmlns="" id="{49DE9A9E-9A22-401A-A9C0-4B9BFBD6308F}"/>
              </a:ext>
            </a:extLst>
          </p:cNvPr>
          <p:cNvSpPr/>
          <p:nvPr/>
        </p:nvSpPr>
        <p:spPr bwMode="auto">
          <a:xfrm rot="20847866">
            <a:off x="9863380" y="1733631"/>
            <a:ext cx="888626" cy="1728138"/>
          </a:xfrm>
          <a:custGeom>
            <a:avLst/>
            <a:gdLst>
              <a:gd name="connsiteX0" fmla="*/ 60476 w 1521631"/>
              <a:gd name="connsiteY0" fmla="*/ 57713 h 1944678"/>
              <a:gd name="connsiteX1" fmla="*/ 32196 w 1521631"/>
              <a:gd name="connsiteY1" fmla="*/ 133127 h 1944678"/>
              <a:gd name="connsiteX2" fmla="*/ 13342 w 1521631"/>
              <a:gd name="connsiteY2" fmla="*/ 227395 h 1944678"/>
              <a:gd name="connsiteX3" fmla="*/ 13342 w 1521631"/>
              <a:gd name="connsiteY3" fmla="*/ 755296 h 1944678"/>
              <a:gd name="connsiteX4" fmla="*/ 22769 w 1521631"/>
              <a:gd name="connsiteY4" fmla="*/ 783577 h 1944678"/>
              <a:gd name="connsiteX5" fmla="*/ 60476 w 1521631"/>
              <a:gd name="connsiteY5" fmla="*/ 896698 h 1944678"/>
              <a:gd name="connsiteX6" fmla="*/ 88757 w 1521631"/>
              <a:gd name="connsiteY6" fmla="*/ 1056954 h 1944678"/>
              <a:gd name="connsiteX7" fmla="*/ 107610 w 1521631"/>
              <a:gd name="connsiteY7" fmla="*/ 1188929 h 1944678"/>
              <a:gd name="connsiteX8" fmla="*/ 126464 w 1521631"/>
              <a:gd name="connsiteY8" fmla="*/ 1217210 h 1944678"/>
              <a:gd name="connsiteX9" fmla="*/ 164171 w 1521631"/>
              <a:gd name="connsiteY9" fmla="*/ 1339758 h 1944678"/>
              <a:gd name="connsiteX10" fmla="*/ 173598 w 1521631"/>
              <a:gd name="connsiteY10" fmla="*/ 1396319 h 1944678"/>
              <a:gd name="connsiteX11" fmla="*/ 183025 w 1521631"/>
              <a:gd name="connsiteY11" fmla="*/ 1434026 h 1944678"/>
              <a:gd name="connsiteX12" fmla="*/ 211305 w 1521631"/>
              <a:gd name="connsiteY12" fmla="*/ 1556575 h 1944678"/>
              <a:gd name="connsiteX13" fmla="*/ 239585 w 1521631"/>
              <a:gd name="connsiteY13" fmla="*/ 1641416 h 1944678"/>
              <a:gd name="connsiteX14" fmla="*/ 249012 w 1521631"/>
              <a:gd name="connsiteY14" fmla="*/ 1669696 h 1944678"/>
              <a:gd name="connsiteX15" fmla="*/ 267866 w 1521631"/>
              <a:gd name="connsiteY15" fmla="*/ 1697977 h 1944678"/>
              <a:gd name="connsiteX16" fmla="*/ 277293 w 1521631"/>
              <a:gd name="connsiteY16" fmla="*/ 1726257 h 1944678"/>
              <a:gd name="connsiteX17" fmla="*/ 296146 w 1521631"/>
              <a:gd name="connsiteY17" fmla="*/ 1754538 h 1944678"/>
              <a:gd name="connsiteX18" fmla="*/ 315000 w 1521631"/>
              <a:gd name="connsiteY18" fmla="*/ 1811098 h 1944678"/>
              <a:gd name="connsiteX19" fmla="*/ 333853 w 1521631"/>
              <a:gd name="connsiteY19" fmla="*/ 1839379 h 1944678"/>
              <a:gd name="connsiteX20" fmla="*/ 380987 w 1521631"/>
              <a:gd name="connsiteY20" fmla="*/ 1933647 h 1944678"/>
              <a:gd name="connsiteX21" fmla="*/ 437548 w 1521631"/>
              <a:gd name="connsiteY21" fmla="*/ 1943074 h 1944678"/>
              <a:gd name="connsiteX22" fmla="*/ 1087998 w 1521631"/>
              <a:gd name="connsiteY22" fmla="*/ 1924220 h 1944678"/>
              <a:gd name="connsiteX23" fmla="*/ 1135132 w 1521631"/>
              <a:gd name="connsiteY23" fmla="*/ 1914793 h 1944678"/>
              <a:gd name="connsiteX24" fmla="*/ 1163412 w 1521631"/>
              <a:gd name="connsiteY24" fmla="*/ 1895940 h 1944678"/>
              <a:gd name="connsiteX25" fmla="*/ 1191693 w 1521631"/>
              <a:gd name="connsiteY25" fmla="*/ 1886513 h 1944678"/>
              <a:gd name="connsiteX26" fmla="*/ 1267107 w 1521631"/>
              <a:gd name="connsiteY26" fmla="*/ 1858232 h 1944678"/>
              <a:gd name="connsiteX27" fmla="*/ 1295387 w 1521631"/>
              <a:gd name="connsiteY27" fmla="*/ 1839379 h 1944678"/>
              <a:gd name="connsiteX28" fmla="*/ 1333095 w 1521631"/>
              <a:gd name="connsiteY28" fmla="*/ 1820525 h 1944678"/>
              <a:gd name="connsiteX29" fmla="*/ 1361375 w 1521631"/>
              <a:gd name="connsiteY29" fmla="*/ 1792245 h 1944678"/>
              <a:gd name="connsiteX30" fmla="*/ 1408509 w 1521631"/>
              <a:gd name="connsiteY30" fmla="*/ 1716830 h 1944678"/>
              <a:gd name="connsiteX31" fmla="*/ 1417936 w 1521631"/>
              <a:gd name="connsiteY31" fmla="*/ 1688550 h 1944678"/>
              <a:gd name="connsiteX32" fmla="*/ 1455643 w 1521631"/>
              <a:gd name="connsiteY32" fmla="*/ 1641416 h 1944678"/>
              <a:gd name="connsiteX33" fmla="*/ 1493350 w 1521631"/>
              <a:gd name="connsiteY33" fmla="*/ 1528294 h 1944678"/>
              <a:gd name="connsiteX34" fmla="*/ 1502777 w 1521631"/>
              <a:gd name="connsiteY34" fmla="*/ 1500014 h 1944678"/>
              <a:gd name="connsiteX35" fmla="*/ 1521631 w 1521631"/>
              <a:gd name="connsiteY35" fmla="*/ 1405746 h 1944678"/>
              <a:gd name="connsiteX36" fmla="*/ 1512204 w 1521631"/>
              <a:gd name="connsiteY36" fmla="*/ 1151222 h 1944678"/>
              <a:gd name="connsiteX37" fmla="*/ 1502777 w 1521631"/>
              <a:gd name="connsiteY37" fmla="*/ 1122942 h 1944678"/>
              <a:gd name="connsiteX38" fmla="*/ 1483924 w 1521631"/>
              <a:gd name="connsiteY38" fmla="*/ 1094661 h 1944678"/>
              <a:gd name="connsiteX39" fmla="*/ 1455643 w 1521631"/>
              <a:gd name="connsiteY39" fmla="*/ 1028674 h 1944678"/>
              <a:gd name="connsiteX40" fmla="*/ 1417936 w 1521631"/>
              <a:gd name="connsiteY40" fmla="*/ 972113 h 1944678"/>
              <a:gd name="connsiteX41" fmla="*/ 1380229 w 1521631"/>
              <a:gd name="connsiteY41" fmla="*/ 896698 h 1944678"/>
              <a:gd name="connsiteX42" fmla="*/ 1361375 w 1521631"/>
              <a:gd name="connsiteY42" fmla="*/ 868418 h 1944678"/>
              <a:gd name="connsiteX43" fmla="*/ 1314241 w 1521631"/>
              <a:gd name="connsiteY43" fmla="*/ 793004 h 1944678"/>
              <a:gd name="connsiteX44" fmla="*/ 1285961 w 1521631"/>
              <a:gd name="connsiteY44" fmla="*/ 717589 h 1944678"/>
              <a:gd name="connsiteX45" fmla="*/ 1248253 w 1521631"/>
              <a:gd name="connsiteY45" fmla="*/ 661028 h 1944678"/>
              <a:gd name="connsiteX46" fmla="*/ 1238827 w 1521631"/>
              <a:gd name="connsiteY46" fmla="*/ 632748 h 1944678"/>
              <a:gd name="connsiteX47" fmla="*/ 1191693 w 1521631"/>
              <a:gd name="connsiteY47" fmla="*/ 566760 h 1944678"/>
              <a:gd name="connsiteX48" fmla="*/ 1153985 w 1521631"/>
              <a:gd name="connsiteY48" fmla="*/ 510199 h 1944678"/>
              <a:gd name="connsiteX49" fmla="*/ 1135132 w 1521631"/>
              <a:gd name="connsiteY49" fmla="*/ 444212 h 1944678"/>
              <a:gd name="connsiteX50" fmla="*/ 1106851 w 1521631"/>
              <a:gd name="connsiteY50" fmla="*/ 415931 h 1944678"/>
              <a:gd name="connsiteX51" fmla="*/ 1069144 w 1521631"/>
              <a:gd name="connsiteY51" fmla="*/ 349944 h 1944678"/>
              <a:gd name="connsiteX52" fmla="*/ 1040864 w 1521631"/>
              <a:gd name="connsiteY52" fmla="*/ 321663 h 1944678"/>
              <a:gd name="connsiteX53" fmla="*/ 1003157 w 1521631"/>
              <a:gd name="connsiteY53" fmla="*/ 265103 h 1944678"/>
              <a:gd name="connsiteX54" fmla="*/ 984303 w 1521631"/>
              <a:gd name="connsiteY54" fmla="*/ 236822 h 1944678"/>
              <a:gd name="connsiteX55" fmla="*/ 965449 w 1521631"/>
              <a:gd name="connsiteY55" fmla="*/ 199115 h 1944678"/>
              <a:gd name="connsiteX56" fmla="*/ 937169 w 1521631"/>
              <a:gd name="connsiteY56" fmla="*/ 180261 h 1944678"/>
              <a:gd name="connsiteX57" fmla="*/ 927742 w 1521631"/>
              <a:gd name="connsiteY57" fmla="*/ 151981 h 1944678"/>
              <a:gd name="connsiteX58" fmla="*/ 871181 w 1521631"/>
              <a:gd name="connsiteY58" fmla="*/ 95420 h 1944678"/>
              <a:gd name="connsiteX59" fmla="*/ 786340 w 1521631"/>
              <a:gd name="connsiteY59" fmla="*/ 29432 h 1944678"/>
              <a:gd name="connsiteX60" fmla="*/ 701499 w 1521631"/>
              <a:gd name="connsiteY60" fmla="*/ 20006 h 1944678"/>
              <a:gd name="connsiteX61" fmla="*/ 673218 w 1521631"/>
              <a:gd name="connsiteY61" fmla="*/ 10579 h 1944678"/>
              <a:gd name="connsiteX62" fmla="*/ 277293 w 1521631"/>
              <a:gd name="connsiteY62" fmla="*/ 10579 h 1944678"/>
              <a:gd name="connsiteX63" fmla="*/ 249012 w 1521631"/>
              <a:gd name="connsiteY63" fmla="*/ 20006 h 1944678"/>
              <a:gd name="connsiteX64" fmla="*/ 183025 w 1521631"/>
              <a:gd name="connsiteY64" fmla="*/ 38859 h 1944678"/>
              <a:gd name="connsiteX65" fmla="*/ 154744 w 1521631"/>
              <a:gd name="connsiteY65" fmla="*/ 57713 h 1944678"/>
              <a:gd name="connsiteX66" fmla="*/ 88757 w 1521631"/>
              <a:gd name="connsiteY66" fmla="*/ 76566 h 1944678"/>
              <a:gd name="connsiteX67" fmla="*/ 32196 w 1521631"/>
              <a:gd name="connsiteY67" fmla="*/ 104847 h 1944678"/>
              <a:gd name="connsiteX68" fmla="*/ 22769 w 1521631"/>
              <a:gd name="connsiteY68" fmla="*/ 104847 h 1944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521631" h="1944678">
                <a:moveTo>
                  <a:pt x="60476" y="57713"/>
                </a:moveTo>
                <a:cubicBezTo>
                  <a:pt x="56238" y="68309"/>
                  <a:pt x="36225" y="115667"/>
                  <a:pt x="32196" y="133127"/>
                </a:cubicBezTo>
                <a:cubicBezTo>
                  <a:pt x="24990" y="164351"/>
                  <a:pt x="19627" y="195972"/>
                  <a:pt x="13342" y="227395"/>
                </a:cubicBezTo>
                <a:cubicBezTo>
                  <a:pt x="-5945" y="458832"/>
                  <a:pt x="-2885" y="373970"/>
                  <a:pt x="13342" y="755296"/>
                </a:cubicBezTo>
                <a:cubicBezTo>
                  <a:pt x="13764" y="765224"/>
                  <a:pt x="20154" y="773990"/>
                  <a:pt x="22769" y="783577"/>
                </a:cubicBezTo>
                <a:cubicBezTo>
                  <a:pt x="49484" y="881529"/>
                  <a:pt x="27621" y="830985"/>
                  <a:pt x="60476" y="896698"/>
                </a:cubicBezTo>
                <a:cubicBezTo>
                  <a:pt x="84145" y="1086051"/>
                  <a:pt x="52230" y="849964"/>
                  <a:pt x="88757" y="1056954"/>
                </a:cubicBezTo>
                <a:cubicBezTo>
                  <a:pt x="90612" y="1067467"/>
                  <a:pt x="101519" y="1170655"/>
                  <a:pt x="107610" y="1188929"/>
                </a:cubicBezTo>
                <a:cubicBezTo>
                  <a:pt x="111193" y="1199677"/>
                  <a:pt x="120179" y="1207783"/>
                  <a:pt x="126464" y="1217210"/>
                </a:cubicBezTo>
                <a:cubicBezTo>
                  <a:pt x="147539" y="1322588"/>
                  <a:pt x="127541" y="1284815"/>
                  <a:pt x="164171" y="1339758"/>
                </a:cubicBezTo>
                <a:cubicBezTo>
                  <a:pt x="167313" y="1358612"/>
                  <a:pt x="169849" y="1377576"/>
                  <a:pt x="173598" y="1396319"/>
                </a:cubicBezTo>
                <a:cubicBezTo>
                  <a:pt x="176139" y="1409023"/>
                  <a:pt x="180215" y="1421379"/>
                  <a:pt x="183025" y="1434026"/>
                </a:cubicBezTo>
                <a:cubicBezTo>
                  <a:pt x="212042" y="1564605"/>
                  <a:pt x="165100" y="1371758"/>
                  <a:pt x="211305" y="1556575"/>
                </a:cubicBezTo>
                <a:cubicBezTo>
                  <a:pt x="227100" y="1619754"/>
                  <a:pt x="212964" y="1570425"/>
                  <a:pt x="239585" y="1641416"/>
                </a:cubicBezTo>
                <a:cubicBezTo>
                  <a:pt x="243074" y="1650720"/>
                  <a:pt x="244568" y="1660808"/>
                  <a:pt x="249012" y="1669696"/>
                </a:cubicBezTo>
                <a:cubicBezTo>
                  <a:pt x="254079" y="1679830"/>
                  <a:pt x="262799" y="1687843"/>
                  <a:pt x="267866" y="1697977"/>
                </a:cubicBezTo>
                <a:cubicBezTo>
                  <a:pt x="272310" y="1706865"/>
                  <a:pt x="272849" y="1717369"/>
                  <a:pt x="277293" y="1726257"/>
                </a:cubicBezTo>
                <a:cubicBezTo>
                  <a:pt x="282360" y="1736391"/>
                  <a:pt x="291545" y="1744185"/>
                  <a:pt x="296146" y="1754538"/>
                </a:cubicBezTo>
                <a:cubicBezTo>
                  <a:pt x="304217" y="1772698"/>
                  <a:pt x="303977" y="1794562"/>
                  <a:pt x="315000" y="1811098"/>
                </a:cubicBezTo>
                <a:cubicBezTo>
                  <a:pt x="321284" y="1820525"/>
                  <a:pt x="329252" y="1829026"/>
                  <a:pt x="333853" y="1839379"/>
                </a:cubicBezTo>
                <a:cubicBezTo>
                  <a:pt x="344875" y="1864179"/>
                  <a:pt x="350902" y="1916933"/>
                  <a:pt x="380987" y="1933647"/>
                </a:cubicBezTo>
                <a:cubicBezTo>
                  <a:pt x="397695" y="1942929"/>
                  <a:pt x="418694" y="1939932"/>
                  <a:pt x="437548" y="1943074"/>
                </a:cubicBezTo>
                <a:cubicBezTo>
                  <a:pt x="616062" y="1940147"/>
                  <a:pt x="878108" y="1956511"/>
                  <a:pt x="1087998" y="1924220"/>
                </a:cubicBezTo>
                <a:cubicBezTo>
                  <a:pt x="1103834" y="1921784"/>
                  <a:pt x="1119421" y="1917935"/>
                  <a:pt x="1135132" y="1914793"/>
                </a:cubicBezTo>
                <a:cubicBezTo>
                  <a:pt x="1144559" y="1908509"/>
                  <a:pt x="1153279" y="1901007"/>
                  <a:pt x="1163412" y="1895940"/>
                </a:cubicBezTo>
                <a:cubicBezTo>
                  <a:pt x="1172300" y="1891496"/>
                  <a:pt x="1182354" y="1889909"/>
                  <a:pt x="1191693" y="1886513"/>
                </a:cubicBezTo>
                <a:cubicBezTo>
                  <a:pt x="1216924" y="1877338"/>
                  <a:pt x="1242666" y="1869342"/>
                  <a:pt x="1267107" y="1858232"/>
                </a:cubicBezTo>
                <a:cubicBezTo>
                  <a:pt x="1277421" y="1853544"/>
                  <a:pt x="1285550" y="1845000"/>
                  <a:pt x="1295387" y="1839379"/>
                </a:cubicBezTo>
                <a:cubicBezTo>
                  <a:pt x="1307588" y="1832407"/>
                  <a:pt x="1321660" y="1828693"/>
                  <a:pt x="1333095" y="1820525"/>
                </a:cubicBezTo>
                <a:cubicBezTo>
                  <a:pt x="1343943" y="1812776"/>
                  <a:pt x="1352699" y="1802367"/>
                  <a:pt x="1361375" y="1792245"/>
                </a:cubicBezTo>
                <a:cubicBezTo>
                  <a:pt x="1384579" y="1765174"/>
                  <a:pt x="1394712" y="1749023"/>
                  <a:pt x="1408509" y="1716830"/>
                </a:cubicBezTo>
                <a:cubicBezTo>
                  <a:pt x="1412423" y="1707697"/>
                  <a:pt x="1412670" y="1696976"/>
                  <a:pt x="1417936" y="1688550"/>
                </a:cubicBezTo>
                <a:cubicBezTo>
                  <a:pt x="1428600" y="1671488"/>
                  <a:pt x="1443074" y="1657127"/>
                  <a:pt x="1455643" y="1641416"/>
                </a:cubicBezTo>
                <a:lnTo>
                  <a:pt x="1493350" y="1528294"/>
                </a:lnTo>
                <a:cubicBezTo>
                  <a:pt x="1496492" y="1518867"/>
                  <a:pt x="1500828" y="1509758"/>
                  <a:pt x="1502777" y="1500014"/>
                </a:cubicBezTo>
                <a:lnTo>
                  <a:pt x="1521631" y="1405746"/>
                </a:lnTo>
                <a:cubicBezTo>
                  <a:pt x="1518489" y="1320905"/>
                  <a:pt x="1517852" y="1235933"/>
                  <a:pt x="1512204" y="1151222"/>
                </a:cubicBezTo>
                <a:cubicBezTo>
                  <a:pt x="1511543" y="1141307"/>
                  <a:pt x="1507221" y="1131830"/>
                  <a:pt x="1502777" y="1122942"/>
                </a:cubicBezTo>
                <a:cubicBezTo>
                  <a:pt x="1497710" y="1112808"/>
                  <a:pt x="1488991" y="1104795"/>
                  <a:pt x="1483924" y="1094661"/>
                </a:cubicBezTo>
                <a:cubicBezTo>
                  <a:pt x="1444921" y="1016653"/>
                  <a:pt x="1514484" y="1126742"/>
                  <a:pt x="1455643" y="1028674"/>
                </a:cubicBezTo>
                <a:cubicBezTo>
                  <a:pt x="1443985" y="1009244"/>
                  <a:pt x="1417936" y="972113"/>
                  <a:pt x="1417936" y="972113"/>
                </a:cubicBezTo>
                <a:cubicBezTo>
                  <a:pt x="1403578" y="929038"/>
                  <a:pt x="1412031" y="947580"/>
                  <a:pt x="1380229" y="896698"/>
                </a:cubicBezTo>
                <a:cubicBezTo>
                  <a:pt x="1374224" y="887091"/>
                  <a:pt x="1365976" y="878771"/>
                  <a:pt x="1361375" y="868418"/>
                </a:cubicBezTo>
                <a:cubicBezTo>
                  <a:pt x="1328310" y="794024"/>
                  <a:pt x="1365116" y="826920"/>
                  <a:pt x="1314241" y="793004"/>
                </a:cubicBezTo>
                <a:cubicBezTo>
                  <a:pt x="1253549" y="701966"/>
                  <a:pt x="1344207" y="845730"/>
                  <a:pt x="1285961" y="717589"/>
                </a:cubicBezTo>
                <a:cubicBezTo>
                  <a:pt x="1276584" y="696961"/>
                  <a:pt x="1248253" y="661028"/>
                  <a:pt x="1248253" y="661028"/>
                </a:cubicBezTo>
                <a:cubicBezTo>
                  <a:pt x="1245111" y="651601"/>
                  <a:pt x="1243271" y="641636"/>
                  <a:pt x="1238827" y="632748"/>
                </a:cubicBezTo>
                <a:cubicBezTo>
                  <a:pt x="1231935" y="618965"/>
                  <a:pt x="1198097" y="575299"/>
                  <a:pt x="1191693" y="566760"/>
                </a:cubicBezTo>
                <a:cubicBezTo>
                  <a:pt x="1162259" y="478460"/>
                  <a:pt x="1210479" y="609065"/>
                  <a:pt x="1153985" y="510199"/>
                </a:cubicBezTo>
                <a:cubicBezTo>
                  <a:pt x="1141407" y="488187"/>
                  <a:pt x="1149225" y="465352"/>
                  <a:pt x="1135132" y="444212"/>
                </a:cubicBezTo>
                <a:cubicBezTo>
                  <a:pt x="1127737" y="433119"/>
                  <a:pt x="1116278" y="425358"/>
                  <a:pt x="1106851" y="415931"/>
                </a:cubicBezTo>
                <a:cubicBezTo>
                  <a:pt x="1095323" y="392875"/>
                  <a:pt x="1085802" y="369934"/>
                  <a:pt x="1069144" y="349944"/>
                </a:cubicBezTo>
                <a:cubicBezTo>
                  <a:pt x="1060609" y="339702"/>
                  <a:pt x="1050291" y="331090"/>
                  <a:pt x="1040864" y="321663"/>
                </a:cubicBezTo>
                <a:cubicBezTo>
                  <a:pt x="1024297" y="271963"/>
                  <a:pt x="1042386" y="312179"/>
                  <a:pt x="1003157" y="265103"/>
                </a:cubicBezTo>
                <a:cubicBezTo>
                  <a:pt x="995904" y="256399"/>
                  <a:pt x="989924" y="246659"/>
                  <a:pt x="984303" y="236822"/>
                </a:cubicBezTo>
                <a:cubicBezTo>
                  <a:pt x="977331" y="224621"/>
                  <a:pt x="974445" y="209911"/>
                  <a:pt x="965449" y="199115"/>
                </a:cubicBezTo>
                <a:cubicBezTo>
                  <a:pt x="958196" y="190411"/>
                  <a:pt x="946596" y="186546"/>
                  <a:pt x="937169" y="180261"/>
                </a:cubicBezTo>
                <a:cubicBezTo>
                  <a:pt x="934027" y="170834"/>
                  <a:pt x="933843" y="159824"/>
                  <a:pt x="927742" y="151981"/>
                </a:cubicBezTo>
                <a:cubicBezTo>
                  <a:pt x="911372" y="130934"/>
                  <a:pt x="890035" y="114274"/>
                  <a:pt x="871181" y="95420"/>
                </a:cubicBezTo>
                <a:cubicBezTo>
                  <a:pt x="851756" y="75995"/>
                  <a:pt x="811709" y="32251"/>
                  <a:pt x="786340" y="29432"/>
                </a:cubicBezTo>
                <a:lnTo>
                  <a:pt x="701499" y="20006"/>
                </a:lnTo>
                <a:cubicBezTo>
                  <a:pt x="692072" y="16864"/>
                  <a:pt x="683039" y="12090"/>
                  <a:pt x="673218" y="10579"/>
                </a:cubicBezTo>
                <a:cubicBezTo>
                  <a:pt x="535391" y="-10625"/>
                  <a:pt x="430385" y="5795"/>
                  <a:pt x="277293" y="10579"/>
                </a:cubicBezTo>
                <a:cubicBezTo>
                  <a:pt x="267866" y="13721"/>
                  <a:pt x="258567" y="17276"/>
                  <a:pt x="249012" y="20006"/>
                </a:cubicBezTo>
                <a:cubicBezTo>
                  <a:pt x="234911" y="24035"/>
                  <a:pt x="198097" y="31323"/>
                  <a:pt x="183025" y="38859"/>
                </a:cubicBezTo>
                <a:cubicBezTo>
                  <a:pt x="172891" y="43926"/>
                  <a:pt x="164878" y="52646"/>
                  <a:pt x="154744" y="57713"/>
                </a:cubicBezTo>
                <a:cubicBezTo>
                  <a:pt x="141217" y="64477"/>
                  <a:pt x="100843" y="73545"/>
                  <a:pt x="88757" y="76566"/>
                </a:cubicBezTo>
                <a:cubicBezTo>
                  <a:pt x="61109" y="94998"/>
                  <a:pt x="63418" y="97041"/>
                  <a:pt x="32196" y="104847"/>
                </a:cubicBezTo>
                <a:cubicBezTo>
                  <a:pt x="29147" y="105609"/>
                  <a:pt x="25911" y="104847"/>
                  <a:pt x="22769" y="104847"/>
                </a:cubicBezTo>
              </a:path>
            </a:pathLst>
          </a:custGeom>
          <a:noFill/>
          <a:ln w="19050" cap="flat" cmpd="sng" algn="ctr">
            <a:solidFill>
              <a:srgbClr val="00B0F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35" name="文本框 34">
            <a:extLst>
              <a:ext uri="{FF2B5EF4-FFF2-40B4-BE49-F238E27FC236}">
                <a16:creationId xmlns:a16="http://schemas.microsoft.com/office/drawing/2014/main" xmlns="" id="{4A2FB84B-670B-4AFF-85D9-C6A75DF9ACDF}"/>
              </a:ext>
            </a:extLst>
          </p:cNvPr>
          <p:cNvSpPr txBox="1"/>
          <p:nvPr/>
        </p:nvSpPr>
        <p:spPr>
          <a:xfrm>
            <a:off x="10655839" y="2042136"/>
            <a:ext cx="1242528" cy="461665"/>
          </a:xfrm>
          <a:prstGeom prst="rect">
            <a:avLst/>
          </a:prstGeom>
          <a:noFill/>
        </p:spPr>
        <p:txBody>
          <a:bodyPr wrap="square" rtlCol="0">
            <a:spAutoFit/>
          </a:bodyPr>
          <a:lstStyle/>
          <a:p>
            <a:r>
              <a:rPr lang="zh-CN" altLang="en-US" sz="2400" b="1">
                <a:solidFill>
                  <a:srgbClr val="FF0000"/>
                </a:solidFill>
              </a:rPr>
              <a:t>右子树</a:t>
            </a:r>
          </a:p>
        </p:txBody>
      </p:sp>
      <p:grpSp>
        <p:nvGrpSpPr>
          <p:cNvPr id="36" name="Group 3">
            <a:extLst>
              <a:ext uri="{FF2B5EF4-FFF2-40B4-BE49-F238E27FC236}">
                <a16:creationId xmlns:a16="http://schemas.microsoft.com/office/drawing/2014/main" xmlns="" id="{CCA99517-97A2-40DC-87B0-0B2B9D0D4918}"/>
              </a:ext>
            </a:extLst>
          </p:cNvPr>
          <p:cNvGrpSpPr>
            <a:grpSpLocks/>
          </p:cNvGrpSpPr>
          <p:nvPr/>
        </p:nvGrpSpPr>
        <p:grpSpPr bwMode="auto">
          <a:xfrm>
            <a:off x="911593" y="4511094"/>
            <a:ext cx="1600200" cy="2038350"/>
            <a:chOff x="1200" y="1536"/>
            <a:chExt cx="1008" cy="1284"/>
          </a:xfrm>
        </p:grpSpPr>
        <p:grpSp>
          <p:nvGrpSpPr>
            <p:cNvPr id="37" name="Group 4">
              <a:extLst>
                <a:ext uri="{FF2B5EF4-FFF2-40B4-BE49-F238E27FC236}">
                  <a16:creationId xmlns:a16="http://schemas.microsoft.com/office/drawing/2014/main" xmlns="" id="{A5EE694D-161A-40D3-B25E-2C426D809EC2}"/>
                </a:ext>
              </a:extLst>
            </p:cNvPr>
            <p:cNvGrpSpPr>
              <a:grpSpLocks/>
            </p:cNvGrpSpPr>
            <p:nvPr/>
          </p:nvGrpSpPr>
          <p:grpSpPr bwMode="auto">
            <a:xfrm>
              <a:off x="1200" y="1536"/>
              <a:ext cx="1008" cy="1284"/>
              <a:chOff x="1200" y="1536"/>
              <a:chExt cx="1008" cy="1284"/>
            </a:xfrm>
          </p:grpSpPr>
          <p:sp>
            <p:nvSpPr>
              <p:cNvPr id="42" name="Line 5">
                <a:extLst>
                  <a:ext uri="{FF2B5EF4-FFF2-40B4-BE49-F238E27FC236}">
                    <a16:creationId xmlns:a16="http://schemas.microsoft.com/office/drawing/2014/main" xmlns="" id="{1872EDD8-9D77-44B2-9F36-5FAA71AED97E}"/>
                  </a:ext>
                </a:extLst>
              </p:cNvPr>
              <p:cNvSpPr>
                <a:spLocks noChangeShapeType="1"/>
              </p:cNvSpPr>
              <p:nvPr/>
            </p:nvSpPr>
            <p:spPr bwMode="auto">
              <a:xfrm>
                <a:off x="1812" y="1848"/>
                <a:ext cx="144"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6">
                <a:extLst>
                  <a:ext uri="{FF2B5EF4-FFF2-40B4-BE49-F238E27FC236}">
                    <a16:creationId xmlns:a16="http://schemas.microsoft.com/office/drawing/2014/main" xmlns="" id="{3B4B3669-F2CF-47B0-88F4-EF9821347D20}"/>
                  </a:ext>
                </a:extLst>
              </p:cNvPr>
              <p:cNvSpPr>
                <a:spLocks noChangeShapeType="1"/>
              </p:cNvSpPr>
              <p:nvPr/>
            </p:nvSpPr>
            <p:spPr bwMode="auto">
              <a:xfrm>
                <a:off x="1452" y="2316"/>
                <a:ext cx="144"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 name="Group 7">
                <a:extLst>
                  <a:ext uri="{FF2B5EF4-FFF2-40B4-BE49-F238E27FC236}">
                    <a16:creationId xmlns:a16="http://schemas.microsoft.com/office/drawing/2014/main" xmlns="" id="{9CE91C43-BEDE-479A-BE8F-CFC5007D5839}"/>
                  </a:ext>
                </a:extLst>
              </p:cNvPr>
              <p:cNvGrpSpPr>
                <a:grpSpLocks/>
              </p:cNvGrpSpPr>
              <p:nvPr/>
            </p:nvGrpSpPr>
            <p:grpSpPr bwMode="auto">
              <a:xfrm>
                <a:off x="1200" y="1536"/>
                <a:ext cx="1008" cy="1284"/>
                <a:chOff x="1536" y="1728"/>
                <a:chExt cx="1008" cy="1284"/>
              </a:xfrm>
            </p:grpSpPr>
            <p:sp>
              <p:nvSpPr>
                <p:cNvPr id="46" name="Oval 8">
                  <a:extLst>
                    <a:ext uri="{FF2B5EF4-FFF2-40B4-BE49-F238E27FC236}">
                      <a16:creationId xmlns:a16="http://schemas.microsoft.com/office/drawing/2014/main" xmlns="" id="{FDA14229-DF1C-497A-AD1B-F355382D60A0}"/>
                    </a:ext>
                  </a:extLst>
                </p:cNvPr>
                <p:cNvSpPr>
                  <a:spLocks noChangeArrowheads="1"/>
                </p:cNvSpPr>
                <p:nvPr/>
              </p:nvSpPr>
              <p:spPr bwMode="auto">
                <a:xfrm>
                  <a:off x="1848" y="2676"/>
                  <a:ext cx="336" cy="336"/>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Oval 9">
                  <a:extLst>
                    <a:ext uri="{FF2B5EF4-FFF2-40B4-BE49-F238E27FC236}">
                      <a16:creationId xmlns:a16="http://schemas.microsoft.com/office/drawing/2014/main" xmlns="" id="{DACB723A-94DB-41C1-9FAC-93DECE9899D0}"/>
                    </a:ext>
                  </a:extLst>
                </p:cNvPr>
                <p:cNvSpPr>
                  <a:spLocks noChangeArrowheads="1"/>
                </p:cNvSpPr>
                <p:nvPr/>
              </p:nvSpPr>
              <p:spPr bwMode="auto">
                <a:xfrm>
                  <a:off x="1536" y="2208"/>
                  <a:ext cx="336" cy="336"/>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Oval 10">
                  <a:extLst>
                    <a:ext uri="{FF2B5EF4-FFF2-40B4-BE49-F238E27FC236}">
                      <a16:creationId xmlns:a16="http://schemas.microsoft.com/office/drawing/2014/main" xmlns="" id="{BADE329B-3547-4D84-97EB-C823BF8CD114}"/>
                    </a:ext>
                  </a:extLst>
                </p:cNvPr>
                <p:cNvSpPr>
                  <a:spLocks noChangeArrowheads="1"/>
                </p:cNvSpPr>
                <p:nvPr/>
              </p:nvSpPr>
              <p:spPr bwMode="auto">
                <a:xfrm>
                  <a:off x="1872" y="1728"/>
                  <a:ext cx="336" cy="336"/>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Oval 11">
                  <a:extLst>
                    <a:ext uri="{FF2B5EF4-FFF2-40B4-BE49-F238E27FC236}">
                      <a16:creationId xmlns:a16="http://schemas.microsoft.com/office/drawing/2014/main" xmlns="" id="{C30C0FCF-9C09-40F0-B887-A6033BFD3BC2}"/>
                    </a:ext>
                  </a:extLst>
                </p:cNvPr>
                <p:cNvSpPr>
                  <a:spLocks noChangeArrowheads="1"/>
                </p:cNvSpPr>
                <p:nvPr/>
              </p:nvSpPr>
              <p:spPr bwMode="auto">
                <a:xfrm>
                  <a:off x="2208" y="2208"/>
                  <a:ext cx="336" cy="336"/>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 name="Line 12">
                <a:extLst>
                  <a:ext uri="{FF2B5EF4-FFF2-40B4-BE49-F238E27FC236}">
                    <a16:creationId xmlns:a16="http://schemas.microsoft.com/office/drawing/2014/main" xmlns="" id="{B37F24C1-3844-4A20-A6B2-8696EF21418C}"/>
                  </a:ext>
                </a:extLst>
              </p:cNvPr>
              <p:cNvSpPr>
                <a:spLocks noChangeShapeType="1"/>
              </p:cNvSpPr>
              <p:nvPr/>
            </p:nvSpPr>
            <p:spPr bwMode="auto">
              <a:xfrm flipH="1">
                <a:off x="1428" y="1836"/>
                <a:ext cx="144"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 name="Text Box 13">
              <a:extLst>
                <a:ext uri="{FF2B5EF4-FFF2-40B4-BE49-F238E27FC236}">
                  <a16:creationId xmlns:a16="http://schemas.microsoft.com/office/drawing/2014/main" xmlns="" id="{18530FBA-9C3A-43D6-973D-FCDADBAB999E}"/>
                </a:ext>
              </a:extLst>
            </p:cNvPr>
            <p:cNvSpPr txBox="1">
              <a:spLocks noChangeArrowheads="1"/>
            </p:cNvSpPr>
            <p:nvPr/>
          </p:nvSpPr>
          <p:spPr bwMode="auto">
            <a:xfrm>
              <a:off x="1932" y="20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1"/>
                  </a:solidFill>
                </a:rPr>
                <a:t>3</a:t>
              </a:r>
            </a:p>
          </p:txBody>
        </p:sp>
        <p:sp>
          <p:nvSpPr>
            <p:cNvPr id="39" name="Text Box 14">
              <a:extLst>
                <a:ext uri="{FF2B5EF4-FFF2-40B4-BE49-F238E27FC236}">
                  <a16:creationId xmlns:a16="http://schemas.microsoft.com/office/drawing/2014/main" xmlns="" id="{E81D57CD-1CB1-4DB8-AE1C-0991E611321F}"/>
                </a:ext>
              </a:extLst>
            </p:cNvPr>
            <p:cNvSpPr txBox="1">
              <a:spLocks noChangeArrowheads="1"/>
            </p:cNvSpPr>
            <p:nvPr/>
          </p:nvSpPr>
          <p:spPr bwMode="auto">
            <a:xfrm>
              <a:off x="1260" y="20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1"/>
                  </a:solidFill>
                </a:rPr>
                <a:t>2</a:t>
              </a:r>
            </a:p>
          </p:txBody>
        </p:sp>
        <p:sp>
          <p:nvSpPr>
            <p:cNvPr id="40" name="Text Box 15">
              <a:extLst>
                <a:ext uri="{FF2B5EF4-FFF2-40B4-BE49-F238E27FC236}">
                  <a16:creationId xmlns:a16="http://schemas.microsoft.com/office/drawing/2014/main" xmlns="" id="{6C114D6B-453B-4E58-9BB9-728DFF081415}"/>
                </a:ext>
              </a:extLst>
            </p:cNvPr>
            <p:cNvSpPr txBox="1">
              <a:spLocks noChangeArrowheads="1"/>
            </p:cNvSpPr>
            <p:nvPr/>
          </p:nvSpPr>
          <p:spPr bwMode="auto">
            <a:xfrm>
              <a:off x="1572" y="250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1"/>
                  </a:solidFill>
                </a:rPr>
                <a:t>4</a:t>
              </a:r>
            </a:p>
          </p:txBody>
        </p:sp>
        <p:sp>
          <p:nvSpPr>
            <p:cNvPr id="41" name="Text Box 16">
              <a:extLst>
                <a:ext uri="{FF2B5EF4-FFF2-40B4-BE49-F238E27FC236}">
                  <a16:creationId xmlns:a16="http://schemas.microsoft.com/office/drawing/2014/main" xmlns="" id="{FA5921A3-83DD-48AC-AFCF-30FC7558F010}"/>
                </a:ext>
              </a:extLst>
            </p:cNvPr>
            <p:cNvSpPr txBox="1">
              <a:spLocks noChangeArrowheads="1"/>
            </p:cNvSpPr>
            <p:nvPr/>
          </p:nvSpPr>
          <p:spPr bwMode="auto">
            <a:xfrm>
              <a:off x="1598" y="156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tx1"/>
                  </a:solidFill>
                </a:rPr>
                <a:t>1</a:t>
              </a:r>
            </a:p>
          </p:txBody>
        </p:sp>
      </p:grpSp>
      <p:grpSp>
        <p:nvGrpSpPr>
          <p:cNvPr id="50" name="Group 17">
            <a:extLst>
              <a:ext uri="{FF2B5EF4-FFF2-40B4-BE49-F238E27FC236}">
                <a16:creationId xmlns:a16="http://schemas.microsoft.com/office/drawing/2014/main" xmlns="" id="{CFBF2538-9995-4445-AD32-0460952A7588}"/>
              </a:ext>
            </a:extLst>
          </p:cNvPr>
          <p:cNvGrpSpPr>
            <a:grpSpLocks/>
          </p:cNvGrpSpPr>
          <p:nvPr/>
        </p:nvGrpSpPr>
        <p:grpSpPr bwMode="auto">
          <a:xfrm>
            <a:off x="3877541" y="4469819"/>
            <a:ext cx="1600200" cy="2038350"/>
            <a:chOff x="1200" y="1536"/>
            <a:chExt cx="1008" cy="1284"/>
          </a:xfrm>
        </p:grpSpPr>
        <p:grpSp>
          <p:nvGrpSpPr>
            <p:cNvPr id="51" name="Group 18">
              <a:extLst>
                <a:ext uri="{FF2B5EF4-FFF2-40B4-BE49-F238E27FC236}">
                  <a16:creationId xmlns:a16="http://schemas.microsoft.com/office/drawing/2014/main" xmlns="" id="{9B39DCEA-9311-468F-A39E-535546D77D6B}"/>
                </a:ext>
              </a:extLst>
            </p:cNvPr>
            <p:cNvGrpSpPr>
              <a:grpSpLocks/>
            </p:cNvGrpSpPr>
            <p:nvPr/>
          </p:nvGrpSpPr>
          <p:grpSpPr bwMode="auto">
            <a:xfrm>
              <a:off x="1200" y="1536"/>
              <a:ext cx="1008" cy="1284"/>
              <a:chOff x="1200" y="1536"/>
              <a:chExt cx="1008" cy="1284"/>
            </a:xfrm>
          </p:grpSpPr>
          <p:sp>
            <p:nvSpPr>
              <p:cNvPr id="56" name="Line 19">
                <a:extLst>
                  <a:ext uri="{FF2B5EF4-FFF2-40B4-BE49-F238E27FC236}">
                    <a16:creationId xmlns:a16="http://schemas.microsoft.com/office/drawing/2014/main" xmlns="" id="{1DBEC7FF-45C5-4D12-BB1B-121F9515E30E}"/>
                  </a:ext>
                </a:extLst>
              </p:cNvPr>
              <p:cNvSpPr>
                <a:spLocks noChangeShapeType="1"/>
              </p:cNvSpPr>
              <p:nvPr/>
            </p:nvSpPr>
            <p:spPr bwMode="auto">
              <a:xfrm>
                <a:off x="1812" y="1848"/>
                <a:ext cx="144"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20">
                <a:extLst>
                  <a:ext uri="{FF2B5EF4-FFF2-40B4-BE49-F238E27FC236}">
                    <a16:creationId xmlns:a16="http://schemas.microsoft.com/office/drawing/2014/main" xmlns="" id="{228A4BEA-4416-4009-B322-1842CB350401}"/>
                  </a:ext>
                </a:extLst>
              </p:cNvPr>
              <p:cNvSpPr>
                <a:spLocks noChangeShapeType="1"/>
              </p:cNvSpPr>
              <p:nvPr/>
            </p:nvSpPr>
            <p:spPr bwMode="auto">
              <a:xfrm>
                <a:off x="1452" y="2316"/>
                <a:ext cx="144"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 name="Group 21">
                <a:extLst>
                  <a:ext uri="{FF2B5EF4-FFF2-40B4-BE49-F238E27FC236}">
                    <a16:creationId xmlns:a16="http://schemas.microsoft.com/office/drawing/2014/main" xmlns="" id="{8290AD63-C7B8-4E2A-B223-AD5E8CCC9416}"/>
                  </a:ext>
                </a:extLst>
              </p:cNvPr>
              <p:cNvGrpSpPr>
                <a:grpSpLocks/>
              </p:cNvGrpSpPr>
              <p:nvPr/>
            </p:nvGrpSpPr>
            <p:grpSpPr bwMode="auto">
              <a:xfrm>
                <a:off x="1200" y="1536"/>
                <a:ext cx="1008" cy="1284"/>
                <a:chOff x="1536" y="1728"/>
                <a:chExt cx="1008" cy="1284"/>
              </a:xfrm>
            </p:grpSpPr>
            <p:sp>
              <p:nvSpPr>
                <p:cNvPr id="60" name="Oval 22">
                  <a:extLst>
                    <a:ext uri="{FF2B5EF4-FFF2-40B4-BE49-F238E27FC236}">
                      <a16:creationId xmlns:a16="http://schemas.microsoft.com/office/drawing/2014/main" xmlns="" id="{88780873-3D54-473E-B140-A65B9F7C0158}"/>
                    </a:ext>
                  </a:extLst>
                </p:cNvPr>
                <p:cNvSpPr>
                  <a:spLocks noChangeArrowheads="1"/>
                </p:cNvSpPr>
                <p:nvPr/>
              </p:nvSpPr>
              <p:spPr bwMode="auto">
                <a:xfrm>
                  <a:off x="1848" y="2676"/>
                  <a:ext cx="336" cy="336"/>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Oval 23">
                  <a:extLst>
                    <a:ext uri="{FF2B5EF4-FFF2-40B4-BE49-F238E27FC236}">
                      <a16:creationId xmlns:a16="http://schemas.microsoft.com/office/drawing/2014/main" xmlns="" id="{051C8DA5-46B1-4D3E-9E53-AA421F3B932D}"/>
                    </a:ext>
                  </a:extLst>
                </p:cNvPr>
                <p:cNvSpPr>
                  <a:spLocks noChangeArrowheads="1"/>
                </p:cNvSpPr>
                <p:nvPr/>
              </p:nvSpPr>
              <p:spPr bwMode="auto">
                <a:xfrm>
                  <a:off x="1536" y="2208"/>
                  <a:ext cx="336" cy="336"/>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Oval 24">
                  <a:extLst>
                    <a:ext uri="{FF2B5EF4-FFF2-40B4-BE49-F238E27FC236}">
                      <a16:creationId xmlns:a16="http://schemas.microsoft.com/office/drawing/2014/main" xmlns="" id="{76230D92-0D21-4EF6-8A52-D01053C6483E}"/>
                    </a:ext>
                  </a:extLst>
                </p:cNvPr>
                <p:cNvSpPr>
                  <a:spLocks noChangeArrowheads="1"/>
                </p:cNvSpPr>
                <p:nvPr/>
              </p:nvSpPr>
              <p:spPr bwMode="auto">
                <a:xfrm>
                  <a:off x="1872" y="1728"/>
                  <a:ext cx="336" cy="336"/>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Oval 25">
                  <a:extLst>
                    <a:ext uri="{FF2B5EF4-FFF2-40B4-BE49-F238E27FC236}">
                      <a16:creationId xmlns:a16="http://schemas.microsoft.com/office/drawing/2014/main" xmlns="" id="{CCA70DE9-2399-4F34-8601-E25A28E714AF}"/>
                    </a:ext>
                  </a:extLst>
                </p:cNvPr>
                <p:cNvSpPr>
                  <a:spLocks noChangeArrowheads="1"/>
                </p:cNvSpPr>
                <p:nvPr/>
              </p:nvSpPr>
              <p:spPr bwMode="auto">
                <a:xfrm>
                  <a:off x="2208" y="2208"/>
                  <a:ext cx="336" cy="336"/>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9" name="Line 26">
                <a:extLst>
                  <a:ext uri="{FF2B5EF4-FFF2-40B4-BE49-F238E27FC236}">
                    <a16:creationId xmlns:a16="http://schemas.microsoft.com/office/drawing/2014/main" xmlns="" id="{670B781B-6145-4D43-9145-91ED4970AE71}"/>
                  </a:ext>
                </a:extLst>
              </p:cNvPr>
              <p:cNvSpPr>
                <a:spLocks noChangeShapeType="1"/>
              </p:cNvSpPr>
              <p:nvPr/>
            </p:nvSpPr>
            <p:spPr bwMode="auto">
              <a:xfrm flipH="1">
                <a:off x="1428" y="1836"/>
                <a:ext cx="144"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 name="Text Box 27">
              <a:extLst>
                <a:ext uri="{FF2B5EF4-FFF2-40B4-BE49-F238E27FC236}">
                  <a16:creationId xmlns:a16="http://schemas.microsoft.com/office/drawing/2014/main" xmlns="" id="{A0087C51-4267-4DBB-AB49-3D260995DD28}"/>
                </a:ext>
              </a:extLst>
            </p:cNvPr>
            <p:cNvSpPr txBox="1">
              <a:spLocks noChangeArrowheads="1"/>
            </p:cNvSpPr>
            <p:nvPr/>
          </p:nvSpPr>
          <p:spPr bwMode="auto">
            <a:xfrm>
              <a:off x="1932" y="20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1"/>
                  </a:solidFill>
                </a:rPr>
                <a:t>2</a:t>
              </a:r>
            </a:p>
          </p:txBody>
        </p:sp>
        <p:sp>
          <p:nvSpPr>
            <p:cNvPr id="53" name="Text Box 28">
              <a:extLst>
                <a:ext uri="{FF2B5EF4-FFF2-40B4-BE49-F238E27FC236}">
                  <a16:creationId xmlns:a16="http://schemas.microsoft.com/office/drawing/2014/main" xmlns="" id="{B5FC5852-97D9-466B-8CAE-10F3CA06D16B}"/>
                </a:ext>
              </a:extLst>
            </p:cNvPr>
            <p:cNvSpPr txBox="1">
              <a:spLocks noChangeArrowheads="1"/>
            </p:cNvSpPr>
            <p:nvPr/>
          </p:nvSpPr>
          <p:spPr bwMode="auto">
            <a:xfrm>
              <a:off x="1260" y="20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1"/>
                  </a:solidFill>
                </a:rPr>
                <a:t>3</a:t>
              </a:r>
            </a:p>
          </p:txBody>
        </p:sp>
        <p:sp>
          <p:nvSpPr>
            <p:cNvPr id="54" name="Text Box 29">
              <a:extLst>
                <a:ext uri="{FF2B5EF4-FFF2-40B4-BE49-F238E27FC236}">
                  <a16:creationId xmlns:a16="http://schemas.microsoft.com/office/drawing/2014/main" xmlns="" id="{7FF3F38C-066A-4887-8036-8AA83DF9F1BD}"/>
                </a:ext>
              </a:extLst>
            </p:cNvPr>
            <p:cNvSpPr txBox="1">
              <a:spLocks noChangeArrowheads="1"/>
            </p:cNvSpPr>
            <p:nvPr/>
          </p:nvSpPr>
          <p:spPr bwMode="auto">
            <a:xfrm>
              <a:off x="1572" y="250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1"/>
                  </a:solidFill>
                </a:rPr>
                <a:t>4</a:t>
              </a:r>
            </a:p>
          </p:txBody>
        </p:sp>
        <p:sp>
          <p:nvSpPr>
            <p:cNvPr id="55" name="Text Box 30">
              <a:extLst>
                <a:ext uri="{FF2B5EF4-FFF2-40B4-BE49-F238E27FC236}">
                  <a16:creationId xmlns:a16="http://schemas.microsoft.com/office/drawing/2014/main" xmlns="" id="{9E52316E-EBCC-4C58-9BD7-3E24B7188F3F}"/>
                </a:ext>
              </a:extLst>
            </p:cNvPr>
            <p:cNvSpPr txBox="1">
              <a:spLocks noChangeArrowheads="1"/>
            </p:cNvSpPr>
            <p:nvPr/>
          </p:nvSpPr>
          <p:spPr bwMode="auto">
            <a:xfrm>
              <a:off x="1598" y="156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tx1"/>
                  </a:solidFill>
                </a:rPr>
                <a:t>1</a:t>
              </a:r>
            </a:p>
          </p:txBody>
        </p:sp>
      </p:grpSp>
      <p:grpSp>
        <p:nvGrpSpPr>
          <p:cNvPr id="64" name="Group 31">
            <a:extLst>
              <a:ext uri="{FF2B5EF4-FFF2-40B4-BE49-F238E27FC236}">
                <a16:creationId xmlns:a16="http://schemas.microsoft.com/office/drawing/2014/main" xmlns="" id="{D7FBFBCE-D32D-44EE-A9F6-DEDCB46A8338}"/>
              </a:ext>
            </a:extLst>
          </p:cNvPr>
          <p:cNvGrpSpPr>
            <a:grpSpLocks/>
          </p:cNvGrpSpPr>
          <p:nvPr/>
        </p:nvGrpSpPr>
        <p:grpSpPr bwMode="auto">
          <a:xfrm>
            <a:off x="6337698" y="4600575"/>
            <a:ext cx="2133600" cy="2038350"/>
            <a:chOff x="3744" y="2256"/>
            <a:chExt cx="1344" cy="1284"/>
          </a:xfrm>
        </p:grpSpPr>
        <p:grpSp>
          <p:nvGrpSpPr>
            <p:cNvPr id="65" name="Group 32">
              <a:extLst>
                <a:ext uri="{FF2B5EF4-FFF2-40B4-BE49-F238E27FC236}">
                  <a16:creationId xmlns:a16="http://schemas.microsoft.com/office/drawing/2014/main" xmlns="" id="{BBF92040-7C06-4994-B55D-5B14B9F875B6}"/>
                </a:ext>
              </a:extLst>
            </p:cNvPr>
            <p:cNvGrpSpPr>
              <a:grpSpLocks/>
            </p:cNvGrpSpPr>
            <p:nvPr/>
          </p:nvGrpSpPr>
          <p:grpSpPr bwMode="auto">
            <a:xfrm>
              <a:off x="3744" y="2256"/>
              <a:ext cx="1344" cy="1284"/>
              <a:chOff x="3744" y="2256"/>
              <a:chExt cx="1344" cy="1284"/>
            </a:xfrm>
          </p:grpSpPr>
          <p:grpSp>
            <p:nvGrpSpPr>
              <p:cNvPr id="67" name="Group 33">
                <a:extLst>
                  <a:ext uri="{FF2B5EF4-FFF2-40B4-BE49-F238E27FC236}">
                    <a16:creationId xmlns:a16="http://schemas.microsoft.com/office/drawing/2014/main" xmlns="" id="{CFD1CEAC-7147-480E-91D7-6C9F0C82444E}"/>
                  </a:ext>
                </a:extLst>
              </p:cNvPr>
              <p:cNvGrpSpPr>
                <a:grpSpLocks/>
              </p:cNvGrpSpPr>
              <p:nvPr/>
            </p:nvGrpSpPr>
            <p:grpSpPr bwMode="auto">
              <a:xfrm>
                <a:off x="3744" y="2256"/>
                <a:ext cx="1344" cy="1284"/>
                <a:chOff x="3744" y="2256"/>
                <a:chExt cx="1344" cy="1284"/>
              </a:xfrm>
            </p:grpSpPr>
            <p:sp>
              <p:nvSpPr>
                <p:cNvPr id="72" name="Line 34">
                  <a:extLst>
                    <a:ext uri="{FF2B5EF4-FFF2-40B4-BE49-F238E27FC236}">
                      <a16:creationId xmlns:a16="http://schemas.microsoft.com/office/drawing/2014/main" xmlns="" id="{E06EC86C-EE79-477C-B387-DB2F3F991093}"/>
                    </a:ext>
                  </a:extLst>
                </p:cNvPr>
                <p:cNvSpPr>
                  <a:spLocks noChangeShapeType="1"/>
                </p:cNvSpPr>
                <p:nvPr/>
              </p:nvSpPr>
              <p:spPr bwMode="auto">
                <a:xfrm>
                  <a:off x="4692" y="2568"/>
                  <a:ext cx="144"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3" name="Group 35">
                  <a:extLst>
                    <a:ext uri="{FF2B5EF4-FFF2-40B4-BE49-F238E27FC236}">
                      <a16:creationId xmlns:a16="http://schemas.microsoft.com/office/drawing/2014/main" xmlns="" id="{821FB925-3748-4D4D-B3A2-7075B88D6D42}"/>
                    </a:ext>
                  </a:extLst>
                </p:cNvPr>
                <p:cNvGrpSpPr>
                  <a:grpSpLocks/>
                </p:cNvGrpSpPr>
                <p:nvPr/>
              </p:nvGrpSpPr>
              <p:grpSpPr bwMode="auto">
                <a:xfrm>
                  <a:off x="3744" y="2256"/>
                  <a:ext cx="1344" cy="1284"/>
                  <a:chOff x="3744" y="2256"/>
                  <a:chExt cx="1344" cy="1284"/>
                </a:xfrm>
              </p:grpSpPr>
              <p:sp>
                <p:nvSpPr>
                  <p:cNvPr id="75" name="Oval 36">
                    <a:extLst>
                      <a:ext uri="{FF2B5EF4-FFF2-40B4-BE49-F238E27FC236}">
                        <a16:creationId xmlns:a16="http://schemas.microsoft.com/office/drawing/2014/main" xmlns="" id="{AF37FEF5-5070-4B35-8690-1269D50CC142}"/>
                      </a:ext>
                    </a:extLst>
                  </p:cNvPr>
                  <p:cNvSpPr>
                    <a:spLocks noChangeArrowheads="1"/>
                  </p:cNvSpPr>
                  <p:nvPr/>
                </p:nvSpPr>
                <p:spPr bwMode="auto">
                  <a:xfrm>
                    <a:off x="3744" y="3204"/>
                    <a:ext cx="336" cy="336"/>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Oval 37">
                    <a:extLst>
                      <a:ext uri="{FF2B5EF4-FFF2-40B4-BE49-F238E27FC236}">
                        <a16:creationId xmlns:a16="http://schemas.microsoft.com/office/drawing/2014/main" xmlns="" id="{F65D1D4C-36D9-40A9-87A0-1530AC455DB4}"/>
                      </a:ext>
                    </a:extLst>
                  </p:cNvPr>
                  <p:cNvSpPr>
                    <a:spLocks noChangeArrowheads="1"/>
                  </p:cNvSpPr>
                  <p:nvPr/>
                </p:nvSpPr>
                <p:spPr bwMode="auto">
                  <a:xfrm>
                    <a:off x="4080" y="2736"/>
                    <a:ext cx="336" cy="336"/>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Oval 38">
                    <a:extLst>
                      <a:ext uri="{FF2B5EF4-FFF2-40B4-BE49-F238E27FC236}">
                        <a16:creationId xmlns:a16="http://schemas.microsoft.com/office/drawing/2014/main" xmlns="" id="{9F8B578B-D197-492A-B250-1CD252143B31}"/>
                      </a:ext>
                    </a:extLst>
                  </p:cNvPr>
                  <p:cNvSpPr>
                    <a:spLocks noChangeArrowheads="1"/>
                  </p:cNvSpPr>
                  <p:nvPr/>
                </p:nvSpPr>
                <p:spPr bwMode="auto">
                  <a:xfrm>
                    <a:off x="4416" y="2256"/>
                    <a:ext cx="336" cy="336"/>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Oval 39">
                    <a:extLst>
                      <a:ext uri="{FF2B5EF4-FFF2-40B4-BE49-F238E27FC236}">
                        <a16:creationId xmlns:a16="http://schemas.microsoft.com/office/drawing/2014/main" xmlns="" id="{5A9362F3-0D09-41CD-8BD1-70DD4B0D5582}"/>
                      </a:ext>
                    </a:extLst>
                  </p:cNvPr>
                  <p:cNvSpPr>
                    <a:spLocks noChangeArrowheads="1"/>
                  </p:cNvSpPr>
                  <p:nvPr/>
                </p:nvSpPr>
                <p:spPr bwMode="auto">
                  <a:xfrm>
                    <a:off x="4752" y="2736"/>
                    <a:ext cx="336" cy="336"/>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4" name="Line 40">
                  <a:extLst>
                    <a:ext uri="{FF2B5EF4-FFF2-40B4-BE49-F238E27FC236}">
                      <a16:creationId xmlns:a16="http://schemas.microsoft.com/office/drawing/2014/main" xmlns="" id="{895D579F-7DDD-4AF2-A4D9-E63BF0C56C23}"/>
                    </a:ext>
                  </a:extLst>
                </p:cNvPr>
                <p:cNvSpPr>
                  <a:spLocks noChangeShapeType="1"/>
                </p:cNvSpPr>
                <p:nvPr/>
              </p:nvSpPr>
              <p:spPr bwMode="auto">
                <a:xfrm flipH="1">
                  <a:off x="4308" y="2556"/>
                  <a:ext cx="144"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8" name="Text Box 41">
                <a:extLst>
                  <a:ext uri="{FF2B5EF4-FFF2-40B4-BE49-F238E27FC236}">
                    <a16:creationId xmlns:a16="http://schemas.microsoft.com/office/drawing/2014/main" xmlns="" id="{FDA45078-915D-4C09-B23B-833DAF2F1F27}"/>
                  </a:ext>
                </a:extLst>
              </p:cNvPr>
              <p:cNvSpPr txBox="1">
                <a:spLocks noChangeArrowheads="1"/>
              </p:cNvSpPr>
              <p:nvPr/>
            </p:nvSpPr>
            <p:spPr bwMode="auto">
              <a:xfrm>
                <a:off x="4812" y="276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1"/>
                    </a:solidFill>
                  </a:rPr>
                  <a:t>3</a:t>
                </a:r>
              </a:p>
            </p:txBody>
          </p:sp>
          <p:sp>
            <p:nvSpPr>
              <p:cNvPr id="69" name="Text Box 42">
                <a:extLst>
                  <a:ext uri="{FF2B5EF4-FFF2-40B4-BE49-F238E27FC236}">
                    <a16:creationId xmlns:a16="http://schemas.microsoft.com/office/drawing/2014/main" xmlns="" id="{80E1CE93-B14B-4D5A-83B4-4D6F33E3BC41}"/>
                  </a:ext>
                </a:extLst>
              </p:cNvPr>
              <p:cNvSpPr txBox="1">
                <a:spLocks noChangeArrowheads="1"/>
              </p:cNvSpPr>
              <p:nvPr/>
            </p:nvSpPr>
            <p:spPr bwMode="auto">
              <a:xfrm>
                <a:off x="4140" y="276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1"/>
                    </a:solidFill>
                  </a:rPr>
                  <a:t>2</a:t>
                </a:r>
              </a:p>
            </p:txBody>
          </p:sp>
          <p:sp>
            <p:nvSpPr>
              <p:cNvPr id="70" name="Text Box 43">
                <a:extLst>
                  <a:ext uri="{FF2B5EF4-FFF2-40B4-BE49-F238E27FC236}">
                    <a16:creationId xmlns:a16="http://schemas.microsoft.com/office/drawing/2014/main" xmlns="" id="{D8A36054-2324-4022-841C-F6A66A506CE8}"/>
                  </a:ext>
                </a:extLst>
              </p:cNvPr>
              <p:cNvSpPr txBox="1">
                <a:spLocks noChangeArrowheads="1"/>
              </p:cNvSpPr>
              <p:nvPr/>
            </p:nvSpPr>
            <p:spPr bwMode="auto">
              <a:xfrm>
                <a:off x="3804" y="322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1"/>
                    </a:solidFill>
                  </a:rPr>
                  <a:t>4</a:t>
                </a:r>
              </a:p>
            </p:txBody>
          </p:sp>
          <p:sp>
            <p:nvSpPr>
              <p:cNvPr id="71" name="Text Box 44">
                <a:extLst>
                  <a:ext uri="{FF2B5EF4-FFF2-40B4-BE49-F238E27FC236}">
                    <a16:creationId xmlns:a16="http://schemas.microsoft.com/office/drawing/2014/main" xmlns="" id="{43DA901A-9465-48CD-B2F9-185398C01B28}"/>
                  </a:ext>
                </a:extLst>
              </p:cNvPr>
              <p:cNvSpPr txBox="1">
                <a:spLocks noChangeArrowheads="1"/>
              </p:cNvSpPr>
              <p:nvPr/>
            </p:nvSpPr>
            <p:spPr bwMode="auto">
              <a:xfrm>
                <a:off x="4478" y="228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tx1"/>
                    </a:solidFill>
                  </a:rPr>
                  <a:t>1</a:t>
                </a:r>
              </a:p>
            </p:txBody>
          </p:sp>
        </p:grpSp>
        <p:sp>
          <p:nvSpPr>
            <p:cNvPr id="66" name="Line 45">
              <a:extLst>
                <a:ext uri="{FF2B5EF4-FFF2-40B4-BE49-F238E27FC236}">
                  <a16:creationId xmlns:a16="http://schemas.microsoft.com/office/drawing/2014/main" xmlns="" id="{B72A5A3F-E350-48D0-BD1F-11FC2719E483}"/>
                </a:ext>
              </a:extLst>
            </p:cNvPr>
            <p:cNvSpPr>
              <a:spLocks noChangeShapeType="1"/>
            </p:cNvSpPr>
            <p:nvPr/>
          </p:nvSpPr>
          <p:spPr bwMode="auto">
            <a:xfrm flipH="1">
              <a:off x="3984" y="3024"/>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 name="矩形 2">
            <a:extLst>
              <a:ext uri="{FF2B5EF4-FFF2-40B4-BE49-F238E27FC236}">
                <a16:creationId xmlns:a16="http://schemas.microsoft.com/office/drawing/2014/main" xmlns="" id="{A501FCA0-1CCB-46B1-93AD-A7EFC2B7F358}"/>
              </a:ext>
            </a:extLst>
          </p:cNvPr>
          <p:cNvSpPr/>
          <p:nvPr/>
        </p:nvSpPr>
        <p:spPr>
          <a:xfrm>
            <a:off x="3392615" y="5199820"/>
            <a:ext cx="3877985" cy="646331"/>
          </a:xfrm>
          <a:prstGeom prst="rect">
            <a:avLst/>
          </a:prstGeom>
        </p:spPr>
        <p:txBody>
          <a:bodyPr wrap="none">
            <a:spAutoFit/>
          </a:bodyPr>
          <a:lstStyle/>
          <a:p>
            <a:r>
              <a:rPr lang="zh-CN" altLang="en-US" sz="3600" b="1">
                <a:solidFill>
                  <a:srgbClr val="FF0000"/>
                </a:solidFill>
              </a:rPr>
              <a:t>三棵树是不相同的</a:t>
            </a:r>
          </a:p>
        </p:txBody>
      </p:sp>
    </p:spTree>
    <p:extLst>
      <p:ext uri="{BB962C8B-B14F-4D97-AF65-F5344CB8AC3E}">
        <p14:creationId xmlns:p14="http://schemas.microsoft.com/office/powerpoint/2010/main" val="4170584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6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6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animBg="1"/>
      <p:bldP spid="35" grpId="0"/>
      <p:bldP spid="3" grpId="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22" name="Rectangle 2">
            <a:extLst>
              <a:ext uri="{FF2B5EF4-FFF2-40B4-BE49-F238E27FC236}">
                <a16:creationId xmlns:a16="http://schemas.microsoft.com/office/drawing/2014/main" xmlns="" id="{72A2B150-13A5-4EC3-B661-0EED084D2AAA}"/>
              </a:ext>
            </a:extLst>
          </p:cNvPr>
          <p:cNvSpPr>
            <a:spLocks noGrp="1" noChangeArrowheads="1"/>
          </p:cNvSpPr>
          <p:nvPr>
            <p:ph type="body" sz="half" idx="1"/>
          </p:nvPr>
        </p:nvSpPr>
        <p:spPr>
          <a:xfrm>
            <a:off x="1143000" y="1600193"/>
            <a:ext cx="8839200" cy="2819400"/>
          </a:xfrm>
        </p:spPr>
        <p:txBody>
          <a:bodyPr/>
          <a:lstStyle/>
          <a:p>
            <a:pPr lvl="1">
              <a:buClr>
                <a:schemeClr val="tx2"/>
              </a:buClr>
              <a:buFont typeface="Wingdings" panose="05000000000000000000" pitchFamily="2" charset="2"/>
              <a:buChar char="q"/>
            </a:pPr>
            <a:r>
              <a:rPr lang="zh-CN" altLang="en-US" b="0" dirty="0">
                <a:latin typeface="宋体" panose="02010600030101010101" pitchFamily="2" charset="-122"/>
              </a:rPr>
              <a:t>先</a:t>
            </a:r>
            <a:r>
              <a:rPr lang="zh-CN" altLang="en-US" b="0" dirty="0" smtClean="0">
                <a:latin typeface="宋体" panose="02010600030101010101" pitchFamily="2" charset="-122"/>
              </a:rPr>
              <a:t>序（先根）遍历</a:t>
            </a:r>
            <a:r>
              <a:rPr lang="zh-CN" altLang="en-US" b="0" dirty="0">
                <a:latin typeface="宋体" panose="02010600030101010101" pitchFamily="2" charset="-122"/>
              </a:rPr>
              <a:t>森林</a:t>
            </a:r>
            <a:r>
              <a:rPr lang="zh-CN" altLang="en-US" sz="2000" b="0" dirty="0">
                <a:solidFill>
                  <a:schemeClr val="tx2"/>
                </a:solidFill>
                <a:latin typeface="宋体" panose="02010600030101010101" pitchFamily="2" charset="-122"/>
              </a:rPr>
              <a:t>（相当于对对应的二叉树进行先序遍历）</a:t>
            </a:r>
          </a:p>
          <a:p>
            <a:pPr>
              <a:buFontTx/>
              <a:buNone/>
            </a:pPr>
            <a:r>
              <a:rPr lang="zh-CN" altLang="en-US" b="0" dirty="0">
                <a:latin typeface="宋体" panose="02010600030101010101" pitchFamily="2" charset="-122"/>
              </a:rPr>
              <a:t>     </a:t>
            </a:r>
            <a:r>
              <a:rPr lang="zh-CN" altLang="en-US" sz="2400" b="0" dirty="0">
                <a:latin typeface="宋体" panose="02010600030101010101" pitchFamily="2" charset="-122"/>
              </a:rPr>
              <a:t>若森林为空，则空操作，否则</a:t>
            </a:r>
          </a:p>
          <a:p>
            <a:pPr>
              <a:buFontTx/>
              <a:buNone/>
            </a:pPr>
            <a:r>
              <a:rPr lang="zh-CN" altLang="en-US" sz="2400" b="0" dirty="0">
                <a:latin typeface="宋体" panose="02010600030101010101" pitchFamily="2" charset="-122"/>
              </a:rPr>
              <a:t>    （</a:t>
            </a:r>
            <a:r>
              <a:rPr lang="en-US" altLang="zh-CN" sz="2400" b="0" dirty="0">
                <a:latin typeface="宋体" panose="02010600030101010101" pitchFamily="2" charset="-122"/>
              </a:rPr>
              <a:t>1</a:t>
            </a:r>
            <a:r>
              <a:rPr lang="zh-CN" altLang="en-US" sz="2400" b="0" dirty="0">
                <a:latin typeface="宋体" panose="02010600030101010101" pitchFamily="2" charset="-122"/>
              </a:rPr>
              <a:t>）访问第一棵树的根结点</a:t>
            </a:r>
          </a:p>
          <a:p>
            <a:pPr>
              <a:buFontTx/>
              <a:buNone/>
            </a:pPr>
            <a:r>
              <a:rPr lang="zh-CN" altLang="en-US" sz="2400" b="0" dirty="0">
                <a:latin typeface="宋体" panose="02010600030101010101" pitchFamily="2" charset="-122"/>
              </a:rPr>
              <a:t>    （</a:t>
            </a:r>
            <a:r>
              <a:rPr lang="en-US" altLang="zh-CN" sz="2400" b="0" dirty="0">
                <a:latin typeface="宋体" panose="02010600030101010101" pitchFamily="2" charset="-122"/>
              </a:rPr>
              <a:t>2</a:t>
            </a:r>
            <a:r>
              <a:rPr lang="zh-CN" altLang="en-US" sz="2400" b="0" dirty="0">
                <a:latin typeface="宋体" panose="02010600030101010101" pitchFamily="2" charset="-122"/>
              </a:rPr>
              <a:t>）先序遍历第一棵树中根结点的子树森林</a:t>
            </a:r>
          </a:p>
          <a:p>
            <a:pPr>
              <a:buFontTx/>
              <a:buNone/>
            </a:pPr>
            <a:r>
              <a:rPr lang="zh-CN" altLang="en-US" sz="2400" b="0" dirty="0">
                <a:latin typeface="宋体" panose="02010600030101010101" pitchFamily="2" charset="-122"/>
              </a:rPr>
              <a:t>    （</a:t>
            </a:r>
            <a:r>
              <a:rPr lang="en-US" altLang="zh-CN" sz="2400" b="0" dirty="0">
                <a:latin typeface="宋体" panose="02010600030101010101" pitchFamily="2" charset="-122"/>
              </a:rPr>
              <a:t>3</a:t>
            </a:r>
            <a:r>
              <a:rPr lang="zh-CN" altLang="en-US" sz="2400" b="0" dirty="0">
                <a:latin typeface="宋体" panose="02010600030101010101" pitchFamily="2" charset="-122"/>
              </a:rPr>
              <a:t>）先序遍历除去第一棵树后余下的树构成的森林</a:t>
            </a:r>
            <a:r>
              <a:rPr lang="zh-CN" altLang="en-US" b="0" dirty="0">
                <a:latin typeface="宋体" panose="02010600030101010101" pitchFamily="2" charset="-122"/>
              </a:rPr>
              <a:t>    </a:t>
            </a:r>
          </a:p>
        </p:txBody>
      </p:sp>
      <p:sp>
        <p:nvSpPr>
          <p:cNvPr id="440323" name="Text Box 3">
            <a:extLst>
              <a:ext uri="{FF2B5EF4-FFF2-40B4-BE49-F238E27FC236}">
                <a16:creationId xmlns:a16="http://schemas.microsoft.com/office/drawing/2014/main" xmlns="" id="{94021B56-E400-46EE-AEFC-40ED39ABB1ED}"/>
              </a:ext>
            </a:extLst>
          </p:cNvPr>
          <p:cNvSpPr txBox="1">
            <a:spLocks noChangeArrowheads="1"/>
          </p:cNvSpPr>
          <p:nvPr/>
        </p:nvSpPr>
        <p:spPr bwMode="auto">
          <a:xfrm>
            <a:off x="1310640" y="1091618"/>
            <a:ext cx="4800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3200" b="1" dirty="0">
                <a:solidFill>
                  <a:schemeClr val="tx2"/>
                </a:solidFill>
              </a:rPr>
              <a:t>森林的遍历</a:t>
            </a:r>
          </a:p>
        </p:txBody>
      </p:sp>
      <p:sp>
        <p:nvSpPr>
          <p:cNvPr id="440324" name="Text Box 4">
            <a:extLst>
              <a:ext uri="{FF2B5EF4-FFF2-40B4-BE49-F238E27FC236}">
                <a16:creationId xmlns:a16="http://schemas.microsoft.com/office/drawing/2014/main" xmlns="" id="{E65239D0-493D-48E8-856B-3DDC3BE765D7}"/>
              </a:ext>
            </a:extLst>
          </p:cNvPr>
          <p:cNvSpPr txBox="1">
            <a:spLocks noChangeArrowheads="1"/>
          </p:cNvSpPr>
          <p:nvPr/>
        </p:nvSpPr>
        <p:spPr bwMode="auto">
          <a:xfrm>
            <a:off x="762000" y="4876793"/>
            <a:ext cx="6172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20000"/>
              </a:spcBef>
              <a:buClr>
                <a:schemeClr val="tx2"/>
              </a:buClr>
              <a:buSzPct val="75000"/>
              <a:buFont typeface="Wingdings" panose="05000000000000000000" pitchFamily="2" charset="2"/>
              <a:buNone/>
            </a:pPr>
            <a:r>
              <a:rPr lang="zh-CN" altLang="en-US" sz="2400" dirty="0">
                <a:solidFill>
                  <a:schemeClr val="tx2"/>
                </a:solidFill>
                <a:latin typeface="宋体" panose="02010600030101010101" pitchFamily="2" charset="-122"/>
              </a:rPr>
              <a:t>例</a:t>
            </a:r>
            <a:r>
              <a:rPr lang="zh-CN" altLang="en-US" sz="2400" dirty="0">
                <a:latin typeface="宋体" panose="02010600030101010101" pitchFamily="2" charset="-122"/>
              </a:rPr>
              <a:t>：下图所示森林的先序遍历序列为：</a:t>
            </a:r>
          </a:p>
          <a:p>
            <a:pPr eaLnBrk="1" hangingPunct="1">
              <a:lnSpc>
                <a:spcPct val="90000"/>
              </a:lnSpc>
              <a:spcBef>
                <a:spcPct val="20000"/>
              </a:spcBef>
              <a:buClr>
                <a:schemeClr val="tx2"/>
              </a:buClr>
              <a:buSzPct val="75000"/>
              <a:buFont typeface="Wingdings" panose="05000000000000000000" pitchFamily="2" charset="2"/>
              <a:buNone/>
            </a:pPr>
            <a:r>
              <a:rPr lang="zh-CN" altLang="en-US" sz="2400" b="1" dirty="0">
                <a:solidFill>
                  <a:srgbClr val="FF0000"/>
                </a:solidFill>
                <a:latin typeface="Arial Narrow" panose="020B0606020202030204" pitchFamily="34" charset="0"/>
              </a:rPr>
              <a:t>           </a:t>
            </a:r>
            <a:r>
              <a:rPr lang="en-US" altLang="zh-CN" sz="2400" b="1" dirty="0">
                <a:solidFill>
                  <a:srgbClr val="FF0000"/>
                </a:solidFill>
                <a:latin typeface="Arial Narrow" panose="020B0606020202030204" pitchFamily="34" charset="0"/>
              </a:rPr>
              <a:t>ABCDEFGHIJ</a:t>
            </a:r>
          </a:p>
          <a:p>
            <a:pPr eaLnBrk="1" hangingPunct="1">
              <a:spcBef>
                <a:spcPct val="50000"/>
              </a:spcBef>
            </a:pPr>
            <a:endParaRPr lang="en-US" altLang="zh-CN" sz="800" b="1" dirty="0">
              <a:latin typeface="Arial Narrow" panose="020B0606020202030204" pitchFamily="34" charset="0"/>
            </a:endParaRPr>
          </a:p>
        </p:txBody>
      </p:sp>
      <p:grpSp>
        <p:nvGrpSpPr>
          <p:cNvPr id="440325" name="Group 5">
            <a:extLst>
              <a:ext uri="{FF2B5EF4-FFF2-40B4-BE49-F238E27FC236}">
                <a16:creationId xmlns:a16="http://schemas.microsoft.com/office/drawing/2014/main" xmlns="" id="{3FB3BAE1-C1B2-48BB-A9E6-85A1F3F92891}"/>
              </a:ext>
            </a:extLst>
          </p:cNvPr>
          <p:cNvGrpSpPr>
            <a:grpSpLocks/>
          </p:cNvGrpSpPr>
          <p:nvPr/>
        </p:nvGrpSpPr>
        <p:grpSpPr bwMode="auto">
          <a:xfrm>
            <a:off x="6019800" y="4409647"/>
            <a:ext cx="4114800" cy="1981200"/>
            <a:chOff x="432" y="1008"/>
            <a:chExt cx="2160" cy="1248"/>
          </a:xfrm>
        </p:grpSpPr>
        <p:sp>
          <p:nvSpPr>
            <p:cNvPr id="440326" name="Oval 6">
              <a:extLst>
                <a:ext uri="{FF2B5EF4-FFF2-40B4-BE49-F238E27FC236}">
                  <a16:creationId xmlns:a16="http://schemas.microsoft.com/office/drawing/2014/main" xmlns="" id="{90868ABC-5A2B-4D6A-866C-30308579C5D6}"/>
                </a:ext>
              </a:extLst>
            </p:cNvPr>
            <p:cNvSpPr>
              <a:spLocks noChangeArrowheads="1"/>
            </p:cNvSpPr>
            <p:nvPr/>
          </p:nvSpPr>
          <p:spPr bwMode="auto">
            <a:xfrm>
              <a:off x="720" y="1008"/>
              <a:ext cx="240" cy="240"/>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A</a:t>
              </a:r>
            </a:p>
          </p:txBody>
        </p:sp>
        <p:sp>
          <p:nvSpPr>
            <p:cNvPr id="440327" name="Oval 7">
              <a:extLst>
                <a:ext uri="{FF2B5EF4-FFF2-40B4-BE49-F238E27FC236}">
                  <a16:creationId xmlns:a16="http://schemas.microsoft.com/office/drawing/2014/main" xmlns="" id="{C3049480-8CD3-47A0-9421-DD4D07A9FBFE}"/>
                </a:ext>
              </a:extLst>
            </p:cNvPr>
            <p:cNvSpPr>
              <a:spLocks noChangeArrowheads="1"/>
            </p:cNvSpPr>
            <p:nvPr/>
          </p:nvSpPr>
          <p:spPr bwMode="auto">
            <a:xfrm>
              <a:off x="2112" y="100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800" b="1">
                  <a:latin typeface="Arial Narrow" panose="020B0606020202030204" pitchFamily="34" charset="0"/>
                </a:rPr>
                <a:t>G</a:t>
              </a:r>
            </a:p>
          </p:txBody>
        </p:sp>
        <p:sp>
          <p:nvSpPr>
            <p:cNvPr id="440328" name="Line 8">
              <a:extLst>
                <a:ext uri="{FF2B5EF4-FFF2-40B4-BE49-F238E27FC236}">
                  <a16:creationId xmlns:a16="http://schemas.microsoft.com/office/drawing/2014/main" xmlns="" id="{8F71C963-9A41-4EFD-89C4-D1DA6257DD58}"/>
                </a:ext>
              </a:extLst>
            </p:cNvPr>
            <p:cNvSpPr>
              <a:spLocks noChangeShapeType="1"/>
            </p:cNvSpPr>
            <p:nvPr/>
          </p:nvSpPr>
          <p:spPr bwMode="auto">
            <a:xfrm flipH="1">
              <a:off x="576" y="1200"/>
              <a:ext cx="192"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29" name="Line 9">
              <a:extLst>
                <a:ext uri="{FF2B5EF4-FFF2-40B4-BE49-F238E27FC236}">
                  <a16:creationId xmlns:a16="http://schemas.microsoft.com/office/drawing/2014/main" xmlns="" id="{EFB89790-DA37-490D-A84A-85D599D6494A}"/>
                </a:ext>
              </a:extLst>
            </p:cNvPr>
            <p:cNvSpPr>
              <a:spLocks noChangeShapeType="1"/>
            </p:cNvSpPr>
            <p:nvPr/>
          </p:nvSpPr>
          <p:spPr bwMode="auto">
            <a:xfrm>
              <a:off x="912" y="1248"/>
              <a:ext cx="24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0" name="Oval 10">
              <a:extLst>
                <a:ext uri="{FF2B5EF4-FFF2-40B4-BE49-F238E27FC236}">
                  <a16:creationId xmlns:a16="http://schemas.microsoft.com/office/drawing/2014/main" xmlns="" id="{456DFF6D-9E13-4DFC-8303-61C7AD6BA0F9}"/>
                </a:ext>
              </a:extLst>
            </p:cNvPr>
            <p:cNvSpPr>
              <a:spLocks noChangeArrowheads="1"/>
            </p:cNvSpPr>
            <p:nvPr/>
          </p:nvSpPr>
          <p:spPr bwMode="auto">
            <a:xfrm>
              <a:off x="432" y="1632"/>
              <a:ext cx="240" cy="240"/>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B</a:t>
              </a:r>
            </a:p>
          </p:txBody>
        </p:sp>
        <p:sp>
          <p:nvSpPr>
            <p:cNvPr id="440331" name="Oval 11">
              <a:extLst>
                <a:ext uri="{FF2B5EF4-FFF2-40B4-BE49-F238E27FC236}">
                  <a16:creationId xmlns:a16="http://schemas.microsoft.com/office/drawing/2014/main" xmlns="" id="{BAAA9109-3E4D-442A-8F60-98066175C866}"/>
                </a:ext>
              </a:extLst>
            </p:cNvPr>
            <p:cNvSpPr>
              <a:spLocks noChangeArrowheads="1"/>
            </p:cNvSpPr>
            <p:nvPr/>
          </p:nvSpPr>
          <p:spPr bwMode="auto">
            <a:xfrm>
              <a:off x="1056" y="163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D</a:t>
              </a:r>
            </a:p>
          </p:txBody>
        </p:sp>
        <p:sp>
          <p:nvSpPr>
            <p:cNvPr id="440332" name="Line 12">
              <a:extLst>
                <a:ext uri="{FF2B5EF4-FFF2-40B4-BE49-F238E27FC236}">
                  <a16:creationId xmlns:a16="http://schemas.microsoft.com/office/drawing/2014/main" xmlns="" id="{8E40D36B-CDC2-4930-911A-B16296CCBF58}"/>
                </a:ext>
              </a:extLst>
            </p:cNvPr>
            <p:cNvSpPr>
              <a:spLocks noChangeShapeType="1"/>
            </p:cNvSpPr>
            <p:nvPr/>
          </p:nvSpPr>
          <p:spPr bwMode="auto">
            <a:xfrm flipH="1">
              <a:off x="2016" y="1248"/>
              <a:ext cx="144"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3" name="Oval 13">
              <a:extLst>
                <a:ext uri="{FF2B5EF4-FFF2-40B4-BE49-F238E27FC236}">
                  <a16:creationId xmlns:a16="http://schemas.microsoft.com/office/drawing/2014/main" xmlns="" id="{33A42F5C-4528-4DF9-A8CA-4755C7F58C2C}"/>
                </a:ext>
              </a:extLst>
            </p:cNvPr>
            <p:cNvSpPr>
              <a:spLocks noChangeArrowheads="1"/>
            </p:cNvSpPr>
            <p:nvPr/>
          </p:nvSpPr>
          <p:spPr bwMode="auto">
            <a:xfrm>
              <a:off x="1920" y="153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H</a:t>
              </a:r>
            </a:p>
          </p:txBody>
        </p:sp>
        <p:sp>
          <p:nvSpPr>
            <p:cNvPr id="440334" name="Line 14">
              <a:extLst>
                <a:ext uri="{FF2B5EF4-FFF2-40B4-BE49-F238E27FC236}">
                  <a16:creationId xmlns:a16="http://schemas.microsoft.com/office/drawing/2014/main" xmlns="" id="{F718A25A-F338-45E9-8E42-EA0B86911923}"/>
                </a:ext>
              </a:extLst>
            </p:cNvPr>
            <p:cNvSpPr>
              <a:spLocks noChangeShapeType="1"/>
            </p:cNvSpPr>
            <p:nvPr/>
          </p:nvSpPr>
          <p:spPr bwMode="auto">
            <a:xfrm>
              <a:off x="2304" y="1248"/>
              <a:ext cx="192"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5" name="Oval 15">
              <a:extLst>
                <a:ext uri="{FF2B5EF4-FFF2-40B4-BE49-F238E27FC236}">
                  <a16:creationId xmlns:a16="http://schemas.microsoft.com/office/drawing/2014/main" xmlns="" id="{3BDF73F0-21AC-4475-AF22-D4E21BB6298F}"/>
                </a:ext>
              </a:extLst>
            </p:cNvPr>
            <p:cNvSpPr>
              <a:spLocks noChangeArrowheads="1"/>
            </p:cNvSpPr>
            <p:nvPr/>
          </p:nvSpPr>
          <p:spPr bwMode="auto">
            <a:xfrm>
              <a:off x="2352" y="201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J</a:t>
              </a:r>
            </a:p>
          </p:txBody>
        </p:sp>
        <p:sp>
          <p:nvSpPr>
            <p:cNvPr id="440336" name="Oval 16">
              <a:extLst>
                <a:ext uri="{FF2B5EF4-FFF2-40B4-BE49-F238E27FC236}">
                  <a16:creationId xmlns:a16="http://schemas.microsoft.com/office/drawing/2014/main" xmlns="" id="{FAA5B087-E842-468F-A66B-CE345A30D051}"/>
                </a:ext>
              </a:extLst>
            </p:cNvPr>
            <p:cNvSpPr>
              <a:spLocks noChangeArrowheads="1"/>
            </p:cNvSpPr>
            <p:nvPr/>
          </p:nvSpPr>
          <p:spPr bwMode="auto">
            <a:xfrm>
              <a:off x="2352" y="153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I</a:t>
              </a:r>
            </a:p>
          </p:txBody>
        </p:sp>
        <p:sp>
          <p:nvSpPr>
            <p:cNvPr id="440337" name="Oval 17">
              <a:extLst>
                <a:ext uri="{FF2B5EF4-FFF2-40B4-BE49-F238E27FC236}">
                  <a16:creationId xmlns:a16="http://schemas.microsoft.com/office/drawing/2014/main" xmlns="" id="{2C415302-8937-40FB-AAE9-CCDE0C9F511D}"/>
                </a:ext>
              </a:extLst>
            </p:cNvPr>
            <p:cNvSpPr>
              <a:spLocks noChangeArrowheads="1"/>
            </p:cNvSpPr>
            <p:nvPr/>
          </p:nvSpPr>
          <p:spPr bwMode="auto">
            <a:xfrm>
              <a:off x="720" y="163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C</a:t>
              </a:r>
            </a:p>
          </p:txBody>
        </p:sp>
        <p:sp>
          <p:nvSpPr>
            <p:cNvPr id="440338" name="Line 18">
              <a:extLst>
                <a:ext uri="{FF2B5EF4-FFF2-40B4-BE49-F238E27FC236}">
                  <a16:creationId xmlns:a16="http://schemas.microsoft.com/office/drawing/2014/main" xmlns="" id="{A88C4A5D-F8C7-4CA2-938C-2AEFD4B306BC}"/>
                </a:ext>
              </a:extLst>
            </p:cNvPr>
            <p:cNvSpPr>
              <a:spLocks noChangeShapeType="1"/>
            </p:cNvSpPr>
            <p:nvPr/>
          </p:nvSpPr>
          <p:spPr bwMode="auto">
            <a:xfrm flipH="1">
              <a:off x="2496" y="1776"/>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9" name="Line 19">
              <a:extLst>
                <a:ext uri="{FF2B5EF4-FFF2-40B4-BE49-F238E27FC236}">
                  <a16:creationId xmlns:a16="http://schemas.microsoft.com/office/drawing/2014/main" xmlns="" id="{45CA49ED-3573-4152-9D8C-4BDF52A94D06}"/>
                </a:ext>
              </a:extLst>
            </p:cNvPr>
            <p:cNvSpPr>
              <a:spLocks noChangeShapeType="1"/>
            </p:cNvSpPr>
            <p:nvPr/>
          </p:nvSpPr>
          <p:spPr bwMode="auto">
            <a:xfrm>
              <a:off x="816" y="1248"/>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40" name="Oval 20">
              <a:extLst>
                <a:ext uri="{FF2B5EF4-FFF2-40B4-BE49-F238E27FC236}">
                  <a16:creationId xmlns:a16="http://schemas.microsoft.com/office/drawing/2014/main" xmlns="" id="{0D5EDE8F-D799-4858-B687-47F7BB5A6F93}"/>
                </a:ext>
              </a:extLst>
            </p:cNvPr>
            <p:cNvSpPr>
              <a:spLocks noChangeArrowheads="1"/>
            </p:cNvSpPr>
            <p:nvPr/>
          </p:nvSpPr>
          <p:spPr bwMode="auto">
            <a:xfrm>
              <a:off x="1488" y="110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E</a:t>
              </a:r>
            </a:p>
          </p:txBody>
        </p:sp>
        <p:sp>
          <p:nvSpPr>
            <p:cNvPr id="440341" name="Oval 21">
              <a:extLst>
                <a:ext uri="{FF2B5EF4-FFF2-40B4-BE49-F238E27FC236}">
                  <a16:creationId xmlns:a16="http://schemas.microsoft.com/office/drawing/2014/main" xmlns="" id="{E86F392A-CBED-45B6-ADD1-636AD180E970}"/>
                </a:ext>
              </a:extLst>
            </p:cNvPr>
            <p:cNvSpPr>
              <a:spLocks noChangeArrowheads="1"/>
            </p:cNvSpPr>
            <p:nvPr/>
          </p:nvSpPr>
          <p:spPr bwMode="auto">
            <a:xfrm>
              <a:off x="1488" y="1632"/>
              <a:ext cx="192"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F</a:t>
              </a:r>
            </a:p>
          </p:txBody>
        </p:sp>
        <p:sp>
          <p:nvSpPr>
            <p:cNvPr id="440342" name="Line 22">
              <a:extLst>
                <a:ext uri="{FF2B5EF4-FFF2-40B4-BE49-F238E27FC236}">
                  <a16:creationId xmlns:a16="http://schemas.microsoft.com/office/drawing/2014/main" xmlns="" id="{75CBFB30-39F7-4BC4-A7B8-D394EB2DB030}"/>
                </a:ext>
              </a:extLst>
            </p:cNvPr>
            <p:cNvSpPr>
              <a:spLocks noChangeShapeType="1"/>
            </p:cNvSpPr>
            <p:nvPr/>
          </p:nvSpPr>
          <p:spPr bwMode="auto">
            <a:xfrm>
              <a:off x="1584" y="1344"/>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 name="Rectangle 2">
            <a:extLst>
              <a:ext uri="{FF2B5EF4-FFF2-40B4-BE49-F238E27FC236}">
                <a16:creationId xmlns:a16="http://schemas.microsoft.com/office/drawing/2014/main" xmlns="" id="{A3212CA7-6BE5-415A-B9A6-24B31FEF8046}"/>
              </a:ext>
            </a:extLst>
          </p:cNvPr>
          <p:cNvSpPr txBox="1">
            <a:spLocks noChangeArrowheads="1"/>
          </p:cNvSpPr>
          <p:nvPr/>
        </p:nvSpPr>
        <p:spPr>
          <a:xfrm>
            <a:off x="1453978" y="393700"/>
            <a:ext cx="7772400" cy="6604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6.4.3 </a:t>
            </a:r>
            <a:r>
              <a:rPr lang="zh-CN" altLang="en-US" kern="0" dirty="0"/>
              <a:t>树和森林的遍历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40322">
                                            <p:txEl>
                                              <p:pRg st="0" end="0"/>
                                            </p:txEl>
                                          </p:spTgt>
                                        </p:tgtEl>
                                        <p:attrNameLst>
                                          <p:attrName>style.visibility</p:attrName>
                                        </p:attrNameLst>
                                      </p:cBhvr>
                                      <p:to>
                                        <p:strVal val="visible"/>
                                      </p:to>
                                    </p:set>
                                    <p:animEffect transition="in" filter="slide(fromBottom)">
                                      <p:cBhvr>
                                        <p:cTn id="7" dur="500"/>
                                        <p:tgtEl>
                                          <p:spTgt spid="4403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0322">
                                            <p:txEl>
                                              <p:pRg st="1" end="1"/>
                                            </p:txEl>
                                          </p:spTgt>
                                        </p:tgtEl>
                                        <p:attrNameLst>
                                          <p:attrName>style.visibility</p:attrName>
                                        </p:attrNameLst>
                                      </p:cBhvr>
                                      <p:to>
                                        <p:strVal val="visible"/>
                                      </p:to>
                                    </p:set>
                                    <p:animEffect transition="in" filter="slide(fromBottom)">
                                      <p:cBhvr>
                                        <p:cTn id="12" dur="500"/>
                                        <p:tgtEl>
                                          <p:spTgt spid="4403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40322">
                                            <p:txEl>
                                              <p:pRg st="2" end="2"/>
                                            </p:txEl>
                                          </p:spTgt>
                                        </p:tgtEl>
                                        <p:attrNameLst>
                                          <p:attrName>style.visibility</p:attrName>
                                        </p:attrNameLst>
                                      </p:cBhvr>
                                      <p:to>
                                        <p:strVal val="visible"/>
                                      </p:to>
                                    </p:set>
                                    <p:animEffect transition="in" filter="slide(fromBottom)">
                                      <p:cBhvr>
                                        <p:cTn id="17" dur="500"/>
                                        <p:tgtEl>
                                          <p:spTgt spid="4403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40322">
                                            <p:txEl>
                                              <p:pRg st="3" end="3"/>
                                            </p:txEl>
                                          </p:spTgt>
                                        </p:tgtEl>
                                        <p:attrNameLst>
                                          <p:attrName>style.visibility</p:attrName>
                                        </p:attrNameLst>
                                      </p:cBhvr>
                                      <p:to>
                                        <p:strVal val="visible"/>
                                      </p:to>
                                    </p:set>
                                    <p:animEffect transition="in" filter="slide(fromBottom)">
                                      <p:cBhvr>
                                        <p:cTn id="22" dur="500"/>
                                        <p:tgtEl>
                                          <p:spTgt spid="4403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40322">
                                            <p:txEl>
                                              <p:pRg st="4" end="4"/>
                                            </p:txEl>
                                          </p:spTgt>
                                        </p:tgtEl>
                                        <p:attrNameLst>
                                          <p:attrName>style.visibility</p:attrName>
                                        </p:attrNameLst>
                                      </p:cBhvr>
                                      <p:to>
                                        <p:strVal val="visible"/>
                                      </p:to>
                                    </p:set>
                                    <p:animEffect transition="in" filter="slide(fromBottom)">
                                      <p:cBhvr>
                                        <p:cTn id="27" dur="500"/>
                                        <p:tgtEl>
                                          <p:spTgt spid="4403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40325"/>
                                        </p:tgtEl>
                                        <p:attrNameLst>
                                          <p:attrName>style.visibility</p:attrName>
                                        </p:attrNameLst>
                                      </p:cBhvr>
                                      <p:to>
                                        <p:strVal val="visible"/>
                                      </p:to>
                                    </p:set>
                                    <p:animEffect transition="in" filter="dissolve">
                                      <p:cBhvr>
                                        <p:cTn id="32" dur="500"/>
                                        <p:tgtEl>
                                          <p:spTgt spid="4403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440324"/>
                                        </p:tgtEl>
                                        <p:attrNameLst>
                                          <p:attrName>style.visibility</p:attrName>
                                        </p:attrNameLst>
                                      </p:cBhvr>
                                      <p:to>
                                        <p:strVal val="visible"/>
                                      </p:to>
                                    </p:set>
                                    <p:animEffect transition="in" filter="slide(fromLeft)">
                                      <p:cBhvr>
                                        <p:cTn id="37" dur="500"/>
                                        <p:tgtEl>
                                          <p:spTgt spid="440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2" grpId="0" build="p" bldLvl="3" autoUpdateAnimBg="0"/>
      <p:bldP spid="440324"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xmlns="" id="{07A8F8C6-BADB-4F25-B8CB-934D321B8C73}"/>
              </a:ext>
            </a:extLst>
          </p:cNvPr>
          <p:cNvSpPr>
            <a:spLocks noChangeArrowheads="1"/>
          </p:cNvSpPr>
          <p:nvPr/>
        </p:nvSpPr>
        <p:spPr bwMode="auto">
          <a:xfrm>
            <a:off x="1310640" y="2236834"/>
            <a:ext cx="74676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chemeClr val="tx2"/>
              </a:buClr>
              <a:buSzPct val="75000"/>
              <a:buFont typeface="Wingdings" panose="05000000000000000000" pitchFamily="2" charset="2"/>
              <a:buNone/>
            </a:pPr>
            <a:r>
              <a:rPr lang="en-US" altLang="zh-CN" sz="2000" dirty="0">
                <a:latin typeface="宋体" panose="02010600030101010101" pitchFamily="2" charset="-122"/>
              </a:rPr>
              <a:t>   </a:t>
            </a:r>
            <a:r>
              <a:rPr lang="zh-CN" altLang="en-US" sz="2400" dirty="0">
                <a:latin typeface="宋体" panose="02010600030101010101" pitchFamily="2" charset="-122"/>
              </a:rPr>
              <a:t>若森林为空，则空操作，否则</a:t>
            </a:r>
          </a:p>
          <a:p>
            <a:pPr eaLnBrk="1" hangingPunct="1">
              <a:spcBef>
                <a:spcPct val="50000"/>
              </a:spcBef>
              <a:buClr>
                <a:schemeClr val="tx2"/>
              </a:buClr>
              <a:buSzPct val="75000"/>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1</a:t>
            </a:r>
            <a:r>
              <a:rPr lang="zh-CN" altLang="en-US" sz="2400" dirty="0">
                <a:latin typeface="宋体" panose="02010600030101010101" pitchFamily="2" charset="-122"/>
              </a:rPr>
              <a:t>）中序遍历第一棵树根结点的子树森林</a:t>
            </a:r>
          </a:p>
          <a:p>
            <a:pPr eaLnBrk="1" hangingPunct="1">
              <a:spcBef>
                <a:spcPct val="50000"/>
              </a:spcBef>
              <a:buClr>
                <a:schemeClr val="tx2"/>
              </a:buClr>
              <a:buSzPct val="75000"/>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2</a:t>
            </a:r>
            <a:r>
              <a:rPr lang="zh-CN" altLang="en-US" sz="2400" dirty="0">
                <a:latin typeface="宋体" panose="02010600030101010101" pitchFamily="2" charset="-122"/>
              </a:rPr>
              <a:t>）访问第一棵树的根结点</a:t>
            </a:r>
          </a:p>
          <a:p>
            <a:pPr eaLnBrk="1" hangingPunct="1">
              <a:spcBef>
                <a:spcPct val="50000"/>
              </a:spcBef>
              <a:buClr>
                <a:schemeClr val="tx2"/>
              </a:buClr>
              <a:buSzPct val="75000"/>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3</a:t>
            </a:r>
            <a:r>
              <a:rPr lang="zh-CN" altLang="en-US" sz="2400" dirty="0">
                <a:latin typeface="宋体" panose="02010600030101010101" pitchFamily="2" charset="-122"/>
              </a:rPr>
              <a:t>）中序遍历除第一棵树后余下的树构成的森林</a:t>
            </a:r>
            <a:endParaRPr lang="zh-CN" altLang="en-US" sz="3600" dirty="0">
              <a:latin typeface="楷体_GB2312" pitchFamily="49" charset="-122"/>
              <a:ea typeface="楷体_GB2312" pitchFamily="49" charset="-122"/>
            </a:endParaRPr>
          </a:p>
        </p:txBody>
      </p:sp>
      <p:sp>
        <p:nvSpPr>
          <p:cNvPr id="441347" name="Text Box 3">
            <a:extLst>
              <a:ext uri="{FF2B5EF4-FFF2-40B4-BE49-F238E27FC236}">
                <a16:creationId xmlns:a16="http://schemas.microsoft.com/office/drawing/2014/main" xmlns="" id="{32A04126-B5D8-4D05-A960-19D2151F376D}"/>
              </a:ext>
            </a:extLst>
          </p:cNvPr>
          <p:cNvSpPr txBox="1">
            <a:spLocks noChangeArrowheads="1"/>
          </p:cNvSpPr>
          <p:nvPr/>
        </p:nvSpPr>
        <p:spPr bwMode="auto">
          <a:xfrm>
            <a:off x="1331620" y="1652059"/>
            <a:ext cx="830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eaLnBrk="1" hangingPunct="1">
              <a:spcBef>
                <a:spcPct val="50000"/>
              </a:spcBef>
              <a:buClr>
                <a:schemeClr val="tx2"/>
              </a:buClr>
              <a:buFont typeface="Wingdings" panose="05000000000000000000" pitchFamily="2" charset="2"/>
              <a:buChar char="p"/>
            </a:pPr>
            <a:r>
              <a:rPr lang="zh-CN" altLang="en-US" sz="2400" dirty="0"/>
              <a:t>中</a:t>
            </a:r>
            <a:r>
              <a:rPr lang="zh-CN" altLang="en-US" sz="2400" dirty="0" smtClean="0"/>
              <a:t>序（后根）遍历</a:t>
            </a:r>
            <a:r>
              <a:rPr lang="zh-CN" altLang="en-US" sz="2400" dirty="0"/>
              <a:t>森林</a:t>
            </a:r>
            <a:r>
              <a:rPr lang="zh-CN" altLang="en-US" sz="2400" b="1" dirty="0">
                <a:solidFill>
                  <a:schemeClr val="tx2"/>
                </a:solidFill>
                <a:latin typeface="宋体" panose="02010600030101010101" pitchFamily="2" charset="-122"/>
              </a:rPr>
              <a:t>（</a:t>
            </a:r>
            <a:r>
              <a:rPr lang="zh-CN" altLang="en-US" sz="2000" dirty="0">
                <a:solidFill>
                  <a:schemeClr val="tx2"/>
                </a:solidFill>
                <a:latin typeface="宋体" panose="02010600030101010101" pitchFamily="2" charset="-122"/>
              </a:rPr>
              <a:t>相当于对对应的二叉树进行中序遍历</a:t>
            </a:r>
            <a:r>
              <a:rPr lang="zh-CN" altLang="en-US" b="1" dirty="0">
                <a:solidFill>
                  <a:schemeClr val="tx2"/>
                </a:solidFill>
                <a:latin typeface="宋体" panose="02010600030101010101" pitchFamily="2" charset="-122"/>
              </a:rPr>
              <a:t>）</a:t>
            </a:r>
          </a:p>
        </p:txBody>
      </p:sp>
      <p:sp>
        <p:nvSpPr>
          <p:cNvPr id="441348" name="Text Box 4">
            <a:extLst>
              <a:ext uri="{FF2B5EF4-FFF2-40B4-BE49-F238E27FC236}">
                <a16:creationId xmlns:a16="http://schemas.microsoft.com/office/drawing/2014/main" xmlns="" id="{A274508F-A88F-46ED-B123-834FE681E73A}"/>
              </a:ext>
            </a:extLst>
          </p:cNvPr>
          <p:cNvSpPr txBox="1">
            <a:spLocks noChangeArrowheads="1"/>
          </p:cNvSpPr>
          <p:nvPr/>
        </p:nvSpPr>
        <p:spPr bwMode="auto">
          <a:xfrm>
            <a:off x="834440" y="5118256"/>
            <a:ext cx="6172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20000"/>
              </a:spcBef>
              <a:buClr>
                <a:schemeClr val="tx2"/>
              </a:buClr>
              <a:buSzPct val="75000"/>
              <a:buFont typeface="Wingdings" panose="05000000000000000000" pitchFamily="2" charset="2"/>
              <a:buNone/>
            </a:pPr>
            <a:r>
              <a:rPr lang="zh-CN" altLang="en-US" sz="2400" dirty="0">
                <a:solidFill>
                  <a:schemeClr val="tx2"/>
                </a:solidFill>
                <a:latin typeface="宋体" panose="02010600030101010101" pitchFamily="2" charset="-122"/>
              </a:rPr>
              <a:t>例</a:t>
            </a:r>
            <a:r>
              <a:rPr lang="zh-CN" altLang="en-US" sz="2400" dirty="0">
                <a:latin typeface="宋体" panose="02010600030101010101" pitchFamily="2" charset="-122"/>
              </a:rPr>
              <a:t>：下图所示森林的中序遍历序列为：</a:t>
            </a:r>
          </a:p>
          <a:p>
            <a:pPr eaLnBrk="1" hangingPunct="1">
              <a:lnSpc>
                <a:spcPct val="90000"/>
              </a:lnSpc>
              <a:spcBef>
                <a:spcPct val="20000"/>
              </a:spcBef>
              <a:buClr>
                <a:schemeClr val="tx2"/>
              </a:buClr>
              <a:buSzPct val="75000"/>
              <a:buFont typeface="Wingdings" panose="05000000000000000000" pitchFamily="2" charset="2"/>
              <a:buNone/>
            </a:pPr>
            <a:r>
              <a:rPr lang="zh-CN" altLang="en-US" sz="2400" b="1" dirty="0">
                <a:solidFill>
                  <a:srgbClr val="FF0000"/>
                </a:solidFill>
                <a:latin typeface="Arial Narrow" panose="020B0606020202030204" pitchFamily="34" charset="0"/>
              </a:rPr>
              <a:t>         </a:t>
            </a:r>
            <a:r>
              <a:rPr lang="en-US" altLang="zh-CN" sz="2400" b="1" dirty="0">
                <a:solidFill>
                  <a:srgbClr val="FF0000"/>
                </a:solidFill>
                <a:latin typeface="Arial Narrow" panose="020B0606020202030204" pitchFamily="34" charset="0"/>
              </a:rPr>
              <a:t>BCDAFEHJIG</a:t>
            </a:r>
          </a:p>
          <a:p>
            <a:pPr eaLnBrk="1" hangingPunct="1">
              <a:spcBef>
                <a:spcPct val="50000"/>
              </a:spcBef>
            </a:pPr>
            <a:endParaRPr lang="en-US" altLang="zh-CN" sz="800" b="1" dirty="0">
              <a:latin typeface="Arial Narrow" panose="020B0606020202030204" pitchFamily="34" charset="0"/>
            </a:endParaRPr>
          </a:p>
        </p:txBody>
      </p:sp>
      <p:grpSp>
        <p:nvGrpSpPr>
          <p:cNvPr id="441349" name="Group 5">
            <a:extLst>
              <a:ext uri="{FF2B5EF4-FFF2-40B4-BE49-F238E27FC236}">
                <a16:creationId xmlns:a16="http://schemas.microsoft.com/office/drawing/2014/main" xmlns="" id="{7E57DB1C-FDD3-49F3-8001-E00CE7C0EA9C}"/>
              </a:ext>
            </a:extLst>
          </p:cNvPr>
          <p:cNvGrpSpPr>
            <a:grpSpLocks/>
          </p:cNvGrpSpPr>
          <p:nvPr/>
        </p:nvGrpSpPr>
        <p:grpSpPr bwMode="auto">
          <a:xfrm>
            <a:off x="6856120" y="4483100"/>
            <a:ext cx="4114800" cy="1981200"/>
            <a:chOff x="432" y="1008"/>
            <a:chExt cx="2160" cy="1248"/>
          </a:xfrm>
        </p:grpSpPr>
        <p:sp>
          <p:nvSpPr>
            <p:cNvPr id="441350" name="Oval 6">
              <a:extLst>
                <a:ext uri="{FF2B5EF4-FFF2-40B4-BE49-F238E27FC236}">
                  <a16:creationId xmlns:a16="http://schemas.microsoft.com/office/drawing/2014/main" xmlns="" id="{CEAE8FDE-7691-485D-9941-37459DDD49BA}"/>
                </a:ext>
              </a:extLst>
            </p:cNvPr>
            <p:cNvSpPr>
              <a:spLocks noChangeArrowheads="1"/>
            </p:cNvSpPr>
            <p:nvPr/>
          </p:nvSpPr>
          <p:spPr bwMode="auto">
            <a:xfrm>
              <a:off x="720" y="1008"/>
              <a:ext cx="240" cy="240"/>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A</a:t>
              </a:r>
            </a:p>
          </p:txBody>
        </p:sp>
        <p:sp>
          <p:nvSpPr>
            <p:cNvPr id="441351" name="Oval 7">
              <a:extLst>
                <a:ext uri="{FF2B5EF4-FFF2-40B4-BE49-F238E27FC236}">
                  <a16:creationId xmlns:a16="http://schemas.microsoft.com/office/drawing/2014/main" xmlns="" id="{098FE1B1-8020-4183-A8AD-85F1D1A94316}"/>
                </a:ext>
              </a:extLst>
            </p:cNvPr>
            <p:cNvSpPr>
              <a:spLocks noChangeArrowheads="1"/>
            </p:cNvSpPr>
            <p:nvPr/>
          </p:nvSpPr>
          <p:spPr bwMode="auto">
            <a:xfrm>
              <a:off x="2112" y="100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800" b="1" dirty="0">
                  <a:latin typeface="Arial Narrow" panose="020B0606020202030204" pitchFamily="34" charset="0"/>
                </a:rPr>
                <a:t>G</a:t>
              </a:r>
            </a:p>
          </p:txBody>
        </p:sp>
        <p:sp>
          <p:nvSpPr>
            <p:cNvPr id="441352" name="Line 8">
              <a:extLst>
                <a:ext uri="{FF2B5EF4-FFF2-40B4-BE49-F238E27FC236}">
                  <a16:creationId xmlns:a16="http://schemas.microsoft.com/office/drawing/2014/main" xmlns="" id="{1E03A60C-1A80-4483-84A7-5132A03E8AAC}"/>
                </a:ext>
              </a:extLst>
            </p:cNvPr>
            <p:cNvSpPr>
              <a:spLocks noChangeShapeType="1"/>
            </p:cNvSpPr>
            <p:nvPr/>
          </p:nvSpPr>
          <p:spPr bwMode="auto">
            <a:xfrm flipH="1">
              <a:off x="576" y="1200"/>
              <a:ext cx="192"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3" name="Line 9">
              <a:extLst>
                <a:ext uri="{FF2B5EF4-FFF2-40B4-BE49-F238E27FC236}">
                  <a16:creationId xmlns:a16="http://schemas.microsoft.com/office/drawing/2014/main" xmlns="" id="{5E008449-1859-41F1-970C-C5B35FC2E090}"/>
                </a:ext>
              </a:extLst>
            </p:cNvPr>
            <p:cNvSpPr>
              <a:spLocks noChangeShapeType="1"/>
            </p:cNvSpPr>
            <p:nvPr/>
          </p:nvSpPr>
          <p:spPr bwMode="auto">
            <a:xfrm>
              <a:off x="912" y="1248"/>
              <a:ext cx="24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4" name="Oval 10">
              <a:extLst>
                <a:ext uri="{FF2B5EF4-FFF2-40B4-BE49-F238E27FC236}">
                  <a16:creationId xmlns:a16="http://schemas.microsoft.com/office/drawing/2014/main" xmlns="" id="{DC2A2F9A-DF69-4B3E-A727-FC31B17FC2D9}"/>
                </a:ext>
              </a:extLst>
            </p:cNvPr>
            <p:cNvSpPr>
              <a:spLocks noChangeArrowheads="1"/>
            </p:cNvSpPr>
            <p:nvPr/>
          </p:nvSpPr>
          <p:spPr bwMode="auto">
            <a:xfrm>
              <a:off x="432" y="1632"/>
              <a:ext cx="240" cy="240"/>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B</a:t>
              </a:r>
            </a:p>
          </p:txBody>
        </p:sp>
        <p:sp>
          <p:nvSpPr>
            <p:cNvPr id="441355" name="Oval 11">
              <a:extLst>
                <a:ext uri="{FF2B5EF4-FFF2-40B4-BE49-F238E27FC236}">
                  <a16:creationId xmlns:a16="http://schemas.microsoft.com/office/drawing/2014/main" xmlns="" id="{3BC638E8-9EAA-4152-B8A7-21BCE2636541}"/>
                </a:ext>
              </a:extLst>
            </p:cNvPr>
            <p:cNvSpPr>
              <a:spLocks noChangeArrowheads="1"/>
            </p:cNvSpPr>
            <p:nvPr/>
          </p:nvSpPr>
          <p:spPr bwMode="auto">
            <a:xfrm>
              <a:off x="1056" y="163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D</a:t>
              </a:r>
            </a:p>
          </p:txBody>
        </p:sp>
        <p:sp>
          <p:nvSpPr>
            <p:cNvPr id="441356" name="Line 12">
              <a:extLst>
                <a:ext uri="{FF2B5EF4-FFF2-40B4-BE49-F238E27FC236}">
                  <a16:creationId xmlns:a16="http://schemas.microsoft.com/office/drawing/2014/main" xmlns="" id="{C76317F5-8CFC-4E18-9E8C-082831CFB956}"/>
                </a:ext>
              </a:extLst>
            </p:cNvPr>
            <p:cNvSpPr>
              <a:spLocks noChangeShapeType="1"/>
            </p:cNvSpPr>
            <p:nvPr/>
          </p:nvSpPr>
          <p:spPr bwMode="auto">
            <a:xfrm flipH="1">
              <a:off x="2016" y="1248"/>
              <a:ext cx="144"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7" name="Oval 13">
              <a:extLst>
                <a:ext uri="{FF2B5EF4-FFF2-40B4-BE49-F238E27FC236}">
                  <a16:creationId xmlns:a16="http://schemas.microsoft.com/office/drawing/2014/main" xmlns="" id="{206F07D3-EF8D-477A-A27C-2A21C6490A0B}"/>
                </a:ext>
              </a:extLst>
            </p:cNvPr>
            <p:cNvSpPr>
              <a:spLocks noChangeArrowheads="1"/>
            </p:cNvSpPr>
            <p:nvPr/>
          </p:nvSpPr>
          <p:spPr bwMode="auto">
            <a:xfrm>
              <a:off x="1920" y="153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H</a:t>
              </a:r>
            </a:p>
          </p:txBody>
        </p:sp>
        <p:sp>
          <p:nvSpPr>
            <p:cNvPr id="441358" name="Line 14">
              <a:extLst>
                <a:ext uri="{FF2B5EF4-FFF2-40B4-BE49-F238E27FC236}">
                  <a16:creationId xmlns:a16="http://schemas.microsoft.com/office/drawing/2014/main" xmlns="" id="{C9AF1BD8-359E-408E-B712-DD11956F7559}"/>
                </a:ext>
              </a:extLst>
            </p:cNvPr>
            <p:cNvSpPr>
              <a:spLocks noChangeShapeType="1"/>
            </p:cNvSpPr>
            <p:nvPr/>
          </p:nvSpPr>
          <p:spPr bwMode="auto">
            <a:xfrm>
              <a:off x="2304" y="1248"/>
              <a:ext cx="192"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9" name="Oval 15">
              <a:extLst>
                <a:ext uri="{FF2B5EF4-FFF2-40B4-BE49-F238E27FC236}">
                  <a16:creationId xmlns:a16="http://schemas.microsoft.com/office/drawing/2014/main" xmlns="" id="{78528B4A-C156-471E-AFED-B2FF048A965B}"/>
                </a:ext>
              </a:extLst>
            </p:cNvPr>
            <p:cNvSpPr>
              <a:spLocks noChangeArrowheads="1"/>
            </p:cNvSpPr>
            <p:nvPr/>
          </p:nvSpPr>
          <p:spPr bwMode="auto">
            <a:xfrm>
              <a:off x="2352" y="201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J</a:t>
              </a:r>
            </a:p>
          </p:txBody>
        </p:sp>
        <p:sp>
          <p:nvSpPr>
            <p:cNvPr id="441360" name="Oval 16">
              <a:extLst>
                <a:ext uri="{FF2B5EF4-FFF2-40B4-BE49-F238E27FC236}">
                  <a16:creationId xmlns:a16="http://schemas.microsoft.com/office/drawing/2014/main" xmlns="" id="{66D805A7-9F41-49D9-9BF8-112E4B65E8A2}"/>
                </a:ext>
              </a:extLst>
            </p:cNvPr>
            <p:cNvSpPr>
              <a:spLocks noChangeArrowheads="1"/>
            </p:cNvSpPr>
            <p:nvPr/>
          </p:nvSpPr>
          <p:spPr bwMode="auto">
            <a:xfrm>
              <a:off x="2352" y="153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I</a:t>
              </a:r>
            </a:p>
          </p:txBody>
        </p:sp>
        <p:sp>
          <p:nvSpPr>
            <p:cNvPr id="441361" name="Oval 17">
              <a:extLst>
                <a:ext uri="{FF2B5EF4-FFF2-40B4-BE49-F238E27FC236}">
                  <a16:creationId xmlns:a16="http://schemas.microsoft.com/office/drawing/2014/main" xmlns="" id="{C56A2FB3-2DCA-427E-A80A-BF231E8824A8}"/>
                </a:ext>
              </a:extLst>
            </p:cNvPr>
            <p:cNvSpPr>
              <a:spLocks noChangeArrowheads="1"/>
            </p:cNvSpPr>
            <p:nvPr/>
          </p:nvSpPr>
          <p:spPr bwMode="auto">
            <a:xfrm>
              <a:off x="720" y="163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C</a:t>
              </a:r>
            </a:p>
          </p:txBody>
        </p:sp>
        <p:sp>
          <p:nvSpPr>
            <p:cNvPr id="441362" name="Line 18">
              <a:extLst>
                <a:ext uri="{FF2B5EF4-FFF2-40B4-BE49-F238E27FC236}">
                  <a16:creationId xmlns:a16="http://schemas.microsoft.com/office/drawing/2014/main" xmlns="" id="{CE6D9045-FF43-4929-A72B-2372E6D9AA36}"/>
                </a:ext>
              </a:extLst>
            </p:cNvPr>
            <p:cNvSpPr>
              <a:spLocks noChangeShapeType="1"/>
            </p:cNvSpPr>
            <p:nvPr/>
          </p:nvSpPr>
          <p:spPr bwMode="auto">
            <a:xfrm flipH="1">
              <a:off x="2496" y="1776"/>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3" name="Line 19">
              <a:extLst>
                <a:ext uri="{FF2B5EF4-FFF2-40B4-BE49-F238E27FC236}">
                  <a16:creationId xmlns:a16="http://schemas.microsoft.com/office/drawing/2014/main" xmlns="" id="{F969DE2C-51CC-4C1E-A3C0-DE123C2DFB00}"/>
                </a:ext>
              </a:extLst>
            </p:cNvPr>
            <p:cNvSpPr>
              <a:spLocks noChangeShapeType="1"/>
            </p:cNvSpPr>
            <p:nvPr/>
          </p:nvSpPr>
          <p:spPr bwMode="auto">
            <a:xfrm>
              <a:off x="816" y="1248"/>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4" name="Oval 20">
              <a:extLst>
                <a:ext uri="{FF2B5EF4-FFF2-40B4-BE49-F238E27FC236}">
                  <a16:creationId xmlns:a16="http://schemas.microsoft.com/office/drawing/2014/main" xmlns="" id="{926C51E7-4EA4-44B7-ABC1-B9738BBCC282}"/>
                </a:ext>
              </a:extLst>
            </p:cNvPr>
            <p:cNvSpPr>
              <a:spLocks noChangeArrowheads="1"/>
            </p:cNvSpPr>
            <p:nvPr/>
          </p:nvSpPr>
          <p:spPr bwMode="auto">
            <a:xfrm>
              <a:off x="1488" y="110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dirty="0">
                  <a:latin typeface="Arial Narrow" panose="020B0606020202030204" pitchFamily="34" charset="0"/>
                </a:rPr>
                <a:t>E</a:t>
              </a:r>
            </a:p>
          </p:txBody>
        </p:sp>
        <p:sp>
          <p:nvSpPr>
            <p:cNvPr id="441365" name="Oval 21">
              <a:extLst>
                <a:ext uri="{FF2B5EF4-FFF2-40B4-BE49-F238E27FC236}">
                  <a16:creationId xmlns:a16="http://schemas.microsoft.com/office/drawing/2014/main" xmlns="" id="{1464B17D-00C6-44BF-8823-7C40053F2FB6}"/>
                </a:ext>
              </a:extLst>
            </p:cNvPr>
            <p:cNvSpPr>
              <a:spLocks noChangeArrowheads="1"/>
            </p:cNvSpPr>
            <p:nvPr/>
          </p:nvSpPr>
          <p:spPr bwMode="auto">
            <a:xfrm>
              <a:off x="1488" y="1632"/>
              <a:ext cx="192"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latin typeface="Arial Narrow" panose="020B0606020202030204" pitchFamily="34" charset="0"/>
                </a:rPr>
                <a:t>F</a:t>
              </a:r>
            </a:p>
          </p:txBody>
        </p:sp>
        <p:sp>
          <p:nvSpPr>
            <p:cNvPr id="441366" name="Line 22">
              <a:extLst>
                <a:ext uri="{FF2B5EF4-FFF2-40B4-BE49-F238E27FC236}">
                  <a16:creationId xmlns:a16="http://schemas.microsoft.com/office/drawing/2014/main" xmlns="" id="{9FF28DDB-AF9F-4629-A3F5-D9C6FFB33148}"/>
                </a:ext>
              </a:extLst>
            </p:cNvPr>
            <p:cNvSpPr>
              <a:spLocks noChangeShapeType="1"/>
            </p:cNvSpPr>
            <p:nvPr/>
          </p:nvSpPr>
          <p:spPr bwMode="auto">
            <a:xfrm>
              <a:off x="1584" y="1344"/>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 name="Text Box 3">
            <a:extLst>
              <a:ext uri="{FF2B5EF4-FFF2-40B4-BE49-F238E27FC236}">
                <a16:creationId xmlns:a16="http://schemas.microsoft.com/office/drawing/2014/main" xmlns="" id="{334AA6A9-4C88-413A-827F-8B2A8FAAB7DE}"/>
              </a:ext>
            </a:extLst>
          </p:cNvPr>
          <p:cNvSpPr txBox="1">
            <a:spLocks noChangeArrowheads="1"/>
          </p:cNvSpPr>
          <p:nvPr/>
        </p:nvSpPr>
        <p:spPr bwMode="auto">
          <a:xfrm>
            <a:off x="1310640" y="1091618"/>
            <a:ext cx="4800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3200" b="1" dirty="0">
                <a:solidFill>
                  <a:schemeClr val="tx2"/>
                </a:solidFill>
              </a:rPr>
              <a:t>森林的遍历</a:t>
            </a:r>
          </a:p>
        </p:txBody>
      </p:sp>
      <p:sp>
        <p:nvSpPr>
          <p:cNvPr id="24" name="Rectangle 2">
            <a:extLst>
              <a:ext uri="{FF2B5EF4-FFF2-40B4-BE49-F238E27FC236}">
                <a16:creationId xmlns:a16="http://schemas.microsoft.com/office/drawing/2014/main" xmlns="" id="{536778B1-15CB-4FD3-AB96-DC2B9F4477FC}"/>
              </a:ext>
            </a:extLst>
          </p:cNvPr>
          <p:cNvSpPr txBox="1">
            <a:spLocks noChangeArrowheads="1"/>
          </p:cNvSpPr>
          <p:nvPr/>
        </p:nvSpPr>
        <p:spPr>
          <a:xfrm>
            <a:off x="1453978" y="393700"/>
            <a:ext cx="7772400" cy="6604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6.4.3 </a:t>
            </a:r>
            <a:r>
              <a:rPr lang="zh-CN" altLang="en-US" kern="0" dirty="0"/>
              <a:t>树和森林的遍历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41346">
                                            <p:txEl>
                                              <p:pRg st="0" end="0"/>
                                            </p:txEl>
                                          </p:spTgt>
                                        </p:tgtEl>
                                        <p:attrNameLst>
                                          <p:attrName>style.visibility</p:attrName>
                                        </p:attrNameLst>
                                      </p:cBhvr>
                                      <p:to>
                                        <p:strVal val="visible"/>
                                      </p:to>
                                    </p:set>
                                    <p:animEffect transition="in" filter="slide(fromBottom)">
                                      <p:cBhvr>
                                        <p:cTn id="7" dur="500"/>
                                        <p:tgtEl>
                                          <p:spTgt spid="4413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1346">
                                            <p:txEl>
                                              <p:pRg st="1" end="1"/>
                                            </p:txEl>
                                          </p:spTgt>
                                        </p:tgtEl>
                                        <p:attrNameLst>
                                          <p:attrName>style.visibility</p:attrName>
                                        </p:attrNameLst>
                                      </p:cBhvr>
                                      <p:to>
                                        <p:strVal val="visible"/>
                                      </p:to>
                                    </p:set>
                                    <p:animEffect transition="in" filter="slide(fromBottom)">
                                      <p:cBhvr>
                                        <p:cTn id="12" dur="500"/>
                                        <p:tgtEl>
                                          <p:spTgt spid="4413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41346">
                                            <p:txEl>
                                              <p:pRg st="2" end="2"/>
                                            </p:txEl>
                                          </p:spTgt>
                                        </p:tgtEl>
                                        <p:attrNameLst>
                                          <p:attrName>style.visibility</p:attrName>
                                        </p:attrNameLst>
                                      </p:cBhvr>
                                      <p:to>
                                        <p:strVal val="visible"/>
                                      </p:to>
                                    </p:set>
                                    <p:animEffect transition="in" filter="slide(fromBottom)">
                                      <p:cBhvr>
                                        <p:cTn id="17" dur="500"/>
                                        <p:tgtEl>
                                          <p:spTgt spid="4413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41346">
                                            <p:txEl>
                                              <p:pRg st="3" end="3"/>
                                            </p:txEl>
                                          </p:spTgt>
                                        </p:tgtEl>
                                        <p:attrNameLst>
                                          <p:attrName>style.visibility</p:attrName>
                                        </p:attrNameLst>
                                      </p:cBhvr>
                                      <p:to>
                                        <p:strVal val="visible"/>
                                      </p:to>
                                    </p:set>
                                    <p:animEffect transition="in" filter="slide(fromBottom)">
                                      <p:cBhvr>
                                        <p:cTn id="22" dur="500"/>
                                        <p:tgtEl>
                                          <p:spTgt spid="4413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41349"/>
                                        </p:tgtEl>
                                        <p:attrNameLst>
                                          <p:attrName>style.visibility</p:attrName>
                                        </p:attrNameLst>
                                      </p:cBhvr>
                                      <p:to>
                                        <p:strVal val="visible"/>
                                      </p:to>
                                    </p:set>
                                    <p:animEffect transition="in" filter="dissolve">
                                      <p:cBhvr>
                                        <p:cTn id="27" dur="500"/>
                                        <p:tgtEl>
                                          <p:spTgt spid="4413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441348"/>
                                        </p:tgtEl>
                                        <p:attrNameLst>
                                          <p:attrName>style.visibility</p:attrName>
                                        </p:attrNameLst>
                                      </p:cBhvr>
                                      <p:to>
                                        <p:strVal val="visible"/>
                                      </p:to>
                                    </p:set>
                                    <p:anim calcmode="lin" valueType="num">
                                      <p:cBhvr additive="base">
                                        <p:cTn id="32" dur="500" fill="hold"/>
                                        <p:tgtEl>
                                          <p:spTgt spid="441348"/>
                                        </p:tgtEl>
                                        <p:attrNameLst>
                                          <p:attrName>ppt_x</p:attrName>
                                        </p:attrNameLst>
                                      </p:cBhvr>
                                      <p:tavLst>
                                        <p:tav tm="0">
                                          <p:val>
                                            <p:strVal val="0-#ppt_w/2"/>
                                          </p:val>
                                        </p:tav>
                                        <p:tav tm="100000">
                                          <p:val>
                                            <p:strVal val="#ppt_x"/>
                                          </p:val>
                                        </p:tav>
                                      </p:tavLst>
                                    </p:anim>
                                    <p:anim calcmode="lin" valueType="num">
                                      <p:cBhvr additive="base">
                                        <p:cTn id="33" dur="500" fill="hold"/>
                                        <p:tgtEl>
                                          <p:spTgt spid="441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6" grpId="0" build="p" autoUpdateAnimBg="0"/>
      <p:bldP spid="441348"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xmlns="" id="{815434A1-03AA-419A-8E77-81C7AFCDD699}"/>
              </a:ext>
            </a:extLst>
          </p:cNvPr>
          <p:cNvSpPr txBox="1">
            <a:spLocks noChangeArrowheads="1"/>
          </p:cNvSpPr>
          <p:nvPr/>
        </p:nvSpPr>
        <p:spPr>
          <a:xfrm>
            <a:off x="1453978" y="393700"/>
            <a:ext cx="7772400" cy="6604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6.4.3 </a:t>
            </a:r>
            <a:r>
              <a:rPr lang="zh-CN" altLang="en-US" kern="0" dirty="0"/>
              <a:t>树和森林的遍历</a:t>
            </a:r>
          </a:p>
        </p:txBody>
      </p:sp>
      <p:sp>
        <p:nvSpPr>
          <p:cNvPr id="2" name="矩形 1">
            <a:extLst>
              <a:ext uri="{FF2B5EF4-FFF2-40B4-BE49-F238E27FC236}">
                <a16:creationId xmlns:a16="http://schemas.microsoft.com/office/drawing/2014/main" xmlns="" id="{C5B6D725-68FE-4CBB-801A-1779250241C2}"/>
              </a:ext>
            </a:extLst>
          </p:cNvPr>
          <p:cNvSpPr/>
          <p:nvPr/>
        </p:nvSpPr>
        <p:spPr>
          <a:xfrm>
            <a:off x="1831665" y="1592343"/>
            <a:ext cx="6729727" cy="3796424"/>
          </a:xfrm>
          <a:prstGeom prst="rect">
            <a:avLst/>
          </a:prstGeom>
        </p:spPr>
        <p:txBody>
          <a:bodyPr wrap="none">
            <a:spAutoFit/>
          </a:bodyPr>
          <a:lstStyle/>
          <a:p>
            <a:pPr>
              <a:lnSpc>
                <a:spcPct val="200000"/>
              </a:lnSpc>
            </a:pPr>
            <a:r>
              <a:rPr lang="zh-CN" altLang="en-US" sz="2800" dirty="0"/>
              <a:t>根据森林</a:t>
            </a:r>
            <a:r>
              <a:rPr lang="en-US" altLang="zh-CN" sz="2800" dirty="0"/>
              <a:t>/</a:t>
            </a:r>
            <a:r>
              <a:rPr lang="zh-CN" altLang="en-US" sz="2800" dirty="0"/>
              <a:t>树与二叉树之间转换规则可知：</a:t>
            </a:r>
            <a:endParaRPr lang="en-US" altLang="zh-CN" sz="2800" dirty="0"/>
          </a:p>
          <a:p>
            <a:pPr marL="342900" indent="-342900">
              <a:lnSpc>
                <a:spcPct val="200000"/>
              </a:lnSpc>
              <a:buFont typeface="Wingdings" panose="05000000000000000000" pitchFamily="2" charset="2"/>
              <a:buChar char="Ø"/>
            </a:pPr>
            <a:r>
              <a:rPr lang="zh-CN" altLang="en-US" sz="2400" dirty="0">
                <a:solidFill>
                  <a:srgbClr val="FF0000"/>
                </a:solidFill>
              </a:rPr>
              <a:t>树</a:t>
            </a:r>
            <a:r>
              <a:rPr lang="zh-CN" altLang="en-US" sz="2400" dirty="0"/>
              <a:t>的</a:t>
            </a:r>
            <a:r>
              <a:rPr lang="zh-CN" altLang="en-US" sz="2400" dirty="0">
                <a:solidFill>
                  <a:srgbClr val="FF0000"/>
                </a:solidFill>
              </a:rPr>
              <a:t>先根遍历</a:t>
            </a:r>
            <a:r>
              <a:rPr lang="zh-CN" altLang="en-US" sz="2400" dirty="0"/>
              <a:t>相当于</a:t>
            </a:r>
            <a:r>
              <a:rPr lang="zh-CN" altLang="en-US" sz="2400" dirty="0">
                <a:solidFill>
                  <a:srgbClr val="FF0000"/>
                </a:solidFill>
              </a:rPr>
              <a:t>二叉树</a:t>
            </a:r>
            <a:r>
              <a:rPr lang="zh-CN" altLang="en-US" sz="2400" dirty="0"/>
              <a:t>的</a:t>
            </a:r>
            <a:r>
              <a:rPr lang="zh-CN" altLang="en-US" sz="2400" dirty="0">
                <a:solidFill>
                  <a:srgbClr val="FF0000"/>
                </a:solidFill>
              </a:rPr>
              <a:t>先序</a:t>
            </a:r>
            <a:r>
              <a:rPr lang="zh-CN" altLang="en-US" sz="2400" dirty="0"/>
              <a:t>遍历</a:t>
            </a:r>
            <a:endParaRPr lang="en-US" altLang="zh-CN" sz="2400" dirty="0"/>
          </a:p>
          <a:p>
            <a:pPr marL="342900" indent="-342900">
              <a:lnSpc>
                <a:spcPct val="200000"/>
              </a:lnSpc>
              <a:buFont typeface="Wingdings" panose="05000000000000000000" pitchFamily="2" charset="2"/>
              <a:buChar char="Ø"/>
            </a:pPr>
            <a:r>
              <a:rPr lang="zh-CN" altLang="en-US" sz="2400" dirty="0">
                <a:solidFill>
                  <a:srgbClr val="FF0000"/>
                </a:solidFill>
              </a:rPr>
              <a:t>树</a:t>
            </a:r>
            <a:r>
              <a:rPr lang="zh-CN" altLang="en-US" sz="2400" dirty="0"/>
              <a:t>的</a:t>
            </a:r>
            <a:r>
              <a:rPr lang="zh-CN" altLang="en-US" sz="2400" dirty="0">
                <a:solidFill>
                  <a:srgbClr val="FF0000"/>
                </a:solidFill>
              </a:rPr>
              <a:t>后根遍历</a:t>
            </a:r>
            <a:r>
              <a:rPr lang="zh-CN" altLang="en-US" sz="2400" dirty="0"/>
              <a:t>相当于</a:t>
            </a:r>
            <a:r>
              <a:rPr lang="zh-CN" altLang="en-US" sz="2400" dirty="0">
                <a:solidFill>
                  <a:srgbClr val="FF0000"/>
                </a:solidFill>
              </a:rPr>
              <a:t>二叉树</a:t>
            </a:r>
            <a:r>
              <a:rPr lang="zh-CN" altLang="en-US" sz="2400" dirty="0"/>
              <a:t>的</a:t>
            </a:r>
            <a:r>
              <a:rPr lang="zh-CN" altLang="en-US" sz="2400" dirty="0">
                <a:solidFill>
                  <a:srgbClr val="FF0000"/>
                </a:solidFill>
              </a:rPr>
              <a:t>中序</a:t>
            </a:r>
            <a:r>
              <a:rPr lang="zh-CN" altLang="en-US" sz="2400" dirty="0"/>
              <a:t>遍历</a:t>
            </a:r>
            <a:endParaRPr lang="en-US" altLang="zh-CN" sz="2400" dirty="0"/>
          </a:p>
          <a:p>
            <a:pPr marL="342900" indent="-342900">
              <a:lnSpc>
                <a:spcPct val="200000"/>
              </a:lnSpc>
              <a:buFont typeface="Wingdings" panose="05000000000000000000" pitchFamily="2" charset="2"/>
              <a:buChar char="Ø"/>
            </a:pPr>
            <a:r>
              <a:rPr lang="zh-CN" altLang="en-US" sz="2400" dirty="0">
                <a:solidFill>
                  <a:srgbClr val="FF0000"/>
                </a:solidFill>
              </a:rPr>
              <a:t>森林</a:t>
            </a:r>
            <a:r>
              <a:rPr lang="zh-CN" altLang="en-US" sz="2400" dirty="0"/>
              <a:t>的</a:t>
            </a:r>
            <a:r>
              <a:rPr lang="zh-CN" altLang="en-US" sz="2400" dirty="0">
                <a:solidFill>
                  <a:srgbClr val="FF0000"/>
                </a:solidFill>
              </a:rPr>
              <a:t>先序</a:t>
            </a:r>
            <a:r>
              <a:rPr lang="zh-CN" altLang="en-US" sz="2400" dirty="0"/>
              <a:t>遍历相当于</a:t>
            </a:r>
            <a:r>
              <a:rPr lang="zh-CN" altLang="en-US" sz="2400" dirty="0">
                <a:solidFill>
                  <a:srgbClr val="FF0000"/>
                </a:solidFill>
              </a:rPr>
              <a:t>二叉树</a:t>
            </a:r>
            <a:r>
              <a:rPr lang="zh-CN" altLang="en-US" sz="2400" dirty="0"/>
              <a:t>的</a:t>
            </a:r>
            <a:r>
              <a:rPr lang="zh-CN" altLang="en-US" sz="2400" dirty="0">
                <a:solidFill>
                  <a:srgbClr val="FF0000"/>
                </a:solidFill>
              </a:rPr>
              <a:t>先序</a:t>
            </a:r>
            <a:r>
              <a:rPr lang="zh-CN" altLang="en-US" sz="2400" dirty="0"/>
              <a:t>遍历</a:t>
            </a:r>
            <a:endParaRPr lang="en-US" altLang="zh-CN" sz="2400" dirty="0"/>
          </a:p>
          <a:p>
            <a:pPr marL="342900" indent="-342900">
              <a:lnSpc>
                <a:spcPct val="200000"/>
              </a:lnSpc>
              <a:buFont typeface="Wingdings" panose="05000000000000000000" pitchFamily="2" charset="2"/>
              <a:buChar char="Ø"/>
            </a:pPr>
            <a:r>
              <a:rPr lang="zh-CN" altLang="en-US" sz="2400" dirty="0">
                <a:solidFill>
                  <a:srgbClr val="FF0000"/>
                </a:solidFill>
              </a:rPr>
              <a:t>森林</a:t>
            </a:r>
            <a:r>
              <a:rPr lang="zh-CN" altLang="en-US" sz="2400" dirty="0"/>
              <a:t>的</a:t>
            </a:r>
            <a:r>
              <a:rPr lang="zh-CN" altLang="en-US" sz="2400" dirty="0">
                <a:solidFill>
                  <a:srgbClr val="FF0000"/>
                </a:solidFill>
              </a:rPr>
              <a:t>中序</a:t>
            </a:r>
            <a:r>
              <a:rPr lang="zh-CN" altLang="en-US" sz="2400" dirty="0"/>
              <a:t>遍历相当于</a:t>
            </a:r>
            <a:r>
              <a:rPr lang="zh-CN" altLang="en-US" sz="2400" dirty="0">
                <a:solidFill>
                  <a:srgbClr val="FF0000"/>
                </a:solidFill>
              </a:rPr>
              <a:t>二叉树</a:t>
            </a:r>
            <a:r>
              <a:rPr lang="zh-CN" altLang="en-US" sz="2400" dirty="0"/>
              <a:t>的</a:t>
            </a:r>
            <a:r>
              <a:rPr lang="zh-CN" altLang="en-US" sz="2400" dirty="0">
                <a:solidFill>
                  <a:srgbClr val="FF0000"/>
                </a:solidFill>
              </a:rPr>
              <a:t>中序</a:t>
            </a:r>
            <a:r>
              <a:rPr lang="zh-CN" altLang="en-US" sz="2400" dirty="0"/>
              <a:t>遍历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xmlns="" id="{815434A1-03AA-419A-8E77-81C7AFCDD699}"/>
              </a:ext>
            </a:extLst>
          </p:cNvPr>
          <p:cNvSpPr txBox="1">
            <a:spLocks noChangeArrowheads="1"/>
          </p:cNvSpPr>
          <p:nvPr/>
        </p:nvSpPr>
        <p:spPr>
          <a:xfrm>
            <a:off x="1453978" y="393700"/>
            <a:ext cx="7772400" cy="6604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6.4.3 </a:t>
            </a:r>
            <a:r>
              <a:rPr lang="zh-CN" altLang="en-US" kern="0" dirty="0"/>
              <a:t>树和森林的遍历</a:t>
            </a:r>
          </a:p>
        </p:txBody>
      </p:sp>
      <p:sp>
        <p:nvSpPr>
          <p:cNvPr id="2" name="矩形 1">
            <a:extLst>
              <a:ext uri="{FF2B5EF4-FFF2-40B4-BE49-F238E27FC236}">
                <a16:creationId xmlns:a16="http://schemas.microsoft.com/office/drawing/2014/main" xmlns="" id="{C5B6D725-68FE-4CBB-801A-1779250241C2}"/>
              </a:ext>
            </a:extLst>
          </p:cNvPr>
          <p:cNvSpPr/>
          <p:nvPr/>
        </p:nvSpPr>
        <p:spPr>
          <a:xfrm>
            <a:off x="947245" y="1442441"/>
            <a:ext cx="10059164" cy="2677656"/>
          </a:xfrm>
          <a:prstGeom prst="rect">
            <a:avLst/>
          </a:prstGeom>
        </p:spPr>
        <p:txBody>
          <a:bodyPr wrap="none">
            <a:spAutoFit/>
          </a:bodyPr>
          <a:lstStyle/>
          <a:p>
            <a:pPr>
              <a:lnSpc>
                <a:spcPct val="200000"/>
              </a:lnSpc>
            </a:pPr>
            <a:r>
              <a:rPr lang="zh-CN" altLang="en-US" sz="2800" dirty="0" smtClean="0">
                <a:latin typeface="SimSun" charset="-122"/>
                <a:ea typeface="SimSun" charset="-122"/>
                <a:cs typeface="SimSun" charset="-122"/>
              </a:rPr>
              <a:t>已知</a:t>
            </a:r>
            <a:r>
              <a:rPr lang="zh-CN" altLang="en-US" sz="2800" b="1" dirty="0" smtClean="0">
                <a:solidFill>
                  <a:srgbClr val="FF0000"/>
                </a:solidFill>
                <a:latin typeface="SimSun" charset="-122"/>
                <a:ea typeface="SimSun" charset="-122"/>
                <a:cs typeface="SimSun" charset="-122"/>
              </a:rPr>
              <a:t>森林</a:t>
            </a:r>
            <a:r>
              <a:rPr lang="en-US" altLang="zh-CN" sz="2800" b="1" dirty="0" smtClean="0">
                <a:solidFill>
                  <a:srgbClr val="FF0000"/>
                </a:solidFill>
                <a:latin typeface="SimSun" charset="-122"/>
                <a:ea typeface="SimSun" charset="-122"/>
                <a:cs typeface="SimSun" charset="-122"/>
              </a:rPr>
              <a:t>F</a:t>
            </a:r>
            <a:r>
              <a:rPr lang="zh-CN" altLang="en-US" sz="2800" dirty="0" smtClean="0">
                <a:latin typeface="SimSun" charset="-122"/>
                <a:ea typeface="SimSun" charset="-122"/>
                <a:cs typeface="SimSun" charset="-122"/>
              </a:rPr>
              <a:t>及与之对应的</a:t>
            </a:r>
            <a:r>
              <a:rPr lang="zh-CN" altLang="en-US" sz="2800" b="1" dirty="0" smtClean="0">
                <a:solidFill>
                  <a:srgbClr val="FF0000"/>
                </a:solidFill>
                <a:latin typeface="SimSun" charset="-122"/>
                <a:ea typeface="SimSun" charset="-122"/>
                <a:cs typeface="SimSun" charset="-122"/>
              </a:rPr>
              <a:t>二叉树</a:t>
            </a:r>
            <a:r>
              <a:rPr lang="en-US" altLang="zh-CN" sz="2800" b="1" dirty="0" smtClean="0">
                <a:solidFill>
                  <a:srgbClr val="FF0000"/>
                </a:solidFill>
                <a:latin typeface="SimSun" charset="-122"/>
                <a:ea typeface="SimSun" charset="-122"/>
                <a:cs typeface="SimSun" charset="-122"/>
              </a:rPr>
              <a:t>T</a:t>
            </a:r>
            <a:r>
              <a:rPr lang="en-US" altLang="zh-CN" sz="2800" dirty="0" smtClean="0">
                <a:latin typeface="SimSun" charset="-122"/>
                <a:ea typeface="SimSun" charset="-122"/>
                <a:cs typeface="SimSun" charset="-122"/>
              </a:rPr>
              <a:t>,</a:t>
            </a:r>
            <a:r>
              <a:rPr lang="zh-CN" altLang="en-US" sz="2800" dirty="0" smtClean="0">
                <a:latin typeface="SimSun" charset="-122"/>
                <a:ea typeface="SimSun" charset="-122"/>
                <a:cs typeface="SimSun" charset="-122"/>
              </a:rPr>
              <a:t>若</a:t>
            </a:r>
            <a:r>
              <a:rPr lang="en-US" altLang="zh-CN" sz="2800" b="1" dirty="0" smtClean="0">
                <a:solidFill>
                  <a:srgbClr val="FF0000"/>
                </a:solidFill>
                <a:latin typeface="SimSun" charset="-122"/>
                <a:ea typeface="SimSun" charset="-122"/>
                <a:cs typeface="SimSun" charset="-122"/>
              </a:rPr>
              <a:t>F</a:t>
            </a:r>
            <a:r>
              <a:rPr lang="zh-CN" altLang="en-US" sz="2800" dirty="0" smtClean="0">
                <a:latin typeface="SimSun" charset="-122"/>
                <a:ea typeface="SimSun" charset="-122"/>
                <a:cs typeface="SimSun" charset="-122"/>
              </a:rPr>
              <a:t>的</a:t>
            </a:r>
            <a:r>
              <a:rPr lang="zh-CN" altLang="en-US" sz="2800" b="1" dirty="0">
                <a:solidFill>
                  <a:srgbClr val="FF0000"/>
                </a:solidFill>
                <a:latin typeface="SimSun" charset="-122"/>
                <a:ea typeface="SimSun" charset="-122"/>
                <a:cs typeface="SimSun" charset="-122"/>
              </a:rPr>
              <a:t>先根遍历序列是</a:t>
            </a:r>
            <a:r>
              <a:rPr lang="en-US" altLang="zh-CN" sz="2800" b="1" dirty="0" err="1">
                <a:solidFill>
                  <a:srgbClr val="FF0000"/>
                </a:solidFill>
                <a:latin typeface="SimSun" charset="-122"/>
                <a:ea typeface="SimSun" charset="-122"/>
                <a:cs typeface="SimSun" charset="-122"/>
              </a:rPr>
              <a:t>abcdef</a:t>
            </a:r>
            <a:r>
              <a:rPr lang="en-US" altLang="zh-CN" sz="2800" dirty="0" smtClean="0">
                <a:latin typeface="SimSun" charset="-122"/>
                <a:ea typeface="SimSun" charset="-122"/>
                <a:cs typeface="SimSun" charset="-122"/>
              </a:rPr>
              <a:t>,</a:t>
            </a:r>
          </a:p>
          <a:p>
            <a:pPr>
              <a:lnSpc>
                <a:spcPct val="200000"/>
              </a:lnSpc>
            </a:pPr>
            <a:r>
              <a:rPr lang="zh-CN" altLang="en-US" sz="2800" b="1" dirty="0">
                <a:solidFill>
                  <a:srgbClr val="FF0000"/>
                </a:solidFill>
                <a:latin typeface="SimSun" charset="-122"/>
                <a:ea typeface="SimSun" charset="-122"/>
                <a:cs typeface="SimSun" charset="-122"/>
              </a:rPr>
              <a:t>后根</a:t>
            </a:r>
            <a:r>
              <a:rPr lang="zh-CN" altLang="en-US" sz="2800" dirty="0" smtClean="0">
                <a:latin typeface="SimSun" charset="-122"/>
                <a:ea typeface="SimSun" charset="-122"/>
                <a:cs typeface="SimSun" charset="-122"/>
              </a:rPr>
              <a:t>遍历序列序列是</a:t>
            </a:r>
            <a:r>
              <a:rPr lang="en-US" altLang="zh-CN" sz="2800" b="1" dirty="0" err="1">
                <a:solidFill>
                  <a:srgbClr val="FF0000"/>
                </a:solidFill>
                <a:latin typeface="SimSun" charset="-122"/>
                <a:ea typeface="SimSun" charset="-122"/>
                <a:cs typeface="SimSun" charset="-122"/>
              </a:rPr>
              <a:t>badfec</a:t>
            </a:r>
            <a:r>
              <a:rPr lang="en-US" altLang="zh-CN" sz="2800" dirty="0" smtClean="0">
                <a:latin typeface="SimSun" charset="-122"/>
                <a:ea typeface="SimSun" charset="-122"/>
                <a:cs typeface="SimSun" charset="-122"/>
              </a:rPr>
              <a:t>,</a:t>
            </a:r>
            <a:r>
              <a:rPr lang="zh-CN" altLang="en-US" sz="2800" dirty="0" smtClean="0">
                <a:latin typeface="SimSun" charset="-122"/>
                <a:ea typeface="SimSun" charset="-122"/>
                <a:cs typeface="SimSun" charset="-122"/>
              </a:rPr>
              <a:t>则</a:t>
            </a:r>
            <a:r>
              <a:rPr lang="en-US" altLang="zh-CN" sz="2800" dirty="0" smtClean="0">
                <a:latin typeface="SimSun" charset="-122"/>
                <a:ea typeface="SimSun" charset="-122"/>
                <a:cs typeface="SimSun" charset="-122"/>
              </a:rPr>
              <a:t>T</a:t>
            </a:r>
            <a:r>
              <a:rPr lang="zh-CN" altLang="en-US" sz="2800" dirty="0" smtClean="0">
                <a:latin typeface="SimSun" charset="-122"/>
                <a:ea typeface="SimSun" charset="-122"/>
                <a:cs typeface="SimSun" charset="-122"/>
              </a:rPr>
              <a:t>的后序遍历序列是：</a:t>
            </a:r>
            <a:endParaRPr lang="en-US" altLang="zh-CN" sz="2800" dirty="0">
              <a:latin typeface="SimSun" charset="-122"/>
              <a:ea typeface="SimSun" charset="-122"/>
              <a:cs typeface="SimSun" charset="-122"/>
            </a:endParaRPr>
          </a:p>
          <a:p>
            <a:pPr>
              <a:lnSpc>
                <a:spcPct val="200000"/>
              </a:lnSpc>
            </a:pPr>
            <a:r>
              <a:rPr lang="en-US" altLang="zh-CN" sz="2800" dirty="0" smtClean="0">
                <a:latin typeface="SimSun" charset="-122"/>
                <a:ea typeface="SimSun" charset="-122"/>
                <a:cs typeface="SimSun" charset="-122"/>
              </a:rPr>
              <a:t>A</a:t>
            </a:r>
            <a:r>
              <a:rPr lang="zh-CN" altLang="en-US" sz="2800" dirty="0" smtClean="0">
                <a:latin typeface="SimSun" charset="-122"/>
                <a:ea typeface="SimSun" charset="-122"/>
                <a:cs typeface="SimSun" charset="-122"/>
              </a:rPr>
              <a:t>、</a:t>
            </a:r>
            <a:r>
              <a:rPr lang="en-US" altLang="zh-CN" sz="2800" dirty="0" err="1" smtClean="0">
                <a:latin typeface="SimSun" charset="-122"/>
                <a:ea typeface="SimSun" charset="-122"/>
                <a:cs typeface="SimSun" charset="-122"/>
              </a:rPr>
              <a:t>badfec</a:t>
            </a:r>
            <a:r>
              <a:rPr lang="en-US" altLang="zh-CN" sz="2800" dirty="0" smtClean="0">
                <a:latin typeface="SimSun" charset="-122"/>
                <a:ea typeface="SimSun" charset="-122"/>
                <a:cs typeface="SimSun" charset="-122"/>
              </a:rPr>
              <a:t>   B</a:t>
            </a:r>
            <a:r>
              <a:rPr lang="zh-CN" altLang="en-US" sz="2800" dirty="0" smtClean="0">
                <a:latin typeface="SimSun" charset="-122"/>
                <a:ea typeface="SimSun" charset="-122"/>
                <a:cs typeface="SimSun" charset="-122"/>
              </a:rPr>
              <a:t>、</a:t>
            </a:r>
            <a:r>
              <a:rPr lang="en-US" altLang="zh-CN" sz="2800" dirty="0" err="1" smtClean="0">
                <a:latin typeface="SimSun" charset="-122"/>
                <a:ea typeface="SimSun" charset="-122"/>
                <a:cs typeface="SimSun" charset="-122"/>
              </a:rPr>
              <a:t>bdfeca</a:t>
            </a:r>
            <a:r>
              <a:rPr lang="en-US" altLang="zh-CN" sz="2800" dirty="0">
                <a:latin typeface="SimSun" charset="-122"/>
                <a:ea typeface="SimSun" charset="-122"/>
                <a:cs typeface="SimSun" charset="-122"/>
              </a:rPr>
              <a:t> </a:t>
            </a:r>
            <a:r>
              <a:rPr lang="en-US" altLang="zh-CN" sz="2800" dirty="0" smtClean="0">
                <a:latin typeface="SimSun" charset="-122"/>
                <a:ea typeface="SimSun" charset="-122"/>
                <a:cs typeface="SimSun" charset="-122"/>
              </a:rPr>
              <a:t>  C</a:t>
            </a:r>
            <a:r>
              <a:rPr lang="zh-CN" altLang="en-US" sz="2800" dirty="0" smtClean="0">
                <a:latin typeface="SimSun" charset="-122"/>
                <a:ea typeface="SimSun" charset="-122"/>
                <a:cs typeface="SimSun" charset="-122"/>
              </a:rPr>
              <a:t>、</a:t>
            </a:r>
            <a:r>
              <a:rPr lang="en-US" altLang="zh-CN" sz="2800" dirty="0" err="1" smtClean="0">
                <a:latin typeface="SimSun" charset="-122"/>
                <a:ea typeface="SimSun" charset="-122"/>
                <a:cs typeface="SimSun" charset="-122"/>
              </a:rPr>
              <a:t>bfedca</a:t>
            </a:r>
            <a:r>
              <a:rPr lang="en-US" altLang="zh-CN" sz="2800" dirty="0" smtClean="0">
                <a:latin typeface="SimSun" charset="-122"/>
                <a:ea typeface="SimSun" charset="-122"/>
                <a:cs typeface="SimSun" charset="-122"/>
              </a:rPr>
              <a:t>   D</a:t>
            </a:r>
            <a:r>
              <a:rPr lang="zh-CN" altLang="en-US" sz="2800" dirty="0" smtClean="0">
                <a:latin typeface="SimSun" charset="-122"/>
                <a:ea typeface="SimSun" charset="-122"/>
                <a:cs typeface="SimSun" charset="-122"/>
              </a:rPr>
              <a:t>、</a:t>
            </a:r>
            <a:r>
              <a:rPr lang="en-US" altLang="zh-CN" sz="2800" dirty="0" err="1" smtClean="0">
                <a:latin typeface="SimSun" charset="-122"/>
                <a:ea typeface="SimSun" charset="-122"/>
                <a:cs typeface="SimSun" charset="-122"/>
              </a:rPr>
              <a:t>fedcba</a:t>
            </a:r>
            <a:endParaRPr lang="zh-CN" altLang="en-US" sz="2400" dirty="0">
              <a:latin typeface="SimSun" charset="-122"/>
              <a:ea typeface="SimSun" charset="-122"/>
              <a:cs typeface="SimSun" charset="-122"/>
            </a:endParaRPr>
          </a:p>
        </p:txBody>
      </p:sp>
    </p:spTree>
    <p:extLst>
      <p:ext uri="{BB962C8B-B14F-4D97-AF65-F5344CB8AC3E}">
        <p14:creationId xmlns:p14="http://schemas.microsoft.com/office/powerpoint/2010/main" val="1300660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a:latin typeface="+mj-lt"/>
                <a:ea typeface="+mj-ea"/>
                <a:cs typeface="+mj-cs"/>
              </a:rPr>
              <a:t>6.6</a:t>
            </a:r>
            <a:r>
              <a:rPr lang="zh-CN" altLang="en-US" sz="3600" b="1" kern="0" dirty="0">
                <a:latin typeface="+mj-lt"/>
                <a:ea typeface="+mj-ea"/>
                <a:cs typeface="+mj-cs"/>
              </a:rPr>
              <a:t> 哈夫曼树及其应用</a:t>
            </a:r>
          </a:p>
        </p:txBody>
      </p:sp>
      <p:sp>
        <p:nvSpPr>
          <p:cNvPr id="79875" name="Text Box 3">
            <a:extLst>
              <a:ext uri="{FF2B5EF4-FFF2-40B4-BE49-F238E27FC236}">
                <a16:creationId xmlns:a16="http://schemas.microsoft.com/office/drawing/2014/main" xmlns="" id="{FC9C7DA2-A410-4003-AFA7-DD7CCC09D095}"/>
              </a:ext>
            </a:extLst>
          </p:cNvPr>
          <p:cNvSpPr txBox="1">
            <a:spLocks noChangeArrowheads="1"/>
          </p:cNvSpPr>
          <p:nvPr/>
        </p:nvSpPr>
        <p:spPr bwMode="auto">
          <a:xfrm>
            <a:off x="1120618" y="1977127"/>
            <a:ext cx="8862694" cy="293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solidFill>
                  <a:srgbClr val="FF0000"/>
                </a:solidFill>
                <a:latin typeface="SimSun" charset="-122"/>
                <a:ea typeface="SimSun" charset="-122"/>
                <a:cs typeface="SimSun" charset="-122"/>
              </a:rPr>
              <a:t>两</a:t>
            </a:r>
            <a:r>
              <a:rPr lang="zh-CN" altLang="en-US" sz="2800" b="1" dirty="0">
                <a:solidFill>
                  <a:srgbClr val="FF0000"/>
                </a:solidFill>
                <a:latin typeface="SimSun" charset="-122"/>
                <a:ea typeface="SimSun" charset="-122"/>
                <a:cs typeface="SimSun" charset="-122"/>
              </a:rPr>
              <a:t>结点间的路径</a:t>
            </a:r>
            <a:r>
              <a:rPr lang="zh-CN" altLang="en-US" sz="2800" b="1" dirty="0" smtClean="0">
                <a:latin typeface="SimSun" charset="-122"/>
                <a:ea typeface="SimSun" charset="-122"/>
                <a:cs typeface="SimSun" charset="-122"/>
              </a:rPr>
              <a:t>：</a:t>
            </a:r>
            <a:endParaRPr lang="en-US" altLang="zh-CN" sz="2800" b="1" dirty="0" smtClean="0">
              <a:latin typeface="SimSun" charset="-122"/>
              <a:ea typeface="SimSun" charset="-122"/>
              <a:cs typeface="SimSun" charset="-122"/>
            </a:endParaRPr>
          </a:p>
          <a:p>
            <a:r>
              <a:rPr lang="en-US" altLang="zh-CN" sz="2800" b="1" dirty="0">
                <a:latin typeface="SimSun" charset="-122"/>
                <a:ea typeface="SimSun" charset="-122"/>
                <a:cs typeface="SimSun" charset="-122"/>
              </a:rPr>
              <a:t> </a:t>
            </a:r>
            <a:r>
              <a:rPr lang="en-US" altLang="zh-CN" sz="2800" b="1" dirty="0" smtClean="0">
                <a:latin typeface="SimSun" charset="-122"/>
                <a:ea typeface="SimSun" charset="-122"/>
                <a:cs typeface="SimSun" charset="-122"/>
              </a:rPr>
              <a:t>   </a:t>
            </a:r>
            <a:r>
              <a:rPr lang="zh-CN" altLang="en-US" sz="2800" dirty="0" smtClean="0">
                <a:latin typeface="SimSun" charset="-122"/>
                <a:ea typeface="SimSun" charset="-122"/>
                <a:cs typeface="SimSun" charset="-122"/>
              </a:rPr>
              <a:t>从</a:t>
            </a:r>
            <a:r>
              <a:rPr lang="zh-CN" altLang="en-US" sz="2800" dirty="0">
                <a:latin typeface="SimSun" charset="-122"/>
                <a:ea typeface="SimSun" charset="-122"/>
                <a:cs typeface="SimSun" charset="-122"/>
              </a:rPr>
              <a:t>树中一个结点到另一个结点之间的分支构成这</a:t>
            </a:r>
            <a:r>
              <a:rPr lang="zh-CN" altLang="en-US" sz="2800" dirty="0" smtClean="0">
                <a:latin typeface="SimSun" charset="-122"/>
                <a:ea typeface="SimSun" charset="-122"/>
                <a:cs typeface="SimSun" charset="-122"/>
              </a:rPr>
              <a:t>两个</a:t>
            </a:r>
            <a:r>
              <a:rPr lang="zh-CN" altLang="en-US" sz="2800" dirty="0">
                <a:latin typeface="SimSun" charset="-122"/>
                <a:ea typeface="SimSun" charset="-122"/>
                <a:cs typeface="SimSun" charset="-122"/>
              </a:rPr>
              <a:t>结点之间的路径，路径上的分支数目称作路经长度</a:t>
            </a:r>
            <a:r>
              <a:rPr lang="zh-CN" altLang="en-US" sz="2800" dirty="0" smtClean="0">
                <a:latin typeface="SimSun" charset="-122"/>
                <a:ea typeface="SimSun" charset="-122"/>
                <a:cs typeface="SimSun" charset="-122"/>
              </a:rPr>
              <a:t>。</a:t>
            </a:r>
            <a:endParaRPr lang="en-US" altLang="zh-CN" sz="2800" dirty="0" smtClean="0">
              <a:latin typeface="SimSun" charset="-122"/>
              <a:ea typeface="SimSun" charset="-122"/>
              <a:cs typeface="SimSun" charset="-122"/>
            </a:endParaRPr>
          </a:p>
          <a:p>
            <a:endParaRPr lang="zh-CN" altLang="en-US" sz="2800" dirty="0">
              <a:latin typeface="SimSun" charset="-122"/>
              <a:ea typeface="SimSun" charset="-122"/>
              <a:cs typeface="SimSun" charset="-122"/>
            </a:endParaRPr>
          </a:p>
          <a:p>
            <a:pPr>
              <a:lnSpc>
                <a:spcPct val="80000"/>
              </a:lnSpc>
              <a:spcBef>
                <a:spcPct val="50000"/>
              </a:spcBef>
            </a:pPr>
            <a:r>
              <a:rPr lang="zh-CN" altLang="en-US" sz="2800" b="1" dirty="0" smtClean="0">
                <a:solidFill>
                  <a:srgbClr val="FF0000"/>
                </a:solidFill>
                <a:latin typeface="SimSun" charset="-122"/>
                <a:ea typeface="SimSun" charset="-122"/>
                <a:cs typeface="SimSun" charset="-122"/>
              </a:rPr>
              <a:t>树</a:t>
            </a:r>
            <a:r>
              <a:rPr lang="zh-CN" altLang="en-US" sz="2800" b="1" dirty="0">
                <a:solidFill>
                  <a:srgbClr val="FF0000"/>
                </a:solidFill>
                <a:latin typeface="SimSun" charset="-122"/>
                <a:ea typeface="SimSun" charset="-122"/>
                <a:cs typeface="SimSun" charset="-122"/>
              </a:rPr>
              <a:t>的路径长度</a:t>
            </a:r>
            <a:r>
              <a:rPr lang="zh-CN" altLang="en-US" sz="2800" b="1" dirty="0" smtClean="0">
                <a:solidFill>
                  <a:srgbClr val="FF0000"/>
                </a:solidFill>
                <a:latin typeface="SimSun" charset="-122"/>
                <a:ea typeface="SimSun" charset="-122"/>
                <a:cs typeface="SimSun" charset="-122"/>
              </a:rPr>
              <a:t>：</a:t>
            </a:r>
            <a:endParaRPr lang="en-US" altLang="zh-CN" sz="2800" b="1" dirty="0" smtClean="0">
              <a:solidFill>
                <a:srgbClr val="FF0000"/>
              </a:solidFill>
              <a:latin typeface="SimSun" charset="-122"/>
              <a:ea typeface="SimSun" charset="-122"/>
              <a:cs typeface="SimSun" charset="-122"/>
            </a:endParaRPr>
          </a:p>
          <a:p>
            <a:pPr>
              <a:lnSpc>
                <a:spcPct val="80000"/>
              </a:lnSpc>
              <a:spcBef>
                <a:spcPct val="50000"/>
              </a:spcBef>
            </a:pPr>
            <a:r>
              <a:rPr lang="en-US" altLang="zh-CN" sz="2800" b="1" dirty="0" smtClean="0">
                <a:latin typeface="SimSun" charset="-122"/>
                <a:ea typeface="SimSun" charset="-122"/>
                <a:cs typeface="SimSun" charset="-122"/>
              </a:rPr>
              <a:t>    </a:t>
            </a:r>
            <a:r>
              <a:rPr lang="zh-CN" altLang="en-US" sz="2800" dirty="0" smtClean="0">
                <a:latin typeface="SimSun" charset="-122"/>
                <a:ea typeface="SimSun" charset="-122"/>
                <a:cs typeface="SimSun" charset="-122"/>
              </a:rPr>
              <a:t>从根到每一</a:t>
            </a:r>
            <a:r>
              <a:rPr lang="zh-CN" altLang="en-US" sz="2800" dirty="0">
                <a:latin typeface="SimSun" charset="-122"/>
                <a:ea typeface="SimSun" charset="-122"/>
                <a:cs typeface="SimSun" charset="-122"/>
              </a:rPr>
              <a:t>结点的路径长度之和</a:t>
            </a:r>
          </a:p>
        </p:txBody>
      </p:sp>
      <p:sp>
        <p:nvSpPr>
          <p:cNvPr id="2" name="矩形 1"/>
          <p:cNvSpPr/>
          <p:nvPr/>
        </p:nvSpPr>
        <p:spPr>
          <a:xfrm>
            <a:off x="1143669" y="1269771"/>
            <a:ext cx="3171061" cy="584775"/>
          </a:xfrm>
          <a:prstGeom prst="rect">
            <a:avLst/>
          </a:prstGeom>
        </p:spPr>
        <p:txBody>
          <a:bodyPr wrap="none">
            <a:spAutoFit/>
          </a:bodyPr>
          <a:lstStyle/>
          <a:p>
            <a:pPr>
              <a:spcBef>
                <a:spcPct val="50000"/>
              </a:spcBef>
            </a:pPr>
            <a:r>
              <a:rPr lang="en-US" altLang="zh-CN" sz="3200" b="1" dirty="0">
                <a:solidFill>
                  <a:schemeClr val="tx2"/>
                </a:solidFill>
              </a:rPr>
              <a:t>6.6.1 </a:t>
            </a:r>
            <a:r>
              <a:rPr lang="zh-CN" altLang="en-US" sz="3200" b="1" dirty="0">
                <a:solidFill>
                  <a:schemeClr val="tx2"/>
                </a:solidFill>
              </a:rPr>
              <a:t>最优二叉树 </a:t>
            </a:r>
          </a:p>
        </p:txBody>
      </p:sp>
      <p:grpSp>
        <p:nvGrpSpPr>
          <p:cNvPr id="4" name="组 3"/>
          <p:cNvGrpSpPr/>
          <p:nvPr/>
        </p:nvGrpSpPr>
        <p:grpSpPr>
          <a:xfrm>
            <a:off x="8471377" y="3703320"/>
            <a:ext cx="2957353" cy="1902978"/>
            <a:chOff x="8471377" y="3703320"/>
            <a:chExt cx="2957353" cy="1902978"/>
          </a:xfrm>
        </p:grpSpPr>
        <p:sp>
          <p:nvSpPr>
            <p:cNvPr id="79879" name="Text Box 7">
              <a:extLst>
                <a:ext uri="{FF2B5EF4-FFF2-40B4-BE49-F238E27FC236}">
                  <a16:creationId xmlns:a16="http://schemas.microsoft.com/office/drawing/2014/main" xmlns="" id="{EB2984D3-F9B8-4DE5-974E-B4168330F6A2}"/>
                </a:ext>
              </a:extLst>
            </p:cNvPr>
            <p:cNvSpPr txBox="1">
              <a:spLocks noChangeArrowheads="1"/>
            </p:cNvSpPr>
            <p:nvPr/>
          </p:nvSpPr>
          <p:spPr bwMode="auto">
            <a:xfrm>
              <a:off x="9260205" y="438277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2</a:t>
              </a:r>
            </a:p>
          </p:txBody>
        </p:sp>
        <p:sp>
          <p:nvSpPr>
            <p:cNvPr id="79880" name="Oval 8">
              <a:extLst>
                <a:ext uri="{FF2B5EF4-FFF2-40B4-BE49-F238E27FC236}">
                  <a16:creationId xmlns:a16="http://schemas.microsoft.com/office/drawing/2014/main" xmlns="" id="{111452A9-CEE7-4106-A42C-A71790AE3AB3}"/>
                </a:ext>
              </a:extLst>
            </p:cNvPr>
            <p:cNvSpPr>
              <a:spLocks noChangeArrowheads="1"/>
            </p:cNvSpPr>
            <p:nvPr/>
          </p:nvSpPr>
          <p:spPr bwMode="auto">
            <a:xfrm>
              <a:off x="9149080" y="4330383"/>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2" name="Text Box 10">
              <a:extLst>
                <a:ext uri="{FF2B5EF4-FFF2-40B4-BE49-F238E27FC236}">
                  <a16:creationId xmlns:a16="http://schemas.microsoft.com/office/drawing/2014/main" xmlns="" id="{7D5B6850-4890-431D-B285-D0130A0FE042}"/>
                </a:ext>
              </a:extLst>
            </p:cNvPr>
            <p:cNvSpPr txBox="1">
              <a:spLocks noChangeArrowheads="1"/>
            </p:cNvSpPr>
            <p:nvPr/>
          </p:nvSpPr>
          <p:spPr bwMode="auto">
            <a:xfrm>
              <a:off x="10982643" y="5016183"/>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7</a:t>
              </a:r>
            </a:p>
          </p:txBody>
        </p:sp>
        <p:sp>
          <p:nvSpPr>
            <p:cNvPr id="79883" name="Oval 11">
              <a:extLst>
                <a:ext uri="{FF2B5EF4-FFF2-40B4-BE49-F238E27FC236}">
                  <a16:creationId xmlns:a16="http://schemas.microsoft.com/office/drawing/2014/main" xmlns="" id="{E6B3C2E0-B44D-4E86-BDAB-B2CDD99235AA}"/>
                </a:ext>
              </a:extLst>
            </p:cNvPr>
            <p:cNvSpPr>
              <a:spLocks noChangeArrowheads="1"/>
            </p:cNvSpPr>
            <p:nvPr/>
          </p:nvSpPr>
          <p:spPr bwMode="auto">
            <a:xfrm>
              <a:off x="10895330" y="4998720"/>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5" name="Text Box 13">
              <a:extLst>
                <a:ext uri="{FF2B5EF4-FFF2-40B4-BE49-F238E27FC236}">
                  <a16:creationId xmlns:a16="http://schemas.microsoft.com/office/drawing/2014/main" xmlns="" id="{0F3789D0-E7F2-4C1C-8F20-913076208AE7}"/>
                </a:ext>
              </a:extLst>
            </p:cNvPr>
            <p:cNvSpPr txBox="1">
              <a:spLocks noChangeArrowheads="1"/>
            </p:cNvSpPr>
            <p:nvPr/>
          </p:nvSpPr>
          <p:spPr bwMode="auto">
            <a:xfrm>
              <a:off x="10221437" y="5131773"/>
              <a:ext cx="4962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t>6</a:t>
              </a:r>
            </a:p>
          </p:txBody>
        </p:sp>
        <p:sp>
          <p:nvSpPr>
            <p:cNvPr id="79886" name="Oval 14">
              <a:extLst>
                <a:ext uri="{FF2B5EF4-FFF2-40B4-BE49-F238E27FC236}">
                  <a16:creationId xmlns:a16="http://schemas.microsoft.com/office/drawing/2014/main" xmlns="" id="{B34C7D28-4729-45E5-AF23-CDEB1F8A2AFD}"/>
                </a:ext>
              </a:extLst>
            </p:cNvPr>
            <p:cNvSpPr>
              <a:spLocks noChangeArrowheads="1"/>
            </p:cNvSpPr>
            <p:nvPr/>
          </p:nvSpPr>
          <p:spPr bwMode="auto">
            <a:xfrm>
              <a:off x="10110604" y="5053551"/>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8" name="Text Box 16">
              <a:extLst>
                <a:ext uri="{FF2B5EF4-FFF2-40B4-BE49-F238E27FC236}">
                  <a16:creationId xmlns:a16="http://schemas.microsoft.com/office/drawing/2014/main" xmlns="" id="{A79593FC-5BCE-4D7C-BD23-9C8A900B6E53}"/>
                </a:ext>
              </a:extLst>
            </p:cNvPr>
            <p:cNvSpPr txBox="1">
              <a:spLocks noChangeArrowheads="1"/>
            </p:cNvSpPr>
            <p:nvPr/>
          </p:nvSpPr>
          <p:spPr bwMode="auto">
            <a:xfrm>
              <a:off x="10520680" y="4289108"/>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3</a:t>
              </a:r>
            </a:p>
          </p:txBody>
        </p:sp>
        <p:sp>
          <p:nvSpPr>
            <p:cNvPr id="79889" name="Oval 17">
              <a:extLst>
                <a:ext uri="{FF2B5EF4-FFF2-40B4-BE49-F238E27FC236}">
                  <a16:creationId xmlns:a16="http://schemas.microsoft.com/office/drawing/2014/main" xmlns="" id="{B896A1CD-39CC-498D-83EA-E5C2FC87F5AE}"/>
                </a:ext>
              </a:extLst>
            </p:cNvPr>
            <p:cNvSpPr>
              <a:spLocks noChangeArrowheads="1"/>
            </p:cNvSpPr>
            <p:nvPr/>
          </p:nvSpPr>
          <p:spPr bwMode="auto">
            <a:xfrm>
              <a:off x="10433368" y="4236720"/>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1" name="Text Box 19">
              <a:extLst>
                <a:ext uri="{FF2B5EF4-FFF2-40B4-BE49-F238E27FC236}">
                  <a16:creationId xmlns:a16="http://schemas.microsoft.com/office/drawing/2014/main" xmlns="" id="{EAA7911B-910E-49A9-BA58-354511BD9B7C}"/>
                </a:ext>
              </a:extLst>
            </p:cNvPr>
            <p:cNvSpPr txBox="1">
              <a:spLocks noChangeArrowheads="1"/>
            </p:cNvSpPr>
            <p:nvPr/>
          </p:nvSpPr>
          <p:spPr bwMode="auto">
            <a:xfrm>
              <a:off x="8575201" y="5121845"/>
              <a:ext cx="4732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t>4</a:t>
              </a:r>
            </a:p>
          </p:txBody>
        </p:sp>
        <p:sp>
          <p:nvSpPr>
            <p:cNvPr id="79892" name="Oval 20">
              <a:extLst>
                <a:ext uri="{FF2B5EF4-FFF2-40B4-BE49-F238E27FC236}">
                  <a16:creationId xmlns:a16="http://schemas.microsoft.com/office/drawing/2014/main" xmlns="" id="{79E9FB36-9F60-4A07-B07F-BF1BABFF9C7A}"/>
                </a:ext>
              </a:extLst>
            </p:cNvPr>
            <p:cNvSpPr>
              <a:spLocks noChangeArrowheads="1"/>
            </p:cNvSpPr>
            <p:nvPr/>
          </p:nvSpPr>
          <p:spPr bwMode="auto">
            <a:xfrm>
              <a:off x="8471377" y="5045923"/>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4" name="Text Box 22">
              <a:extLst>
                <a:ext uri="{FF2B5EF4-FFF2-40B4-BE49-F238E27FC236}">
                  <a16:creationId xmlns:a16="http://schemas.microsoft.com/office/drawing/2014/main" xmlns="" id="{B52C70AD-0D3A-4A22-BFA6-5BB3202C7FB2}"/>
                </a:ext>
              </a:extLst>
            </p:cNvPr>
            <p:cNvSpPr txBox="1">
              <a:spLocks noChangeArrowheads="1"/>
            </p:cNvSpPr>
            <p:nvPr/>
          </p:nvSpPr>
          <p:spPr bwMode="auto">
            <a:xfrm>
              <a:off x="9811068" y="3738245"/>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1</a:t>
              </a:r>
            </a:p>
          </p:txBody>
        </p:sp>
        <p:sp>
          <p:nvSpPr>
            <p:cNvPr id="79895" name="Oval 23">
              <a:extLst>
                <a:ext uri="{FF2B5EF4-FFF2-40B4-BE49-F238E27FC236}">
                  <a16:creationId xmlns:a16="http://schemas.microsoft.com/office/drawing/2014/main" xmlns="" id="{06F2CA60-B394-42ED-AD4D-A393AC1517A8}"/>
                </a:ext>
              </a:extLst>
            </p:cNvPr>
            <p:cNvSpPr>
              <a:spLocks noChangeArrowheads="1"/>
            </p:cNvSpPr>
            <p:nvPr/>
          </p:nvSpPr>
          <p:spPr bwMode="auto">
            <a:xfrm>
              <a:off x="9706293" y="3703320"/>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7" name="Oval 25">
              <a:extLst>
                <a:ext uri="{FF2B5EF4-FFF2-40B4-BE49-F238E27FC236}">
                  <a16:creationId xmlns:a16="http://schemas.microsoft.com/office/drawing/2014/main" xmlns="" id="{CCF543F3-777B-4159-BAAB-C2A1CFD8AEC8}"/>
                </a:ext>
              </a:extLst>
            </p:cNvPr>
            <p:cNvSpPr>
              <a:spLocks noChangeArrowheads="1"/>
            </p:cNvSpPr>
            <p:nvPr/>
          </p:nvSpPr>
          <p:spPr bwMode="auto">
            <a:xfrm>
              <a:off x="9475312" y="5072898"/>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8" name="Text Box 26">
              <a:extLst>
                <a:ext uri="{FF2B5EF4-FFF2-40B4-BE49-F238E27FC236}">
                  <a16:creationId xmlns:a16="http://schemas.microsoft.com/office/drawing/2014/main" xmlns="" id="{2328EABC-8EA0-48F7-AA52-16D6433E50E3}"/>
                </a:ext>
              </a:extLst>
            </p:cNvPr>
            <p:cNvSpPr txBox="1">
              <a:spLocks noChangeArrowheads="1"/>
            </p:cNvSpPr>
            <p:nvPr/>
          </p:nvSpPr>
          <p:spPr bwMode="auto">
            <a:xfrm>
              <a:off x="9553893" y="5074920"/>
              <a:ext cx="3257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5</a:t>
              </a:r>
            </a:p>
          </p:txBody>
        </p:sp>
        <p:sp>
          <p:nvSpPr>
            <p:cNvPr id="79900" name="Line 28">
              <a:extLst>
                <a:ext uri="{FF2B5EF4-FFF2-40B4-BE49-F238E27FC236}">
                  <a16:creationId xmlns:a16="http://schemas.microsoft.com/office/drawing/2014/main" xmlns="" id="{17B1BBAA-FBA2-485E-8ED2-0E6790331205}"/>
                </a:ext>
              </a:extLst>
            </p:cNvPr>
            <p:cNvSpPr>
              <a:spLocks noChangeShapeType="1"/>
            </p:cNvSpPr>
            <p:nvPr/>
          </p:nvSpPr>
          <p:spPr bwMode="auto">
            <a:xfrm flipH="1">
              <a:off x="8863807" y="4787861"/>
              <a:ext cx="304800" cy="304800"/>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1" name="Line 29">
              <a:extLst>
                <a:ext uri="{FF2B5EF4-FFF2-40B4-BE49-F238E27FC236}">
                  <a16:creationId xmlns:a16="http://schemas.microsoft.com/office/drawing/2014/main" xmlns="" id="{E0A52CE8-11D6-4E53-861B-E72057C0238C}"/>
                </a:ext>
              </a:extLst>
            </p:cNvPr>
            <p:cNvSpPr>
              <a:spLocks noChangeShapeType="1"/>
            </p:cNvSpPr>
            <p:nvPr/>
          </p:nvSpPr>
          <p:spPr bwMode="auto">
            <a:xfrm>
              <a:off x="10204768" y="4160520"/>
              <a:ext cx="228600" cy="228600"/>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2" name="Line 30">
              <a:extLst>
                <a:ext uri="{FF2B5EF4-FFF2-40B4-BE49-F238E27FC236}">
                  <a16:creationId xmlns:a16="http://schemas.microsoft.com/office/drawing/2014/main" xmlns="" id="{02C4D8B0-9C60-43F0-AFD0-CEB51345532F}"/>
                </a:ext>
              </a:extLst>
            </p:cNvPr>
            <p:cNvSpPr>
              <a:spLocks noChangeShapeType="1"/>
            </p:cNvSpPr>
            <p:nvPr/>
          </p:nvSpPr>
          <p:spPr bwMode="auto">
            <a:xfrm>
              <a:off x="10890568" y="4770120"/>
              <a:ext cx="228600" cy="228600"/>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4" name="Line 32">
              <a:extLst>
                <a:ext uri="{FF2B5EF4-FFF2-40B4-BE49-F238E27FC236}">
                  <a16:creationId xmlns:a16="http://schemas.microsoft.com/office/drawing/2014/main" xmlns="" id="{5C4DF630-8EA2-4346-8214-68F57269B638}"/>
                </a:ext>
              </a:extLst>
            </p:cNvPr>
            <p:cNvSpPr>
              <a:spLocks noChangeShapeType="1"/>
            </p:cNvSpPr>
            <p:nvPr/>
          </p:nvSpPr>
          <p:spPr bwMode="auto">
            <a:xfrm flipH="1">
              <a:off x="10433368" y="4770120"/>
              <a:ext cx="152400" cy="302778"/>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8">
              <a:extLst>
                <a:ext uri="{FF2B5EF4-FFF2-40B4-BE49-F238E27FC236}">
                  <a16:creationId xmlns:a16="http://schemas.microsoft.com/office/drawing/2014/main" xmlns="" id="{17B1BBAA-FBA2-485E-8ED2-0E6790331205}"/>
                </a:ext>
              </a:extLst>
            </p:cNvPr>
            <p:cNvSpPr>
              <a:spLocks noChangeShapeType="1"/>
            </p:cNvSpPr>
            <p:nvPr/>
          </p:nvSpPr>
          <p:spPr bwMode="auto">
            <a:xfrm flipH="1">
              <a:off x="9553892" y="4144572"/>
              <a:ext cx="207963" cy="244548"/>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9">
              <a:extLst>
                <a:ext uri="{FF2B5EF4-FFF2-40B4-BE49-F238E27FC236}">
                  <a16:creationId xmlns:a16="http://schemas.microsoft.com/office/drawing/2014/main" xmlns="" id="{E0A52CE8-11D6-4E53-861B-E72057C0238C}"/>
                </a:ext>
              </a:extLst>
            </p:cNvPr>
            <p:cNvSpPr>
              <a:spLocks noChangeShapeType="1"/>
            </p:cNvSpPr>
            <p:nvPr/>
          </p:nvSpPr>
          <p:spPr bwMode="auto">
            <a:xfrm>
              <a:off x="9504203" y="4845309"/>
              <a:ext cx="228600" cy="228600"/>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矩形 2"/>
          <p:cNvSpPr/>
          <p:nvPr/>
        </p:nvSpPr>
        <p:spPr>
          <a:xfrm>
            <a:off x="878994" y="5352677"/>
            <a:ext cx="6468437" cy="954107"/>
          </a:xfrm>
          <a:prstGeom prst="rect">
            <a:avLst/>
          </a:prstGeom>
        </p:spPr>
        <p:txBody>
          <a:bodyPr wrap="none">
            <a:spAutoFit/>
          </a:bodyPr>
          <a:lstStyle/>
          <a:p>
            <a:r>
              <a:rPr lang="zh-CN" altLang="en-US" sz="2800" dirty="0" smtClean="0">
                <a:solidFill>
                  <a:schemeClr val="tx2"/>
                </a:solidFill>
                <a:latin typeface="SimSun" charset="-122"/>
                <a:ea typeface="SimSun" charset="-122"/>
                <a:cs typeface="SimSun" charset="-122"/>
              </a:rPr>
              <a:t>例：右图中结点</a:t>
            </a:r>
            <a:r>
              <a:rPr lang="en-US" altLang="zh-CN" sz="2800" dirty="0" smtClean="0">
                <a:solidFill>
                  <a:schemeClr val="tx2"/>
                </a:solidFill>
                <a:latin typeface="SimSun" charset="-122"/>
                <a:ea typeface="SimSun" charset="-122"/>
                <a:cs typeface="SimSun" charset="-122"/>
              </a:rPr>
              <a:t>1</a:t>
            </a:r>
            <a:r>
              <a:rPr lang="zh-CN" altLang="en-US" sz="2800" dirty="0" smtClean="0">
                <a:solidFill>
                  <a:schemeClr val="tx2"/>
                </a:solidFill>
                <a:latin typeface="SimSun" charset="-122"/>
                <a:ea typeface="SimSun" charset="-122"/>
                <a:cs typeface="SimSun" charset="-122"/>
              </a:rPr>
              <a:t>到结点</a:t>
            </a:r>
            <a:r>
              <a:rPr lang="en-US" altLang="zh-CN" sz="2800" dirty="0" smtClean="0">
                <a:solidFill>
                  <a:schemeClr val="tx2"/>
                </a:solidFill>
                <a:latin typeface="SimSun" charset="-122"/>
                <a:ea typeface="SimSun" charset="-122"/>
                <a:cs typeface="SimSun" charset="-122"/>
              </a:rPr>
              <a:t>4</a:t>
            </a:r>
            <a:r>
              <a:rPr lang="zh-CN" altLang="en-US" sz="2800" dirty="0" smtClean="0">
                <a:solidFill>
                  <a:schemeClr val="tx2"/>
                </a:solidFill>
                <a:latin typeface="SimSun" charset="-122"/>
                <a:ea typeface="SimSun" charset="-122"/>
                <a:cs typeface="SimSun" charset="-122"/>
              </a:rPr>
              <a:t>的路径长度为</a:t>
            </a:r>
            <a:r>
              <a:rPr lang="en-US" altLang="zh-CN" sz="2800" dirty="0" smtClean="0">
                <a:solidFill>
                  <a:schemeClr val="tx2"/>
                </a:solidFill>
                <a:latin typeface="SimSun" charset="-122"/>
                <a:ea typeface="SimSun" charset="-122"/>
                <a:cs typeface="SimSun" charset="-122"/>
              </a:rPr>
              <a:t>2</a:t>
            </a:r>
          </a:p>
          <a:p>
            <a:r>
              <a:rPr lang="zh-CN" altLang="en-US" sz="2800" dirty="0">
                <a:solidFill>
                  <a:schemeClr val="tx2"/>
                </a:solidFill>
                <a:latin typeface="SimSun" charset="-122"/>
                <a:ea typeface="SimSun" charset="-122"/>
                <a:cs typeface="SimSun" charset="-122"/>
              </a:rPr>
              <a:t> </a:t>
            </a:r>
            <a:r>
              <a:rPr lang="zh-CN" altLang="en-US" sz="2800" dirty="0" smtClean="0">
                <a:solidFill>
                  <a:schemeClr val="tx2"/>
                </a:solidFill>
                <a:latin typeface="SimSun" charset="-122"/>
                <a:ea typeface="SimSun" charset="-122"/>
                <a:cs typeface="SimSun" charset="-122"/>
              </a:rPr>
              <a:t>   树的路径长度</a:t>
            </a:r>
            <a:r>
              <a:rPr lang="en-US" altLang="zh-CN" sz="2800" dirty="0" smtClean="0">
                <a:solidFill>
                  <a:schemeClr val="tx2"/>
                </a:solidFill>
                <a:latin typeface="SimSun" charset="-122"/>
                <a:ea typeface="SimSun" charset="-122"/>
                <a:cs typeface="SimSun" charset="-122"/>
              </a:rPr>
              <a:t>=1+1+2+2+2+2=10</a:t>
            </a:r>
            <a:endParaRPr lang="zh-CN" altLang="en-US" sz="2800"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6.6.1 </a:t>
            </a:r>
            <a:r>
              <a:rPr lang="zh-CN" altLang="en-US" sz="3600" b="1" kern="0" dirty="0" smtClean="0">
                <a:latin typeface="+mj-lt"/>
                <a:ea typeface="+mj-ea"/>
                <a:cs typeface="+mj-cs"/>
              </a:rPr>
              <a:t>最优二叉树</a:t>
            </a:r>
            <a:endParaRPr lang="zh-CN" altLang="en-US" sz="3600" b="1" kern="0" dirty="0">
              <a:latin typeface="+mj-lt"/>
              <a:ea typeface="+mj-ea"/>
              <a:cs typeface="+mj-cs"/>
            </a:endParaRPr>
          </a:p>
        </p:txBody>
      </p:sp>
      <mc:AlternateContent xmlns:mc="http://schemas.openxmlformats.org/markup-compatibility/2006" xmlns:a14="http://schemas.microsoft.com/office/drawing/2010/main">
        <mc:Choice Requires="a14">
          <p:sp>
            <p:nvSpPr>
              <p:cNvPr id="79875" name="Text Box 3">
                <a:extLst>
                  <a:ext uri="{FF2B5EF4-FFF2-40B4-BE49-F238E27FC236}">
                    <a16:creationId xmlns:a16="http://schemas.microsoft.com/office/drawing/2014/main" xmlns="" id="{FC9C7DA2-A410-4003-AFA7-DD7CCC09D095}"/>
                  </a:ext>
                </a:extLst>
              </p:cNvPr>
              <p:cNvSpPr txBox="1">
                <a:spLocks noChangeArrowheads="1"/>
              </p:cNvSpPr>
              <p:nvPr/>
            </p:nvSpPr>
            <p:spPr bwMode="auto">
              <a:xfrm>
                <a:off x="1234645" y="1634078"/>
                <a:ext cx="8862694" cy="3750770"/>
              </a:xfrm>
              <a:prstGeom prst="rect">
                <a:avLst/>
              </a:prstGeom>
              <a:noFill/>
              <a:ln>
                <a:noFill/>
              </a:ln>
              <a:effectLst/>
              <a:extLst>
                <a:ext uri="{909E8E84-426E-40DD-AFC4-6F175D3DCCD1}">
                  <a14:hiddenFill>
                    <a:solidFill>
                      <a:schemeClr val="accent1"/>
                    </a:solidFill>
                  </a14:hiddenFill>
                </a:ext>
                <a:ext uri="{91240B29-F687-4F45-9708-019B960494DF}">
                  <a14:hiddenLine w="12700" cap="sq">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zh-CN" altLang="en-US" sz="2800" b="1" dirty="0" smtClean="0">
                    <a:solidFill>
                      <a:srgbClr val="FF0000"/>
                    </a:solidFill>
                    <a:latin typeface="SimSun" charset="-122"/>
                    <a:ea typeface="SimSun" charset="-122"/>
                    <a:cs typeface="SimSun" charset="-122"/>
                  </a:rPr>
                  <a:t>结点的带权路径长度</a:t>
                </a:r>
                <a:r>
                  <a:rPr lang="zh-CN" altLang="en-US" sz="2800" b="1" dirty="0" smtClean="0">
                    <a:latin typeface="SimSun" charset="-122"/>
                    <a:ea typeface="SimSun" charset="-122"/>
                    <a:cs typeface="SimSun" charset="-122"/>
                  </a:rPr>
                  <a:t>：</a:t>
                </a:r>
                <a:endParaRPr lang="en-US" altLang="zh-CN" sz="2800" b="1" dirty="0" smtClean="0">
                  <a:latin typeface="SimSun" charset="-122"/>
                  <a:ea typeface="SimSun" charset="-122"/>
                  <a:cs typeface="SimSun" charset="-122"/>
                </a:endParaRPr>
              </a:p>
              <a:p>
                <a:r>
                  <a:rPr lang="zh-CN" altLang="en-US" sz="2800" dirty="0" smtClean="0"/>
                  <a:t>         从</a:t>
                </a:r>
                <a:r>
                  <a:rPr lang="zh-CN" altLang="en-US" sz="2800" dirty="0"/>
                  <a:t>该结点到树根之间的路经长度与结点上权的乘积。 </a:t>
                </a:r>
                <a:endParaRPr lang="en-US" altLang="zh-CN" sz="2800" dirty="0" smtClean="0">
                  <a:latin typeface="SimSun" charset="-122"/>
                  <a:ea typeface="SimSun" charset="-122"/>
                  <a:cs typeface="SimSun" charset="-122"/>
                </a:endParaRPr>
              </a:p>
              <a:p>
                <a:endParaRPr lang="zh-CN" altLang="en-US" sz="2800" dirty="0">
                  <a:latin typeface="SimSun" charset="-122"/>
                  <a:ea typeface="SimSun" charset="-122"/>
                  <a:cs typeface="SimSun" charset="-122"/>
                </a:endParaRPr>
              </a:p>
              <a:p>
                <a:pPr>
                  <a:lnSpc>
                    <a:spcPct val="80000"/>
                  </a:lnSpc>
                  <a:spcBef>
                    <a:spcPct val="50000"/>
                  </a:spcBef>
                </a:pPr>
                <a:r>
                  <a:rPr lang="zh-CN" altLang="en-US" sz="2800" b="1" dirty="0" smtClean="0">
                    <a:solidFill>
                      <a:srgbClr val="FF0000"/>
                    </a:solidFill>
                    <a:latin typeface="SimSun" charset="-122"/>
                    <a:ea typeface="SimSun" charset="-122"/>
                    <a:cs typeface="SimSun" charset="-122"/>
                  </a:rPr>
                  <a:t>树的带权路径</a:t>
                </a:r>
                <a:r>
                  <a:rPr lang="zh-CN" altLang="en-US" sz="2800" b="1" dirty="0">
                    <a:solidFill>
                      <a:srgbClr val="FF0000"/>
                    </a:solidFill>
                    <a:latin typeface="SimSun" charset="-122"/>
                    <a:ea typeface="SimSun" charset="-122"/>
                    <a:cs typeface="SimSun" charset="-122"/>
                  </a:rPr>
                  <a:t>长度</a:t>
                </a:r>
                <a:r>
                  <a:rPr lang="zh-CN" altLang="en-US" sz="2800" b="1" dirty="0" smtClean="0">
                    <a:solidFill>
                      <a:srgbClr val="FF0000"/>
                    </a:solidFill>
                    <a:latin typeface="SimSun" charset="-122"/>
                    <a:ea typeface="SimSun" charset="-122"/>
                    <a:cs typeface="SimSun" charset="-122"/>
                  </a:rPr>
                  <a:t>：</a:t>
                </a:r>
                <a:endParaRPr lang="en-US" altLang="zh-CN" sz="2800" b="1" dirty="0" smtClean="0">
                  <a:solidFill>
                    <a:srgbClr val="FF0000"/>
                  </a:solidFill>
                  <a:latin typeface="SimSun" charset="-122"/>
                  <a:ea typeface="SimSun" charset="-122"/>
                  <a:cs typeface="SimSun" charset="-122"/>
                </a:endParaRPr>
              </a:p>
              <a:p>
                <a:r>
                  <a:rPr lang="zh-CN" altLang="en-US" sz="2800" dirty="0" smtClean="0"/>
                  <a:t>        </a:t>
                </a:r>
                <a:r>
                  <a:rPr lang="zh-CN" altLang="en-US" sz="2800" dirty="0" smtClean="0">
                    <a:latin typeface="times new roam" charset="0"/>
                    <a:ea typeface="宋体-简 常规体" charset="-122"/>
                  </a:rPr>
                  <a:t>树</a:t>
                </a:r>
                <a:r>
                  <a:rPr lang="zh-CN" altLang="en-US" sz="2800" dirty="0">
                    <a:latin typeface="times new roam" charset="0"/>
                    <a:ea typeface="宋体-简 常规体" charset="-122"/>
                  </a:rPr>
                  <a:t>中所有叶子结点的带权路径长度之和。记作</a:t>
                </a:r>
                <a:r>
                  <a:rPr lang="en-US" altLang="zh-CN" sz="2800" dirty="0">
                    <a:latin typeface="times new roam" charset="0"/>
                    <a:ea typeface="宋体-简 常规体" charset="-122"/>
                  </a:rPr>
                  <a:t>: </a:t>
                </a:r>
                <a:endParaRPr lang="zh-CN" altLang="en-US" sz="2800" dirty="0">
                  <a:latin typeface="times new roam" charset="0"/>
                  <a:ea typeface="宋体-简 常规体" charset="-122"/>
                </a:endParaRPr>
              </a:p>
              <a:p>
                <a:r>
                  <a:rPr lang="zh-CN" altLang="en-US" sz="2800" dirty="0" smtClean="0">
                    <a:latin typeface="times new roam" charset="0"/>
                    <a:ea typeface="宋体-简 常规体" charset="-122"/>
                  </a:rPr>
                  <a:t>                  </a:t>
                </a:r>
                <a:r>
                  <a:rPr lang="en-US" altLang="zh-CN" sz="2800" dirty="0" smtClean="0">
                    <a:latin typeface="times new roam" charset="0"/>
                    <a:ea typeface="宋体-简 常规体" charset="-122"/>
                  </a:rPr>
                  <a:t>WPL(T</a:t>
                </a:r>
                <a:r>
                  <a:rPr lang="en-US" altLang="zh-CN" sz="2800" dirty="0">
                    <a:latin typeface="times new roam" charset="0"/>
                    <a:ea typeface="宋体-简 常规体" charset="-122"/>
                  </a:rPr>
                  <a:t>) = </a:t>
                </a:r>
                <a14:m>
                  <m:oMath xmlns:m="http://schemas.openxmlformats.org/officeDocument/2006/math">
                    <m:nary>
                      <m:naryPr>
                        <m:chr m:val="∑"/>
                        <m:ctrlPr>
                          <a:rPr lang="is-IS" altLang="zh-CN" sz="2800" i="1" smtClean="0">
                            <a:latin typeface="Cambria Math" charset="0"/>
                            <a:ea typeface="Cambria Math" charset="0"/>
                            <a:cs typeface="Cambria Math" charset="0"/>
                          </a:rPr>
                        </m:ctrlPr>
                      </m:naryPr>
                      <m:sub>
                        <m:r>
                          <m:rPr>
                            <m:brk m:alnAt="23"/>
                          </m:rPr>
                          <a:rPr lang="en-US" altLang="zh-CN" sz="2800" b="0" i="1" smtClean="0">
                            <a:latin typeface="Cambria Math" charset="0"/>
                            <a:ea typeface="Cambria Math" charset="0"/>
                            <a:cs typeface="Cambria Math" charset="0"/>
                          </a:rPr>
                          <m:t>𝑘</m:t>
                        </m:r>
                        <m:r>
                          <a:rPr lang="en-US" altLang="zh-CN" sz="2800" b="0" i="1" smtClean="0">
                            <a:latin typeface="Cambria Math" charset="0"/>
                            <a:ea typeface="Cambria Math" charset="0"/>
                            <a:cs typeface="Cambria Math" charset="0"/>
                          </a:rPr>
                          <m:t>=1</m:t>
                        </m:r>
                      </m:sub>
                      <m:sup>
                        <m:r>
                          <a:rPr lang="en-US" altLang="zh-CN" sz="2800" b="0" i="1" smtClean="0">
                            <a:latin typeface="Cambria Math" charset="0"/>
                            <a:ea typeface="Cambria Math" charset="0"/>
                            <a:cs typeface="Cambria Math" charset="0"/>
                          </a:rPr>
                          <m:t>𝑛</m:t>
                        </m:r>
                      </m:sup>
                      <m:e>
                        <m:r>
                          <a:rPr lang="en-US" altLang="zh-CN" sz="2800" b="0" i="1" smtClean="0">
                            <a:latin typeface="Cambria Math" charset="0"/>
                            <a:ea typeface="Cambria Math" charset="0"/>
                            <a:cs typeface="Cambria Math" charset="0"/>
                          </a:rPr>
                          <m:t>𝑤</m:t>
                        </m:r>
                        <m:r>
                          <a:rPr lang="en-US" altLang="zh-CN" sz="2800" b="0" i="1" baseline="-25000" smtClean="0">
                            <a:latin typeface="Cambria Math" charset="0"/>
                            <a:ea typeface="Cambria Math" charset="0"/>
                            <a:cs typeface="Cambria Math" charset="0"/>
                          </a:rPr>
                          <m:t>𝑘</m:t>
                        </m:r>
                        <m:r>
                          <a:rPr lang="en-US" altLang="zh-CN" sz="2800" b="0" i="1" smtClean="0">
                            <a:latin typeface="Cambria Math" charset="0"/>
                            <a:ea typeface="Cambria Math" charset="0"/>
                            <a:cs typeface="Cambria Math" charset="0"/>
                          </a:rPr>
                          <m:t>𝑙</m:t>
                        </m:r>
                        <m:r>
                          <a:rPr lang="en-US" altLang="zh-CN" sz="2800" b="0" i="1" baseline="-25000" smtClean="0">
                            <a:latin typeface="Cambria Math" charset="0"/>
                            <a:ea typeface="Cambria Math" charset="0"/>
                            <a:cs typeface="Cambria Math" charset="0"/>
                          </a:rPr>
                          <m:t>𝑘</m:t>
                        </m:r>
                      </m:e>
                    </m:nary>
                  </m:oMath>
                </a14:m>
                <a:r>
                  <a:rPr lang="en-US" altLang="zh-CN" sz="2800" dirty="0" smtClean="0">
                    <a:latin typeface="times new roam" charset="0"/>
                    <a:ea typeface="宋体-简 常规体" charset="-122"/>
                  </a:rPr>
                  <a:t> </a:t>
                </a:r>
              </a:p>
              <a:p>
                <a:r>
                  <a:rPr lang="en-US" altLang="zh-CN" sz="2800" dirty="0">
                    <a:latin typeface="times new roam" charset="0"/>
                    <a:ea typeface="宋体-简 常规体" charset="-122"/>
                  </a:rPr>
                  <a:t> </a:t>
                </a:r>
                <a:r>
                  <a:rPr lang="en-US" altLang="zh-CN" sz="2800" dirty="0" smtClean="0">
                    <a:latin typeface="times new roam" charset="0"/>
                    <a:ea typeface="宋体-简 常规体" charset="-122"/>
                  </a:rPr>
                  <a:t>       </a:t>
                </a:r>
                <a:r>
                  <a:rPr lang="zh-CN" altLang="en-US" sz="2800" dirty="0" smtClean="0">
                    <a:latin typeface="times new roam" charset="0"/>
                    <a:ea typeface="宋体-简 常规体" charset="-122"/>
                  </a:rPr>
                  <a:t>其中</a:t>
                </a:r>
                <a:r>
                  <a:rPr lang="en-US" altLang="zh-CN" sz="2800" dirty="0" smtClean="0">
                    <a:latin typeface="times new roam" charset="0"/>
                    <a:ea typeface="宋体-简 常规体" charset="-122"/>
                  </a:rPr>
                  <a:t>:</a:t>
                </a:r>
                <a:r>
                  <a:rPr lang="zh-CN" altLang="en-US" sz="2800" dirty="0" smtClean="0">
                    <a:latin typeface="times new roam" charset="0"/>
                    <a:ea typeface="宋体-简 常规体" charset="-122"/>
                  </a:rPr>
                  <a:t> </a:t>
                </a:r>
                <a:r>
                  <a:rPr lang="en-US" altLang="zh-CN" sz="2800" dirty="0" err="1" smtClean="0">
                    <a:latin typeface="times new roam" charset="0"/>
                    <a:ea typeface="宋体-简 常规体" charset="-122"/>
                  </a:rPr>
                  <a:t>w</a:t>
                </a:r>
                <a:r>
                  <a:rPr lang="en-US" altLang="zh-CN" sz="2800" baseline="-25000" dirty="0" err="1" smtClean="0">
                    <a:latin typeface="times new roam" charset="0"/>
                    <a:ea typeface="宋体-简 常规体" charset="-122"/>
                  </a:rPr>
                  <a:t>k</a:t>
                </a:r>
                <a:r>
                  <a:rPr lang="zh-CN" altLang="en-US" sz="2800" dirty="0">
                    <a:latin typeface="times new roam" charset="0"/>
                    <a:ea typeface="宋体-简 常规体" charset="-122"/>
                  </a:rPr>
                  <a:t>，第</a:t>
                </a:r>
                <a:r>
                  <a:rPr lang="en-US" altLang="zh-CN" sz="2800" dirty="0">
                    <a:latin typeface="times new roam" charset="0"/>
                    <a:ea typeface="宋体-简 常规体" charset="-122"/>
                  </a:rPr>
                  <a:t>k</a:t>
                </a:r>
                <a:r>
                  <a:rPr lang="zh-CN" altLang="en-US" sz="2800" dirty="0">
                    <a:latin typeface="times new roam" charset="0"/>
                    <a:ea typeface="宋体-简 常规体" charset="-122"/>
                  </a:rPr>
                  <a:t>个叶结点的权值</a:t>
                </a:r>
                <a:r>
                  <a:rPr lang="en-US" altLang="zh-CN" sz="2800" dirty="0">
                    <a:latin typeface="times new roam" charset="0"/>
                    <a:ea typeface="宋体-简 常规体" charset="-122"/>
                  </a:rPr>
                  <a:t>; </a:t>
                </a:r>
                <a:endParaRPr lang="zh-CN" altLang="en-US" sz="2800" dirty="0">
                  <a:latin typeface="times new roam" charset="0"/>
                  <a:ea typeface="宋体-简 常规体" charset="-122"/>
                </a:endParaRPr>
              </a:p>
              <a:p>
                <a:r>
                  <a:rPr lang="zh-CN" altLang="en-US" sz="2800" dirty="0" smtClean="0">
                    <a:latin typeface="times new roam" charset="0"/>
                    <a:ea typeface="宋体-简 常规体" charset="-122"/>
                  </a:rPr>
                  <a:t>                 </a:t>
                </a:r>
                <a:r>
                  <a:rPr lang="en-US" altLang="zh-CN" sz="2800" dirty="0" smtClean="0">
                    <a:latin typeface="times new roam" charset="0"/>
                    <a:ea typeface="宋体-简 常规体" charset="-122"/>
                  </a:rPr>
                  <a:t>  </a:t>
                </a:r>
                <a:r>
                  <a:rPr lang="en-US" altLang="zh-CN" sz="2800" dirty="0" err="1" smtClean="0">
                    <a:latin typeface="times new roam" charset="0"/>
                    <a:ea typeface="宋体-简 常规体" charset="-122"/>
                  </a:rPr>
                  <a:t>l</a:t>
                </a:r>
                <a:r>
                  <a:rPr lang="en-US" altLang="zh-CN" sz="2800" baseline="-25000" dirty="0" err="1" smtClean="0">
                    <a:latin typeface="times new roam" charset="0"/>
                    <a:ea typeface="宋体-简 常规体" charset="-122"/>
                  </a:rPr>
                  <a:t>k</a:t>
                </a:r>
                <a:r>
                  <a:rPr lang="zh-CN" altLang="en-US" sz="2800" dirty="0">
                    <a:latin typeface="times new roam" charset="0"/>
                    <a:ea typeface="宋体-简 常规体" charset="-122"/>
                  </a:rPr>
                  <a:t>，第</a:t>
                </a:r>
                <a:r>
                  <a:rPr lang="en-US" altLang="zh-CN" sz="2800" dirty="0">
                    <a:latin typeface="times new roam" charset="0"/>
                    <a:ea typeface="宋体-简 常规体" charset="-122"/>
                  </a:rPr>
                  <a:t>k</a:t>
                </a:r>
                <a:r>
                  <a:rPr lang="zh-CN" altLang="en-US" sz="2800" dirty="0">
                    <a:latin typeface="times new roam" charset="0"/>
                    <a:ea typeface="宋体-简 常规体" charset="-122"/>
                  </a:rPr>
                  <a:t>个叶结点到根结点的路径长度。 </a:t>
                </a:r>
                <a:endParaRPr lang="zh-CN" altLang="en-US" sz="2800" dirty="0">
                  <a:effectLst/>
                  <a:latin typeface="times new roam" charset="0"/>
                  <a:ea typeface="宋体-简 常规体" charset="-122"/>
                </a:endParaRPr>
              </a:p>
            </p:txBody>
          </p:sp>
        </mc:Choice>
        <mc:Fallback xmlns="">
          <p:sp>
            <p:nvSpPr>
              <p:cNvPr id="79875" name="Text Box 3">
                <a:extLst>
                  <a:ext uri="{FF2B5EF4-FFF2-40B4-BE49-F238E27FC236}">
                    <a16:creationId xmlns:a16="http://schemas.microsoft.com/office/drawing/2014/main" xmlns="" id="{FC9C7DA2-A410-4003-AFA7-DD7CCC09D095}"/>
                  </a:ext>
                </a:extLst>
              </p:cNvPr>
              <p:cNvSpPr txBox="1">
                <a:spLocks noRot="1" noChangeAspect="1" noMove="1" noResize="1" noEditPoints="1" noAdjustHandles="1" noChangeArrowheads="1" noChangeShapeType="1" noTextEdit="1"/>
              </p:cNvSpPr>
              <p:nvPr/>
            </p:nvSpPr>
            <p:spPr bwMode="auto">
              <a:xfrm>
                <a:off x="1234645" y="1634078"/>
                <a:ext cx="8862694" cy="3750770"/>
              </a:xfrm>
              <a:prstGeom prst="rect">
                <a:avLst/>
              </a:prstGeom>
              <a:blipFill rotWithShape="0">
                <a:blip r:embed="rId3"/>
                <a:stretch>
                  <a:fillRect l="-1445" t="-1626" r="-3992" b="-16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58342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98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8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8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987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6.6.1 </a:t>
            </a:r>
            <a:r>
              <a:rPr lang="zh-CN" altLang="en-US" sz="3600" b="1" kern="0" dirty="0" smtClean="0">
                <a:latin typeface="+mj-lt"/>
                <a:ea typeface="+mj-ea"/>
                <a:cs typeface="+mj-cs"/>
              </a:rPr>
              <a:t>最优二叉树</a:t>
            </a:r>
            <a:endParaRPr lang="zh-CN" altLang="en-US" sz="3600" b="1" kern="0" dirty="0">
              <a:latin typeface="+mj-lt"/>
              <a:ea typeface="+mj-ea"/>
              <a:cs typeface="+mj-cs"/>
            </a:endParaRPr>
          </a:p>
        </p:txBody>
      </p:sp>
      <p:sp>
        <p:nvSpPr>
          <p:cNvPr id="79875" name="Text Box 3">
            <a:extLst>
              <a:ext uri="{FF2B5EF4-FFF2-40B4-BE49-F238E27FC236}">
                <a16:creationId xmlns:a16="http://schemas.microsoft.com/office/drawing/2014/main" xmlns="" id="{FC9C7DA2-A410-4003-AFA7-DD7CCC09D095}"/>
              </a:ext>
            </a:extLst>
          </p:cNvPr>
          <p:cNvSpPr txBox="1">
            <a:spLocks noChangeArrowheads="1"/>
          </p:cNvSpPr>
          <p:nvPr/>
        </p:nvSpPr>
        <p:spPr bwMode="auto">
          <a:xfrm>
            <a:off x="1632212" y="1415418"/>
            <a:ext cx="15681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smtClean="0">
                <a:solidFill>
                  <a:srgbClr val="FF0000"/>
                </a:solidFill>
                <a:latin typeface="SimSun" charset="-122"/>
                <a:ea typeface="SimSun" charset="-122"/>
                <a:cs typeface="SimSun" charset="-122"/>
              </a:rPr>
              <a:t>例如：</a:t>
            </a:r>
            <a:endParaRPr lang="zh-CN" altLang="en-US" sz="3200" dirty="0">
              <a:effectLst/>
              <a:latin typeface="times new roam" charset="0"/>
              <a:ea typeface="宋体-简 常规体" charset="-122"/>
            </a:endParaRPr>
          </a:p>
        </p:txBody>
      </p:sp>
      <p:grpSp>
        <p:nvGrpSpPr>
          <p:cNvPr id="32" name="组 31"/>
          <p:cNvGrpSpPr/>
          <p:nvPr/>
        </p:nvGrpSpPr>
        <p:grpSpPr>
          <a:xfrm>
            <a:off x="738732" y="2264235"/>
            <a:ext cx="2957353" cy="2776263"/>
            <a:chOff x="3839741" y="2225243"/>
            <a:chExt cx="2957353" cy="2776263"/>
          </a:xfrm>
        </p:grpSpPr>
        <p:sp>
          <p:nvSpPr>
            <p:cNvPr id="28" name="Text Box 26">
              <a:extLst>
                <a:ext uri="{FF2B5EF4-FFF2-40B4-BE49-F238E27FC236}">
                  <a16:creationId xmlns:a16="http://schemas.microsoft.com/office/drawing/2014/main" xmlns="" id="{2328EABC-8EA0-48F7-AA52-16D6433E50E3}"/>
                </a:ext>
              </a:extLst>
            </p:cNvPr>
            <p:cNvSpPr txBox="1">
              <a:spLocks noChangeArrowheads="1"/>
            </p:cNvSpPr>
            <p:nvPr/>
          </p:nvSpPr>
          <p:spPr bwMode="auto">
            <a:xfrm>
              <a:off x="5163631" y="4447830"/>
              <a:ext cx="3951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smtClean="0"/>
                <a:t>2</a:t>
              </a:r>
              <a:r>
                <a:rPr lang="zh-CN" altLang="en-US" sz="2400" dirty="0" smtClean="0"/>
                <a:t> </a:t>
              </a:r>
              <a:endParaRPr lang="en-US" altLang="zh-CN" sz="2400" dirty="0"/>
            </a:p>
          </p:txBody>
        </p:sp>
        <p:grpSp>
          <p:nvGrpSpPr>
            <p:cNvPr id="3" name="组 2"/>
            <p:cNvGrpSpPr/>
            <p:nvPr/>
          </p:nvGrpSpPr>
          <p:grpSpPr>
            <a:xfrm>
              <a:off x="3839741" y="2225243"/>
              <a:ext cx="2957353" cy="2776263"/>
              <a:chOff x="1454350" y="2311503"/>
              <a:chExt cx="2957353" cy="2776263"/>
            </a:xfrm>
          </p:grpSpPr>
          <p:grpSp>
            <p:nvGrpSpPr>
              <p:cNvPr id="4" name="组 3"/>
              <p:cNvGrpSpPr/>
              <p:nvPr/>
            </p:nvGrpSpPr>
            <p:grpSpPr>
              <a:xfrm>
                <a:off x="1454350" y="2311503"/>
                <a:ext cx="2957353" cy="1902978"/>
                <a:chOff x="8471377" y="3703320"/>
                <a:chExt cx="2957353" cy="1902978"/>
              </a:xfrm>
            </p:grpSpPr>
            <p:sp>
              <p:nvSpPr>
                <p:cNvPr id="5" name="Text Box 7">
                  <a:extLst>
                    <a:ext uri="{FF2B5EF4-FFF2-40B4-BE49-F238E27FC236}">
                      <a16:creationId xmlns:a16="http://schemas.microsoft.com/office/drawing/2014/main" xmlns="" id="{EB2984D3-F9B8-4DE5-974E-B4168330F6A2}"/>
                    </a:ext>
                  </a:extLst>
                </p:cNvPr>
                <p:cNvSpPr txBox="1">
                  <a:spLocks noChangeArrowheads="1"/>
                </p:cNvSpPr>
                <p:nvPr/>
              </p:nvSpPr>
              <p:spPr bwMode="auto">
                <a:xfrm>
                  <a:off x="9260205" y="438277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sz="2400" dirty="0"/>
                </a:p>
              </p:txBody>
            </p:sp>
            <p:sp>
              <p:nvSpPr>
                <p:cNvPr id="6" name="Oval 8">
                  <a:extLst>
                    <a:ext uri="{FF2B5EF4-FFF2-40B4-BE49-F238E27FC236}">
                      <a16:creationId xmlns:a16="http://schemas.microsoft.com/office/drawing/2014/main" xmlns="" id="{111452A9-CEE7-4106-A42C-A71790AE3AB3}"/>
                    </a:ext>
                  </a:extLst>
                </p:cNvPr>
                <p:cNvSpPr>
                  <a:spLocks noChangeArrowheads="1"/>
                </p:cNvSpPr>
                <p:nvPr/>
              </p:nvSpPr>
              <p:spPr bwMode="auto">
                <a:xfrm>
                  <a:off x="9149080" y="4330383"/>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10">
                  <a:extLst>
                    <a:ext uri="{FF2B5EF4-FFF2-40B4-BE49-F238E27FC236}">
                      <a16:creationId xmlns:a16="http://schemas.microsoft.com/office/drawing/2014/main" xmlns="" id="{7D5B6850-4890-431D-B285-D0130A0FE042}"/>
                    </a:ext>
                  </a:extLst>
                </p:cNvPr>
                <p:cNvSpPr txBox="1">
                  <a:spLocks noChangeArrowheads="1"/>
                </p:cNvSpPr>
                <p:nvPr/>
              </p:nvSpPr>
              <p:spPr bwMode="auto">
                <a:xfrm>
                  <a:off x="10982643" y="5016183"/>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smtClean="0"/>
                    <a:t>9</a:t>
                  </a:r>
                  <a:endParaRPr lang="en-US" altLang="zh-CN" sz="2400" dirty="0"/>
                </a:p>
              </p:txBody>
            </p:sp>
            <p:sp>
              <p:nvSpPr>
                <p:cNvPr id="8" name="Oval 11">
                  <a:extLst>
                    <a:ext uri="{FF2B5EF4-FFF2-40B4-BE49-F238E27FC236}">
                      <a16:creationId xmlns:a16="http://schemas.microsoft.com/office/drawing/2014/main" xmlns="" id="{E6B3C2E0-B44D-4E86-BDAB-B2CDD99235AA}"/>
                    </a:ext>
                  </a:extLst>
                </p:cNvPr>
                <p:cNvSpPr>
                  <a:spLocks noChangeArrowheads="1"/>
                </p:cNvSpPr>
                <p:nvPr/>
              </p:nvSpPr>
              <p:spPr bwMode="auto">
                <a:xfrm>
                  <a:off x="10895330" y="4998720"/>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13">
                  <a:extLst>
                    <a:ext uri="{FF2B5EF4-FFF2-40B4-BE49-F238E27FC236}">
                      <a16:creationId xmlns:a16="http://schemas.microsoft.com/office/drawing/2014/main" xmlns="" id="{0F3789D0-E7F2-4C1C-8F20-913076208AE7}"/>
                    </a:ext>
                  </a:extLst>
                </p:cNvPr>
                <p:cNvSpPr txBox="1">
                  <a:spLocks noChangeArrowheads="1"/>
                </p:cNvSpPr>
                <p:nvPr/>
              </p:nvSpPr>
              <p:spPr bwMode="auto">
                <a:xfrm>
                  <a:off x="10221437" y="5131773"/>
                  <a:ext cx="4962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endParaRPr lang="en-US" altLang="zh-CN" sz="2400" dirty="0"/>
                </a:p>
              </p:txBody>
            </p:sp>
            <p:sp>
              <p:nvSpPr>
                <p:cNvPr id="10" name="Oval 14">
                  <a:extLst>
                    <a:ext uri="{FF2B5EF4-FFF2-40B4-BE49-F238E27FC236}">
                      <a16:creationId xmlns:a16="http://schemas.microsoft.com/office/drawing/2014/main" xmlns="" id="{B34C7D28-4729-45E5-AF23-CDEB1F8A2AFD}"/>
                    </a:ext>
                  </a:extLst>
                </p:cNvPr>
                <p:cNvSpPr>
                  <a:spLocks noChangeArrowheads="1"/>
                </p:cNvSpPr>
                <p:nvPr/>
              </p:nvSpPr>
              <p:spPr bwMode="auto">
                <a:xfrm>
                  <a:off x="10110604" y="5053551"/>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6">
                  <a:extLst>
                    <a:ext uri="{FF2B5EF4-FFF2-40B4-BE49-F238E27FC236}">
                      <a16:creationId xmlns:a16="http://schemas.microsoft.com/office/drawing/2014/main" xmlns="" id="{A79593FC-5BCE-4D7C-BD23-9C8A900B6E53}"/>
                    </a:ext>
                  </a:extLst>
                </p:cNvPr>
                <p:cNvSpPr txBox="1">
                  <a:spLocks noChangeArrowheads="1"/>
                </p:cNvSpPr>
                <p:nvPr/>
              </p:nvSpPr>
              <p:spPr bwMode="auto">
                <a:xfrm>
                  <a:off x="10520680" y="4289108"/>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sz="2400" dirty="0"/>
                </a:p>
              </p:txBody>
            </p:sp>
            <p:sp>
              <p:nvSpPr>
                <p:cNvPr id="12" name="Oval 17">
                  <a:extLst>
                    <a:ext uri="{FF2B5EF4-FFF2-40B4-BE49-F238E27FC236}">
                      <a16:creationId xmlns:a16="http://schemas.microsoft.com/office/drawing/2014/main" xmlns="" id="{B896A1CD-39CC-498D-83EA-E5C2FC87F5AE}"/>
                    </a:ext>
                  </a:extLst>
                </p:cNvPr>
                <p:cNvSpPr>
                  <a:spLocks noChangeArrowheads="1"/>
                </p:cNvSpPr>
                <p:nvPr/>
              </p:nvSpPr>
              <p:spPr bwMode="auto">
                <a:xfrm>
                  <a:off x="10433368" y="4236720"/>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9">
                  <a:extLst>
                    <a:ext uri="{FF2B5EF4-FFF2-40B4-BE49-F238E27FC236}">
                      <a16:creationId xmlns:a16="http://schemas.microsoft.com/office/drawing/2014/main" xmlns="" id="{EAA7911B-910E-49A9-BA58-354511BD9B7C}"/>
                    </a:ext>
                  </a:extLst>
                </p:cNvPr>
                <p:cNvSpPr txBox="1">
                  <a:spLocks noChangeArrowheads="1"/>
                </p:cNvSpPr>
                <p:nvPr/>
              </p:nvSpPr>
              <p:spPr bwMode="auto">
                <a:xfrm>
                  <a:off x="8575201" y="5121845"/>
                  <a:ext cx="4732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smtClean="0"/>
                    <a:t>7</a:t>
                  </a:r>
                  <a:endParaRPr lang="en-US" altLang="zh-CN" sz="2400" dirty="0"/>
                </a:p>
              </p:txBody>
            </p:sp>
            <p:sp>
              <p:nvSpPr>
                <p:cNvPr id="14" name="Oval 20">
                  <a:extLst>
                    <a:ext uri="{FF2B5EF4-FFF2-40B4-BE49-F238E27FC236}">
                      <a16:creationId xmlns:a16="http://schemas.microsoft.com/office/drawing/2014/main" xmlns="" id="{79E9FB36-9F60-4A07-B07F-BF1BABFF9C7A}"/>
                    </a:ext>
                  </a:extLst>
                </p:cNvPr>
                <p:cNvSpPr>
                  <a:spLocks noChangeArrowheads="1"/>
                </p:cNvSpPr>
                <p:nvPr/>
              </p:nvSpPr>
              <p:spPr bwMode="auto">
                <a:xfrm>
                  <a:off x="8471377" y="5045923"/>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22">
                  <a:extLst>
                    <a:ext uri="{FF2B5EF4-FFF2-40B4-BE49-F238E27FC236}">
                      <a16:creationId xmlns:a16="http://schemas.microsoft.com/office/drawing/2014/main" xmlns="" id="{B52C70AD-0D3A-4A22-BFA6-5BB3202C7FB2}"/>
                    </a:ext>
                  </a:extLst>
                </p:cNvPr>
                <p:cNvSpPr txBox="1">
                  <a:spLocks noChangeArrowheads="1"/>
                </p:cNvSpPr>
                <p:nvPr/>
              </p:nvSpPr>
              <p:spPr bwMode="auto">
                <a:xfrm>
                  <a:off x="9811068" y="3738245"/>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sz="2400" dirty="0"/>
                </a:p>
              </p:txBody>
            </p:sp>
            <p:sp>
              <p:nvSpPr>
                <p:cNvPr id="16" name="Oval 23">
                  <a:extLst>
                    <a:ext uri="{FF2B5EF4-FFF2-40B4-BE49-F238E27FC236}">
                      <a16:creationId xmlns:a16="http://schemas.microsoft.com/office/drawing/2014/main" xmlns="" id="{06F2CA60-B394-42ED-AD4D-A393AC1517A8}"/>
                    </a:ext>
                  </a:extLst>
                </p:cNvPr>
                <p:cNvSpPr>
                  <a:spLocks noChangeArrowheads="1"/>
                </p:cNvSpPr>
                <p:nvPr/>
              </p:nvSpPr>
              <p:spPr bwMode="auto">
                <a:xfrm>
                  <a:off x="9706293" y="3703320"/>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25">
                  <a:extLst>
                    <a:ext uri="{FF2B5EF4-FFF2-40B4-BE49-F238E27FC236}">
                      <a16:creationId xmlns:a16="http://schemas.microsoft.com/office/drawing/2014/main" xmlns="" id="{CCF543F3-777B-4159-BAAB-C2A1CFD8AEC8}"/>
                    </a:ext>
                  </a:extLst>
                </p:cNvPr>
                <p:cNvSpPr>
                  <a:spLocks noChangeArrowheads="1"/>
                </p:cNvSpPr>
                <p:nvPr/>
              </p:nvSpPr>
              <p:spPr bwMode="auto">
                <a:xfrm>
                  <a:off x="9475312" y="5072898"/>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26">
                  <a:extLst>
                    <a:ext uri="{FF2B5EF4-FFF2-40B4-BE49-F238E27FC236}">
                      <a16:creationId xmlns:a16="http://schemas.microsoft.com/office/drawing/2014/main" xmlns="" id="{2328EABC-8EA0-48F7-AA52-16D6433E50E3}"/>
                    </a:ext>
                  </a:extLst>
                </p:cNvPr>
                <p:cNvSpPr txBox="1">
                  <a:spLocks noChangeArrowheads="1"/>
                </p:cNvSpPr>
                <p:nvPr/>
              </p:nvSpPr>
              <p:spPr bwMode="auto">
                <a:xfrm>
                  <a:off x="9553893" y="5074920"/>
                  <a:ext cx="3257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5</a:t>
                  </a:r>
                </a:p>
              </p:txBody>
            </p:sp>
            <p:sp>
              <p:nvSpPr>
                <p:cNvPr id="19" name="Line 28">
                  <a:extLst>
                    <a:ext uri="{FF2B5EF4-FFF2-40B4-BE49-F238E27FC236}">
                      <a16:creationId xmlns:a16="http://schemas.microsoft.com/office/drawing/2014/main" xmlns="" id="{17B1BBAA-FBA2-485E-8ED2-0E6790331205}"/>
                    </a:ext>
                  </a:extLst>
                </p:cNvPr>
                <p:cNvSpPr>
                  <a:spLocks noChangeShapeType="1"/>
                </p:cNvSpPr>
                <p:nvPr/>
              </p:nvSpPr>
              <p:spPr bwMode="auto">
                <a:xfrm flipH="1">
                  <a:off x="8863807" y="4787861"/>
                  <a:ext cx="304800" cy="304800"/>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9">
                  <a:extLst>
                    <a:ext uri="{FF2B5EF4-FFF2-40B4-BE49-F238E27FC236}">
                      <a16:creationId xmlns:a16="http://schemas.microsoft.com/office/drawing/2014/main" xmlns="" id="{E0A52CE8-11D6-4E53-861B-E72057C0238C}"/>
                    </a:ext>
                  </a:extLst>
                </p:cNvPr>
                <p:cNvSpPr>
                  <a:spLocks noChangeShapeType="1"/>
                </p:cNvSpPr>
                <p:nvPr/>
              </p:nvSpPr>
              <p:spPr bwMode="auto">
                <a:xfrm>
                  <a:off x="10204768" y="4160520"/>
                  <a:ext cx="228600" cy="228600"/>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30">
                  <a:extLst>
                    <a:ext uri="{FF2B5EF4-FFF2-40B4-BE49-F238E27FC236}">
                      <a16:creationId xmlns:a16="http://schemas.microsoft.com/office/drawing/2014/main" xmlns="" id="{02C4D8B0-9C60-43F0-AFD0-CEB51345532F}"/>
                    </a:ext>
                  </a:extLst>
                </p:cNvPr>
                <p:cNvSpPr>
                  <a:spLocks noChangeShapeType="1"/>
                </p:cNvSpPr>
                <p:nvPr/>
              </p:nvSpPr>
              <p:spPr bwMode="auto">
                <a:xfrm>
                  <a:off x="10890568" y="4770120"/>
                  <a:ext cx="228600" cy="228600"/>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32">
                  <a:extLst>
                    <a:ext uri="{FF2B5EF4-FFF2-40B4-BE49-F238E27FC236}">
                      <a16:creationId xmlns:a16="http://schemas.microsoft.com/office/drawing/2014/main" xmlns="" id="{5C4DF630-8EA2-4346-8214-68F57269B638}"/>
                    </a:ext>
                  </a:extLst>
                </p:cNvPr>
                <p:cNvSpPr>
                  <a:spLocks noChangeShapeType="1"/>
                </p:cNvSpPr>
                <p:nvPr/>
              </p:nvSpPr>
              <p:spPr bwMode="auto">
                <a:xfrm flipH="1">
                  <a:off x="10433368" y="4770120"/>
                  <a:ext cx="152400" cy="302778"/>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8">
                  <a:extLst>
                    <a:ext uri="{FF2B5EF4-FFF2-40B4-BE49-F238E27FC236}">
                      <a16:creationId xmlns:a16="http://schemas.microsoft.com/office/drawing/2014/main" xmlns="" id="{17B1BBAA-FBA2-485E-8ED2-0E6790331205}"/>
                    </a:ext>
                  </a:extLst>
                </p:cNvPr>
                <p:cNvSpPr>
                  <a:spLocks noChangeShapeType="1"/>
                </p:cNvSpPr>
                <p:nvPr/>
              </p:nvSpPr>
              <p:spPr bwMode="auto">
                <a:xfrm flipH="1">
                  <a:off x="9553892" y="4144572"/>
                  <a:ext cx="207963" cy="244548"/>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9">
                  <a:extLst>
                    <a:ext uri="{FF2B5EF4-FFF2-40B4-BE49-F238E27FC236}">
                      <a16:creationId xmlns:a16="http://schemas.microsoft.com/office/drawing/2014/main" xmlns="" id="{E0A52CE8-11D6-4E53-861B-E72057C0238C}"/>
                    </a:ext>
                  </a:extLst>
                </p:cNvPr>
                <p:cNvSpPr>
                  <a:spLocks noChangeShapeType="1"/>
                </p:cNvSpPr>
                <p:nvPr/>
              </p:nvSpPr>
              <p:spPr bwMode="auto">
                <a:xfrm>
                  <a:off x="9504203" y="4845309"/>
                  <a:ext cx="228600" cy="228600"/>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 name="组 1"/>
              <p:cNvGrpSpPr/>
              <p:nvPr/>
            </p:nvGrpSpPr>
            <p:grpSpPr>
              <a:xfrm>
                <a:off x="2685458" y="4175787"/>
                <a:ext cx="1338208" cy="911979"/>
                <a:chOff x="2685458" y="4175787"/>
                <a:chExt cx="1338208" cy="911979"/>
              </a:xfrm>
            </p:grpSpPr>
            <p:sp>
              <p:nvSpPr>
                <p:cNvPr id="25" name="Line 32">
                  <a:extLst>
                    <a:ext uri="{FF2B5EF4-FFF2-40B4-BE49-F238E27FC236}">
                      <a16:creationId xmlns:a16="http://schemas.microsoft.com/office/drawing/2014/main" xmlns="" id="{5C4DF630-8EA2-4346-8214-68F57269B638}"/>
                    </a:ext>
                  </a:extLst>
                </p:cNvPr>
                <p:cNvSpPr>
                  <a:spLocks noChangeShapeType="1"/>
                </p:cNvSpPr>
                <p:nvPr/>
              </p:nvSpPr>
              <p:spPr bwMode="auto">
                <a:xfrm flipH="1">
                  <a:off x="3019891" y="4175788"/>
                  <a:ext cx="246089" cy="381000"/>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25">
                  <a:extLst>
                    <a:ext uri="{FF2B5EF4-FFF2-40B4-BE49-F238E27FC236}">
                      <a16:creationId xmlns:a16="http://schemas.microsoft.com/office/drawing/2014/main" xmlns="" id="{CCF543F3-777B-4159-BAAB-C2A1CFD8AEC8}"/>
                    </a:ext>
                  </a:extLst>
                </p:cNvPr>
                <p:cNvSpPr>
                  <a:spLocks noChangeArrowheads="1"/>
                </p:cNvSpPr>
                <p:nvPr/>
              </p:nvSpPr>
              <p:spPr bwMode="auto">
                <a:xfrm>
                  <a:off x="3490266" y="4554366"/>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9">
                  <a:extLst>
                    <a:ext uri="{FF2B5EF4-FFF2-40B4-BE49-F238E27FC236}">
                      <a16:creationId xmlns:a16="http://schemas.microsoft.com/office/drawing/2014/main" xmlns="" id="{E0A52CE8-11D6-4E53-861B-E72057C0238C}"/>
                    </a:ext>
                  </a:extLst>
                </p:cNvPr>
                <p:cNvSpPr>
                  <a:spLocks noChangeShapeType="1"/>
                </p:cNvSpPr>
                <p:nvPr/>
              </p:nvSpPr>
              <p:spPr bwMode="auto">
                <a:xfrm flipH="1" flipV="1">
                  <a:off x="3504643" y="4175787"/>
                  <a:ext cx="224226" cy="381000"/>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26">
                  <a:extLst>
                    <a:ext uri="{FF2B5EF4-FFF2-40B4-BE49-F238E27FC236}">
                      <a16:creationId xmlns:a16="http://schemas.microsoft.com/office/drawing/2014/main" xmlns="" id="{2328EABC-8EA0-48F7-AA52-16D6433E50E3}"/>
                    </a:ext>
                  </a:extLst>
                </p:cNvPr>
                <p:cNvSpPr txBox="1">
                  <a:spLocks noChangeArrowheads="1"/>
                </p:cNvSpPr>
                <p:nvPr/>
              </p:nvSpPr>
              <p:spPr bwMode="auto">
                <a:xfrm>
                  <a:off x="3624011" y="4552115"/>
                  <a:ext cx="3257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smtClean="0"/>
                    <a:t>4</a:t>
                  </a:r>
                  <a:endParaRPr lang="en-US" altLang="zh-CN" sz="2400" dirty="0"/>
                </a:p>
              </p:txBody>
            </p:sp>
            <p:sp>
              <p:nvSpPr>
                <p:cNvPr id="31" name="Oval 25">
                  <a:extLst>
                    <a:ext uri="{FF2B5EF4-FFF2-40B4-BE49-F238E27FC236}">
                      <a16:creationId xmlns:a16="http://schemas.microsoft.com/office/drawing/2014/main" xmlns="" id="{CCF543F3-777B-4159-BAAB-C2A1CFD8AEC8}"/>
                    </a:ext>
                  </a:extLst>
                </p:cNvPr>
                <p:cNvSpPr>
                  <a:spLocks noChangeArrowheads="1"/>
                </p:cNvSpPr>
                <p:nvPr/>
              </p:nvSpPr>
              <p:spPr bwMode="auto">
                <a:xfrm>
                  <a:off x="2685458" y="4506618"/>
                  <a:ext cx="489583"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5" name="组 34"/>
          <p:cNvGrpSpPr/>
          <p:nvPr/>
        </p:nvGrpSpPr>
        <p:grpSpPr>
          <a:xfrm>
            <a:off x="6524275" y="1283312"/>
            <a:ext cx="3600978" cy="3709438"/>
            <a:chOff x="2734154" y="2225243"/>
            <a:chExt cx="3600978" cy="3709438"/>
          </a:xfrm>
        </p:grpSpPr>
        <p:sp>
          <p:nvSpPr>
            <p:cNvPr id="36" name="Text Box 26">
              <a:extLst>
                <a:ext uri="{FF2B5EF4-FFF2-40B4-BE49-F238E27FC236}">
                  <a16:creationId xmlns:a16="http://schemas.microsoft.com/office/drawing/2014/main" xmlns="" id="{2328EABC-8EA0-48F7-AA52-16D6433E50E3}"/>
                </a:ext>
              </a:extLst>
            </p:cNvPr>
            <p:cNvSpPr txBox="1">
              <a:spLocks noChangeArrowheads="1"/>
            </p:cNvSpPr>
            <p:nvPr/>
          </p:nvSpPr>
          <p:spPr bwMode="auto">
            <a:xfrm>
              <a:off x="5940002" y="2758642"/>
              <a:ext cx="3951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smtClean="0"/>
                <a:t>2</a:t>
              </a:r>
              <a:r>
                <a:rPr lang="zh-CN" altLang="en-US" sz="2400" dirty="0" smtClean="0"/>
                <a:t> </a:t>
              </a:r>
              <a:endParaRPr lang="en-US" altLang="zh-CN" sz="2400" dirty="0"/>
            </a:p>
          </p:txBody>
        </p:sp>
        <p:grpSp>
          <p:nvGrpSpPr>
            <p:cNvPr id="37" name="组 36"/>
            <p:cNvGrpSpPr/>
            <p:nvPr/>
          </p:nvGrpSpPr>
          <p:grpSpPr>
            <a:xfrm>
              <a:off x="2734154" y="2225243"/>
              <a:ext cx="3600978" cy="3709438"/>
              <a:chOff x="348763" y="2311503"/>
              <a:chExt cx="3600978" cy="3709438"/>
            </a:xfrm>
          </p:grpSpPr>
          <p:grpSp>
            <p:nvGrpSpPr>
              <p:cNvPr id="38" name="组 37"/>
              <p:cNvGrpSpPr/>
              <p:nvPr/>
            </p:nvGrpSpPr>
            <p:grpSpPr>
              <a:xfrm>
                <a:off x="348763" y="2311503"/>
                <a:ext cx="3600978" cy="3709438"/>
                <a:chOff x="7365790" y="3703320"/>
                <a:chExt cx="3600978" cy="3709438"/>
              </a:xfrm>
            </p:grpSpPr>
            <p:sp>
              <p:nvSpPr>
                <p:cNvPr id="45" name="Text Box 7">
                  <a:extLst>
                    <a:ext uri="{FF2B5EF4-FFF2-40B4-BE49-F238E27FC236}">
                      <a16:creationId xmlns:a16="http://schemas.microsoft.com/office/drawing/2014/main" xmlns="" id="{EB2984D3-F9B8-4DE5-974E-B4168330F6A2}"/>
                    </a:ext>
                  </a:extLst>
                </p:cNvPr>
                <p:cNvSpPr txBox="1">
                  <a:spLocks noChangeArrowheads="1"/>
                </p:cNvSpPr>
                <p:nvPr/>
              </p:nvSpPr>
              <p:spPr bwMode="auto">
                <a:xfrm>
                  <a:off x="9260205" y="438277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sz="2400" dirty="0"/>
                </a:p>
              </p:txBody>
            </p:sp>
            <p:sp>
              <p:nvSpPr>
                <p:cNvPr id="46" name="Oval 8">
                  <a:extLst>
                    <a:ext uri="{FF2B5EF4-FFF2-40B4-BE49-F238E27FC236}">
                      <a16:creationId xmlns:a16="http://schemas.microsoft.com/office/drawing/2014/main" xmlns="" id="{111452A9-CEE7-4106-A42C-A71790AE3AB3}"/>
                    </a:ext>
                  </a:extLst>
                </p:cNvPr>
                <p:cNvSpPr>
                  <a:spLocks noChangeArrowheads="1"/>
                </p:cNvSpPr>
                <p:nvPr/>
              </p:nvSpPr>
              <p:spPr bwMode="auto">
                <a:xfrm>
                  <a:off x="9149080" y="4330383"/>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Text Box 10">
                  <a:extLst>
                    <a:ext uri="{FF2B5EF4-FFF2-40B4-BE49-F238E27FC236}">
                      <a16:creationId xmlns:a16="http://schemas.microsoft.com/office/drawing/2014/main" xmlns="" id="{7D5B6850-4890-431D-B285-D0130A0FE042}"/>
                    </a:ext>
                  </a:extLst>
                </p:cNvPr>
                <p:cNvSpPr txBox="1">
                  <a:spLocks noChangeArrowheads="1"/>
                </p:cNvSpPr>
                <p:nvPr/>
              </p:nvSpPr>
              <p:spPr bwMode="auto">
                <a:xfrm>
                  <a:off x="8667433" y="6907912"/>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smtClean="0"/>
                    <a:t>9</a:t>
                  </a:r>
                  <a:endParaRPr lang="en-US" altLang="zh-CN" sz="2400" dirty="0"/>
                </a:p>
              </p:txBody>
            </p:sp>
            <p:sp>
              <p:nvSpPr>
                <p:cNvPr id="48" name="Oval 11">
                  <a:extLst>
                    <a:ext uri="{FF2B5EF4-FFF2-40B4-BE49-F238E27FC236}">
                      <a16:creationId xmlns:a16="http://schemas.microsoft.com/office/drawing/2014/main" xmlns="" id="{E6B3C2E0-B44D-4E86-BDAB-B2CDD99235AA}"/>
                    </a:ext>
                  </a:extLst>
                </p:cNvPr>
                <p:cNvSpPr>
                  <a:spLocks noChangeArrowheads="1"/>
                </p:cNvSpPr>
                <p:nvPr/>
              </p:nvSpPr>
              <p:spPr bwMode="auto">
                <a:xfrm>
                  <a:off x="8545117" y="6851962"/>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Text Box 13">
                  <a:extLst>
                    <a:ext uri="{FF2B5EF4-FFF2-40B4-BE49-F238E27FC236}">
                      <a16:creationId xmlns:a16="http://schemas.microsoft.com/office/drawing/2014/main" xmlns="" id="{0F3789D0-E7F2-4C1C-8F20-913076208AE7}"/>
                    </a:ext>
                  </a:extLst>
                </p:cNvPr>
                <p:cNvSpPr txBox="1">
                  <a:spLocks noChangeArrowheads="1"/>
                </p:cNvSpPr>
                <p:nvPr/>
              </p:nvSpPr>
              <p:spPr bwMode="auto">
                <a:xfrm>
                  <a:off x="10221437" y="5131773"/>
                  <a:ext cx="4962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endParaRPr lang="en-US" altLang="zh-CN" sz="2400" dirty="0"/>
                </a:p>
              </p:txBody>
            </p:sp>
            <p:sp>
              <p:nvSpPr>
                <p:cNvPr id="50" name="Oval 14">
                  <a:extLst>
                    <a:ext uri="{FF2B5EF4-FFF2-40B4-BE49-F238E27FC236}">
                      <a16:creationId xmlns:a16="http://schemas.microsoft.com/office/drawing/2014/main" xmlns="" id="{B34C7D28-4729-45E5-AF23-CDEB1F8A2AFD}"/>
                    </a:ext>
                  </a:extLst>
                </p:cNvPr>
                <p:cNvSpPr>
                  <a:spLocks noChangeArrowheads="1"/>
                </p:cNvSpPr>
                <p:nvPr/>
              </p:nvSpPr>
              <p:spPr bwMode="auto">
                <a:xfrm>
                  <a:off x="7365790" y="6872044"/>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Text Box 16">
                  <a:extLst>
                    <a:ext uri="{FF2B5EF4-FFF2-40B4-BE49-F238E27FC236}">
                      <a16:creationId xmlns:a16="http://schemas.microsoft.com/office/drawing/2014/main" xmlns="" id="{A79593FC-5BCE-4D7C-BD23-9C8A900B6E53}"/>
                    </a:ext>
                  </a:extLst>
                </p:cNvPr>
                <p:cNvSpPr txBox="1">
                  <a:spLocks noChangeArrowheads="1"/>
                </p:cNvSpPr>
                <p:nvPr/>
              </p:nvSpPr>
              <p:spPr bwMode="auto">
                <a:xfrm>
                  <a:off x="10520680" y="4289108"/>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sz="2400" dirty="0"/>
                </a:p>
              </p:txBody>
            </p:sp>
            <p:sp>
              <p:nvSpPr>
                <p:cNvPr id="52" name="Oval 17">
                  <a:extLst>
                    <a:ext uri="{FF2B5EF4-FFF2-40B4-BE49-F238E27FC236}">
                      <a16:creationId xmlns:a16="http://schemas.microsoft.com/office/drawing/2014/main" xmlns="" id="{B896A1CD-39CC-498D-83EA-E5C2FC87F5AE}"/>
                    </a:ext>
                  </a:extLst>
                </p:cNvPr>
                <p:cNvSpPr>
                  <a:spLocks noChangeArrowheads="1"/>
                </p:cNvSpPr>
                <p:nvPr/>
              </p:nvSpPr>
              <p:spPr bwMode="auto">
                <a:xfrm>
                  <a:off x="10433368" y="4236720"/>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Text Box 19">
                  <a:extLst>
                    <a:ext uri="{FF2B5EF4-FFF2-40B4-BE49-F238E27FC236}">
                      <a16:creationId xmlns:a16="http://schemas.microsoft.com/office/drawing/2014/main" xmlns="" id="{EAA7911B-910E-49A9-BA58-354511BD9B7C}"/>
                    </a:ext>
                  </a:extLst>
                </p:cNvPr>
                <p:cNvSpPr txBox="1">
                  <a:spLocks noChangeArrowheads="1"/>
                </p:cNvSpPr>
                <p:nvPr/>
              </p:nvSpPr>
              <p:spPr bwMode="auto">
                <a:xfrm>
                  <a:off x="7458205" y="6951093"/>
                  <a:ext cx="4732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smtClean="0"/>
                    <a:t>7</a:t>
                  </a:r>
                  <a:endParaRPr lang="en-US" altLang="zh-CN" sz="2400" dirty="0"/>
                </a:p>
              </p:txBody>
            </p:sp>
            <p:sp>
              <p:nvSpPr>
                <p:cNvPr id="54" name="Oval 20">
                  <a:extLst>
                    <a:ext uri="{FF2B5EF4-FFF2-40B4-BE49-F238E27FC236}">
                      <a16:creationId xmlns:a16="http://schemas.microsoft.com/office/drawing/2014/main" xmlns="" id="{79E9FB36-9F60-4A07-B07F-BF1BABFF9C7A}"/>
                    </a:ext>
                  </a:extLst>
                </p:cNvPr>
                <p:cNvSpPr>
                  <a:spLocks noChangeArrowheads="1"/>
                </p:cNvSpPr>
                <p:nvPr/>
              </p:nvSpPr>
              <p:spPr bwMode="auto">
                <a:xfrm>
                  <a:off x="8471377" y="5045923"/>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Text Box 22">
                  <a:extLst>
                    <a:ext uri="{FF2B5EF4-FFF2-40B4-BE49-F238E27FC236}">
                      <a16:creationId xmlns:a16="http://schemas.microsoft.com/office/drawing/2014/main" xmlns="" id="{B52C70AD-0D3A-4A22-BFA6-5BB3202C7FB2}"/>
                    </a:ext>
                  </a:extLst>
                </p:cNvPr>
                <p:cNvSpPr txBox="1">
                  <a:spLocks noChangeArrowheads="1"/>
                </p:cNvSpPr>
                <p:nvPr/>
              </p:nvSpPr>
              <p:spPr bwMode="auto">
                <a:xfrm>
                  <a:off x="9811068" y="3738245"/>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sz="2400" dirty="0"/>
                </a:p>
              </p:txBody>
            </p:sp>
            <p:sp>
              <p:nvSpPr>
                <p:cNvPr id="56" name="Oval 23">
                  <a:extLst>
                    <a:ext uri="{FF2B5EF4-FFF2-40B4-BE49-F238E27FC236}">
                      <a16:creationId xmlns:a16="http://schemas.microsoft.com/office/drawing/2014/main" xmlns="" id="{06F2CA60-B394-42ED-AD4D-A393AC1517A8}"/>
                    </a:ext>
                  </a:extLst>
                </p:cNvPr>
                <p:cNvSpPr>
                  <a:spLocks noChangeArrowheads="1"/>
                </p:cNvSpPr>
                <p:nvPr/>
              </p:nvSpPr>
              <p:spPr bwMode="auto">
                <a:xfrm>
                  <a:off x="9706293" y="3703320"/>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Oval 25">
                  <a:extLst>
                    <a:ext uri="{FF2B5EF4-FFF2-40B4-BE49-F238E27FC236}">
                      <a16:creationId xmlns:a16="http://schemas.microsoft.com/office/drawing/2014/main" xmlns="" id="{CCF543F3-777B-4159-BAAB-C2A1CFD8AEC8}"/>
                    </a:ext>
                  </a:extLst>
                </p:cNvPr>
                <p:cNvSpPr>
                  <a:spLocks noChangeArrowheads="1"/>
                </p:cNvSpPr>
                <p:nvPr/>
              </p:nvSpPr>
              <p:spPr bwMode="auto">
                <a:xfrm>
                  <a:off x="9746469" y="5095905"/>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26">
                  <a:extLst>
                    <a:ext uri="{FF2B5EF4-FFF2-40B4-BE49-F238E27FC236}">
                      <a16:creationId xmlns:a16="http://schemas.microsoft.com/office/drawing/2014/main" xmlns="" id="{2328EABC-8EA0-48F7-AA52-16D6433E50E3}"/>
                    </a:ext>
                  </a:extLst>
                </p:cNvPr>
                <p:cNvSpPr txBox="1">
                  <a:spLocks noChangeArrowheads="1"/>
                </p:cNvSpPr>
                <p:nvPr/>
              </p:nvSpPr>
              <p:spPr bwMode="auto">
                <a:xfrm>
                  <a:off x="9416282" y="5951158"/>
                  <a:ext cx="3257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5</a:t>
                  </a:r>
                </a:p>
              </p:txBody>
            </p:sp>
            <p:sp>
              <p:nvSpPr>
                <p:cNvPr id="59" name="Line 28">
                  <a:extLst>
                    <a:ext uri="{FF2B5EF4-FFF2-40B4-BE49-F238E27FC236}">
                      <a16:creationId xmlns:a16="http://schemas.microsoft.com/office/drawing/2014/main" xmlns="" id="{17B1BBAA-FBA2-485E-8ED2-0E6790331205}"/>
                    </a:ext>
                  </a:extLst>
                </p:cNvPr>
                <p:cNvSpPr>
                  <a:spLocks noChangeShapeType="1"/>
                </p:cNvSpPr>
                <p:nvPr/>
              </p:nvSpPr>
              <p:spPr bwMode="auto">
                <a:xfrm flipH="1">
                  <a:off x="8863807" y="4787861"/>
                  <a:ext cx="304800" cy="304800"/>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29">
                  <a:extLst>
                    <a:ext uri="{FF2B5EF4-FFF2-40B4-BE49-F238E27FC236}">
                      <a16:creationId xmlns:a16="http://schemas.microsoft.com/office/drawing/2014/main" xmlns="" id="{E0A52CE8-11D6-4E53-861B-E72057C0238C}"/>
                    </a:ext>
                  </a:extLst>
                </p:cNvPr>
                <p:cNvSpPr>
                  <a:spLocks noChangeShapeType="1"/>
                </p:cNvSpPr>
                <p:nvPr/>
              </p:nvSpPr>
              <p:spPr bwMode="auto">
                <a:xfrm>
                  <a:off x="10204768" y="4160520"/>
                  <a:ext cx="228600" cy="228600"/>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30">
                  <a:extLst>
                    <a:ext uri="{FF2B5EF4-FFF2-40B4-BE49-F238E27FC236}">
                      <a16:creationId xmlns:a16="http://schemas.microsoft.com/office/drawing/2014/main" xmlns="" id="{02C4D8B0-9C60-43F0-AFD0-CEB51345532F}"/>
                    </a:ext>
                  </a:extLst>
                </p:cNvPr>
                <p:cNvSpPr>
                  <a:spLocks noChangeShapeType="1"/>
                </p:cNvSpPr>
                <p:nvPr/>
              </p:nvSpPr>
              <p:spPr bwMode="auto">
                <a:xfrm>
                  <a:off x="8385162" y="6427812"/>
                  <a:ext cx="392430" cy="453376"/>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32">
                  <a:extLst>
                    <a:ext uri="{FF2B5EF4-FFF2-40B4-BE49-F238E27FC236}">
                      <a16:creationId xmlns:a16="http://schemas.microsoft.com/office/drawing/2014/main" xmlns="" id="{5C4DF630-8EA2-4346-8214-68F57269B638}"/>
                    </a:ext>
                  </a:extLst>
                </p:cNvPr>
                <p:cNvSpPr>
                  <a:spLocks noChangeShapeType="1"/>
                </p:cNvSpPr>
                <p:nvPr/>
              </p:nvSpPr>
              <p:spPr bwMode="auto">
                <a:xfrm flipH="1">
                  <a:off x="7656598" y="6364783"/>
                  <a:ext cx="360280" cy="487179"/>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28">
                  <a:extLst>
                    <a:ext uri="{FF2B5EF4-FFF2-40B4-BE49-F238E27FC236}">
                      <a16:creationId xmlns:a16="http://schemas.microsoft.com/office/drawing/2014/main" xmlns="" id="{17B1BBAA-FBA2-485E-8ED2-0E6790331205}"/>
                    </a:ext>
                  </a:extLst>
                </p:cNvPr>
                <p:cNvSpPr>
                  <a:spLocks noChangeShapeType="1"/>
                </p:cNvSpPr>
                <p:nvPr/>
              </p:nvSpPr>
              <p:spPr bwMode="auto">
                <a:xfrm flipH="1">
                  <a:off x="9553892" y="4144572"/>
                  <a:ext cx="207963" cy="244548"/>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29">
                  <a:extLst>
                    <a:ext uri="{FF2B5EF4-FFF2-40B4-BE49-F238E27FC236}">
                      <a16:creationId xmlns:a16="http://schemas.microsoft.com/office/drawing/2014/main" xmlns="" id="{E0A52CE8-11D6-4E53-861B-E72057C0238C}"/>
                    </a:ext>
                  </a:extLst>
                </p:cNvPr>
                <p:cNvSpPr>
                  <a:spLocks noChangeShapeType="1"/>
                </p:cNvSpPr>
                <p:nvPr/>
              </p:nvSpPr>
              <p:spPr bwMode="auto">
                <a:xfrm>
                  <a:off x="9592970" y="4800093"/>
                  <a:ext cx="374783" cy="292568"/>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 name="组 38"/>
              <p:cNvGrpSpPr/>
              <p:nvPr/>
            </p:nvGrpSpPr>
            <p:grpSpPr>
              <a:xfrm>
                <a:off x="933899" y="3749626"/>
                <a:ext cx="2253842" cy="1336136"/>
                <a:chOff x="933899" y="3749626"/>
                <a:chExt cx="2253842" cy="1336136"/>
              </a:xfrm>
            </p:grpSpPr>
            <p:sp>
              <p:nvSpPr>
                <p:cNvPr id="40" name="Line 32">
                  <a:extLst>
                    <a:ext uri="{FF2B5EF4-FFF2-40B4-BE49-F238E27FC236}">
                      <a16:creationId xmlns:a16="http://schemas.microsoft.com/office/drawing/2014/main" xmlns="" id="{5C4DF630-8EA2-4346-8214-68F57269B638}"/>
                    </a:ext>
                  </a:extLst>
                </p:cNvPr>
                <p:cNvSpPr>
                  <a:spLocks noChangeShapeType="1"/>
                </p:cNvSpPr>
                <p:nvPr/>
              </p:nvSpPr>
              <p:spPr bwMode="auto">
                <a:xfrm flipH="1">
                  <a:off x="1223740" y="4175227"/>
                  <a:ext cx="332139" cy="395442"/>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25">
                  <a:extLst>
                    <a:ext uri="{FF2B5EF4-FFF2-40B4-BE49-F238E27FC236}">
                      <a16:creationId xmlns:a16="http://schemas.microsoft.com/office/drawing/2014/main" xmlns="" id="{CCF543F3-777B-4159-BAAB-C2A1CFD8AEC8}"/>
                    </a:ext>
                  </a:extLst>
                </p:cNvPr>
                <p:cNvSpPr>
                  <a:spLocks noChangeArrowheads="1"/>
                </p:cNvSpPr>
                <p:nvPr/>
              </p:nvSpPr>
              <p:spPr bwMode="auto">
                <a:xfrm>
                  <a:off x="2315465" y="4533300"/>
                  <a:ext cx="533400"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29">
                  <a:extLst>
                    <a:ext uri="{FF2B5EF4-FFF2-40B4-BE49-F238E27FC236}">
                      <a16:creationId xmlns:a16="http://schemas.microsoft.com/office/drawing/2014/main" xmlns="" id="{E0A52CE8-11D6-4E53-861B-E72057C0238C}"/>
                    </a:ext>
                  </a:extLst>
                </p:cNvPr>
                <p:cNvSpPr>
                  <a:spLocks noChangeShapeType="1"/>
                </p:cNvSpPr>
                <p:nvPr/>
              </p:nvSpPr>
              <p:spPr bwMode="auto">
                <a:xfrm flipH="1" flipV="1">
                  <a:off x="1914191" y="4111175"/>
                  <a:ext cx="500437" cy="550409"/>
                </a:xfrm>
                <a:prstGeom prst="lin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26">
                  <a:extLst>
                    <a:ext uri="{FF2B5EF4-FFF2-40B4-BE49-F238E27FC236}">
                      <a16:creationId xmlns:a16="http://schemas.microsoft.com/office/drawing/2014/main" xmlns="" id="{2328EABC-8EA0-48F7-AA52-16D6433E50E3}"/>
                    </a:ext>
                  </a:extLst>
                </p:cNvPr>
                <p:cNvSpPr txBox="1">
                  <a:spLocks noChangeArrowheads="1"/>
                </p:cNvSpPr>
                <p:nvPr/>
              </p:nvSpPr>
              <p:spPr bwMode="auto">
                <a:xfrm>
                  <a:off x="2862011" y="3749626"/>
                  <a:ext cx="3257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smtClean="0"/>
                    <a:t>4</a:t>
                  </a:r>
                  <a:endParaRPr lang="en-US" altLang="zh-CN" sz="2400" dirty="0"/>
                </a:p>
              </p:txBody>
            </p:sp>
            <p:sp>
              <p:nvSpPr>
                <p:cNvPr id="44" name="Oval 25">
                  <a:extLst>
                    <a:ext uri="{FF2B5EF4-FFF2-40B4-BE49-F238E27FC236}">
                      <a16:creationId xmlns:a16="http://schemas.microsoft.com/office/drawing/2014/main" xmlns="" id="{CCF543F3-777B-4159-BAAB-C2A1CFD8AEC8}"/>
                    </a:ext>
                  </a:extLst>
                </p:cNvPr>
                <p:cNvSpPr>
                  <a:spLocks noChangeArrowheads="1"/>
                </p:cNvSpPr>
                <p:nvPr/>
              </p:nvSpPr>
              <p:spPr bwMode="auto">
                <a:xfrm>
                  <a:off x="933899" y="4552362"/>
                  <a:ext cx="532338" cy="533400"/>
                </a:xfrm>
                <a:prstGeom prst="ellipse">
                  <a:avLst/>
                </a:prstGeom>
                <a:noFill/>
                <a:ln w="28575" cap="sq">
                  <a:solidFill>
                    <a:srgbClr val="FF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3" name="矩形 32"/>
          <p:cNvSpPr/>
          <p:nvPr/>
        </p:nvSpPr>
        <p:spPr>
          <a:xfrm>
            <a:off x="166254" y="5433054"/>
            <a:ext cx="5469767" cy="1323439"/>
          </a:xfrm>
          <a:prstGeom prst="rect">
            <a:avLst/>
          </a:prstGeom>
        </p:spPr>
        <p:txBody>
          <a:bodyPr wrap="none">
            <a:spAutoFit/>
          </a:bodyPr>
          <a:lstStyle/>
          <a:p>
            <a:r>
              <a:rPr lang="en-US" altLang="zh-CN" sz="2800" b="1" dirty="0">
                <a:latin typeface="Times New Roman" charset="0"/>
                <a:ea typeface="Times New Roman" charset="0"/>
                <a:cs typeface="Times New Roman" charset="0"/>
              </a:rPr>
              <a:t>WPL(T) </a:t>
            </a:r>
            <a:r>
              <a:rPr lang="en-US" altLang="zh-CN" sz="2800" b="1" dirty="0" smtClean="0">
                <a:latin typeface="Times New Roman" charset="0"/>
                <a:ea typeface="Times New Roman" charset="0"/>
                <a:cs typeface="Times New Roman" charset="0"/>
              </a:rPr>
              <a:t>=</a:t>
            </a:r>
            <a:r>
              <a:rPr lang="mr-IN" altLang="zh-CN" sz="2800" b="1" dirty="0">
                <a:latin typeface="Times New Roman" charset="0"/>
                <a:ea typeface="Times New Roman" charset="0"/>
                <a:cs typeface="Times New Roman" charset="0"/>
              </a:rPr>
              <a:t> </a:t>
            </a:r>
            <a:r>
              <a:rPr lang="mr-IN" altLang="zh-CN" sz="2800" b="1" dirty="0" smtClean="0">
                <a:latin typeface="Times New Roman" charset="0"/>
                <a:ea typeface="Times New Roman" charset="0"/>
                <a:cs typeface="Times New Roman" charset="0"/>
              </a:rPr>
              <a:t>7</a:t>
            </a:r>
            <a:r>
              <a:rPr lang="zh-CN" altLang="en-US" sz="2800" b="1" dirty="0" smtClean="0">
                <a:latin typeface="Times New Roman" charset="0"/>
                <a:ea typeface="Times New Roman" charset="0"/>
                <a:cs typeface="Times New Roman" charset="0"/>
              </a:rPr>
              <a:t>*</a:t>
            </a:r>
            <a:r>
              <a:rPr lang="mr-IN" altLang="zh-CN" sz="2800" b="1" dirty="0" smtClean="0">
                <a:latin typeface="Times New Roman" charset="0"/>
                <a:ea typeface="Times New Roman" charset="0"/>
                <a:cs typeface="Times New Roman" charset="0"/>
              </a:rPr>
              <a:t>2+5</a:t>
            </a:r>
            <a:r>
              <a:rPr lang="zh-CN" altLang="en-US" sz="2800" b="1" dirty="0" smtClean="0">
                <a:latin typeface="Times New Roman" charset="0"/>
                <a:ea typeface="Times New Roman" charset="0"/>
                <a:cs typeface="Times New Roman" charset="0"/>
              </a:rPr>
              <a:t>*</a:t>
            </a:r>
            <a:r>
              <a:rPr lang="mr-IN" altLang="zh-CN" sz="2800" b="1" dirty="0" smtClean="0">
                <a:latin typeface="Times New Roman" charset="0"/>
                <a:ea typeface="Times New Roman" charset="0"/>
                <a:cs typeface="Times New Roman" charset="0"/>
              </a:rPr>
              <a:t>2+2</a:t>
            </a:r>
            <a:r>
              <a:rPr lang="zh-CN" altLang="en-US" sz="2800" b="1" dirty="0">
                <a:latin typeface="Times New Roman" charset="0"/>
                <a:ea typeface="Times New Roman" charset="0"/>
                <a:cs typeface="Times New Roman" charset="0"/>
              </a:rPr>
              <a:t>*</a:t>
            </a:r>
            <a:r>
              <a:rPr lang="mr-IN" altLang="zh-CN" sz="2800" b="1" dirty="0" smtClean="0">
                <a:latin typeface="Times New Roman" charset="0"/>
                <a:ea typeface="Times New Roman" charset="0"/>
                <a:cs typeface="Times New Roman" charset="0"/>
              </a:rPr>
              <a:t>3+4</a:t>
            </a:r>
            <a:r>
              <a:rPr lang="zh-CN" altLang="en-US" sz="2800" b="1" dirty="0" smtClean="0">
                <a:latin typeface="Times New Roman" charset="0"/>
                <a:ea typeface="Times New Roman" charset="0"/>
                <a:cs typeface="Times New Roman" charset="0"/>
              </a:rPr>
              <a:t>*</a:t>
            </a:r>
            <a:r>
              <a:rPr lang="mr-IN" altLang="zh-CN" sz="2800" b="1" dirty="0" smtClean="0">
                <a:latin typeface="Times New Roman" charset="0"/>
                <a:ea typeface="Times New Roman" charset="0"/>
                <a:cs typeface="Times New Roman" charset="0"/>
              </a:rPr>
              <a:t>3+9</a:t>
            </a:r>
            <a:r>
              <a:rPr lang="zh-CN" altLang="en-US" sz="2800" b="1" dirty="0" smtClean="0">
                <a:latin typeface="Times New Roman" charset="0"/>
                <a:ea typeface="Times New Roman" charset="0"/>
                <a:cs typeface="Times New Roman" charset="0"/>
              </a:rPr>
              <a:t>*</a:t>
            </a:r>
            <a:r>
              <a:rPr lang="mr-IN" altLang="zh-CN" sz="2800" b="1" dirty="0" smtClean="0">
                <a:latin typeface="Times New Roman" charset="0"/>
                <a:ea typeface="Times New Roman" charset="0"/>
                <a:cs typeface="Times New Roman" charset="0"/>
              </a:rPr>
              <a:t>2 </a:t>
            </a:r>
            <a:endParaRPr lang="en-US" altLang="zh-CN" sz="2800" b="1" dirty="0" smtClean="0">
              <a:latin typeface="Times New Roman" charset="0"/>
              <a:ea typeface="Times New Roman" charset="0"/>
              <a:cs typeface="Times New Roman" charset="0"/>
            </a:endParaRPr>
          </a:p>
          <a:p>
            <a:r>
              <a:rPr lang="zh-CN" altLang="en-US" sz="2800" b="1" dirty="0">
                <a:latin typeface="Times New Roman" charset="0"/>
                <a:ea typeface="Times New Roman" charset="0"/>
                <a:cs typeface="Times New Roman" charset="0"/>
              </a:rPr>
              <a:t> </a:t>
            </a:r>
            <a:r>
              <a:rPr lang="zh-CN" altLang="en-US" sz="2800" b="1" dirty="0" smtClean="0">
                <a:latin typeface="Times New Roman" charset="0"/>
                <a:ea typeface="Times New Roman" charset="0"/>
                <a:cs typeface="Times New Roman" charset="0"/>
              </a:rPr>
              <a:t>               </a:t>
            </a:r>
            <a:r>
              <a:rPr lang="mr-IN" altLang="zh-CN" sz="2800" b="1" dirty="0" smtClean="0">
                <a:latin typeface="Times New Roman" charset="0"/>
                <a:ea typeface="Times New Roman" charset="0"/>
                <a:cs typeface="Times New Roman" charset="0"/>
              </a:rPr>
              <a:t>=</a:t>
            </a:r>
            <a:r>
              <a:rPr lang="mr-IN" altLang="zh-CN" sz="2800" b="1" dirty="0">
                <a:latin typeface="Times New Roman" charset="0"/>
                <a:ea typeface="Times New Roman" charset="0"/>
                <a:cs typeface="Times New Roman" charset="0"/>
              </a:rPr>
              <a:t>60 </a:t>
            </a:r>
          </a:p>
          <a:p>
            <a:r>
              <a:rPr lang="en-US" altLang="zh-CN" sz="2400" dirty="0" smtClean="0">
                <a:latin typeface="times new roam" charset="0"/>
                <a:ea typeface="宋体-简 常规体" charset="-122"/>
              </a:rPr>
              <a:t> </a:t>
            </a:r>
            <a:endParaRPr lang="zh-CN" altLang="en-US" sz="2400" dirty="0"/>
          </a:p>
        </p:txBody>
      </p:sp>
      <p:sp>
        <p:nvSpPr>
          <p:cNvPr id="66" name="矩形 65"/>
          <p:cNvSpPr/>
          <p:nvPr/>
        </p:nvSpPr>
        <p:spPr>
          <a:xfrm>
            <a:off x="6185456" y="5422966"/>
            <a:ext cx="5378395" cy="1323439"/>
          </a:xfrm>
          <a:prstGeom prst="rect">
            <a:avLst/>
          </a:prstGeom>
        </p:spPr>
        <p:txBody>
          <a:bodyPr wrap="none">
            <a:spAutoFit/>
          </a:bodyPr>
          <a:lstStyle/>
          <a:p>
            <a:r>
              <a:rPr lang="en-US" altLang="zh-CN" sz="2800" b="1" dirty="0">
                <a:latin typeface="Times New Roman" charset="0"/>
                <a:ea typeface="Times New Roman" charset="0"/>
                <a:cs typeface="Times New Roman" charset="0"/>
              </a:rPr>
              <a:t>WPL(T) </a:t>
            </a:r>
            <a:r>
              <a:rPr lang="en-US" altLang="zh-CN" sz="2800" b="1" dirty="0" smtClean="0">
                <a:latin typeface="Times New Roman" charset="0"/>
                <a:ea typeface="Times New Roman" charset="0"/>
                <a:cs typeface="Times New Roman" charset="0"/>
              </a:rPr>
              <a:t>=</a:t>
            </a:r>
            <a:r>
              <a:rPr lang="mr-IN" altLang="zh-CN" sz="2800" b="1" dirty="0">
                <a:latin typeface="Times New Roman" charset="0"/>
                <a:ea typeface="Times New Roman" charset="0"/>
                <a:cs typeface="Times New Roman" charset="0"/>
              </a:rPr>
              <a:t> </a:t>
            </a:r>
            <a:r>
              <a:rPr lang="mr-IN" altLang="zh-CN" sz="2800" b="1" dirty="0" smtClean="0"/>
              <a:t>7</a:t>
            </a:r>
            <a:r>
              <a:rPr lang="zh-CN" altLang="en-US" sz="2800" b="1" dirty="0" smtClean="0"/>
              <a:t>*</a:t>
            </a:r>
            <a:r>
              <a:rPr lang="mr-IN" altLang="zh-CN" sz="2800" b="1" dirty="0" smtClean="0"/>
              <a:t>4+9</a:t>
            </a:r>
            <a:r>
              <a:rPr lang="zh-CN" altLang="en-US" sz="2800" b="1" dirty="0" smtClean="0"/>
              <a:t>*</a:t>
            </a:r>
            <a:r>
              <a:rPr lang="mr-IN" altLang="zh-CN" sz="2800" b="1" dirty="0" smtClean="0"/>
              <a:t>4+5</a:t>
            </a:r>
            <a:r>
              <a:rPr lang="zh-CN" altLang="en-US" sz="2800" b="1" dirty="0" smtClean="0"/>
              <a:t>*</a:t>
            </a:r>
            <a:r>
              <a:rPr lang="mr-IN" altLang="zh-CN" sz="2800" b="1" dirty="0" smtClean="0"/>
              <a:t>3+4</a:t>
            </a:r>
            <a:r>
              <a:rPr lang="zh-CN" altLang="en-US" sz="2800" b="1" dirty="0" smtClean="0"/>
              <a:t>*</a:t>
            </a:r>
            <a:r>
              <a:rPr lang="mr-IN" altLang="zh-CN" sz="2800" b="1" dirty="0" smtClean="0"/>
              <a:t>2+2</a:t>
            </a:r>
            <a:r>
              <a:rPr lang="zh-CN" altLang="en-US" sz="2800" b="1" dirty="0" smtClean="0"/>
              <a:t>*</a:t>
            </a:r>
            <a:r>
              <a:rPr lang="mr-IN" altLang="zh-CN" sz="2800" b="1" dirty="0" smtClean="0"/>
              <a:t>1 </a:t>
            </a:r>
            <a:endParaRPr lang="mr-IN" altLang="zh-CN" sz="2800" b="1" dirty="0"/>
          </a:p>
          <a:p>
            <a:r>
              <a:rPr lang="zh-CN" altLang="en-US" sz="2800" b="1" dirty="0" smtClean="0">
                <a:latin typeface="Times New Roman" charset="0"/>
                <a:ea typeface="Times New Roman" charset="0"/>
                <a:cs typeface="Times New Roman" charset="0"/>
              </a:rPr>
              <a:t>                </a:t>
            </a:r>
            <a:r>
              <a:rPr lang="mr-IN" altLang="zh-CN" sz="2800" b="1" dirty="0" smtClean="0">
                <a:latin typeface="Times New Roman" charset="0"/>
                <a:ea typeface="Times New Roman" charset="0"/>
                <a:cs typeface="Times New Roman" charset="0"/>
              </a:rPr>
              <a:t>=</a:t>
            </a:r>
            <a:r>
              <a:rPr lang="en-US" altLang="zh-CN" sz="2800" b="1" dirty="0" smtClean="0">
                <a:latin typeface="Times New Roman" charset="0"/>
                <a:ea typeface="Times New Roman" charset="0"/>
                <a:cs typeface="Times New Roman" charset="0"/>
              </a:rPr>
              <a:t>89</a:t>
            </a:r>
            <a:endParaRPr lang="mr-IN" altLang="zh-CN" sz="2800" b="1" dirty="0">
              <a:latin typeface="Times New Roman" charset="0"/>
              <a:ea typeface="Times New Roman" charset="0"/>
              <a:cs typeface="Times New Roman" charset="0"/>
            </a:endParaRPr>
          </a:p>
          <a:p>
            <a:r>
              <a:rPr lang="en-US" altLang="zh-CN" sz="2400" dirty="0" smtClean="0">
                <a:latin typeface="times new roam" charset="0"/>
                <a:ea typeface="宋体-简 常规体" charset="-122"/>
              </a:rPr>
              <a:t> </a:t>
            </a:r>
            <a:endParaRPr lang="zh-CN" altLang="en-US" sz="2400" dirty="0"/>
          </a:p>
        </p:txBody>
      </p:sp>
    </p:spTree>
    <p:extLst>
      <p:ext uri="{BB962C8B-B14F-4D97-AF65-F5344CB8AC3E}">
        <p14:creationId xmlns:p14="http://schemas.microsoft.com/office/powerpoint/2010/main" val="719144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6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6.6.1 </a:t>
            </a:r>
            <a:r>
              <a:rPr lang="zh-CN" altLang="en-US" sz="3600" b="1" kern="0" dirty="0" smtClean="0">
                <a:latin typeface="+mj-lt"/>
                <a:ea typeface="+mj-ea"/>
                <a:cs typeface="+mj-cs"/>
              </a:rPr>
              <a:t>最优二叉树</a:t>
            </a:r>
            <a:endParaRPr lang="zh-CN" altLang="en-US" sz="3600" b="1" kern="0" dirty="0">
              <a:latin typeface="+mj-lt"/>
              <a:ea typeface="+mj-ea"/>
              <a:cs typeface="+mj-cs"/>
            </a:endParaRPr>
          </a:p>
        </p:txBody>
      </p:sp>
      <p:sp>
        <p:nvSpPr>
          <p:cNvPr id="79875" name="Text Box 3">
            <a:extLst>
              <a:ext uri="{FF2B5EF4-FFF2-40B4-BE49-F238E27FC236}">
                <a16:creationId xmlns:a16="http://schemas.microsoft.com/office/drawing/2014/main" xmlns="" id="{FC9C7DA2-A410-4003-AFA7-DD7CCC09D095}"/>
              </a:ext>
            </a:extLst>
          </p:cNvPr>
          <p:cNvSpPr txBox="1">
            <a:spLocks noChangeArrowheads="1"/>
          </p:cNvSpPr>
          <p:nvPr/>
        </p:nvSpPr>
        <p:spPr bwMode="auto">
          <a:xfrm>
            <a:off x="757339" y="1137095"/>
            <a:ext cx="92462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dirty="0" smtClean="0"/>
              <a:t>练习：计算</a:t>
            </a:r>
            <a:r>
              <a:rPr lang="zh-CN" altLang="en-US" sz="3200" dirty="0"/>
              <a:t>如下图所示的二叉树的带权路径长度</a:t>
            </a:r>
            <a:endParaRPr lang="zh-CN" altLang="en-US" sz="3200" dirty="0">
              <a:effectLst/>
              <a:latin typeface="times new roam" charset="0"/>
              <a:ea typeface="宋体-简 常规体" charset="-122"/>
            </a:endParaRPr>
          </a:p>
        </p:txBody>
      </p:sp>
      <p:sp>
        <p:nvSpPr>
          <p:cNvPr id="33" name="矩形 32"/>
          <p:cNvSpPr/>
          <p:nvPr/>
        </p:nvSpPr>
        <p:spPr>
          <a:xfrm>
            <a:off x="1135346" y="5192133"/>
            <a:ext cx="2225289" cy="892552"/>
          </a:xfrm>
          <a:prstGeom prst="rect">
            <a:avLst/>
          </a:prstGeom>
        </p:spPr>
        <p:txBody>
          <a:bodyPr wrap="none">
            <a:spAutoFit/>
          </a:bodyPr>
          <a:lstStyle/>
          <a:p>
            <a:r>
              <a:rPr lang="en-US" altLang="zh-CN" sz="2800" b="1" dirty="0">
                <a:latin typeface="Times New Roman" charset="0"/>
                <a:ea typeface="Times New Roman" charset="0"/>
                <a:cs typeface="Times New Roman" charset="0"/>
              </a:rPr>
              <a:t>WPL(T) </a:t>
            </a:r>
            <a:r>
              <a:rPr lang="en-US" altLang="zh-CN" sz="2800" b="1" dirty="0" smtClean="0">
                <a:latin typeface="Times New Roman" charset="0"/>
                <a:ea typeface="Times New Roman" charset="0"/>
                <a:cs typeface="Times New Roman" charset="0"/>
              </a:rPr>
              <a:t>=</a:t>
            </a:r>
            <a:r>
              <a:rPr lang="mr-IN" altLang="zh-CN" sz="2800" b="1" dirty="0">
                <a:latin typeface="Times New Roman" charset="0"/>
                <a:ea typeface="Times New Roman" charset="0"/>
                <a:cs typeface="Times New Roman" charset="0"/>
              </a:rPr>
              <a:t> </a:t>
            </a:r>
            <a:r>
              <a:rPr lang="en-US" altLang="zh-CN" sz="2800" b="1" dirty="0" smtClean="0">
                <a:latin typeface="Times New Roman" charset="0"/>
                <a:ea typeface="Times New Roman" charset="0"/>
                <a:cs typeface="Times New Roman" charset="0"/>
              </a:rPr>
              <a:t>38</a:t>
            </a:r>
            <a:endParaRPr lang="mr-IN" altLang="zh-CN" sz="2800" b="1" dirty="0">
              <a:latin typeface="Times New Roman" charset="0"/>
              <a:ea typeface="Times New Roman" charset="0"/>
              <a:cs typeface="Times New Roman" charset="0"/>
            </a:endParaRPr>
          </a:p>
          <a:p>
            <a:r>
              <a:rPr lang="en-US" altLang="zh-CN" sz="2400" dirty="0" smtClean="0">
                <a:latin typeface="times new roam" charset="0"/>
                <a:ea typeface="宋体-简 常规体" charset="-122"/>
              </a:rPr>
              <a:t> </a:t>
            </a:r>
            <a:endParaRPr lang="zh-CN" altLang="en-US" sz="2400" dirty="0"/>
          </a:p>
        </p:txBody>
      </p:sp>
      <p:sp>
        <p:nvSpPr>
          <p:cNvPr id="66" name="矩形 65"/>
          <p:cNvSpPr/>
          <p:nvPr/>
        </p:nvSpPr>
        <p:spPr>
          <a:xfrm>
            <a:off x="4698057" y="5222566"/>
            <a:ext cx="2193229" cy="892552"/>
          </a:xfrm>
          <a:prstGeom prst="rect">
            <a:avLst/>
          </a:prstGeom>
        </p:spPr>
        <p:txBody>
          <a:bodyPr wrap="none">
            <a:spAutoFit/>
          </a:bodyPr>
          <a:lstStyle/>
          <a:p>
            <a:r>
              <a:rPr lang="en-US" altLang="zh-CN" sz="2800" b="1" dirty="0">
                <a:latin typeface="Times New Roman" charset="0"/>
                <a:ea typeface="Times New Roman" charset="0"/>
                <a:cs typeface="Times New Roman" charset="0"/>
              </a:rPr>
              <a:t>WPL(T) </a:t>
            </a:r>
            <a:r>
              <a:rPr lang="en-US" altLang="zh-CN" sz="2800" b="1" dirty="0" smtClean="0">
                <a:latin typeface="Times New Roman" charset="0"/>
                <a:ea typeface="Times New Roman" charset="0"/>
                <a:cs typeface="Times New Roman" charset="0"/>
              </a:rPr>
              <a:t>=</a:t>
            </a:r>
            <a:r>
              <a:rPr lang="mr-IN" altLang="zh-CN" sz="2800" b="1" dirty="0">
                <a:latin typeface="Times New Roman" charset="0"/>
                <a:ea typeface="Times New Roman" charset="0"/>
                <a:cs typeface="Times New Roman" charset="0"/>
              </a:rPr>
              <a:t> </a:t>
            </a:r>
            <a:r>
              <a:rPr lang="en-US" altLang="zh-CN" sz="2800" b="1" dirty="0" smtClean="0"/>
              <a:t>36</a:t>
            </a:r>
            <a:endParaRPr lang="mr-IN" altLang="zh-CN" sz="2800" b="1" dirty="0">
              <a:latin typeface="Times New Roman" charset="0"/>
              <a:ea typeface="Times New Roman" charset="0"/>
              <a:cs typeface="Times New Roman" charset="0"/>
            </a:endParaRPr>
          </a:p>
          <a:p>
            <a:r>
              <a:rPr lang="en-US" altLang="zh-CN" sz="2400" dirty="0" smtClean="0">
                <a:latin typeface="times new roam" charset="0"/>
                <a:ea typeface="宋体-简 常规体" charset="-122"/>
              </a:rPr>
              <a:t> </a:t>
            </a:r>
            <a:endParaRPr lang="zh-CN" altLang="en-US" sz="2400" dirty="0"/>
          </a:p>
        </p:txBody>
      </p:sp>
      <p:grpSp>
        <p:nvGrpSpPr>
          <p:cNvPr id="85" name="Group 156"/>
          <p:cNvGrpSpPr>
            <a:grpSpLocks/>
          </p:cNvGrpSpPr>
          <p:nvPr/>
        </p:nvGrpSpPr>
        <p:grpSpPr bwMode="auto">
          <a:xfrm>
            <a:off x="974035" y="2079677"/>
            <a:ext cx="2246243" cy="2663565"/>
            <a:chOff x="264" y="576"/>
            <a:chExt cx="1092" cy="1479"/>
          </a:xfrm>
        </p:grpSpPr>
        <p:grpSp>
          <p:nvGrpSpPr>
            <p:cNvPr id="86" name="Group 18"/>
            <p:cNvGrpSpPr>
              <a:grpSpLocks/>
            </p:cNvGrpSpPr>
            <p:nvPr/>
          </p:nvGrpSpPr>
          <p:grpSpPr bwMode="auto">
            <a:xfrm>
              <a:off x="480" y="576"/>
              <a:ext cx="720" cy="960"/>
              <a:chOff x="624" y="1632"/>
              <a:chExt cx="720" cy="960"/>
            </a:xfrm>
          </p:grpSpPr>
          <p:sp>
            <p:nvSpPr>
              <p:cNvPr id="92" name="Oval 4"/>
              <p:cNvSpPr>
                <a:spLocks noChangeArrowheads="1"/>
              </p:cNvSpPr>
              <p:nvPr/>
            </p:nvSpPr>
            <p:spPr bwMode="auto">
              <a:xfrm>
                <a:off x="1104" y="1632"/>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93" name="Oval 5"/>
              <p:cNvSpPr>
                <a:spLocks noChangeArrowheads="1"/>
              </p:cNvSpPr>
              <p:nvPr/>
            </p:nvSpPr>
            <p:spPr bwMode="auto">
              <a:xfrm>
                <a:off x="864" y="1920"/>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94" name="Oval 6"/>
              <p:cNvSpPr>
                <a:spLocks noChangeArrowheads="1"/>
              </p:cNvSpPr>
              <p:nvPr/>
            </p:nvSpPr>
            <p:spPr bwMode="auto">
              <a:xfrm>
                <a:off x="1248" y="1968"/>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95" name="Oval 7"/>
              <p:cNvSpPr>
                <a:spLocks noChangeArrowheads="1"/>
              </p:cNvSpPr>
              <p:nvPr/>
            </p:nvSpPr>
            <p:spPr bwMode="auto">
              <a:xfrm>
                <a:off x="624" y="2256"/>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96" name="Oval 8"/>
              <p:cNvSpPr>
                <a:spLocks noChangeArrowheads="1"/>
              </p:cNvSpPr>
              <p:nvPr/>
            </p:nvSpPr>
            <p:spPr bwMode="auto">
              <a:xfrm>
                <a:off x="1008" y="2208"/>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97" name="Oval 9"/>
              <p:cNvSpPr>
                <a:spLocks noChangeArrowheads="1"/>
              </p:cNvSpPr>
              <p:nvPr/>
            </p:nvSpPr>
            <p:spPr bwMode="auto">
              <a:xfrm>
                <a:off x="1152" y="2496"/>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98" name="Oval 10"/>
              <p:cNvSpPr>
                <a:spLocks noChangeArrowheads="1"/>
              </p:cNvSpPr>
              <p:nvPr/>
            </p:nvSpPr>
            <p:spPr bwMode="auto">
              <a:xfrm>
                <a:off x="816" y="2496"/>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99" name="Line 13"/>
              <p:cNvSpPr>
                <a:spLocks noChangeShapeType="1"/>
              </p:cNvSpPr>
              <p:nvPr/>
            </p:nvSpPr>
            <p:spPr bwMode="auto">
              <a:xfrm flipH="1">
                <a:off x="672" y="1680"/>
                <a:ext cx="48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0" name="Line 14"/>
              <p:cNvSpPr>
                <a:spLocks noChangeShapeType="1"/>
              </p:cNvSpPr>
              <p:nvPr/>
            </p:nvSpPr>
            <p:spPr bwMode="auto">
              <a:xfrm>
                <a:off x="912" y="1968"/>
                <a:ext cx="28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1" name="Line 16"/>
              <p:cNvSpPr>
                <a:spLocks noChangeShapeType="1"/>
              </p:cNvSpPr>
              <p:nvPr/>
            </p:nvSpPr>
            <p:spPr bwMode="auto">
              <a:xfrm flipH="1">
                <a:off x="864" y="2256"/>
                <a:ext cx="19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2" name="Line 17"/>
              <p:cNvSpPr>
                <a:spLocks noChangeShapeType="1"/>
              </p:cNvSpPr>
              <p:nvPr/>
            </p:nvSpPr>
            <p:spPr bwMode="auto">
              <a:xfrm>
                <a:off x="1152" y="1680"/>
                <a:ext cx="14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87" name="Text Box 19"/>
            <p:cNvSpPr txBox="1">
              <a:spLocks noChangeArrowheads="1"/>
            </p:cNvSpPr>
            <p:nvPr/>
          </p:nvSpPr>
          <p:spPr bwMode="auto">
            <a:xfrm>
              <a:off x="1128" y="91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800"/>
                <a:t>7</a:t>
              </a:r>
            </a:p>
          </p:txBody>
        </p:sp>
        <p:sp>
          <p:nvSpPr>
            <p:cNvPr id="88" name="Text Box 20"/>
            <p:cNvSpPr txBox="1">
              <a:spLocks noChangeArrowheads="1"/>
            </p:cNvSpPr>
            <p:nvPr/>
          </p:nvSpPr>
          <p:spPr bwMode="auto">
            <a:xfrm>
              <a:off x="1032" y="144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800"/>
                <a:t>5</a:t>
              </a:r>
            </a:p>
          </p:txBody>
        </p:sp>
        <p:sp>
          <p:nvSpPr>
            <p:cNvPr id="89" name="Text Box 21"/>
            <p:cNvSpPr txBox="1">
              <a:spLocks noChangeArrowheads="1"/>
            </p:cNvSpPr>
            <p:nvPr/>
          </p:nvSpPr>
          <p:spPr bwMode="auto">
            <a:xfrm>
              <a:off x="576" y="14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800"/>
                <a:t>4</a:t>
              </a:r>
            </a:p>
          </p:txBody>
        </p:sp>
        <p:sp>
          <p:nvSpPr>
            <p:cNvPr id="90" name="Text Box 22"/>
            <p:cNvSpPr txBox="1">
              <a:spLocks noChangeArrowheads="1"/>
            </p:cNvSpPr>
            <p:nvPr/>
          </p:nvSpPr>
          <p:spPr bwMode="auto">
            <a:xfrm>
              <a:off x="264" y="115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800"/>
                <a:t>2</a:t>
              </a:r>
            </a:p>
          </p:txBody>
        </p:sp>
        <p:sp>
          <p:nvSpPr>
            <p:cNvPr id="91" name="Text Box 23"/>
            <p:cNvSpPr txBox="1">
              <a:spLocks noChangeArrowheads="1"/>
            </p:cNvSpPr>
            <p:nvPr/>
          </p:nvSpPr>
          <p:spPr bwMode="auto">
            <a:xfrm>
              <a:off x="720" y="1728"/>
              <a:ext cx="3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800"/>
                <a:t>T1</a:t>
              </a:r>
            </a:p>
          </p:txBody>
        </p:sp>
      </p:grpSp>
      <p:grpSp>
        <p:nvGrpSpPr>
          <p:cNvPr id="103" name="Group 157"/>
          <p:cNvGrpSpPr>
            <a:grpSpLocks/>
          </p:cNvGrpSpPr>
          <p:nvPr/>
        </p:nvGrpSpPr>
        <p:grpSpPr bwMode="auto">
          <a:xfrm>
            <a:off x="4240253" y="2103597"/>
            <a:ext cx="2612791" cy="2671030"/>
            <a:chOff x="1968" y="480"/>
            <a:chExt cx="1425" cy="1335"/>
          </a:xfrm>
        </p:grpSpPr>
        <p:sp>
          <p:nvSpPr>
            <p:cNvPr id="104" name="Oval 52"/>
            <p:cNvSpPr>
              <a:spLocks noChangeArrowheads="1"/>
            </p:cNvSpPr>
            <p:nvPr/>
          </p:nvSpPr>
          <p:spPr bwMode="auto">
            <a:xfrm>
              <a:off x="2664" y="480"/>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105" name="Oval 53"/>
            <p:cNvSpPr>
              <a:spLocks noChangeArrowheads="1"/>
            </p:cNvSpPr>
            <p:nvPr/>
          </p:nvSpPr>
          <p:spPr bwMode="auto">
            <a:xfrm>
              <a:off x="2424" y="768"/>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106" name="Oval 54"/>
            <p:cNvSpPr>
              <a:spLocks noChangeArrowheads="1"/>
            </p:cNvSpPr>
            <p:nvPr/>
          </p:nvSpPr>
          <p:spPr bwMode="auto">
            <a:xfrm>
              <a:off x="2589" y="1104"/>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107" name="Oval 55"/>
            <p:cNvSpPr>
              <a:spLocks noChangeArrowheads="1"/>
            </p:cNvSpPr>
            <p:nvPr/>
          </p:nvSpPr>
          <p:spPr bwMode="auto">
            <a:xfrm>
              <a:off x="2184" y="1104"/>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108" name="Line 59"/>
            <p:cNvSpPr>
              <a:spLocks noChangeShapeType="1"/>
            </p:cNvSpPr>
            <p:nvPr/>
          </p:nvSpPr>
          <p:spPr bwMode="auto">
            <a:xfrm flipH="1">
              <a:off x="2232" y="528"/>
              <a:ext cx="48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9" name="Line 60"/>
            <p:cNvSpPr>
              <a:spLocks noChangeShapeType="1"/>
            </p:cNvSpPr>
            <p:nvPr/>
          </p:nvSpPr>
          <p:spPr bwMode="auto">
            <a:xfrm>
              <a:off x="2472" y="816"/>
              <a:ext cx="165"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0" name="Oval 56"/>
            <p:cNvSpPr>
              <a:spLocks noChangeArrowheads="1"/>
            </p:cNvSpPr>
            <p:nvPr/>
          </p:nvSpPr>
          <p:spPr bwMode="auto">
            <a:xfrm>
              <a:off x="2925" y="816"/>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111" name="Oval 57"/>
            <p:cNvSpPr>
              <a:spLocks noChangeArrowheads="1"/>
            </p:cNvSpPr>
            <p:nvPr/>
          </p:nvSpPr>
          <p:spPr bwMode="auto">
            <a:xfrm>
              <a:off x="3117" y="1104"/>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112" name="Oval 58"/>
            <p:cNvSpPr>
              <a:spLocks noChangeArrowheads="1"/>
            </p:cNvSpPr>
            <p:nvPr/>
          </p:nvSpPr>
          <p:spPr bwMode="auto">
            <a:xfrm>
              <a:off x="2733" y="1104"/>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113" name="Line 61"/>
            <p:cNvSpPr>
              <a:spLocks noChangeShapeType="1"/>
            </p:cNvSpPr>
            <p:nvPr/>
          </p:nvSpPr>
          <p:spPr bwMode="auto">
            <a:xfrm flipH="1">
              <a:off x="2781" y="864"/>
              <a:ext cx="19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4" name="Line 62"/>
            <p:cNvSpPr>
              <a:spLocks noChangeShapeType="1"/>
            </p:cNvSpPr>
            <p:nvPr/>
          </p:nvSpPr>
          <p:spPr bwMode="auto">
            <a:xfrm>
              <a:off x="2712" y="528"/>
              <a:ext cx="453"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5" name="Text Box 63"/>
            <p:cNvSpPr txBox="1">
              <a:spLocks noChangeArrowheads="1"/>
            </p:cNvSpPr>
            <p:nvPr/>
          </p:nvSpPr>
          <p:spPr bwMode="auto">
            <a:xfrm>
              <a:off x="3165"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800"/>
                <a:t>7</a:t>
              </a:r>
            </a:p>
          </p:txBody>
        </p:sp>
        <p:sp>
          <p:nvSpPr>
            <p:cNvPr id="116" name="Text Box 64"/>
            <p:cNvSpPr txBox="1">
              <a:spLocks noChangeArrowheads="1"/>
            </p:cNvSpPr>
            <p:nvPr/>
          </p:nvSpPr>
          <p:spPr bwMode="auto">
            <a:xfrm>
              <a:off x="2781"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800"/>
                <a:t>5</a:t>
              </a:r>
            </a:p>
          </p:txBody>
        </p:sp>
        <p:sp>
          <p:nvSpPr>
            <p:cNvPr id="117" name="Text Box 65"/>
            <p:cNvSpPr txBox="1">
              <a:spLocks noChangeArrowheads="1"/>
            </p:cNvSpPr>
            <p:nvPr/>
          </p:nvSpPr>
          <p:spPr bwMode="auto">
            <a:xfrm>
              <a:off x="2397"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800"/>
                <a:t>4</a:t>
              </a:r>
            </a:p>
          </p:txBody>
        </p:sp>
        <p:sp>
          <p:nvSpPr>
            <p:cNvPr id="118" name="Text Box 66"/>
            <p:cNvSpPr txBox="1">
              <a:spLocks noChangeArrowheads="1"/>
            </p:cNvSpPr>
            <p:nvPr/>
          </p:nvSpPr>
          <p:spPr bwMode="auto">
            <a:xfrm>
              <a:off x="1968" y="105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800"/>
                <a:t>2</a:t>
              </a:r>
            </a:p>
          </p:txBody>
        </p:sp>
        <p:sp>
          <p:nvSpPr>
            <p:cNvPr id="119" name="Text Box 67"/>
            <p:cNvSpPr txBox="1">
              <a:spLocks noChangeArrowheads="1"/>
            </p:cNvSpPr>
            <p:nvPr/>
          </p:nvSpPr>
          <p:spPr bwMode="auto">
            <a:xfrm>
              <a:off x="2637" y="1488"/>
              <a:ext cx="3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800"/>
                <a:t>T2</a:t>
              </a:r>
            </a:p>
          </p:txBody>
        </p:sp>
      </p:grpSp>
      <p:grpSp>
        <p:nvGrpSpPr>
          <p:cNvPr id="120" name="Group 158"/>
          <p:cNvGrpSpPr>
            <a:grpSpLocks/>
          </p:cNvGrpSpPr>
          <p:nvPr/>
        </p:nvGrpSpPr>
        <p:grpSpPr bwMode="auto">
          <a:xfrm>
            <a:off x="7717572" y="1991396"/>
            <a:ext cx="2460097" cy="2751846"/>
            <a:chOff x="4368" y="384"/>
            <a:chExt cx="1092" cy="1527"/>
          </a:xfrm>
        </p:grpSpPr>
        <p:sp>
          <p:nvSpPr>
            <p:cNvPr id="121" name="Oval 134"/>
            <p:cNvSpPr>
              <a:spLocks noChangeArrowheads="1"/>
            </p:cNvSpPr>
            <p:nvPr/>
          </p:nvSpPr>
          <p:spPr bwMode="auto">
            <a:xfrm>
              <a:off x="4800" y="384"/>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122" name="Oval 135"/>
            <p:cNvSpPr>
              <a:spLocks noChangeArrowheads="1"/>
            </p:cNvSpPr>
            <p:nvPr/>
          </p:nvSpPr>
          <p:spPr bwMode="auto">
            <a:xfrm>
              <a:off x="4971" y="720"/>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123" name="Oval 136"/>
            <p:cNvSpPr>
              <a:spLocks noChangeArrowheads="1"/>
            </p:cNvSpPr>
            <p:nvPr/>
          </p:nvSpPr>
          <p:spPr bwMode="auto">
            <a:xfrm>
              <a:off x="4560" y="720"/>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124" name="Oval 137"/>
            <p:cNvSpPr>
              <a:spLocks noChangeArrowheads="1"/>
            </p:cNvSpPr>
            <p:nvPr/>
          </p:nvSpPr>
          <p:spPr bwMode="auto">
            <a:xfrm>
              <a:off x="4731" y="1056"/>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125" name="Oval 138"/>
            <p:cNvSpPr>
              <a:spLocks noChangeArrowheads="1"/>
            </p:cNvSpPr>
            <p:nvPr/>
          </p:nvSpPr>
          <p:spPr bwMode="auto">
            <a:xfrm>
              <a:off x="5115" y="1008"/>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126" name="Oval 139"/>
            <p:cNvSpPr>
              <a:spLocks noChangeArrowheads="1"/>
            </p:cNvSpPr>
            <p:nvPr/>
          </p:nvSpPr>
          <p:spPr bwMode="auto">
            <a:xfrm>
              <a:off x="5259" y="1296"/>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127" name="Oval 140"/>
            <p:cNvSpPr>
              <a:spLocks noChangeArrowheads="1"/>
            </p:cNvSpPr>
            <p:nvPr/>
          </p:nvSpPr>
          <p:spPr bwMode="auto">
            <a:xfrm>
              <a:off x="4923" y="1296"/>
              <a:ext cx="96" cy="96"/>
            </a:xfrm>
            <a:prstGeom prst="ellipse">
              <a:avLst/>
            </a:prstGeom>
            <a:solidFill>
              <a:schemeClr val="tx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endParaRPr lang="zh-CN" altLang="en-US"/>
            </a:p>
          </p:txBody>
        </p:sp>
        <p:sp>
          <p:nvSpPr>
            <p:cNvPr id="128" name="Line 141"/>
            <p:cNvSpPr>
              <a:spLocks noChangeShapeType="1"/>
            </p:cNvSpPr>
            <p:nvPr/>
          </p:nvSpPr>
          <p:spPr bwMode="auto">
            <a:xfrm flipH="1">
              <a:off x="4779" y="768"/>
              <a:ext cx="26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9" name="Line 142"/>
            <p:cNvSpPr>
              <a:spLocks noChangeShapeType="1"/>
            </p:cNvSpPr>
            <p:nvPr/>
          </p:nvSpPr>
          <p:spPr bwMode="auto">
            <a:xfrm>
              <a:off x="4848" y="432"/>
              <a:ext cx="459"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0" name="Line 143"/>
            <p:cNvSpPr>
              <a:spLocks noChangeShapeType="1"/>
            </p:cNvSpPr>
            <p:nvPr/>
          </p:nvSpPr>
          <p:spPr bwMode="auto">
            <a:xfrm flipH="1">
              <a:off x="4971" y="1056"/>
              <a:ext cx="19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1" name="Text Box 144"/>
            <p:cNvSpPr txBox="1">
              <a:spLocks noChangeArrowheads="1"/>
            </p:cNvSpPr>
            <p:nvPr/>
          </p:nvSpPr>
          <p:spPr bwMode="auto">
            <a:xfrm>
              <a:off x="4368" y="7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800"/>
                <a:t>7</a:t>
              </a:r>
            </a:p>
          </p:txBody>
        </p:sp>
        <p:sp>
          <p:nvSpPr>
            <p:cNvPr id="132" name="Text Box 145"/>
            <p:cNvSpPr txBox="1">
              <a:spLocks noChangeArrowheads="1"/>
            </p:cNvSpPr>
            <p:nvPr/>
          </p:nvSpPr>
          <p:spPr bwMode="auto">
            <a:xfrm>
              <a:off x="4512"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800"/>
                <a:t>5</a:t>
              </a:r>
            </a:p>
          </p:txBody>
        </p:sp>
        <p:sp>
          <p:nvSpPr>
            <p:cNvPr id="133" name="Text Box 146"/>
            <p:cNvSpPr txBox="1">
              <a:spLocks noChangeArrowheads="1"/>
            </p:cNvSpPr>
            <p:nvPr/>
          </p:nvSpPr>
          <p:spPr bwMode="auto">
            <a:xfrm>
              <a:off x="5232"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800"/>
                <a:t>4</a:t>
              </a:r>
            </a:p>
          </p:txBody>
        </p:sp>
        <p:sp>
          <p:nvSpPr>
            <p:cNvPr id="134" name="Text Box 147"/>
            <p:cNvSpPr txBox="1">
              <a:spLocks noChangeArrowheads="1"/>
            </p:cNvSpPr>
            <p:nvPr/>
          </p:nvSpPr>
          <p:spPr bwMode="auto">
            <a:xfrm>
              <a:off x="4800"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800"/>
                <a:t>2</a:t>
              </a:r>
            </a:p>
          </p:txBody>
        </p:sp>
        <p:sp>
          <p:nvSpPr>
            <p:cNvPr id="135" name="Text Box 148"/>
            <p:cNvSpPr txBox="1">
              <a:spLocks noChangeArrowheads="1"/>
            </p:cNvSpPr>
            <p:nvPr/>
          </p:nvSpPr>
          <p:spPr bwMode="auto">
            <a:xfrm>
              <a:off x="4971" y="1584"/>
              <a:ext cx="3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800"/>
                <a:t>T3</a:t>
              </a:r>
            </a:p>
          </p:txBody>
        </p:sp>
        <p:sp>
          <p:nvSpPr>
            <p:cNvPr id="136" name="Line 150"/>
            <p:cNvSpPr>
              <a:spLocks noChangeShapeType="1"/>
            </p:cNvSpPr>
            <p:nvPr/>
          </p:nvSpPr>
          <p:spPr bwMode="auto">
            <a:xfrm flipH="1">
              <a:off x="4608" y="432"/>
              <a:ext cx="26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37" name="矩形 136"/>
          <p:cNvSpPr/>
          <p:nvPr/>
        </p:nvSpPr>
        <p:spPr>
          <a:xfrm>
            <a:off x="8147586" y="5222566"/>
            <a:ext cx="2193229" cy="892552"/>
          </a:xfrm>
          <a:prstGeom prst="rect">
            <a:avLst/>
          </a:prstGeom>
        </p:spPr>
        <p:txBody>
          <a:bodyPr wrap="none">
            <a:spAutoFit/>
          </a:bodyPr>
          <a:lstStyle/>
          <a:p>
            <a:r>
              <a:rPr lang="en-US" altLang="zh-CN" sz="2800" b="1" dirty="0">
                <a:latin typeface="Times New Roman" charset="0"/>
                <a:ea typeface="Times New Roman" charset="0"/>
                <a:cs typeface="Times New Roman" charset="0"/>
              </a:rPr>
              <a:t>WPL(T) </a:t>
            </a:r>
            <a:r>
              <a:rPr lang="en-US" altLang="zh-CN" sz="2800" b="1" dirty="0" smtClean="0">
                <a:latin typeface="Times New Roman" charset="0"/>
                <a:ea typeface="Times New Roman" charset="0"/>
                <a:cs typeface="Times New Roman" charset="0"/>
              </a:rPr>
              <a:t>=</a:t>
            </a:r>
            <a:r>
              <a:rPr lang="mr-IN" altLang="zh-CN" sz="2800" b="1" dirty="0">
                <a:latin typeface="Times New Roman" charset="0"/>
                <a:ea typeface="Times New Roman" charset="0"/>
                <a:cs typeface="Times New Roman" charset="0"/>
              </a:rPr>
              <a:t> </a:t>
            </a:r>
            <a:r>
              <a:rPr lang="en-US" altLang="zh-CN" sz="2800" b="1" dirty="0" smtClean="0"/>
              <a:t>35</a:t>
            </a:r>
            <a:endParaRPr lang="mr-IN" altLang="zh-CN" sz="2800" b="1" dirty="0">
              <a:latin typeface="Times New Roman" charset="0"/>
              <a:ea typeface="Times New Roman" charset="0"/>
              <a:cs typeface="Times New Roman" charset="0"/>
            </a:endParaRPr>
          </a:p>
          <a:p>
            <a:r>
              <a:rPr lang="en-US" altLang="zh-CN" sz="2400" dirty="0" smtClean="0">
                <a:latin typeface="times new roam" charset="0"/>
                <a:ea typeface="宋体-简 常规体" charset="-122"/>
              </a:rPr>
              <a:t> </a:t>
            </a:r>
            <a:endParaRPr lang="zh-CN" altLang="en-US" sz="2400" dirty="0"/>
          </a:p>
        </p:txBody>
      </p:sp>
    </p:spTree>
    <p:extLst>
      <p:ext uri="{BB962C8B-B14F-4D97-AF65-F5344CB8AC3E}">
        <p14:creationId xmlns:p14="http://schemas.microsoft.com/office/powerpoint/2010/main" val="37695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up)">
                                      <p:cBhvr>
                                        <p:cTn id="7" dur="500"/>
                                        <p:tgtEl>
                                          <p:spTgt spid="8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up)">
                                      <p:cBhvr>
                                        <p:cTn id="11" dur="500"/>
                                        <p:tgtEl>
                                          <p:spTgt spid="10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0"/>
                                        </p:tgtEl>
                                        <p:attrNameLst>
                                          <p:attrName>style.visibility</p:attrName>
                                        </p:attrNameLst>
                                      </p:cBhvr>
                                      <p:to>
                                        <p:strVal val="visible"/>
                                      </p:to>
                                    </p:set>
                                    <p:animEffect transition="in" filter="wipe(up)">
                                      <p:cBhvr>
                                        <p:cTn id="15" dur="500"/>
                                        <p:tgtEl>
                                          <p:spTgt spid="1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66" grpId="0"/>
      <p:bldP spid="137"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6.6.1 </a:t>
            </a:r>
            <a:r>
              <a:rPr lang="zh-CN" altLang="en-US" sz="3600" b="1" kern="0" dirty="0" smtClean="0">
                <a:latin typeface="+mj-lt"/>
                <a:ea typeface="+mj-ea"/>
                <a:cs typeface="+mj-cs"/>
              </a:rPr>
              <a:t>最优二叉树</a:t>
            </a:r>
            <a:endParaRPr lang="zh-CN" altLang="en-US" sz="3600" b="1" kern="0" dirty="0">
              <a:latin typeface="+mj-lt"/>
              <a:ea typeface="+mj-ea"/>
              <a:cs typeface="+mj-cs"/>
            </a:endParaRPr>
          </a:p>
        </p:txBody>
      </p:sp>
      <p:sp>
        <p:nvSpPr>
          <p:cNvPr id="79875" name="Text Box 3">
            <a:extLst>
              <a:ext uri="{FF2B5EF4-FFF2-40B4-BE49-F238E27FC236}">
                <a16:creationId xmlns:a16="http://schemas.microsoft.com/office/drawing/2014/main" xmlns="" id="{FC9C7DA2-A410-4003-AFA7-DD7CCC09D095}"/>
              </a:ext>
            </a:extLst>
          </p:cNvPr>
          <p:cNvSpPr txBox="1">
            <a:spLocks noChangeArrowheads="1"/>
          </p:cNvSpPr>
          <p:nvPr/>
        </p:nvSpPr>
        <p:spPr bwMode="auto">
          <a:xfrm>
            <a:off x="1632210" y="2111157"/>
            <a:ext cx="886269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dirty="0">
                <a:solidFill>
                  <a:srgbClr val="FF0000"/>
                </a:solidFill>
                <a:latin typeface="times new roam" charset="0"/>
                <a:ea typeface="宋体" charset="-122"/>
              </a:rPr>
              <a:t>最优二叉</a:t>
            </a:r>
            <a:r>
              <a:rPr lang="zh-CN" altLang="en-US" sz="3200" dirty="0" smtClean="0">
                <a:solidFill>
                  <a:srgbClr val="FF0000"/>
                </a:solidFill>
                <a:latin typeface="times new roam" charset="0"/>
                <a:ea typeface="宋体" charset="-122"/>
              </a:rPr>
              <a:t>树：</a:t>
            </a:r>
            <a:endParaRPr lang="en-US" altLang="zh-CN" sz="3200" dirty="0" smtClean="0">
              <a:latin typeface="times new roam" charset="0"/>
              <a:ea typeface="宋体" charset="-122"/>
            </a:endParaRPr>
          </a:p>
          <a:p>
            <a:r>
              <a:rPr lang="zh-CN" altLang="en-US" sz="3200" dirty="0" smtClean="0">
                <a:latin typeface="times new roam" charset="0"/>
                <a:ea typeface="宋体" charset="-122"/>
              </a:rPr>
              <a:t>        假设</a:t>
            </a:r>
            <a:r>
              <a:rPr lang="zh-CN" altLang="en-US" sz="3200" dirty="0">
                <a:latin typeface="times new roam" charset="0"/>
                <a:ea typeface="宋体" charset="-122"/>
              </a:rPr>
              <a:t>有</a:t>
            </a:r>
            <a:r>
              <a:rPr lang="en-US" altLang="zh-CN" sz="3200" dirty="0">
                <a:latin typeface="times new roam" charset="0"/>
                <a:ea typeface="宋体" charset="-122"/>
              </a:rPr>
              <a:t>n</a:t>
            </a:r>
            <a:r>
              <a:rPr lang="zh-CN" altLang="en-US" sz="3200" dirty="0">
                <a:latin typeface="times new roam" charset="0"/>
                <a:ea typeface="宋体" charset="-122"/>
              </a:rPr>
              <a:t>个权值</a:t>
            </a:r>
            <a:r>
              <a:rPr lang="en-US" altLang="zh-CN" sz="3200" dirty="0">
                <a:latin typeface="times new roam" charset="0"/>
                <a:ea typeface="宋体" charset="-122"/>
              </a:rPr>
              <a:t>{w</a:t>
            </a:r>
            <a:r>
              <a:rPr lang="en-US" altLang="zh-CN" sz="3200" baseline="-25000" dirty="0">
                <a:latin typeface="times new roam" charset="0"/>
                <a:ea typeface="宋体" charset="-122"/>
              </a:rPr>
              <a:t>1</a:t>
            </a:r>
            <a:r>
              <a:rPr lang="en-US" altLang="zh-CN" sz="3200" dirty="0">
                <a:latin typeface="times new roam" charset="0"/>
                <a:ea typeface="宋体" charset="-122"/>
              </a:rPr>
              <a:t>,w</a:t>
            </a:r>
            <a:r>
              <a:rPr lang="en-US" altLang="zh-CN" sz="3200" baseline="-25000" dirty="0">
                <a:latin typeface="times new roam" charset="0"/>
                <a:ea typeface="宋体" charset="-122"/>
              </a:rPr>
              <a:t>2</a:t>
            </a:r>
            <a:r>
              <a:rPr lang="en-US" altLang="zh-CN" sz="3200" dirty="0">
                <a:latin typeface="times new roam" charset="0"/>
                <a:ea typeface="宋体" charset="-122"/>
              </a:rPr>
              <a:t>,...</a:t>
            </a:r>
            <a:r>
              <a:rPr lang="en-US" altLang="zh-CN" sz="3200" dirty="0" err="1">
                <a:latin typeface="times new roam" charset="0"/>
                <a:ea typeface="宋体" charset="-122"/>
              </a:rPr>
              <a:t>w</a:t>
            </a:r>
            <a:r>
              <a:rPr lang="en-US" altLang="zh-CN" sz="3200" baseline="-25000" dirty="0" err="1">
                <a:latin typeface="times new roam" charset="0"/>
                <a:ea typeface="宋体" charset="-122"/>
              </a:rPr>
              <a:t>n</a:t>
            </a:r>
            <a:r>
              <a:rPr lang="en-US" altLang="zh-CN" sz="3200" dirty="0">
                <a:latin typeface="times new roam" charset="0"/>
                <a:ea typeface="宋体" charset="-122"/>
              </a:rPr>
              <a:t>}</a:t>
            </a:r>
            <a:r>
              <a:rPr lang="zh-CN" altLang="en-US" sz="3200" dirty="0">
                <a:latin typeface="times new roam" charset="0"/>
                <a:ea typeface="宋体" charset="-122"/>
              </a:rPr>
              <a:t>，试构造一棵有 </a:t>
            </a:r>
            <a:r>
              <a:rPr lang="en-US" altLang="zh-CN" sz="3200" dirty="0">
                <a:latin typeface="times new roam" charset="0"/>
                <a:ea typeface="宋体" charset="-122"/>
              </a:rPr>
              <a:t>n </a:t>
            </a:r>
            <a:r>
              <a:rPr lang="zh-CN" altLang="en-US" sz="3200" dirty="0">
                <a:latin typeface="times new roam" charset="0"/>
                <a:ea typeface="宋体" charset="-122"/>
              </a:rPr>
              <a:t>个叶子</a:t>
            </a:r>
            <a:r>
              <a:rPr lang="zh-CN" altLang="en-US" sz="3200" dirty="0" smtClean="0">
                <a:latin typeface="times new roam" charset="0"/>
                <a:ea typeface="宋体" charset="-122"/>
              </a:rPr>
              <a:t>结点的</a:t>
            </a:r>
            <a:r>
              <a:rPr lang="zh-CN" altLang="en-US" sz="3200" dirty="0">
                <a:latin typeface="times new roam" charset="0"/>
                <a:ea typeface="宋体" charset="-122"/>
              </a:rPr>
              <a:t>二叉树，每个叶结点带权为</a:t>
            </a:r>
            <a:r>
              <a:rPr lang="en-US" altLang="zh-CN" sz="3200" dirty="0" err="1">
                <a:latin typeface="times new roam" charset="0"/>
                <a:ea typeface="宋体" charset="-122"/>
              </a:rPr>
              <a:t>w</a:t>
            </a:r>
            <a:r>
              <a:rPr lang="en-US" altLang="zh-CN" sz="3200" baseline="-25000" dirty="0" err="1">
                <a:latin typeface="times new roam" charset="0"/>
                <a:ea typeface="宋体" charset="-122"/>
              </a:rPr>
              <a:t>i</a:t>
            </a:r>
            <a:r>
              <a:rPr lang="zh-CN" altLang="en-US" sz="3200" dirty="0">
                <a:latin typeface="times new roam" charset="0"/>
                <a:ea typeface="宋体" charset="-122"/>
              </a:rPr>
              <a:t>，则其中带权路径长度</a:t>
            </a:r>
            <a:r>
              <a:rPr lang="en-US" altLang="zh-CN" sz="3200" dirty="0">
                <a:latin typeface="times new roam" charset="0"/>
                <a:ea typeface="宋体" charset="-122"/>
              </a:rPr>
              <a:t>WPL </a:t>
            </a:r>
            <a:r>
              <a:rPr lang="zh-CN" altLang="en-US" sz="3200" dirty="0">
                <a:latin typeface="times new roam" charset="0"/>
                <a:ea typeface="宋体" charset="-122"/>
              </a:rPr>
              <a:t>最小的二叉树称为</a:t>
            </a:r>
            <a:r>
              <a:rPr lang="zh-CN" altLang="en-US" sz="3200" dirty="0">
                <a:solidFill>
                  <a:srgbClr val="FF0000"/>
                </a:solidFill>
                <a:latin typeface="times new roam" charset="0"/>
                <a:ea typeface="宋体" charset="-122"/>
              </a:rPr>
              <a:t>最优二叉树</a:t>
            </a:r>
            <a:r>
              <a:rPr lang="zh-CN" altLang="en-US" sz="3200" dirty="0" smtClean="0">
                <a:latin typeface="times new roam" charset="0"/>
                <a:ea typeface="宋体" charset="-122"/>
              </a:rPr>
              <a:t>或赫夫</a:t>
            </a:r>
            <a:r>
              <a:rPr lang="zh-CN" altLang="en-US" sz="3200" dirty="0">
                <a:latin typeface="times new roam" charset="0"/>
                <a:ea typeface="宋体" charset="-122"/>
              </a:rPr>
              <a:t>曼树。 </a:t>
            </a:r>
            <a:endParaRPr lang="en-US" altLang="zh-CN" sz="3200" dirty="0" smtClean="0">
              <a:latin typeface="times new roam" charset="0"/>
              <a:ea typeface="宋体" charset="-122"/>
            </a:endParaRPr>
          </a:p>
          <a:p>
            <a:endParaRPr lang="en-US" altLang="zh-CN" sz="3200" dirty="0">
              <a:effectLst/>
              <a:latin typeface="times new roam" charset="0"/>
              <a:ea typeface="宋体" charset="-122"/>
            </a:endParaRPr>
          </a:p>
        </p:txBody>
      </p:sp>
    </p:spTree>
    <p:extLst>
      <p:ext uri="{BB962C8B-B14F-4D97-AF65-F5344CB8AC3E}">
        <p14:creationId xmlns:p14="http://schemas.microsoft.com/office/powerpoint/2010/main" val="179085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Line 3"/>
          <p:cNvSpPr>
            <a:spLocks noChangeShapeType="1"/>
          </p:cNvSpPr>
          <p:nvPr/>
        </p:nvSpPr>
        <p:spPr bwMode="auto">
          <a:xfrm>
            <a:off x="2743200" y="5867400"/>
            <a:ext cx="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3972" name="Text Box 4"/>
          <p:cNvSpPr txBox="1">
            <a:spLocks noChangeArrowheads="1"/>
          </p:cNvSpPr>
          <p:nvPr/>
        </p:nvSpPr>
        <p:spPr bwMode="auto">
          <a:xfrm>
            <a:off x="1101244" y="1222236"/>
            <a:ext cx="10149852" cy="484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zh-CN" altLang="en-US" sz="2800" b="1" dirty="0" smtClean="0">
                <a:solidFill>
                  <a:srgbClr val="FF0000"/>
                </a:solidFill>
                <a:latin typeface="SimSun" charset="-122"/>
                <a:ea typeface="SimSun" charset="-122"/>
                <a:cs typeface="SimSun" charset="-122"/>
              </a:rPr>
              <a:t>构造 </a:t>
            </a:r>
            <a:r>
              <a:rPr lang="en-US" altLang="zh-CN" sz="2800" b="1" dirty="0">
                <a:solidFill>
                  <a:srgbClr val="FF0000"/>
                </a:solidFill>
                <a:latin typeface="Times New Roman" charset="0"/>
                <a:ea typeface="Times New Roman" charset="0"/>
                <a:cs typeface="Times New Roman" charset="0"/>
              </a:rPr>
              <a:t>Huffman</a:t>
            </a:r>
            <a:r>
              <a:rPr lang="zh-CN" altLang="en-US" sz="2800" b="1" dirty="0">
                <a:solidFill>
                  <a:srgbClr val="FF0000"/>
                </a:solidFill>
                <a:latin typeface="SimSun" charset="-122"/>
                <a:ea typeface="SimSun" charset="-122"/>
                <a:cs typeface="SimSun" charset="-122"/>
              </a:rPr>
              <a:t>树</a:t>
            </a:r>
            <a:r>
              <a:rPr lang="zh-CN" altLang="en-US" sz="2800" b="1" dirty="0" smtClean="0">
                <a:solidFill>
                  <a:srgbClr val="FF0000"/>
                </a:solidFill>
                <a:latin typeface="SimSun" charset="-122"/>
                <a:ea typeface="SimSun" charset="-122"/>
                <a:cs typeface="SimSun" charset="-122"/>
              </a:rPr>
              <a:t>算法：</a:t>
            </a:r>
            <a:endParaRPr lang="zh-CN" altLang="en-US" sz="2400" b="1" dirty="0">
              <a:latin typeface="SimSun" charset="-122"/>
              <a:ea typeface="SimSun" charset="-122"/>
              <a:cs typeface="SimSun" charset="-122"/>
            </a:endParaRPr>
          </a:p>
          <a:p>
            <a:pPr>
              <a:lnSpc>
                <a:spcPct val="120000"/>
              </a:lnSpc>
            </a:pPr>
            <a:r>
              <a:rPr lang="en-US" altLang="zh-CN" sz="2600" dirty="0">
                <a:latin typeface="times new roam" charset="0"/>
                <a:ea typeface="宋体-简 常规体" charset="-122"/>
              </a:rPr>
              <a:t>(1)  </a:t>
            </a:r>
            <a:r>
              <a:rPr lang="zh-CN" altLang="en-US" sz="2600" dirty="0">
                <a:latin typeface="times new roam" charset="0"/>
                <a:ea typeface="宋体-简 常规体" charset="-122"/>
              </a:rPr>
              <a:t>以权值分别为</a:t>
            </a:r>
            <a:r>
              <a:rPr lang="en-US" altLang="zh-CN" sz="2600" dirty="0" smtClean="0">
                <a:latin typeface="times new roam" charset="0"/>
                <a:ea typeface="宋体-简 常规体" charset="-122"/>
              </a:rPr>
              <a:t>W</a:t>
            </a:r>
            <a:r>
              <a:rPr lang="en-US" altLang="zh-CN" sz="2600" baseline="-25000" dirty="0" smtClean="0">
                <a:latin typeface="times new roam" charset="0"/>
                <a:ea typeface="宋体-简 常规体" charset="-122"/>
              </a:rPr>
              <a:t>1</a:t>
            </a:r>
            <a:r>
              <a:rPr lang="en-US" altLang="zh-CN" sz="2600" dirty="0" smtClean="0">
                <a:latin typeface="times new roam" charset="0"/>
                <a:ea typeface="宋体-简 常规体" charset="-122"/>
              </a:rPr>
              <a:t>,W</a:t>
            </a:r>
            <a:r>
              <a:rPr lang="en-US" altLang="zh-CN" sz="2600" baseline="-25000" dirty="0" smtClean="0">
                <a:latin typeface="times new roam" charset="0"/>
                <a:ea typeface="宋体-简 常规体" charset="-122"/>
              </a:rPr>
              <a:t>2</a:t>
            </a:r>
            <a:r>
              <a:rPr lang="en-US" altLang="zh-CN" sz="2600" dirty="0" smtClean="0">
                <a:latin typeface="times new roam" charset="0"/>
                <a:ea typeface="宋体-简 常规体" charset="-122"/>
              </a:rPr>
              <a:t>……</a:t>
            </a:r>
            <a:r>
              <a:rPr lang="zh-CN" altLang="en-US" sz="2600" dirty="0" smtClean="0">
                <a:latin typeface="times new roam" charset="0"/>
                <a:ea typeface="宋体-简 常规体" charset="-122"/>
              </a:rPr>
              <a:t>Ｗ</a:t>
            </a:r>
            <a:r>
              <a:rPr lang="zh-CN" altLang="en-US" sz="2600" baseline="-25000" dirty="0" smtClean="0">
                <a:latin typeface="times new roam" charset="0"/>
                <a:ea typeface="宋体-简 常规体" charset="-122"/>
              </a:rPr>
              <a:t>ｎ</a:t>
            </a:r>
            <a:r>
              <a:rPr lang="zh-CN" altLang="en-US" sz="2600" dirty="0">
                <a:latin typeface="times new roam" charset="0"/>
                <a:ea typeface="宋体-简 常规体" charset="-122"/>
              </a:rPr>
              <a:t>的ｎ个结点，构成</a:t>
            </a:r>
            <a:r>
              <a:rPr lang="en-US" altLang="zh-CN" sz="2600" dirty="0">
                <a:latin typeface="times new roam" charset="0"/>
                <a:ea typeface="宋体-简 常规体" charset="-122"/>
              </a:rPr>
              <a:t>n</a:t>
            </a:r>
            <a:r>
              <a:rPr lang="zh-CN" altLang="en-US" sz="2600" dirty="0">
                <a:latin typeface="times new roam" charset="0"/>
                <a:ea typeface="宋体-简 常规体" charset="-122"/>
              </a:rPr>
              <a:t>棵二叉树</a:t>
            </a:r>
            <a:r>
              <a:rPr lang="en-US" altLang="zh-CN" sz="2600" dirty="0">
                <a:latin typeface="times new roam" charset="0"/>
                <a:ea typeface="宋体-简 常规体" charset="-122"/>
              </a:rPr>
              <a:t>T</a:t>
            </a:r>
            <a:r>
              <a:rPr lang="en-US" altLang="zh-CN" sz="2600" baseline="-25000" dirty="0">
                <a:latin typeface="times new roam" charset="0"/>
                <a:ea typeface="宋体-简 常规体" charset="-122"/>
              </a:rPr>
              <a:t>1</a:t>
            </a:r>
            <a:r>
              <a:rPr lang="en-US" altLang="zh-CN" sz="2600" dirty="0">
                <a:latin typeface="times new roam" charset="0"/>
                <a:ea typeface="宋体-简 常规体" charset="-122"/>
              </a:rPr>
              <a:t>,T</a:t>
            </a:r>
            <a:r>
              <a:rPr lang="en-US" altLang="zh-CN" sz="2600" baseline="-25000" dirty="0">
                <a:latin typeface="times new roam" charset="0"/>
                <a:ea typeface="宋体-简 常规体" charset="-122"/>
              </a:rPr>
              <a:t>2</a:t>
            </a:r>
            <a:r>
              <a:rPr lang="en-US" altLang="zh-CN" sz="2600" dirty="0" smtClean="0">
                <a:latin typeface="times new roam" charset="0"/>
                <a:ea typeface="宋体-简 常规体" charset="-122"/>
              </a:rPr>
              <a:t>,</a:t>
            </a:r>
            <a:r>
              <a:rPr lang="en-US" altLang="zh-CN" sz="2600" dirty="0">
                <a:latin typeface="times new roam" charset="0"/>
                <a:ea typeface="宋体-简 常规体" charset="-122"/>
              </a:rPr>
              <a:t> …… </a:t>
            </a:r>
            <a:r>
              <a:rPr lang="en-US" altLang="zh-CN" sz="2600" dirty="0" err="1" smtClean="0">
                <a:latin typeface="times new roam" charset="0"/>
                <a:ea typeface="宋体-简 常规体" charset="-122"/>
              </a:rPr>
              <a:t>T</a:t>
            </a:r>
            <a:r>
              <a:rPr lang="en-US" altLang="zh-CN" sz="2600" baseline="-25000" dirty="0" err="1" smtClean="0">
                <a:latin typeface="times new roam" charset="0"/>
                <a:ea typeface="宋体-简 常规体" charset="-122"/>
              </a:rPr>
              <a:t>n</a:t>
            </a:r>
            <a:r>
              <a:rPr lang="zh-CN" altLang="en-US" sz="2600" dirty="0">
                <a:latin typeface="times new roam" charset="0"/>
                <a:ea typeface="宋体-简 常规体" charset="-122"/>
              </a:rPr>
              <a:t>并组成森林</a:t>
            </a:r>
            <a:r>
              <a:rPr lang="en-US" altLang="zh-CN" sz="2600" dirty="0">
                <a:latin typeface="times new roam" charset="0"/>
                <a:ea typeface="宋体-简 常规体" charset="-122"/>
              </a:rPr>
              <a:t>F={T</a:t>
            </a:r>
            <a:r>
              <a:rPr lang="en-US" altLang="zh-CN" sz="2600" baseline="-25000" dirty="0">
                <a:latin typeface="times new roam" charset="0"/>
                <a:ea typeface="宋体-简 常规体" charset="-122"/>
              </a:rPr>
              <a:t>1</a:t>
            </a:r>
            <a:r>
              <a:rPr lang="en-US" altLang="zh-CN" sz="2600" dirty="0">
                <a:latin typeface="times new roam" charset="0"/>
                <a:ea typeface="宋体-简 常规体" charset="-122"/>
              </a:rPr>
              <a:t>,T</a:t>
            </a:r>
            <a:r>
              <a:rPr lang="en-US" altLang="zh-CN" sz="2600" baseline="-25000" dirty="0">
                <a:latin typeface="times new roam" charset="0"/>
                <a:ea typeface="宋体-简 常规体" charset="-122"/>
              </a:rPr>
              <a:t>2</a:t>
            </a:r>
            <a:r>
              <a:rPr lang="en-US" altLang="zh-CN" sz="2600" dirty="0" smtClean="0">
                <a:latin typeface="times new roam" charset="0"/>
                <a:ea typeface="宋体-简 常规体" charset="-122"/>
              </a:rPr>
              <a:t>,</a:t>
            </a:r>
            <a:r>
              <a:rPr lang="en-US" altLang="zh-CN" sz="2600" dirty="0">
                <a:latin typeface="times new roam" charset="0"/>
                <a:ea typeface="宋体-简 常规体" charset="-122"/>
              </a:rPr>
              <a:t> …… </a:t>
            </a:r>
            <a:r>
              <a:rPr lang="en-US" altLang="zh-CN" sz="2600" dirty="0" err="1" smtClean="0">
                <a:latin typeface="times new roam" charset="0"/>
                <a:ea typeface="宋体-简 常规体" charset="-122"/>
              </a:rPr>
              <a:t>T</a:t>
            </a:r>
            <a:r>
              <a:rPr lang="en-US" altLang="zh-CN" sz="2600" baseline="-25000" dirty="0" err="1" smtClean="0">
                <a:latin typeface="times new roam" charset="0"/>
                <a:ea typeface="宋体-简 常规体" charset="-122"/>
              </a:rPr>
              <a:t>n</a:t>
            </a:r>
            <a:r>
              <a:rPr lang="en-US" altLang="zh-CN" sz="2600" dirty="0">
                <a:latin typeface="times new roam" charset="0"/>
                <a:ea typeface="宋体-简 常规体" charset="-122"/>
              </a:rPr>
              <a:t>},</a:t>
            </a:r>
            <a:r>
              <a:rPr lang="zh-CN" altLang="en-US" sz="2600" dirty="0">
                <a:latin typeface="times new roam" charset="0"/>
                <a:ea typeface="宋体-简 常规体" charset="-122"/>
              </a:rPr>
              <a:t>其中每棵二叉树 </a:t>
            </a:r>
            <a:r>
              <a:rPr lang="en-US" altLang="zh-CN" sz="2600" dirty="0" err="1">
                <a:latin typeface="times new roam" charset="0"/>
                <a:ea typeface="宋体-简 常规体" charset="-122"/>
              </a:rPr>
              <a:t>T</a:t>
            </a:r>
            <a:r>
              <a:rPr lang="en-US" altLang="zh-CN" sz="2600" baseline="-25000" dirty="0" err="1">
                <a:latin typeface="times new roam" charset="0"/>
                <a:ea typeface="宋体-简 常规体" charset="-122"/>
              </a:rPr>
              <a:t>i</a:t>
            </a:r>
            <a:r>
              <a:rPr lang="zh-CN" altLang="en-US" sz="2600" dirty="0">
                <a:latin typeface="times new roam" charset="0"/>
                <a:ea typeface="宋体-简 常规体" charset="-122"/>
              </a:rPr>
              <a:t>仅有一个权值为 </a:t>
            </a:r>
            <a:r>
              <a:rPr lang="en-US" altLang="zh-CN" sz="2600" dirty="0">
                <a:latin typeface="times new roam" charset="0"/>
                <a:ea typeface="宋体-简 常规体" charset="-122"/>
              </a:rPr>
              <a:t>W</a:t>
            </a:r>
            <a:r>
              <a:rPr lang="en-US" altLang="zh-CN" sz="2600" baseline="-25000" dirty="0">
                <a:latin typeface="times new roam" charset="0"/>
                <a:ea typeface="宋体-简 常规体" charset="-122"/>
              </a:rPr>
              <a:t>i</a:t>
            </a:r>
            <a:r>
              <a:rPr lang="zh-CN" altLang="en-US" sz="2600" dirty="0">
                <a:latin typeface="times new roam" charset="0"/>
                <a:ea typeface="宋体-简 常规体" charset="-122"/>
              </a:rPr>
              <a:t>的根结点；</a:t>
            </a:r>
          </a:p>
          <a:p>
            <a:pPr>
              <a:lnSpc>
                <a:spcPct val="120000"/>
              </a:lnSpc>
            </a:pPr>
            <a:r>
              <a:rPr lang="en-US" altLang="zh-CN" sz="2600" dirty="0">
                <a:latin typeface="times new roam" charset="0"/>
                <a:ea typeface="宋体-简 常规体" charset="-122"/>
              </a:rPr>
              <a:t>(2) </a:t>
            </a:r>
            <a:r>
              <a:rPr lang="zh-CN" altLang="en-US" sz="2600" dirty="0">
                <a:latin typeface="times new roam" charset="0"/>
                <a:ea typeface="宋体-简 常规体" charset="-122"/>
              </a:rPr>
              <a:t>在</a:t>
            </a:r>
            <a:r>
              <a:rPr lang="en-US" altLang="zh-CN" sz="2600" dirty="0">
                <a:latin typeface="times new roam" charset="0"/>
                <a:ea typeface="宋体-简 常规体" charset="-122"/>
              </a:rPr>
              <a:t>F</a:t>
            </a:r>
            <a:r>
              <a:rPr lang="zh-CN" altLang="en-US" sz="2600" dirty="0">
                <a:latin typeface="times new roam" charset="0"/>
                <a:ea typeface="宋体-简 常规体" charset="-122"/>
              </a:rPr>
              <a:t>中选取两棵根结点权值最小的树作为左右子树构造一棵新二叉树，并且置新二叉树根结点权值为左右子树上根结点的权值之和（根结点的权值</a:t>
            </a:r>
            <a:r>
              <a:rPr lang="en-US" altLang="zh-CN" sz="2600" dirty="0">
                <a:latin typeface="times new roam" charset="0"/>
                <a:ea typeface="宋体-简 常规体" charset="-122"/>
              </a:rPr>
              <a:t>=</a:t>
            </a:r>
            <a:r>
              <a:rPr lang="zh-CN" altLang="en-US" sz="2600" dirty="0">
                <a:latin typeface="times new roam" charset="0"/>
                <a:ea typeface="宋体-简 常规体" charset="-122"/>
              </a:rPr>
              <a:t>左右孩子权值之和，叶结点的权值</a:t>
            </a:r>
            <a:r>
              <a:rPr lang="en-US" altLang="zh-CN" sz="2600" dirty="0">
                <a:latin typeface="times new roam" charset="0"/>
                <a:ea typeface="宋体-简 常规体" charset="-122"/>
              </a:rPr>
              <a:t>= W</a:t>
            </a:r>
            <a:r>
              <a:rPr lang="en-US" altLang="zh-CN" sz="2600" baseline="-25000" dirty="0">
                <a:latin typeface="times new roam" charset="0"/>
                <a:ea typeface="宋体-简 常规体" charset="-122"/>
              </a:rPr>
              <a:t>i</a:t>
            </a:r>
            <a:r>
              <a:rPr lang="zh-CN" altLang="en-US" sz="2600" dirty="0">
                <a:latin typeface="times new roam" charset="0"/>
                <a:ea typeface="宋体-简 常规体" charset="-122"/>
              </a:rPr>
              <a:t>）</a:t>
            </a:r>
          </a:p>
          <a:p>
            <a:pPr>
              <a:lnSpc>
                <a:spcPct val="120000"/>
              </a:lnSpc>
            </a:pPr>
            <a:r>
              <a:rPr lang="en-US" altLang="zh-CN" sz="2600" dirty="0">
                <a:latin typeface="times new roam" charset="0"/>
                <a:ea typeface="宋体-简 常规体" charset="-122"/>
              </a:rPr>
              <a:t>(3) </a:t>
            </a:r>
            <a:r>
              <a:rPr lang="zh-CN" altLang="en-US" sz="2600" dirty="0">
                <a:latin typeface="times new roam" charset="0"/>
                <a:ea typeface="宋体-简 常规体" charset="-122"/>
              </a:rPr>
              <a:t>从</a:t>
            </a:r>
            <a:r>
              <a:rPr lang="en-US" altLang="zh-CN" sz="2600" dirty="0">
                <a:latin typeface="times new roam" charset="0"/>
                <a:ea typeface="宋体-简 常规体" charset="-122"/>
              </a:rPr>
              <a:t>F</a:t>
            </a:r>
            <a:r>
              <a:rPr lang="zh-CN" altLang="en-US" sz="2600" dirty="0">
                <a:latin typeface="times new roam" charset="0"/>
                <a:ea typeface="宋体-简 常规体" charset="-122"/>
              </a:rPr>
              <a:t>中删除这两棵二叉树，同时将新二叉树加入到</a:t>
            </a:r>
            <a:r>
              <a:rPr lang="en-US" altLang="zh-CN" sz="2600" dirty="0">
                <a:latin typeface="times new roam" charset="0"/>
                <a:ea typeface="宋体-简 常规体" charset="-122"/>
              </a:rPr>
              <a:t>F</a:t>
            </a:r>
            <a:r>
              <a:rPr lang="zh-CN" altLang="en-US" sz="2600" dirty="0">
                <a:latin typeface="times new roam" charset="0"/>
                <a:ea typeface="宋体-简 常规体" charset="-122"/>
              </a:rPr>
              <a:t>中</a:t>
            </a:r>
            <a:r>
              <a:rPr lang="en-US" altLang="zh-CN" sz="2600" dirty="0">
                <a:latin typeface="times new roam" charset="0"/>
                <a:ea typeface="宋体-简 常规体" charset="-122"/>
              </a:rPr>
              <a:t>;</a:t>
            </a:r>
          </a:p>
          <a:p>
            <a:pPr>
              <a:lnSpc>
                <a:spcPct val="120000"/>
              </a:lnSpc>
            </a:pPr>
            <a:r>
              <a:rPr lang="en-US" altLang="zh-CN" sz="2600" dirty="0">
                <a:latin typeface="times new roam" charset="0"/>
                <a:ea typeface="宋体-简 常规体" charset="-122"/>
              </a:rPr>
              <a:t>(4) </a:t>
            </a:r>
            <a:r>
              <a:rPr lang="zh-CN" altLang="en-US" sz="2600" dirty="0">
                <a:latin typeface="times new roam" charset="0"/>
                <a:ea typeface="宋体-简 常规体" charset="-122"/>
              </a:rPr>
              <a:t>重复</a:t>
            </a:r>
            <a:r>
              <a:rPr lang="en-US" altLang="zh-CN" sz="2600" dirty="0">
                <a:latin typeface="times new roam" charset="0"/>
                <a:ea typeface="宋体-简 常规体" charset="-122"/>
              </a:rPr>
              <a:t>(</a:t>
            </a:r>
            <a:r>
              <a:rPr lang="en-US" altLang="zh-CN" sz="2600" dirty="0" smtClean="0">
                <a:latin typeface="times new roam" charset="0"/>
                <a:ea typeface="宋体-简 常规体" charset="-122"/>
              </a:rPr>
              <a:t>2)</a:t>
            </a:r>
            <a:r>
              <a:rPr lang="zh-CN" altLang="en-US" sz="2600" dirty="0" smtClean="0">
                <a:latin typeface="times new roam" charset="0"/>
                <a:ea typeface="宋体-简 常规体" charset="-122"/>
              </a:rPr>
              <a:t>和</a:t>
            </a:r>
            <a:r>
              <a:rPr lang="en-US" altLang="zh-CN" sz="2600" dirty="0" smtClean="0">
                <a:latin typeface="times new roam" charset="0"/>
                <a:ea typeface="宋体-简 常规体" charset="-122"/>
              </a:rPr>
              <a:t>(</a:t>
            </a:r>
            <a:r>
              <a:rPr lang="zh-CN" altLang="en-US" sz="2600" dirty="0">
                <a:latin typeface="times new roam" charset="0"/>
                <a:ea typeface="宋体-简 常规体" charset="-122"/>
              </a:rPr>
              <a:t>３</a:t>
            </a:r>
            <a:r>
              <a:rPr lang="en-US" altLang="zh-CN" sz="2600" dirty="0">
                <a:latin typeface="times new roam" charset="0"/>
                <a:ea typeface="宋体-简 常规体" charset="-122"/>
              </a:rPr>
              <a:t>)</a:t>
            </a:r>
            <a:r>
              <a:rPr lang="zh-CN" altLang="en-US" sz="2600" dirty="0">
                <a:latin typeface="times new roam" charset="0"/>
                <a:ea typeface="宋体-简 常规体" charset="-122"/>
              </a:rPr>
              <a:t>直到</a:t>
            </a:r>
            <a:r>
              <a:rPr lang="en-US" altLang="zh-CN" sz="2600" dirty="0">
                <a:latin typeface="times new roam" charset="0"/>
                <a:ea typeface="宋体-简 常规体" charset="-122"/>
              </a:rPr>
              <a:t>F</a:t>
            </a:r>
            <a:r>
              <a:rPr lang="zh-CN" altLang="en-US" sz="2600" dirty="0">
                <a:latin typeface="times new roam" charset="0"/>
                <a:ea typeface="宋体-简 常规体" charset="-122"/>
              </a:rPr>
              <a:t>中只含一棵二叉树为止，这棵二叉树就是</a:t>
            </a:r>
            <a:r>
              <a:rPr lang="en-US" altLang="zh-CN" sz="2600" dirty="0">
                <a:latin typeface="times new roam" charset="0"/>
                <a:ea typeface="宋体-简 常规体" charset="-122"/>
              </a:rPr>
              <a:t>Huffman </a:t>
            </a:r>
            <a:r>
              <a:rPr lang="zh-CN" altLang="en-US" sz="2600" dirty="0">
                <a:latin typeface="times new roam" charset="0"/>
                <a:ea typeface="宋体-简 常规体" charset="-122"/>
              </a:rPr>
              <a:t>树。</a:t>
            </a:r>
          </a:p>
        </p:txBody>
      </p:sp>
      <p:sp>
        <p:nvSpPr>
          <p:cNvPr id="6"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6.6.1 </a:t>
            </a:r>
            <a:r>
              <a:rPr lang="zh-CN" altLang="en-US" sz="3600" b="1" kern="0" dirty="0" smtClean="0">
                <a:latin typeface="+mj-lt"/>
                <a:ea typeface="+mj-ea"/>
                <a:cs typeface="+mj-cs"/>
              </a:rPr>
              <a:t>最优二叉树</a:t>
            </a:r>
            <a:endParaRPr lang="zh-CN" altLang="en-US" sz="3600" b="1" kern="0" dirty="0">
              <a:latin typeface="+mj-lt"/>
              <a:ea typeface="+mj-ea"/>
              <a:cs typeface="+mj-cs"/>
            </a:endParaRPr>
          </a:p>
        </p:txBody>
      </p:sp>
    </p:spTree>
    <p:extLst>
      <p:ext uri="{BB962C8B-B14F-4D97-AF65-F5344CB8AC3E}">
        <p14:creationId xmlns:p14="http://schemas.microsoft.com/office/powerpoint/2010/main" val="1344151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Text Box 2">
            <a:extLst>
              <a:ext uri="{FF2B5EF4-FFF2-40B4-BE49-F238E27FC236}">
                <a16:creationId xmlns:a16="http://schemas.microsoft.com/office/drawing/2014/main" xmlns="" id="{6F3531EF-5034-4E5A-ADFE-70F14725FEBB}"/>
              </a:ext>
            </a:extLst>
          </p:cNvPr>
          <p:cNvSpPr txBox="1">
            <a:spLocks noChangeArrowheads="1"/>
          </p:cNvSpPr>
          <p:nvPr/>
        </p:nvSpPr>
        <p:spPr bwMode="auto">
          <a:xfrm>
            <a:off x="1387703" y="285287"/>
            <a:ext cx="65212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CN" altLang="en-US" sz="3600" b="1">
                <a:solidFill>
                  <a:srgbClr val="333399"/>
                </a:solidFill>
                <a:latin typeface="华文新魏" panose="02010800040101010101" pitchFamily="2" charset="-122"/>
                <a:ea typeface="华文新魏" panose="02010800040101010101" pitchFamily="2" charset="-122"/>
              </a:rPr>
              <a:t>二叉树的五种基本形态：</a:t>
            </a:r>
            <a:endParaRPr lang="zh-CN" altLang="en-US" sz="1400">
              <a:latin typeface="华文新魏" panose="02010800040101010101" pitchFamily="2" charset="-122"/>
              <a:ea typeface="华文新魏" panose="02010800040101010101" pitchFamily="2" charset="-122"/>
            </a:endParaRPr>
          </a:p>
        </p:txBody>
      </p:sp>
      <p:sp useBgFill="1">
        <p:nvSpPr>
          <p:cNvPr id="327683" name="Oval 3">
            <a:extLst>
              <a:ext uri="{FF2B5EF4-FFF2-40B4-BE49-F238E27FC236}">
                <a16:creationId xmlns:a16="http://schemas.microsoft.com/office/drawing/2014/main" xmlns="" id="{D662B1FF-DF04-4E06-B385-16CF6800D5A4}"/>
              </a:ext>
            </a:extLst>
          </p:cNvPr>
          <p:cNvSpPr>
            <a:spLocks noChangeArrowheads="1"/>
          </p:cNvSpPr>
          <p:nvPr/>
        </p:nvSpPr>
        <p:spPr bwMode="auto">
          <a:xfrm>
            <a:off x="2638192" y="1718790"/>
            <a:ext cx="778460" cy="838200"/>
          </a:xfrm>
          <a:prstGeom prst="ellipse">
            <a:avLst/>
          </a:prstGeom>
          <a:ln w="31750">
            <a:solidFill>
              <a:schemeClr val="tx1"/>
            </a:solidFill>
            <a:round/>
            <a:headEnd/>
            <a:tailEnd/>
          </a:ln>
        </p:spPr>
        <p:txBody>
          <a:bodyPr/>
          <a:lstStyle/>
          <a:p>
            <a:endParaRPr lang="zh-CN" altLang="en-US"/>
          </a:p>
        </p:txBody>
      </p:sp>
      <p:sp>
        <p:nvSpPr>
          <p:cNvPr id="327684" name="Line 4">
            <a:extLst>
              <a:ext uri="{FF2B5EF4-FFF2-40B4-BE49-F238E27FC236}">
                <a16:creationId xmlns:a16="http://schemas.microsoft.com/office/drawing/2014/main" xmlns="" id="{A42DCC13-87A5-45E6-A14B-61D91B3E8B44}"/>
              </a:ext>
            </a:extLst>
          </p:cNvPr>
          <p:cNvSpPr>
            <a:spLocks noChangeShapeType="1"/>
          </p:cNvSpPr>
          <p:nvPr/>
        </p:nvSpPr>
        <p:spPr bwMode="auto">
          <a:xfrm>
            <a:off x="2599420" y="1711788"/>
            <a:ext cx="856306"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327685" name="Oval 5">
            <a:extLst>
              <a:ext uri="{FF2B5EF4-FFF2-40B4-BE49-F238E27FC236}">
                <a16:creationId xmlns:a16="http://schemas.microsoft.com/office/drawing/2014/main" xmlns="" id="{E7231340-1752-4402-8DC7-5DE262522BF3}"/>
              </a:ext>
            </a:extLst>
          </p:cNvPr>
          <p:cNvSpPr>
            <a:spLocks noChangeArrowheads="1"/>
          </p:cNvSpPr>
          <p:nvPr/>
        </p:nvSpPr>
        <p:spPr bwMode="auto">
          <a:xfrm>
            <a:off x="9863913" y="1756890"/>
            <a:ext cx="1011998" cy="762000"/>
          </a:xfrm>
          <a:prstGeom prst="ellipse">
            <a:avLst/>
          </a:prstGeom>
          <a:ln w="31750">
            <a:solidFill>
              <a:schemeClr val="tx1"/>
            </a:solidFill>
            <a:round/>
            <a:headEnd/>
            <a:tailEnd/>
          </a:ln>
        </p:spPr>
        <p:txBody>
          <a:bodyPr/>
          <a:lstStyle/>
          <a:p>
            <a:pPr algn="ctr" eaLnBrk="1" hangingPunct="1"/>
            <a:r>
              <a:rPr lang="en-US" altLang="zh-CN" sz="4000" b="1">
                <a:solidFill>
                  <a:srgbClr val="FF3300"/>
                </a:solidFill>
              </a:rPr>
              <a:t>N</a:t>
            </a:r>
            <a:endParaRPr lang="en-US" altLang="zh-CN" sz="2800" b="1">
              <a:solidFill>
                <a:schemeClr val="bg2"/>
              </a:solidFill>
            </a:endParaRPr>
          </a:p>
        </p:txBody>
      </p:sp>
      <p:sp>
        <p:nvSpPr>
          <p:cNvPr id="2" name="矩形 1">
            <a:extLst>
              <a:ext uri="{FF2B5EF4-FFF2-40B4-BE49-F238E27FC236}">
                <a16:creationId xmlns:a16="http://schemas.microsoft.com/office/drawing/2014/main" xmlns="" id="{CC40C664-0B85-42D4-8763-331973704394}"/>
              </a:ext>
            </a:extLst>
          </p:cNvPr>
          <p:cNvSpPr/>
          <p:nvPr/>
        </p:nvSpPr>
        <p:spPr>
          <a:xfrm>
            <a:off x="4981990" y="1881400"/>
            <a:ext cx="4954059" cy="646331"/>
          </a:xfrm>
          <a:prstGeom prst="rect">
            <a:avLst/>
          </a:prstGeom>
        </p:spPr>
        <p:txBody>
          <a:bodyPr wrap="square">
            <a:spAutoFit/>
          </a:bodyPr>
          <a:lstStyle/>
          <a:p>
            <a:pPr lvl="1"/>
            <a:r>
              <a:rPr lang="zh-CN" altLang="en-US" sz="3600" dirty="0">
                <a:solidFill>
                  <a:schemeClr val="tx2"/>
                </a:solidFill>
              </a:rPr>
              <a:t>仅有根结点的二叉树</a:t>
            </a:r>
            <a:endParaRPr lang="en-US" altLang="zh-CN" sz="3600" dirty="0">
              <a:solidFill>
                <a:schemeClr val="tx2"/>
              </a:solidFill>
            </a:endParaRPr>
          </a:p>
        </p:txBody>
      </p:sp>
      <p:sp>
        <p:nvSpPr>
          <p:cNvPr id="23" name="矩形 22">
            <a:extLst>
              <a:ext uri="{FF2B5EF4-FFF2-40B4-BE49-F238E27FC236}">
                <a16:creationId xmlns:a16="http://schemas.microsoft.com/office/drawing/2014/main" xmlns="" id="{04117678-692E-41D5-BC57-11070830A602}"/>
              </a:ext>
            </a:extLst>
          </p:cNvPr>
          <p:cNvSpPr/>
          <p:nvPr/>
        </p:nvSpPr>
        <p:spPr>
          <a:xfrm>
            <a:off x="64695" y="1988470"/>
            <a:ext cx="2640977" cy="646331"/>
          </a:xfrm>
          <a:prstGeom prst="rect">
            <a:avLst/>
          </a:prstGeom>
        </p:spPr>
        <p:txBody>
          <a:bodyPr wrap="square">
            <a:spAutoFit/>
          </a:bodyPr>
          <a:lstStyle/>
          <a:p>
            <a:pPr lvl="1"/>
            <a:r>
              <a:rPr lang="zh-CN" altLang="en-US" sz="3600">
                <a:solidFill>
                  <a:schemeClr val="tx2"/>
                </a:solidFill>
              </a:rPr>
              <a:t>空二叉树</a:t>
            </a:r>
            <a:endParaRPr lang="en-US" altLang="zh-CN" sz="3600" dirty="0">
              <a:solidFill>
                <a:schemeClr val="tx2"/>
              </a:solidFill>
            </a:endParaRPr>
          </a:p>
        </p:txBody>
      </p:sp>
      <p:sp>
        <p:nvSpPr>
          <p:cNvPr id="3" name="矩形 2">
            <a:extLst>
              <a:ext uri="{FF2B5EF4-FFF2-40B4-BE49-F238E27FC236}">
                <a16:creationId xmlns:a16="http://schemas.microsoft.com/office/drawing/2014/main" xmlns="" id="{AF0498A8-55A5-44A9-8DE2-EB7D85699951}"/>
              </a:ext>
            </a:extLst>
          </p:cNvPr>
          <p:cNvSpPr/>
          <p:nvPr/>
        </p:nvSpPr>
        <p:spPr>
          <a:xfrm>
            <a:off x="226050" y="3118780"/>
            <a:ext cx="2954655" cy="1200329"/>
          </a:xfrm>
          <a:prstGeom prst="rect">
            <a:avLst/>
          </a:prstGeom>
        </p:spPr>
        <p:txBody>
          <a:bodyPr wrap="none">
            <a:spAutoFit/>
          </a:bodyPr>
          <a:lstStyle/>
          <a:p>
            <a:pPr lvl="1"/>
            <a:r>
              <a:rPr lang="zh-CN" altLang="en-US" sz="3600" dirty="0">
                <a:solidFill>
                  <a:schemeClr val="tx2"/>
                </a:solidFill>
              </a:rPr>
              <a:t>右子树为空</a:t>
            </a:r>
            <a:endParaRPr lang="en-US" altLang="zh-CN" sz="3600" dirty="0">
              <a:solidFill>
                <a:schemeClr val="tx2"/>
              </a:solidFill>
            </a:endParaRPr>
          </a:p>
          <a:p>
            <a:pPr lvl="1"/>
            <a:r>
              <a:rPr lang="zh-CN" altLang="en-US" sz="3600" dirty="0">
                <a:solidFill>
                  <a:schemeClr val="tx2"/>
                </a:solidFill>
              </a:rPr>
              <a:t>的二叉树</a:t>
            </a:r>
            <a:endParaRPr lang="en-US" altLang="zh-CN" sz="3600" dirty="0">
              <a:solidFill>
                <a:schemeClr val="tx2"/>
              </a:solidFill>
            </a:endParaRPr>
          </a:p>
        </p:txBody>
      </p:sp>
      <p:grpSp>
        <p:nvGrpSpPr>
          <p:cNvPr id="4" name="组 3"/>
          <p:cNvGrpSpPr/>
          <p:nvPr/>
        </p:nvGrpSpPr>
        <p:grpSpPr>
          <a:xfrm>
            <a:off x="226050" y="4384212"/>
            <a:ext cx="1909139" cy="1981200"/>
            <a:chOff x="226050" y="4384212"/>
            <a:chExt cx="1909139" cy="1981200"/>
          </a:xfrm>
        </p:grpSpPr>
        <p:sp useBgFill="1">
          <p:nvSpPr>
            <p:cNvPr id="327692" name="Oval 12">
              <a:extLst>
                <a:ext uri="{FF2B5EF4-FFF2-40B4-BE49-F238E27FC236}">
                  <a16:creationId xmlns:a16="http://schemas.microsoft.com/office/drawing/2014/main" xmlns="" id="{DA6D5AA7-B4B0-4A52-8D89-776B84B7DE5B}"/>
                </a:ext>
              </a:extLst>
            </p:cNvPr>
            <p:cNvSpPr>
              <a:spLocks noChangeArrowheads="1"/>
            </p:cNvSpPr>
            <p:nvPr/>
          </p:nvSpPr>
          <p:spPr bwMode="auto">
            <a:xfrm>
              <a:off x="1123191" y="4384212"/>
              <a:ext cx="1011998" cy="762000"/>
            </a:xfrm>
            <a:prstGeom prst="ellipse">
              <a:avLst/>
            </a:prstGeom>
            <a:ln w="31750">
              <a:solidFill>
                <a:schemeClr val="tx1"/>
              </a:solidFill>
              <a:round/>
              <a:headEnd/>
              <a:tailEnd/>
            </a:ln>
          </p:spPr>
          <p:txBody>
            <a:bodyPr/>
            <a:lstStyle/>
            <a:p>
              <a:pPr algn="ctr" eaLnBrk="1" hangingPunct="1"/>
              <a:r>
                <a:rPr lang="en-US" altLang="zh-CN" sz="4000" b="1">
                  <a:solidFill>
                    <a:srgbClr val="FF3300"/>
                  </a:solidFill>
                </a:rPr>
                <a:t>N</a:t>
              </a:r>
              <a:endParaRPr lang="en-US" altLang="zh-CN" sz="2800" b="1">
                <a:solidFill>
                  <a:schemeClr val="bg2"/>
                </a:solidFill>
              </a:endParaRPr>
            </a:p>
          </p:txBody>
        </p:sp>
        <p:cxnSp>
          <p:nvCxnSpPr>
            <p:cNvPr id="5" name="直接连接符 4">
              <a:extLst>
                <a:ext uri="{FF2B5EF4-FFF2-40B4-BE49-F238E27FC236}">
                  <a16:creationId xmlns:a16="http://schemas.microsoft.com/office/drawing/2014/main" xmlns="" id="{FBE86695-45D0-4BAE-B875-6BE1F535BA45}"/>
                </a:ext>
              </a:extLst>
            </p:cNvPr>
            <p:cNvCxnSpPr>
              <a:cxnSpLocks/>
              <a:stCxn id="327692" idx="3"/>
            </p:cNvCxnSpPr>
            <p:nvPr/>
          </p:nvCxnSpPr>
          <p:spPr bwMode="auto">
            <a:xfrm flipH="1">
              <a:off x="802481" y="5034620"/>
              <a:ext cx="468914" cy="62911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useBgFill="1">
          <p:nvSpPr>
            <p:cNvPr id="28" name="Oval 12">
              <a:extLst>
                <a:ext uri="{FF2B5EF4-FFF2-40B4-BE49-F238E27FC236}">
                  <a16:creationId xmlns:a16="http://schemas.microsoft.com/office/drawing/2014/main" xmlns="" id="{AC0BE6DB-BA08-4E25-B24C-F62F5A9CCD38}"/>
                </a:ext>
              </a:extLst>
            </p:cNvPr>
            <p:cNvSpPr>
              <a:spLocks noChangeArrowheads="1"/>
            </p:cNvSpPr>
            <p:nvPr/>
          </p:nvSpPr>
          <p:spPr bwMode="auto">
            <a:xfrm>
              <a:off x="226050" y="5603412"/>
              <a:ext cx="1011998" cy="762000"/>
            </a:xfrm>
            <a:prstGeom prst="ellipse">
              <a:avLst/>
            </a:prstGeom>
            <a:ln w="31750">
              <a:solidFill>
                <a:schemeClr val="tx1"/>
              </a:solidFill>
              <a:round/>
              <a:headEnd/>
              <a:tailEnd/>
            </a:ln>
          </p:spPr>
          <p:txBody>
            <a:bodyPr/>
            <a:lstStyle/>
            <a:p>
              <a:pPr algn="ctr" eaLnBrk="1" hangingPunct="1"/>
              <a:r>
                <a:rPr lang="en-US" altLang="zh-CN" sz="4000" b="1">
                  <a:solidFill>
                    <a:srgbClr val="FF3300"/>
                  </a:solidFill>
                </a:rPr>
                <a:t>L</a:t>
              </a:r>
              <a:endParaRPr lang="en-US" altLang="zh-CN" sz="2800" b="1">
                <a:solidFill>
                  <a:schemeClr val="bg2"/>
                </a:solidFill>
              </a:endParaRPr>
            </a:p>
          </p:txBody>
        </p:sp>
      </p:grpSp>
      <p:sp>
        <p:nvSpPr>
          <p:cNvPr id="29" name="矩形 28">
            <a:extLst>
              <a:ext uri="{FF2B5EF4-FFF2-40B4-BE49-F238E27FC236}">
                <a16:creationId xmlns:a16="http://schemas.microsoft.com/office/drawing/2014/main" xmlns="" id="{159257A2-4D29-455A-B9D4-538F2AB46CCD}"/>
              </a:ext>
            </a:extLst>
          </p:cNvPr>
          <p:cNvSpPr/>
          <p:nvPr/>
        </p:nvSpPr>
        <p:spPr>
          <a:xfrm>
            <a:off x="3170987" y="3111778"/>
            <a:ext cx="2954655" cy="1200329"/>
          </a:xfrm>
          <a:prstGeom prst="rect">
            <a:avLst/>
          </a:prstGeom>
        </p:spPr>
        <p:txBody>
          <a:bodyPr wrap="none">
            <a:spAutoFit/>
          </a:bodyPr>
          <a:lstStyle/>
          <a:p>
            <a:pPr lvl="1"/>
            <a:r>
              <a:rPr lang="zh-CN" altLang="en-US" sz="3600" dirty="0">
                <a:solidFill>
                  <a:schemeClr val="tx2"/>
                </a:solidFill>
              </a:rPr>
              <a:t>左子树为空</a:t>
            </a:r>
            <a:endParaRPr lang="en-US" altLang="zh-CN" sz="3600" dirty="0">
              <a:solidFill>
                <a:schemeClr val="tx2"/>
              </a:solidFill>
            </a:endParaRPr>
          </a:p>
          <a:p>
            <a:pPr lvl="1"/>
            <a:r>
              <a:rPr lang="zh-CN" altLang="en-US" sz="3600" dirty="0">
                <a:solidFill>
                  <a:schemeClr val="tx2"/>
                </a:solidFill>
              </a:rPr>
              <a:t>的二叉树</a:t>
            </a:r>
            <a:endParaRPr lang="en-US" altLang="zh-CN" sz="3600" dirty="0">
              <a:solidFill>
                <a:schemeClr val="tx2"/>
              </a:solidFill>
            </a:endParaRPr>
          </a:p>
        </p:txBody>
      </p:sp>
      <p:grpSp>
        <p:nvGrpSpPr>
          <p:cNvPr id="6" name="组 5"/>
          <p:cNvGrpSpPr/>
          <p:nvPr/>
        </p:nvGrpSpPr>
        <p:grpSpPr>
          <a:xfrm>
            <a:off x="3969992" y="4422088"/>
            <a:ext cx="1833821" cy="1943324"/>
            <a:chOff x="3969992" y="4422088"/>
            <a:chExt cx="1833821" cy="1943324"/>
          </a:xfrm>
        </p:grpSpPr>
        <p:sp useBgFill="1">
          <p:nvSpPr>
            <p:cNvPr id="30" name="Oval 12">
              <a:extLst>
                <a:ext uri="{FF2B5EF4-FFF2-40B4-BE49-F238E27FC236}">
                  <a16:creationId xmlns:a16="http://schemas.microsoft.com/office/drawing/2014/main" xmlns="" id="{9AB1F031-931E-47D3-9793-C646066DD3A7}"/>
                </a:ext>
              </a:extLst>
            </p:cNvPr>
            <p:cNvSpPr>
              <a:spLocks noChangeArrowheads="1"/>
            </p:cNvSpPr>
            <p:nvPr/>
          </p:nvSpPr>
          <p:spPr bwMode="auto">
            <a:xfrm>
              <a:off x="3969992" y="4422088"/>
              <a:ext cx="1011998" cy="762000"/>
            </a:xfrm>
            <a:prstGeom prst="ellipse">
              <a:avLst/>
            </a:prstGeom>
            <a:ln w="31750">
              <a:solidFill>
                <a:schemeClr val="tx1"/>
              </a:solidFill>
              <a:round/>
              <a:headEnd/>
              <a:tailEnd/>
            </a:ln>
          </p:spPr>
          <p:txBody>
            <a:bodyPr/>
            <a:lstStyle/>
            <a:p>
              <a:pPr algn="ctr" eaLnBrk="1" hangingPunct="1"/>
              <a:r>
                <a:rPr lang="en-US" altLang="zh-CN" sz="4000" b="1">
                  <a:solidFill>
                    <a:srgbClr val="FF3300"/>
                  </a:solidFill>
                </a:rPr>
                <a:t>N</a:t>
              </a:r>
              <a:endParaRPr lang="en-US" altLang="zh-CN" sz="2800" b="1">
                <a:solidFill>
                  <a:schemeClr val="bg2"/>
                </a:solidFill>
              </a:endParaRPr>
            </a:p>
          </p:txBody>
        </p:sp>
        <p:cxnSp>
          <p:nvCxnSpPr>
            <p:cNvPr id="31" name="直接连接符 30">
              <a:extLst>
                <a:ext uri="{FF2B5EF4-FFF2-40B4-BE49-F238E27FC236}">
                  <a16:creationId xmlns:a16="http://schemas.microsoft.com/office/drawing/2014/main" xmlns="" id="{2B5EF32D-F2A6-49D6-9EB7-B126F1DD8BD4}"/>
                </a:ext>
              </a:extLst>
            </p:cNvPr>
            <p:cNvCxnSpPr>
              <a:cxnSpLocks/>
            </p:cNvCxnSpPr>
            <p:nvPr/>
          </p:nvCxnSpPr>
          <p:spPr bwMode="auto">
            <a:xfrm>
              <a:off x="4751203" y="5104246"/>
              <a:ext cx="423732" cy="53704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useBgFill="1">
          <p:nvSpPr>
            <p:cNvPr id="32" name="Oval 12">
              <a:extLst>
                <a:ext uri="{FF2B5EF4-FFF2-40B4-BE49-F238E27FC236}">
                  <a16:creationId xmlns:a16="http://schemas.microsoft.com/office/drawing/2014/main" xmlns="" id="{49968D7B-8F0F-45CB-919F-E01BBA6B4EBE}"/>
                </a:ext>
              </a:extLst>
            </p:cNvPr>
            <p:cNvSpPr>
              <a:spLocks noChangeArrowheads="1"/>
            </p:cNvSpPr>
            <p:nvPr/>
          </p:nvSpPr>
          <p:spPr bwMode="auto">
            <a:xfrm>
              <a:off x="4791815" y="5603412"/>
              <a:ext cx="1011998" cy="762000"/>
            </a:xfrm>
            <a:prstGeom prst="ellipse">
              <a:avLst/>
            </a:prstGeom>
            <a:ln w="31750">
              <a:solidFill>
                <a:schemeClr val="tx1"/>
              </a:solidFill>
              <a:round/>
              <a:headEnd/>
              <a:tailEnd/>
            </a:ln>
          </p:spPr>
          <p:txBody>
            <a:bodyPr/>
            <a:lstStyle/>
            <a:p>
              <a:pPr algn="ctr" eaLnBrk="1" hangingPunct="1"/>
              <a:r>
                <a:rPr lang="en-US" altLang="zh-CN" sz="4000" b="1">
                  <a:solidFill>
                    <a:srgbClr val="FF3300"/>
                  </a:solidFill>
                </a:rPr>
                <a:t>R</a:t>
              </a:r>
              <a:endParaRPr lang="en-US" altLang="zh-CN" sz="2800" b="1">
                <a:solidFill>
                  <a:schemeClr val="bg2"/>
                </a:solidFill>
              </a:endParaRPr>
            </a:p>
          </p:txBody>
        </p:sp>
      </p:grpSp>
      <p:sp>
        <p:nvSpPr>
          <p:cNvPr id="34" name="矩形 33">
            <a:extLst>
              <a:ext uri="{FF2B5EF4-FFF2-40B4-BE49-F238E27FC236}">
                <a16:creationId xmlns:a16="http://schemas.microsoft.com/office/drawing/2014/main" xmlns="" id="{0BEA2296-13B5-4037-BCAB-07A6E76F25FF}"/>
              </a:ext>
            </a:extLst>
          </p:cNvPr>
          <p:cNvSpPr/>
          <p:nvPr/>
        </p:nvSpPr>
        <p:spPr>
          <a:xfrm>
            <a:off x="6953592" y="3138782"/>
            <a:ext cx="3416320" cy="1200329"/>
          </a:xfrm>
          <a:prstGeom prst="rect">
            <a:avLst/>
          </a:prstGeom>
        </p:spPr>
        <p:txBody>
          <a:bodyPr wrap="none">
            <a:spAutoFit/>
          </a:bodyPr>
          <a:lstStyle/>
          <a:p>
            <a:pPr lvl="1"/>
            <a:r>
              <a:rPr lang="zh-CN" altLang="en-US" sz="3600" dirty="0">
                <a:solidFill>
                  <a:schemeClr val="tx2"/>
                </a:solidFill>
              </a:rPr>
              <a:t>左右子树均不</a:t>
            </a:r>
            <a:endParaRPr lang="en-US" altLang="zh-CN" sz="3600" dirty="0">
              <a:solidFill>
                <a:schemeClr val="tx2"/>
              </a:solidFill>
            </a:endParaRPr>
          </a:p>
          <a:p>
            <a:pPr lvl="1"/>
            <a:r>
              <a:rPr lang="zh-CN" altLang="en-US" sz="3600" dirty="0">
                <a:solidFill>
                  <a:schemeClr val="tx2"/>
                </a:solidFill>
              </a:rPr>
              <a:t>为空的二叉树</a:t>
            </a:r>
            <a:endParaRPr lang="en-US" altLang="zh-CN" sz="3600" dirty="0">
              <a:solidFill>
                <a:schemeClr val="tx2"/>
              </a:solidFill>
            </a:endParaRPr>
          </a:p>
        </p:txBody>
      </p:sp>
      <p:grpSp>
        <p:nvGrpSpPr>
          <p:cNvPr id="7" name="组 6"/>
          <p:cNvGrpSpPr/>
          <p:nvPr/>
        </p:nvGrpSpPr>
        <p:grpSpPr>
          <a:xfrm>
            <a:off x="7251603" y="4384212"/>
            <a:ext cx="2633774" cy="1981200"/>
            <a:chOff x="7251603" y="4384212"/>
            <a:chExt cx="2633774" cy="1981200"/>
          </a:xfrm>
        </p:grpSpPr>
        <p:sp useBgFill="1">
          <p:nvSpPr>
            <p:cNvPr id="35" name="Oval 12">
              <a:extLst>
                <a:ext uri="{FF2B5EF4-FFF2-40B4-BE49-F238E27FC236}">
                  <a16:creationId xmlns:a16="http://schemas.microsoft.com/office/drawing/2014/main" xmlns="" id="{6D912BD5-C28E-4087-B1E1-C17B50E1E370}"/>
                </a:ext>
              </a:extLst>
            </p:cNvPr>
            <p:cNvSpPr>
              <a:spLocks noChangeArrowheads="1"/>
            </p:cNvSpPr>
            <p:nvPr/>
          </p:nvSpPr>
          <p:spPr bwMode="auto">
            <a:xfrm>
              <a:off x="8148744" y="4384212"/>
              <a:ext cx="1011998" cy="762000"/>
            </a:xfrm>
            <a:prstGeom prst="ellipse">
              <a:avLst/>
            </a:prstGeom>
            <a:ln w="31750">
              <a:solidFill>
                <a:schemeClr val="tx1"/>
              </a:solidFill>
              <a:round/>
              <a:headEnd/>
              <a:tailEnd/>
            </a:ln>
          </p:spPr>
          <p:txBody>
            <a:bodyPr/>
            <a:lstStyle/>
            <a:p>
              <a:pPr algn="ctr" eaLnBrk="1" hangingPunct="1"/>
              <a:r>
                <a:rPr lang="en-US" altLang="zh-CN" sz="4000" b="1">
                  <a:solidFill>
                    <a:srgbClr val="FF3300"/>
                  </a:solidFill>
                </a:rPr>
                <a:t>N</a:t>
              </a:r>
              <a:endParaRPr lang="en-US" altLang="zh-CN" sz="2800" b="1">
                <a:solidFill>
                  <a:schemeClr val="bg2"/>
                </a:solidFill>
              </a:endParaRPr>
            </a:p>
          </p:txBody>
        </p:sp>
        <p:cxnSp>
          <p:nvCxnSpPr>
            <p:cNvPr id="36" name="直接连接符 35">
              <a:extLst>
                <a:ext uri="{FF2B5EF4-FFF2-40B4-BE49-F238E27FC236}">
                  <a16:creationId xmlns:a16="http://schemas.microsoft.com/office/drawing/2014/main" xmlns="" id="{FC55444B-DC36-4F24-AC2B-24F9F75BDC25}"/>
                </a:ext>
              </a:extLst>
            </p:cNvPr>
            <p:cNvCxnSpPr>
              <a:cxnSpLocks/>
              <a:stCxn id="35" idx="3"/>
            </p:cNvCxnSpPr>
            <p:nvPr/>
          </p:nvCxnSpPr>
          <p:spPr bwMode="auto">
            <a:xfrm flipH="1">
              <a:off x="7828034" y="5034620"/>
              <a:ext cx="468914" cy="62911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useBgFill="1">
          <p:nvSpPr>
            <p:cNvPr id="37" name="Oval 12">
              <a:extLst>
                <a:ext uri="{FF2B5EF4-FFF2-40B4-BE49-F238E27FC236}">
                  <a16:creationId xmlns:a16="http://schemas.microsoft.com/office/drawing/2014/main" xmlns="" id="{B5B45CBD-E120-473B-8C5A-F577260BD3F1}"/>
                </a:ext>
              </a:extLst>
            </p:cNvPr>
            <p:cNvSpPr>
              <a:spLocks noChangeArrowheads="1"/>
            </p:cNvSpPr>
            <p:nvPr/>
          </p:nvSpPr>
          <p:spPr bwMode="auto">
            <a:xfrm>
              <a:off x="7251603" y="5603412"/>
              <a:ext cx="1011998" cy="762000"/>
            </a:xfrm>
            <a:prstGeom prst="ellipse">
              <a:avLst/>
            </a:prstGeom>
            <a:ln w="31750">
              <a:solidFill>
                <a:schemeClr val="tx1"/>
              </a:solidFill>
              <a:round/>
              <a:headEnd/>
              <a:tailEnd/>
            </a:ln>
          </p:spPr>
          <p:txBody>
            <a:bodyPr/>
            <a:lstStyle/>
            <a:p>
              <a:pPr algn="ctr" eaLnBrk="1" hangingPunct="1"/>
              <a:r>
                <a:rPr lang="en-US" altLang="zh-CN" sz="4000" b="1">
                  <a:solidFill>
                    <a:srgbClr val="FF3300"/>
                  </a:solidFill>
                </a:rPr>
                <a:t>L</a:t>
              </a:r>
              <a:endParaRPr lang="en-US" altLang="zh-CN" sz="2800" b="1">
                <a:solidFill>
                  <a:schemeClr val="bg2"/>
                </a:solidFill>
              </a:endParaRPr>
            </a:p>
          </p:txBody>
        </p:sp>
        <p:cxnSp>
          <p:nvCxnSpPr>
            <p:cNvPr id="38" name="直接连接符 37">
              <a:extLst>
                <a:ext uri="{FF2B5EF4-FFF2-40B4-BE49-F238E27FC236}">
                  <a16:creationId xmlns:a16="http://schemas.microsoft.com/office/drawing/2014/main" xmlns="" id="{D94A0751-9FE9-4213-83B3-FA10917D4952}"/>
                </a:ext>
              </a:extLst>
            </p:cNvPr>
            <p:cNvCxnSpPr>
              <a:cxnSpLocks/>
            </p:cNvCxnSpPr>
            <p:nvPr/>
          </p:nvCxnSpPr>
          <p:spPr bwMode="auto">
            <a:xfrm>
              <a:off x="8832767" y="5104246"/>
              <a:ext cx="423732" cy="53704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useBgFill="1">
          <p:nvSpPr>
            <p:cNvPr id="39" name="Oval 12">
              <a:extLst>
                <a:ext uri="{FF2B5EF4-FFF2-40B4-BE49-F238E27FC236}">
                  <a16:creationId xmlns:a16="http://schemas.microsoft.com/office/drawing/2014/main" xmlns="" id="{169A6F7B-0720-4894-805B-DF9C67DF17D7}"/>
                </a:ext>
              </a:extLst>
            </p:cNvPr>
            <p:cNvSpPr>
              <a:spLocks noChangeArrowheads="1"/>
            </p:cNvSpPr>
            <p:nvPr/>
          </p:nvSpPr>
          <p:spPr bwMode="auto">
            <a:xfrm>
              <a:off x="8873379" y="5603412"/>
              <a:ext cx="1011998" cy="762000"/>
            </a:xfrm>
            <a:prstGeom prst="ellipse">
              <a:avLst/>
            </a:prstGeom>
            <a:ln w="31750">
              <a:solidFill>
                <a:schemeClr val="tx1"/>
              </a:solidFill>
              <a:round/>
              <a:headEnd/>
              <a:tailEnd/>
            </a:ln>
          </p:spPr>
          <p:txBody>
            <a:bodyPr/>
            <a:lstStyle/>
            <a:p>
              <a:pPr algn="ctr" eaLnBrk="1" hangingPunct="1"/>
              <a:r>
                <a:rPr lang="en-US" altLang="zh-CN" sz="4000" b="1">
                  <a:solidFill>
                    <a:srgbClr val="FF3300"/>
                  </a:solidFill>
                </a:rPr>
                <a:t>R</a:t>
              </a:r>
              <a:endParaRPr lang="en-US" altLang="zh-CN" sz="2800" b="1">
                <a:solidFill>
                  <a:schemeClr val="bg2"/>
                </a:solidFill>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2768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2768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2768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animBg="1"/>
      <p:bldP spid="327684" grpId="0" animBg="1"/>
      <p:bldP spid="327685" grpId="0" animBg="1"/>
      <p:bldP spid="2" grpId="0"/>
      <p:bldP spid="23" grpId="0"/>
      <p:bldP spid="3" grpId="0"/>
      <p:bldP spid="29" grpId="0"/>
      <p:bldP spid="3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Oval 2"/>
          <p:cNvSpPr>
            <a:spLocks noChangeArrowheads="1"/>
          </p:cNvSpPr>
          <p:nvPr/>
        </p:nvSpPr>
        <p:spPr bwMode="auto">
          <a:xfrm>
            <a:off x="5121639" y="199743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9</a:t>
            </a:r>
            <a:endParaRPr lang="en-US" altLang="zh-CN"/>
          </a:p>
        </p:txBody>
      </p:sp>
      <p:sp>
        <p:nvSpPr>
          <p:cNvPr id="444419" name="Text Box 3"/>
          <p:cNvSpPr txBox="1">
            <a:spLocks noChangeArrowheads="1"/>
          </p:cNvSpPr>
          <p:nvPr/>
        </p:nvSpPr>
        <p:spPr bwMode="auto">
          <a:xfrm>
            <a:off x="1272152" y="1110752"/>
            <a:ext cx="59170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zh-CN" altLang="en-US" sz="3200" dirty="0" smtClean="0">
                <a:solidFill>
                  <a:srgbClr val="990000"/>
                </a:solidFill>
                <a:latin typeface="SimSun" charset="-122"/>
                <a:ea typeface="SimSun" charset="-122"/>
                <a:cs typeface="SimSun" charset="-122"/>
              </a:rPr>
              <a:t>例</a:t>
            </a:r>
            <a:r>
              <a:rPr lang="en-US" altLang="zh-CN" sz="3200" dirty="0" smtClean="0">
                <a:solidFill>
                  <a:srgbClr val="990000"/>
                </a:solidFill>
                <a:latin typeface="SimSun" charset="-122"/>
                <a:ea typeface="SimSun" charset="-122"/>
                <a:cs typeface="SimSun" charset="-122"/>
              </a:rPr>
              <a:t>: </a:t>
            </a:r>
            <a:r>
              <a:rPr lang="zh-CN" altLang="en-US" sz="3200" dirty="0">
                <a:solidFill>
                  <a:srgbClr val="990000"/>
                </a:solidFill>
                <a:latin typeface="SimSun" charset="-122"/>
                <a:ea typeface="SimSun" charset="-122"/>
                <a:cs typeface="SimSun" charset="-122"/>
              </a:rPr>
              <a:t>已知权值 </a:t>
            </a:r>
            <a:r>
              <a:rPr lang="en-US" altLang="zh-CN" sz="3200" dirty="0">
                <a:solidFill>
                  <a:srgbClr val="990000"/>
                </a:solidFill>
                <a:latin typeface="Times New Roman" charset="0"/>
                <a:ea typeface="Times New Roman" charset="0"/>
                <a:cs typeface="Times New Roman" charset="0"/>
              </a:rPr>
              <a:t>W={ 5, 6, 2, 9, 7 }</a:t>
            </a:r>
            <a:endParaRPr lang="en-US" altLang="zh-CN" sz="1600" dirty="0">
              <a:latin typeface="Times New Roman" charset="0"/>
              <a:ea typeface="Times New Roman" charset="0"/>
              <a:cs typeface="Times New Roman" charset="0"/>
            </a:endParaRPr>
          </a:p>
        </p:txBody>
      </p:sp>
      <p:sp>
        <p:nvSpPr>
          <p:cNvPr id="444420" name="Oval 4"/>
          <p:cNvSpPr>
            <a:spLocks noChangeArrowheads="1"/>
          </p:cNvSpPr>
          <p:nvPr/>
        </p:nvSpPr>
        <p:spPr bwMode="auto">
          <a:xfrm>
            <a:off x="2302239" y="199743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5</a:t>
            </a:r>
            <a:endParaRPr lang="en-US" altLang="zh-CN"/>
          </a:p>
        </p:txBody>
      </p:sp>
      <p:sp>
        <p:nvSpPr>
          <p:cNvPr id="444421" name="Oval 5"/>
          <p:cNvSpPr>
            <a:spLocks noChangeArrowheads="1"/>
          </p:cNvSpPr>
          <p:nvPr/>
        </p:nvSpPr>
        <p:spPr bwMode="auto">
          <a:xfrm>
            <a:off x="3216639" y="199743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6</a:t>
            </a:r>
            <a:endParaRPr lang="en-US" altLang="zh-CN"/>
          </a:p>
        </p:txBody>
      </p:sp>
      <p:sp>
        <p:nvSpPr>
          <p:cNvPr id="444422" name="Oval 6"/>
          <p:cNvSpPr>
            <a:spLocks noChangeArrowheads="1"/>
          </p:cNvSpPr>
          <p:nvPr/>
        </p:nvSpPr>
        <p:spPr bwMode="auto">
          <a:xfrm>
            <a:off x="4131039" y="199743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2</a:t>
            </a:r>
            <a:endParaRPr lang="en-US" altLang="zh-CN"/>
          </a:p>
        </p:txBody>
      </p:sp>
      <p:sp>
        <p:nvSpPr>
          <p:cNvPr id="444423" name="Oval 7"/>
          <p:cNvSpPr>
            <a:spLocks noChangeArrowheads="1"/>
          </p:cNvSpPr>
          <p:nvPr/>
        </p:nvSpPr>
        <p:spPr bwMode="auto">
          <a:xfrm>
            <a:off x="6036039" y="199743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7</a:t>
            </a:r>
            <a:endParaRPr lang="en-US" altLang="zh-CN"/>
          </a:p>
        </p:txBody>
      </p:sp>
      <p:sp>
        <p:nvSpPr>
          <p:cNvPr id="444424" name="Oval 8"/>
          <p:cNvSpPr>
            <a:spLocks noChangeArrowheads="1"/>
          </p:cNvSpPr>
          <p:nvPr/>
        </p:nvSpPr>
        <p:spPr bwMode="auto">
          <a:xfrm>
            <a:off x="5045439" y="420723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5</a:t>
            </a:r>
            <a:endParaRPr lang="en-US" altLang="zh-CN"/>
          </a:p>
        </p:txBody>
      </p:sp>
      <p:sp>
        <p:nvSpPr>
          <p:cNvPr id="444425" name="Oval 9"/>
          <p:cNvSpPr>
            <a:spLocks noChangeArrowheads="1"/>
          </p:cNvSpPr>
          <p:nvPr/>
        </p:nvSpPr>
        <p:spPr bwMode="auto">
          <a:xfrm>
            <a:off x="6264639" y="420723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2</a:t>
            </a:r>
            <a:endParaRPr lang="en-US" altLang="zh-CN"/>
          </a:p>
        </p:txBody>
      </p:sp>
      <p:sp>
        <p:nvSpPr>
          <p:cNvPr id="444426" name="Line 10"/>
          <p:cNvSpPr>
            <a:spLocks noChangeShapeType="1"/>
          </p:cNvSpPr>
          <p:nvPr/>
        </p:nvSpPr>
        <p:spPr bwMode="auto">
          <a:xfrm flipH="1">
            <a:off x="5350239" y="3978639"/>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4427" name="Line 11"/>
          <p:cNvSpPr>
            <a:spLocks noChangeShapeType="1"/>
          </p:cNvSpPr>
          <p:nvPr/>
        </p:nvSpPr>
        <p:spPr bwMode="auto">
          <a:xfrm>
            <a:off x="6188439" y="3978639"/>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4428" name="Text Box 12"/>
          <p:cNvSpPr txBox="1">
            <a:spLocks noChangeArrowheads="1"/>
          </p:cNvSpPr>
          <p:nvPr/>
        </p:nvSpPr>
        <p:spPr bwMode="auto">
          <a:xfrm>
            <a:off x="5715365" y="3292839"/>
            <a:ext cx="549275"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altLang="zh-CN" sz="3600" b="1">
                <a:solidFill>
                  <a:srgbClr val="FF3300"/>
                </a:solidFill>
              </a:rPr>
              <a:t>7</a:t>
            </a:r>
            <a:endParaRPr lang="en-US" altLang="zh-CN"/>
          </a:p>
        </p:txBody>
      </p:sp>
      <p:sp>
        <p:nvSpPr>
          <p:cNvPr id="444429" name="Oval 13"/>
          <p:cNvSpPr>
            <a:spLocks noChangeArrowheads="1"/>
          </p:cNvSpPr>
          <p:nvPr/>
        </p:nvSpPr>
        <p:spPr bwMode="auto">
          <a:xfrm>
            <a:off x="2378439" y="329283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6</a:t>
            </a:r>
            <a:endParaRPr lang="en-US" altLang="zh-CN"/>
          </a:p>
        </p:txBody>
      </p:sp>
      <p:sp>
        <p:nvSpPr>
          <p:cNvPr id="444430" name="Oval 14"/>
          <p:cNvSpPr>
            <a:spLocks noChangeArrowheads="1"/>
          </p:cNvSpPr>
          <p:nvPr/>
        </p:nvSpPr>
        <p:spPr bwMode="auto">
          <a:xfrm>
            <a:off x="3292839" y="329283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9</a:t>
            </a:r>
            <a:endParaRPr lang="en-US" altLang="zh-CN"/>
          </a:p>
        </p:txBody>
      </p:sp>
      <p:sp>
        <p:nvSpPr>
          <p:cNvPr id="444431" name="Oval 15"/>
          <p:cNvSpPr>
            <a:spLocks noChangeArrowheads="1"/>
          </p:cNvSpPr>
          <p:nvPr/>
        </p:nvSpPr>
        <p:spPr bwMode="auto">
          <a:xfrm>
            <a:off x="4207239" y="329283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7</a:t>
            </a:r>
            <a:endParaRPr lang="en-US" altLang="zh-CN"/>
          </a:p>
        </p:txBody>
      </p:sp>
      <p:sp>
        <p:nvSpPr>
          <p:cNvPr id="444432" name="Oval 16"/>
          <p:cNvSpPr>
            <a:spLocks noChangeArrowheads="1"/>
          </p:cNvSpPr>
          <p:nvPr/>
        </p:nvSpPr>
        <p:spPr bwMode="auto">
          <a:xfrm>
            <a:off x="5578839" y="618843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6</a:t>
            </a:r>
            <a:endParaRPr lang="en-US" altLang="zh-CN"/>
          </a:p>
        </p:txBody>
      </p:sp>
      <p:sp>
        <p:nvSpPr>
          <p:cNvPr id="444433" name="Oval 17"/>
          <p:cNvSpPr>
            <a:spLocks noChangeArrowheads="1"/>
          </p:cNvSpPr>
          <p:nvPr/>
        </p:nvSpPr>
        <p:spPr bwMode="auto">
          <a:xfrm>
            <a:off x="6645639" y="618843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7</a:t>
            </a:r>
            <a:endParaRPr lang="en-US" altLang="zh-CN"/>
          </a:p>
        </p:txBody>
      </p:sp>
      <p:sp>
        <p:nvSpPr>
          <p:cNvPr id="444434" name="Text Box 18"/>
          <p:cNvSpPr txBox="1">
            <a:spLocks noChangeArrowheads="1"/>
          </p:cNvSpPr>
          <p:nvPr/>
        </p:nvSpPr>
        <p:spPr bwMode="auto">
          <a:xfrm>
            <a:off x="6112239" y="5274039"/>
            <a:ext cx="685800"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altLang="zh-CN" sz="3600" b="1">
                <a:solidFill>
                  <a:srgbClr val="FF3300"/>
                </a:solidFill>
              </a:rPr>
              <a:t>13</a:t>
            </a:r>
            <a:endParaRPr lang="en-US" altLang="zh-CN"/>
          </a:p>
        </p:txBody>
      </p:sp>
      <p:sp>
        <p:nvSpPr>
          <p:cNvPr id="444435" name="Line 19"/>
          <p:cNvSpPr>
            <a:spLocks noChangeShapeType="1"/>
          </p:cNvSpPr>
          <p:nvPr/>
        </p:nvSpPr>
        <p:spPr bwMode="auto">
          <a:xfrm flipH="1">
            <a:off x="5883639" y="5883639"/>
            <a:ext cx="228600" cy="3048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4436" name="Line 20"/>
          <p:cNvSpPr>
            <a:spLocks noChangeShapeType="1"/>
          </p:cNvSpPr>
          <p:nvPr/>
        </p:nvSpPr>
        <p:spPr bwMode="auto">
          <a:xfrm>
            <a:off x="6798039" y="5959839"/>
            <a:ext cx="1524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4437" name="Oval 21"/>
          <p:cNvSpPr>
            <a:spLocks noChangeArrowheads="1"/>
          </p:cNvSpPr>
          <p:nvPr/>
        </p:nvSpPr>
        <p:spPr bwMode="auto">
          <a:xfrm>
            <a:off x="2454639" y="527403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9</a:t>
            </a:r>
            <a:endParaRPr lang="en-US" altLang="zh-CN"/>
          </a:p>
        </p:txBody>
      </p:sp>
      <p:sp>
        <p:nvSpPr>
          <p:cNvPr id="444438" name="Oval 22"/>
          <p:cNvSpPr>
            <a:spLocks noChangeArrowheads="1"/>
          </p:cNvSpPr>
          <p:nvPr/>
        </p:nvSpPr>
        <p:spPr bwMode="auto">
          <a:xfrm>
            <a:off x="3216639" y="618843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5</a:t>
            </a:r>
            <a:endParaRPr lang="en-US" altLang="zh-CN"/>
          </a:p>
        </p:txBody>
      </p:sp>
      <p:sp>
        <p:nvSpPr>
          <p:cNvPr id="444439" name="Oval 23"/>
          <p:cNvSpPr>
            <a:spLocks noChangeArrowheads="1"/>
          </p:cNvSpPr>
          <p:nvPr/>
        </p:nvSpPr>
        <p:spPr bwMode="auto">
          <a:xfrm>
            <a:off x="4435839" y="618843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2</a:t>
            </a:r>
            <a:endParaRPr lang="en-US" altLang="zh-CN"/>
          </a:p>
        </p:txBody>
      </p:sp>
      <p:sp>
        <p:nvSpPr>
          <p:cNvPr id="444440" name="Line 24"/>
          <p:cNvSpPr>
            <a:spLocks noChangeShapeType="1"/>
          </p:cNvSpPr>
          <p:nvPr/>
        </p:nvSpPr>
        <p:spPr bwMode="auto">
          <a:xfrm flipH="1">
            <a:off x="3521439" y="5959839"/>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4441" name="Line 25"/>
          <p:cNvSpPr>
            <a:spLocks noChangeShapeType="1"/>
          </p:cNvSpPr>
          <p:nvPr/>
        </p:nvSpPr>
        <p:spPr bwMode="auto">
          <a:xfrm>
            <a:off x="4359639" y="5959839"/>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4442" name="Text Box 26"/>
          <p:cNvSpPr txBox="1">
            <a:spLocks noChangeArrowheads="1"/>
          </p:cNvSpPr>
          <p:nvPr/>
        </p:nvSpPr>
        <p:spPr bwMode="auto">
          <a:xfrm>
            <a:off x="3886565" y="5274039"/>
            <a:ext cx="549275"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altLang="zh-CN" sz="3600" b="1">
                <a:solidFill>
                  <a:srgbClr val="FF3300"/>
                </a:solidFill>
              </a:rPr>
              <a:t>7</a:t>
            </a:r>
            <a:endParaRPr lang="en-US" altLang="zh-CN"/>
          </a:p>
        </p:txBody>
      </p:sp>
      <p:sp>
        <p:nvSpPr>
          <p:cNvPr id="27"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6.6.1 </a:t>
            </a:r>
            <a:r>
              <a:rPr lang="zh-CN" altLang="en-US" sz="3600" b="1" kern="0" dirty="0" smtClean="0">
                <a:latin typeface="+mj-lt"/>
                <a:ea typeface="+mj-ea"/>
                <a:cs typeface="+mj-cs"/>
              </a:rPr>
              <a:t>最优二叉树</a:t>
            </a:r>
            <a:endParaRPr lang="zh-CN" altLang="en-US" sz="3600" b="1" kern="0" dirty="0">
              <a:latin typeface="+mj-lt"/>
              <a:ea typeface="+mj-ea"/>
              <a:cs typeface="+mj-cs"/>
            </a:endParaRPr>
          </a:p>
        </p:txBody>
      </p:sp>
      <p:sp>
        <p:nvSpPr>
          <p:cNvPr id="2" name="矩形 1"/>
          <p:cNvSpPr/>
          <p:nvPr/>
        </p:nvSpPr>
        <p:spPr>
          <a:xfrm>
            <a:off x="1091651" y="1909407"/>
            <a:ext cx="1210588" cy="584775"/>
          </a:xfrm>
          <a:prstGeom prst="rect">
            <a:avLst/>
          </a:prstGeom>
        </p:spPr>
        <p:txBody>
          <a:bodyPr wrap="none">
            <a:spAutoFit/>
          </a:bodyPr>
          <a:lstStyle/>
          <a:p>
            <a:r>
              <a:rPr lang="zh-CN" altLang="en-US" sz="3200" dirty="0" smtClean="0">
                <a:solidFill>
                  <a:srgbClr val="990000"/>
                </a:solidFill>
                <a:latin typeface="SimSun" charset="-122"/>
                <a:ea typeface="SimSun" charset="-122"/>
                <a:cs typeface="SimSun" charset="-122"/>
              </a:rPr>
              <a:t>（</a:t>
            </a:r>
            <a:r>
              <a:rPr lang="en-US" altLang="zh-CN" sz="3200" dirty="0" smtClean="0">
                <a:solidFill>
                  <a:srgbClr val="990000"/>
                </a:solidFill>
                <a:latin typeface="SimSun" charset="-122"/>
                <a:ea typeface="SimSun" charset="-122"/>
                <a:cs typeface="SimSun" charset="-122"/>
              </a:rPr>
              <a:t>1</a:t>
            </a:r>
            <a:r>
              <a:rPr lang="zh-CN" altLang="en-US" sz="3200" dirty="0" smtClean="0">
                <a:solidFill>
                  <a:srgbClr val="990000"/>
                </a:solidFill>
                <a:latin typeface="SimSun" charset="-122"/>
                <a:ea typeface="SimSun" charset="-122"/>
                <a:cs typeface="SimSun" charset="-122"/>
              </a:rPr>
              <a:t>）</a:t>
            </a:r>
            <a:endParaRPr lang="zh-CN" altLang="en-US" sz="3200" dirty="0"/>
          </a:p>
        </p:txBody>
      </p:sp>
      <p:sp>
        <p:nvSpPr>
          <p:cNvPr id="29" name="矩形 28"/>
          <p:cNvSpPr/>
          <p:nvPr/>
        </p:nvSpPr>
        <p:spPr>
          <a:xfrm>
            <a:off x="1111505" y="3192395"/>
            <a:ext cx="1210588" cy="584775"/>
          </a:xfrm>
          <a:prstGeom prst="rect">
            <a:avLst/>
          </a:prstGeom>
        </p:spPr>
        <p:txBody>
          <a:bodyPr wrap="none">
            <a:spAutoFit/>
          </a:bodyPr>
          <a:lstStyle/>
          <a:p>
            <a:r>
              <a:rPr lang="zh-CN" altLang="en-US" sz="3200" dirty="0" smtClean="0">
                <a:solidFill>
                  <a:srgbClr val="990000"/>
                </a:solidFill>
                <a:latin typeface="SimSun" charset="-122"/>
                <a:ea typeface="SimSun" charset="-122"/>
                <a:cs typeface="SimSun" charset="-122"/>
              </a:rPr>
              <a:t>（</a:t>
            </a:r>
            <a:r>
              <a:rPr lang="en-US" altLang="zh-CN" sz="3200" dirty="0">
                <a:solidFill>
                  <a:srgbClr val="990000"/>
                </a:solidFill>
                <a:latin typeface="SimSun" charset="-122"/>
                <a:ea typeface="SimSun" charset="-122"/>
                <a:cs typeface="SimSun" charset="-122"/>
              </a:rPr>
              <a:t>2</a:t>
            </a:r>
            <a:r>
              <a:rPr lang="zh-CN" altLang="en-US" sz="3200" dirty="0" smtClean="0">
                <a:solidFill>
                  <a:srgbClr val="990000"/>
                </a:solidFill>
                <a:latin typeface="SimSun" charset="-122"/>
                <a:ea typeface="SimSun" charset="-122"/>
                <a:cs typeface="SimSun" charset="-122"/>
              </a:rPr>
              <a:t>）</a:t>
            </a:r>
            <a:endParaRPr lang="zh-CN" altLang="en-US" sz="3200" dirty="0"/>
          </a:p>
        </p:txBody>
      </p:sp>
      <p:sp>
        <p:nvSpPr>
          <p:cNvPr id="30" name="矩形 29"/>
          <p:cNvSpPr/>
          <p:nvPr/>
        </p:nvSpPr>
        <p:spPr>
          <a:xfrm>
            <a:off x="1167851" y="5268720"/>
            <a:ext cx="1210588" cy="584775"/>
          </a:xfrm>
          <a:prstGeom prst="rect">
            <a:avLst/>
          </a:prstGeom>
        </p:spPr>
        <p:txBody>
          <a:bodyPr wrap="none">
            <a:spAutoFit/>
          </a:bodyPr>
          <a:lstStyle/>
          <a:p>
            <a:r>
              <a:rPr lang="zh-CN" altLang="en-US" sz="3200" dirty="0" smtClean="0">
                <a:solidFill>
                  <a:srgbClr val="990000"/>
                </a:solidFill>
                <a:latin typeface="SimSun" charset="-122"/>
                <a:ea typeface="SimSun" charset="-122"/>
                <a:cs typeface="SimSun" charset="-122"/>
              </a:rPr>
              <a:t>（</a:t>
            </a:r>
            <a:r>
              <a:rPr lang="en-US" altLang="zh-CN" sz="3200" dirty="0" smtClean="0">
                <a:solidFill>
                  <a:srgbClr val="990000"/>
                </a:solidFill>
                <a:latin typeface="SimSun" charset="-122"/>
                <a:ea typeface="SimSun" charset="-122"/>
                <a:cs typeface="SimSun" charset="-122"/>
              </a:rPr>
              <a:t>3</a:t>
            </a:r>
            <a:r>
              <a:rPr lang="zh-CN" altLang="en-US" sz="3200" dirty="0" smtClean="0">
                <a:solidFill>
                  <a:srgbClr val="990000"/>
                </a:solidFill>
                <a:latin typeface="SimSun" charset="-122"/>
                <a:ea typeface="SimSun" charset="-122"/>
                <a:cs typeface="SimSun" charset="-122"/>
              </a:rPr>
              <a:t>）</a:t>
            </a:r>
            <a:endParaRPr lang="zh-CN" altLang="en-US" sz="3200" dirty="0"/>
          </a:p>
        </p:txBody>
      </p:sp>
    </p:spTree>
    <p:extLst>
      <p:ext uri="{BB962C8B-B14F-4D97-AF65-F5344CB8AC3E}">
        <p14:creationId xmlns:p14="http://schemas.microsoft.com/office/powerpoint/2010/main" val="701339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44419"/>
                                        </p:tgtEl>
                                        <p:attrNameLst>
                                          <p:attrName>style.visibility</p:attrName>
                                        </p:attrNameLst>
                                      </p:cBhvr>
                                      <p:to>
                                        <p:strVal val="visible"/>
                                      </p:to>
                                    </p:set>
                                    <p:anim calcmode="lin" valueType="num">
                                      <p:cBhvr additive="base">
                                        <p:cTn id="7" dur="500" fill="hold"/>
                                        <p:tgtEl>
                                          <p:spTgt spid="444419"/>
                                        </p:tgtEl>
                                        <p:attrNameLst>
                                          <p:attrName>ppt_x</p:attrName>
                                        </p:attrNameLst>
                                      </p:cBhvr>
                                      <p:tavLst>
                                        <p:tav tm="0">
                                          <p:val>
                                            <p:strVal val="#ppt_x"/>
                                          </p:val>
                                        </p:tav>
                                        <p:tav tm="100000">
                                          <p:val>
                                            <p:strVal val="#ppt_x"/>
                                          </p:val>
                                        </p:tav>
                                      </p:tavLst>
                                    </p:anim>
                                    <p:anim calcmode="lin" valueType="num">
                                      <p:cBhvr additive="base">
                                        <p:cTn id="8" dur="500" fill="hold"/>
                                        <p:tgtEl>
                                          <p:spTgt spid="44441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4420"/>
                                        </p:tgtEl>
                                        <p:attrNameLst>
                                          <p:attrName>style.visibility</p:attrName>
                                        </p:attrNameLst>
                                      </p:cBhvr>
                                      <p:to>
                                        <p:strVal val="visible"/>
                                      </p:to>
                                    </p:set>
                                    <p:animEffect transition="in" filter="dissolve">
                                      <p:cBhvr>
                                        <p:cTn id="17" dur="500"/>
                                        <p:tgtEl>
                                          <p:spTgt spid="4444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4421"/>
                                        </p:tgtEl>
                                        <p:attrNameLst>
                                          <p:attrName>style.visibility</p:attrName>
                                        </p:attrNameLst>
                                      </p:cBhvr>
                                      <p:to>
                                        <p:strVal val="visible"/>
                                      </p:to>
                                    </p:set>
                                    <p:animEffect transition="in" filter="dissolve">
                                      <p:cBhvr>
                                        <p:cTn id="22" dur="500"/>
                                        <p:tgtEl>
                                          <p:spTgt spid="4444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44422"/>
                                        </p:tgtEl>
                                        <p:attrNameLst>
                                          <p:attrName>style.visibility</p:attrName>
                                        </p:attrNameLst>
                                      </p:cBhvr>
                                      <p:to>
                                        <p:strVal val="visible"/>
                                      </p:to>
                                    </p:set>
                                    <p:animEffect transition="in" filter="dissolve">
                                      <p:cBhvr>
                                        <p:cTn id="27" dur="500"/>
                                        <p:tgtEl>
                                          <p:spTgt spid="4444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44418"/>
                                        </p:tgtEl>
                                        <p:attrNameLst>
                                          <p:attrName>style.visibility</p:attrName>
                                        </p:attrNameLst>
                                      </p:cBhvr>
                                      <p:to>
                                        <p:strVal val="visible"/>
                                      </p:to>
                                    </p:set>
                                    <p:animEffect transition="in" filter="dissolve">
                                      <p:cBhvr>
                                        <p:cTn id="32" dur="500"/>
                                        <p:tgtEl>
                                          <p:spTgt spid="4444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4423"/>
                                        </p:tgtEl>
                                        <p:attrNameLst>
                                          <p:attrName>style.visibility</p:attrName>
                                        </p:attrNameLst>
                                      </p:cBhvr>
                                      <p:to>
                                        <p:strVal val="visible"/>
                                      </p:to>
                                    </p:set>
                                    <p:animEffect transition="in" filter="dissolve">
                                      <p:cBhvr>
                                        <p:cTn id="37" dur="500"/>
                                        <p:tgtEl>
                                          <p:spTgt spid="4444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44424"/>
                                        </p:tgtEl>
                                        <p:attrNameLst>
                                          <p:attrName>style.visibility</p:attrName>
                                        </p:attrNameLst>
                                      </p:cBhvr>
                                      <p:to>
                                        <p:strVal val="visible"/>
                                      </p:to>
                                    </p:set>
                                    <p:animEffect transition="in" filter="dissolve">
                                      <p:cBhvr>
                                        <p:cTn id="46" dur="500"/>
                                        <p:tgtEl>
                                          <p:spTgt spid="44442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44425"/>
                                        </p:tgtEl>
                                        <p:attrNameLst>
                                          <p:attrName>style.visibility</p:attrName>
                                        </p:attrNameLst>
                                      </p:cBhvr>
                                      <p:to>
                                        <p:strVal val="visible"/>
                                      </p:to>
                                    </p:set>
                                    <p:animEffect transition="in" filter="dissolve">
                                      <p:cBhvr>
                                        <p:cTn id="51" dur="500"/>
                                        <p:tgtEl>
                                          <p:spTgt spid="44442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4" fill="hold" grpId="0" nodeType="clickEffect">
                                  <p:stCondLst>
                                    <p:cond delay="0"/>
                                  </p:stCondLst>
                                  <p:childTnLst>
                                    <p:set>
                                      <p:cBhvr>
                                        <p:cTn id="55" dur="1" fill="hold">
                                          <p:stCondLst>
                                            <p:cond delay="0"/>
                                          </p:stCondLst>
                                        </p:cTn>
                                        <p:tgtEl>
                                          <p:spTgt spid="444426"/>
                                        </p:tgtEl>
                                        <p:attrNameLst>
                                          <p:attrName>style.visibility</p:attrName>
                                        </p:attrNameLst>
                                      </p:cBhvr>
                                      <p:to>
                                        <p:strVal val="visible"/>
                                      </p:to>
                                    </p:set>
                                    <p:anim calcmode="lin" valueType="num">
                                      <p:cBhvr>
                                        <p:cTn id="56" dur="500" fill="hold"/>
                                        <p:tgtEl>
                                          <p:spTgt spid="444426"/>
                                        </p:tgtEl>
                                        <p:attrNameLst>
                                          <p:attrName>ppt_x</p:attrName>
                                        </p:attrNameLst>
                                      </p:cBhvr>
                                      <p:tavLst>
                                        <p:tav tm="0">
                                          <p:val>
                                            <p:strVal val="#ppt_x"/>
                                          </p:val>
                                        </p:tav>
                                        <p:tav tm="100000">
                                          <p:val>
                                            <p:strVal val="#ppt_x"/>
                                          </p:val>
                                        </p:tav>
                                      </p:tavLst>
                                    </p:anim>
                                    <p:anim calcmode="lin" valueType="num">
                                      <p:cBhvr>
                                        <p:cTn id="57" dur="500" fill="hold"/>
                                        <p:tgtEl>
                                          <p:spTgt spid="444426"/>
                                        </p:tgtEl>
                                        <p:attrNameLst>
                                          <p:attrName>ppt_y</p:attrName>
                                        </p:attrNameLst>
                                      </p:cBhvr>
                                      <p:tavLst>
                                        <p:tav tm="0">
                                          <p:val>
                                            <p:strVal val="#ppt_y+#ppt_h/2"/>
                                          </p:val>
                                        </p:tav>
                                        <p:tav tm="100000">
                                          <p:val>
                                            <p:strVal val="#ppt_y"/>
                                          </p:val>
                                        </p:tav>
                                      </p:tavLst>
                                    </p:anim>
                                    <p:anim calcmode="lin" valueType="num">
                                      <p:cBhvr>
                                        <p:cTn id="58" dur="500" fill="hold"/>
                                        <p:tgtEl>
                                          <p:spTgt spid="444426"/>
                                        </p:tgtEl>
                                        <p:attrNameLst>
                                          <p:attrName>ppt_w</p:attrName>
                                        </p:attrNameLst>
                                      </p:cBhvr>
                                      <p:tavLst>
                                        <p:tav tm="0">
                                          <p:val>
                                            <p:strVal val="#ppt_w"/>
                                          </p:val>
                                        </p:tav>
                                        <p:tav tm="100000">
                                          <p:val>
                                            <p:strVal val="#ppt_w"/>
                                          </p:val>
                                        </p:tav>
                                      </p:tavLst>
                                    </p:anim>
                                    <p:anim calcmode="lin" valueType="num">
                                      <p:cBhvr>
                                        <p:cTn id="59" dur="500" fill="hold"/>
                                        <p:tgtEl>
                                          <p:spTgt spid="444426"/>
                                        </p:tgtEl>
                                        <p:attrNameLst>
                                          <p:attrName>ppt_h</p:attrName>
                                        </p:attrNameLst>
                                      </p:cBhvr>
                                      <p:tavLst>
                                        <p:tav tm="0">
                                          <p:val>
                                            <p:fltVal val="0"/>
                                          </p:val>
                                        </p:tav>
                                        <p:tav tm="100000">
                                          <p:val>
                                            <p:strVal val="#ppt_h"/>
                                          </p:val>
                                        </p:tav>
                                      </p:tavLst>
                                    </p:anim>
                                  </p:childTnLst>
                                </p:cTn>
                              </p:par>
                            </p:childTnLst>
                          </p:cTn>
                        </p:par>
                        <p:par>
                          <p:cTn id="60" fill="hold" nodeType="afterGroup">
                            <p:stCondLst>
                              <p:cond delay="500"/>
                            </p:stCondLst>
                            <p:childTnLst>
                              <p:par>
                                <p:cTn id="61" presetID="17" presetClass="entr" presetSubtype="4" fill="hold" grpId="0" nodeType="afterEffect">
                                  <p:stCondLst>
                                    <p:cond delay="0"/>
                                  </p:stCondLst>
                                  <p:childTnLst>
                                    <p:set>
                                      <p:cBhvr>
                                        <p:cTn id="62" dur="1" fill="hold">
                                          <p:stCondLst>
                                            <p:cond delay="0"/>
                                          </p:stCondLst>
                                        </p:cTn>
                                        <p:tgtEl>
                                          <p:spTgt spid="444427"/>
                                        </p:tgtEl>
                                        <p:attrNameLst>
                                          <p:attrName>style.visibility</p:attrName>
                                        </p:attrNameLst>
                                      </p:cBhvr>
                                      <p:to>
                                        <p:strVal val="visible"/>
                                      </p:to>
                                    </p:set>
                                    <p:anim calcmode="lin" valueType="num">
                                      <p:cBhvr>
                                        <p:cTn id="63" dur="500" fill="hold"/>
                                        <p:tgtEl>
                                          <p:spTgt spid="444427"/>
                                        </p:tgtEl>
                                        <p:attrNameLst>
                                          <p:attrName>ppt_x</p:attrName>
                                        </p:attrNameLst>
                                      </p:cBhvr>
                                      <p:tavLst>
                                        <p:tav tm="0">
                                          <p:val>
                                            <p:strVal val="#ppt_x"/>
                                          </p:val>
                                        </p:tav>
                                        <p:tav tm="100000">
                                          <p:val>
                                            <p:strVal val="#ppt_x"/>
                                          </p:val>
                                        </p:tav>
                                      </p:tavLst>
                                    </p:anim>
                                    <p:anim calcmode="lin" valueType="num">
                                      <p:cBhvr>
                                        <p:cTn id="64" dur="500" fill="hold"/>
                                        <p:tgtEl>
                                          <p:spTgt spid="444427"/>
                                        </p:tgtEl>
                                        <p:attrNameLst>
                                          <p:attrName>ppt_y</p:attrName>
                                        </p:attrNameLst>
                                      </p:cBhvr>
                                      <p:tavLst>
                                        <p:tav tm="0">
                                          <p:val>
                                            <p:strVal val="#ppt_y+#ppt_h/2"/>
                                          </p:val>
                                        </p:tav>
                                        <p:tav tm="100000">
                                          <p:val>
                                            <p:strVal val="#ppt_y"/>
                                          </p:val>
                                        </p:tav>
                                      </p:tavLst>
                                    </p:anim>
                                    <p:anim calcmode="lin" valueType="num">
                                      <p:cBhvr>
                                        <p:cTn id="65" dur="500" fill="hold"/>
                                        <p:tgtEl>
                                          <p:spTgt spid="444427"/>
                                        </p:tgtEl>
                                        <p:attrNameLst>
                                          <p:attrName>ppt_w</p:attrName>
                                        </p:attrNameLst>
                                      </p:cBhvr>
                                      <p:tavLst>
                                        <p:tav tm="0">
                                          <p:val>
                                            <p:strVal val="#ppt_w"/>
                                          </p:val>
                                        </p:tav>
                                        <p:tav tm="100000">
                                          <p:val>
                                            <p:strVal val="#ppt_w"/>
                                          </p:val>
                                        </p:tav>
                                      </p:tavLst>
                                    </p:anim>
                                    <p:anim calcmode="lin" valueType="num">
                                      <p:cBhvr>
                                        <p:cTn id="66" dur="500" fill="hold"/>
                                        <p:tgtEl>
                                          <p:spTgt spid="444427"/>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4" fill="hold" grpId="0" nodeType="clickEffect">
                                  <p:stCondLst>
                                    <p:cond delay="0"/>
                                  </p:stCondLst>
                                  <p:childTnLst>
                                    <p:set>
                                      <p:cBhvr>
                                        <p:cTn id="70" dur="1" fill="hold">
                                          <p:stCondLst>
                                            <p:cond delay="0"/>
                                          </p:stCondLst>
                                        </p:cTn>
                                        <p:tgtEl>
                                          <p:spTgt spid="444428"/>
                                        </p:tgtEl>
                                        <p:attrNameLst>
                                          <p:attrName>style.visibility</p:attrName>
                                        </p:attrNameLst>
                                      </p:cBhvr>
                                      <p:to>
                                        <p:strVal val="visible"/>
                                      </p:to>
                                    </p:set>
                                    <p:anim calcmode="lin" valueType="num">
                                      <p:cBhvr>
                                        <p:cTn id="71" dur="500" fill="hold"/>
                                        <p:tgtEl>
                                          <p:spTgt spid="444428"/>
                                        </p:tgtEl>
                                        <p:attrNameLst>
                                          <p:attrName>ppt_x</p:attrName>
                                        </p:attrNameLst>
                                      </p:cBhvr>
                                      <p:tavLst>
                                        <p:tav tm="0">
                                          <p:val>
                                            <p:strVal val="#ppt_x"/>
                                          </p:val>
                                        </p:tav>
                                        <p:tav tm="100000">
                                          <p:val>
                                            <p:strVal val="#ppt_x"/>
                                          </p:val>
                                        </p:tav>
                                      </p:tavLst>
                                    </p:anim>
                                    <p:anim calcmode="lin" valueType="num">
                                      <p:cBhvr>
                                        <p:cTn id="72" dur="500" fill="hold"/>
                                        <p:tgtEl>
                                          <p:spTgt spid="444428"/>
                                        </p:tgtEl>
                                        <p:attrNameLst>
                                          <p:attrName>ppt_y</p:attrName>
                                        </p:attrNameLst>
                                      </p:cBhvr>
                                      <p:tavLst>
                                        <p:tav tm="0">
                                          <p:val>
                                            <p:strVal val="#ppt_y+#ppt_h/2"/>
                                          </p:val>
                                        </p:tav>
                                        <p:tav tm="100000">
                                          <p:val>
                                            <p:strVal val="#ppt_y"/>
                                          </p:val>
                                        </p:tav>
                                      </p:tavLst>
                                    </p:anim>
                                    <p:anim calcmode="lin" valueType="num">
                                      <p:cBhvr>
                                        <p:cTn id="73" dur="500" fill="hold"/>
                                        <p:tgtEl>
                                          <p:spTgt spid="444428"/>
                                        </p:tgtEl>
                                        <p:attrNameLst>
                                          <p:attrName>ppt_w</p:attrName>
                                        </p:attrNameLst>
                                      </p:cBhvr>
                                      <p:tavLst>
                                        <p:tav tm="0">
                                          <p:val>
                                            <p:strVal val="#ppt_w"/>
                                          </p:val>
                                        </p:tav>
                                        <p:tav tm="100000">
                                          <p:val>
                                            <p:strVal val="#ppt_w"/>
                                          </p:val>
                                        </p:tav>
                                      </p:tavLst>
                                    </p:anim>
                                    <p:anim calcmode="lin" valueType="num">
                                      <p:cBhvr>
                                        <p:cTn id="74" dur="500" fill="hold"/>
                                        <p:tgtEl>
                                          <p:spTgt spid="444428"/>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44429"/>
                                        </p:tgtEl>
                                        <p:attrNameLst>
                                          <p:attrName>style.visibility</p:attrName>
                                        </p:attrNameLst>
                                      </p:cBhvr>
                                      <p:to>
                                        <p:strVal val="visible"/>
                                      </p:to>
                                    </p:set>
                                    <p:animEffect transition="in" filter="dissolve">
                                      <p:cBhvr>
                                        <p:cTn id="79" dur="500"/>
                                        <p:tgtEl>
                                          <p:spTgt spid="44442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444430"/>
                                        </p:tgtEl>
                                        <p:attrNameLst>
                                          <p:attrName>style.visibility</p:attrName>
                                        </p:attrNameLst>
                                      </p:cBhvr>
                                      <p:to>
                                        <p:strVal val="visible"/>
                                      </p:to>
                                    </p:set>
                                    <p:animEffect transition="in" filter="dissolve">
                                      <p:cBhvr>
                                        <p:cTn id="84" dur="500"/>
                                        <p:tgtEl>
                                          <p:spTgt spid="44443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44431"/>
                                        </p:tgtEl>
                                        <p:attrNameLst>
                                          <p:attrName>style.visibility</p:attrName>
                                        </p:attrNameLst>
                                      </p:cBhvr>
                                      <p:to>
                                        <p:strVal val="visible"/>
                                      </p:to>
                                    </p:set>
                                    <p:animEffect transition="in" filter="dissolve">
                                      <p:cBhvr>
                                        <p:cTn id="89" dur="500"/>
                                        <p:tgtEl>
                                          <p:spTgt spid="44443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44432"/>
                                        </p:tgtEl>
                                        <p:attrNameLst>
                                          <p:attrName>style.visibility</p:attrName>
                                        </p:attrNameLst>
                                      </p:cBhvr>
                                      <p:to>
                                        <p:strVal val="visible"/>
                                      </p:to>
                                    </p:set>
                                    <p:animEffect transition="in" filter="dissolve">
                                      <p:cBhvr>
                                        <p:cTn id="98" dur="500"/>
                                        <p:tgtEl>
                                          <p:spTgt spid="444432"/>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44433"/>
                                        </p:tgtEl>
                                        <p:attrNameLst>
                                          <p:attrName>style.visibility</p:attrName>
                                        </p:attrNameLst>
                                      </p:cBhvr>
                                      <p:to>
                                        <p:strVal val="visible"/>
                                      </p:to>
                                    </p:set>
                                    <p:animEffect transition="in" filter="dissolve">
                                      <p:cBhvr>
                                        <p:cTn id="103" dur="500"/>
                                        <p:tgtEl>
                                          <p:spTgt spid="444433"/>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7" presetClass="entr" presetSubtype="4" fill="hold" grpId="0" nodeType="clickEffect">
                                  <p:stCondLst>
                                    <p:cond delay="0"/>
                                  </p:stCondLst>
                                  <p:childTnLst>
                                    <p:set>
                                      <p:cBhvr>
                                        <p:cTn id="107" dur="1" fill="hold">
                                          <p:stCondLst>
                                            <p:cond delay="0"/>
                                          </p:stCondLst>
                                        </p:cTn>
                                        <p:tgtEl>
                                          <p:spTgt spid="444435"/>
                                        </p:tgtEl>
                                        <p:attrNameLst>
                                          <p:attrName>style.visibility</p:attrName>
                                        </p:attrNameLst>
                                      </p:cBhvr>
                                      <p:to>
                                        <p:strVal val="visible"/>
                                      </p:to>
                                    </p:set>
                                    <p:anim calcmode="lin" valueType="num">
                                      <p:cBhvr>
                                        <p:cTn id="108" dur="500" fill="hold"/>
                                        <p:tgtEl>
                                          <p:spTgt spid="444435"/>
                                        </p:tgtEl>
                                        <p:attrNameLst>
                                          <p:attrName>ppt_x</p:attrName>
                                        </p:attrNameLst>
                                      </p:cBhvr>
                                      <p:tavLst>
                                        <p:tav tm="0">
                                          <p:val>
                                            <p:strVal val="#ppt_x"/>
                                          </p:val>
                                        </p:tav>
                                        <p:tav tm="100000">
                                          <p:val>
                                            <p:strVal val="#ppt_x"/>
                                          </p:val>
                                        </p:tav>
                                      </p:tavLst>
                                    </p:anim>
                                    <p:anim calcmode="lin" valueType="num">
                                      <p:cBhvr>
                                        <p:cTn id="109" dur="500" fill="hold"/>
                                        <p:tgtEl>
                                          <p:spTgt spid="444435"/>
                                        </p:tgtEl>
                                        <p:attrNameLst>
                                          <p:attrName>ppt_y</p:attrName>
                                        </p:attrNameLst>
                                      </p:cBhvr>
                                      <p:tavLst>
                                        <p:tav tm="0">
                                          <p:val>
                                            <p:strVal val="#ppt_y+#ppt_h/2"/>
                                          </p:val>
                                        </p:tav>
                                        <p:tav tm="100000">
                                          <p:val>
                                            <p:strVal val="#ppt_y"/>
                                          </p:val>
                                        </p:tav>
                                      </p:tavLst>
                                    </p:anim>
                                    <p:anim calcmode="lin" valueType="num">
                                      <p:cBhvr>
                                        <p:cTn id="110" dur="500" fill="hold"/>
                                        <p:tgtEl>
                                          <p:spTgt spid="444435"/>
                                        </p:tgtEl>
                                        <p:attrNameLst>
                                          <p:attrName>ppt_w</p:attrName>
                                        </p:attrNameLst>
                                      </p:cBhvr>
                                      <p:tavLst>
                                        <p:tav tm="0">
                                          <p:val>
                                            <p:strVal val="#ppt_w"/>
                                          </p:val>
                                        </p:tav>
                                        <p:tav tm="100000">
                                          <p:val>
                                            <p:strVal val="#ppt_w"/>
                                          </p:val>
                                        </p:tav>
                                      </p:tavLst>
                                    </p:anim>
                                    <p:anim calcmode="lin" valueType="num">
                                      <p:cBhvr>
                                        <p:cTn id="111" dur="500" fill="hold"/>
                                        <p:tgtEl>
                                          <p:spTgt spid="444435"/>
                                        </p:tgtEl>
                                        <p:attrNameLst>
                                          <p:attrName>ppt_h</p:attrName>
                                        </p:attrNameLst>
                                      </p:cBhvr>
                                      <p:tavLst>
                                        <p:tav tm="0">
                                          <p:val>
                                            <p:fltVal val="0"/>
                                          </p:val>
                                        </p:tav>
                                        <p:tav tm="100000">
                                          <p:val>
                                            <p:strVal val="#ppt_h"/>
                                          </p:val>
                                        </p:tav>
                                      </p:tavLst>
                                    </p:anim>
                                  </p:childTnLst>
                                </p:cTn>
                              </p:par>
                            </p:childTnLst>
                          </p:cTn>
                        </p:par>
                        <p:par>
                          <p:cTn id="112" fill="hold" nodeType="afterGroup">
                            <p:stCondLst>
                              <p:cond delay="500"/>
                            </p:stCondLst>
                            <p:childTnLst>
                              <p:par>
                                <p:cTn id="113" presetID="17" presetClass="entr" presetSubtype="4" fill="hold" grpId="0" nodeType="afterEffect">
                                  <p:stCondLst>
                                    <p:cond delay="0"/>
                                  </p:stCondLst>
                                  <p:childTnLst>
                                    <p:set>
                                      <p:cBhvr>
                                        <p:cTn id="114" dur="1" fill="hold">
                                          <p:stCondLst>
                                            <p:cond delay="0"/>
                                          </p:stCondLst>
                                        </p:cTn>
                                        <p:tgtEl>
                                          <p:spTgt spid="444436"/>
                                        </p:tgtEl>
                                        <p:attrNameLst>
                                          <p:attrName>style.visibility</p:attrName>
                                        </p:attrNameLst>
                                      </p:cBhvr>
                                      <p:to>
                                        <p:strVal val="visible"/>
                                      </p:to>
                                    </p:set>
                                    <p:anim calcmode="lin" valueType="num">
                                      <p:cBhvr>
                                        <p:cTn id="115" dur="500" fill="hold"/>
                                        <p:tgtEl>
                                          <p:spTgt spid="444436"/>
                                        </p:tgtEl>
                                        <p:attrNameLst>
                                          <p:attrName>ppt_x</p:attrName>
                                        </p:attrNameLst>
                                      </p:cBhvr>
                                      <p:tavLst>
                                        <p:tav tm="0">
                                          <p:val>
                                            <p:strVal val="#ppt_x"/>
                                          </p:val>
                                        </p:tav>
                                        <p:tav tm="100000">
                                          <p:val>
                                            <p:strVal val="#ppt_x"/>
                                          </p:val>
                                        </p:tav>
                                      </p:tavLst>
                                    </p:anim>
                                    <p:anim calcmode="lin" valueType="num">
                                      <p:cBhvr>
                                        <p:cTn id="116" dur="500" fill="hold"/>
                                        <p:tgtEl>
                                          <p:spTgt spid="444436"/>
                                        </p:tgtEl>
                                        <p:attrNameLst>
                                          <p:attrName>ppt_y</p:attrName>
                                        </p:attrNameLst>
                                      </p:cBhvr>
                                      <p:tavLst>
                                        <p:tav tm="0">
                                          <p:val>
                                            <p:strVal val="#ppt_y+#ppt_h/2"/>
                                          </p:val>
                                        </p:tav>
                                        <p:tav tm="100000">
                                          <p:val>
                                            <p:strVal val="#ppt_y"/>
                                          </p:val>
                                        </p:tav>
                                      </p:tavLst>
                                    </p:anim>
                                    <p:anim calcmode="lin" valueType="num">
                                      <p:cBhvr>
                                        <p:cTn id="117" dur="500" fill="hold"/>
                                        <p:tgtEl>
                                          <p:spTgt spid="444436"/>
                                        </p:tgtEl>
                                        <p:attrNameLst>
                                          <p:attrName>ppt_w</p:attrName>
                                        </p:attrNameLst>
                                      </p:cBhvr>
                                      <p:tavLst>
                                        <p:tav tm="0">
                                          <p:val>
                                            <p:strVal val="#ppt_w"/>
                                          </p:val>
                                        </p:tav>
                                        <p:tav tm="100000">
                                          <p:val>
                                            <p:strVal val="#ppt_w"/>
                                          </p:val>
                                        </p:tav>
                                      </p:tavLst>
                                    </p:anim>
                                    <p:anim calcmode="lin" valueType="num">
                                      <p:cBhvr>
                                        <p:cTn id="118" dur="500" fill="hold"/>
                                        <p:tgtEl>
                                          <p:spTgt spid="444436"/>
                                        </p:tgtEl>
                                        <p:attrNameLst>
                                          <p:attrName>ppt_h</p:attrName>
                                        </p:attrNameLst>
                                      </p:cBhvr>
                                      <p:tavLst>
                                        <p:tav tm="0">
                                          <p:val>
                                            <p:fltVal val="0"/>
                                          </p:val>
                                        </p:tav>
                                        <p:tav tm="100000">
                                          <p:val>
                                            <p:strVal val="#ppt_h"/>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7" presetClass="entr" presetSubtype="4" fill="hold" grpId="0" nodeType="clickEffect">
                                  <p:stCondLst>
                                    <p:cond delay="0"/>
                                  </p:stCondLst>
                                  <p:childTnLst>
                                    <p:set>
                                      <p:cBhvr>
                                        <p:cTn id="122" dur="1" fill="hold">
                                          <p:stCondLst>
                                            <p:cond delay="0"/>
                                          </p:stCondLst>
                                        </p:cTn>
                                        <p:tgtEl>
                                          <p:spTgt spid="444434"/>
                                        </p:tgtEl>
                                        <p:attrNameLst>
                                          <p:attrName>style.visibility</p:attrName>
                                        </p:attrNameLst>
                                      </p:cBhvr>
                                      <p:to>
                                        <p:strVal val="visible"/>
                                      </p:to>
                                    </p:set>
                                    <p:anim calcmode="lin" valueType="num">
                                      <p:cBhvr>
                                        <p:cTn id="123" dur="500" fill="hold"/>
                                        <p:tgtEl>
                                          <p:spTgt spid="444434"/>
                                        </p:tgtEl>
                                        <p:attrNameLst>
                                          <p:attrName>ppt_x</p:attrName>
                                        </p:attrNameLst>
                                      </p:cBhvr>
                                      <p:tavLst>
                                        <p:tav tm="0">
                                          <p:val>
                                            <p:strVal val="#ppt_x"/>
                                          </p:val>
                                        </p:tav>
                                        <p:tav tm="100000">
                                          <p:val>
                                            <p:strVal val="#ppt_x"/>
                                          </p:val>
                                        </p:tav>
                                      </p:tavLst>
                                    </p:anim>
                                    <p:anim calcmode="lin" valueType="num">
                                      <p:cBhvr>
                                        <p:cTn id="124" dur="500" fill="hold"/>
                                        <p:tgtEl>
                                          <p:spTgt spid="444434"/>
                                        </p:tgtEl>
                                        <p:attrNameLst>
                                          <p:attrName>ppt_y</p:attrName>
                                        </p:attrNameLst>
                                      </p:cBhvr>
                                      <p:tavLst>
                                        <p:tav tm="0">
                                          <p:val>
                                            <p:strVal val="#ppt_y+#ppt_h/2"/>
                                          </p:val>
                                        </p:tav>
                                        <p:tav tm="100000">
                                          <p:val>
                                            <p:strVal val="#ppt_y"/>
                                          </p:val>
                                        </p:tav>
                                      </p:tavLst>
                                    </p:anim>
                                    <p:anim calcmode="lin" valueType="num">
                                      <p:cBhvr>
                                        <p:cTn id="125" dur="500" fill="hold"/>
                                        <p:tgtEl>
                                          <p:spTgt spid="444434"/>
                                        </p:tgtEl>
                                        <p:attrNameLst>
                                          <p:attrName>ppt_w</p:attrName>
                                        </p:attrNameLst>
                                      </p:cBhvr>
                                      <p:tavLst>
                                        <p:tav tm="0">
                                          <p:val>
                                            <p:strVal val="#ppt_w"/>
                                          </p:val>
                                        </p:tav>
                                        <p:tav tm="100000">
                                          <p:val>
                                            <p:strVal val="#ppt_w"/>
                                          </p:val>
                                        </p:tav>
                                      </p:tavLst>
                                    </p:anim>
                                    <p:anim calcmode="lin" valueType="num">
                                      <p:cBhvr>
                                        <p:cTn id="126" dur="500" fill="hold"/>
                                        <p:tgtEl>
                                          <p:spTgt spid="444434"/>
                                        </p:tgtEl>
                                        <p:attrNameLst>
                                          <p:attrName>ppt_h</p:attrName>
                                        </p:attrNameLst>
                                      </p:cBhvr>
                                      <p:tavLst>
                                        <p:tav tm="0">
                                          <p:val>
                                            <p:fltVal val="0"/>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444437"/>
                                        </p:tgtEl>
                                        <p:attrNameLst>
                                          <p:attrName>style.visibility</p:attrName>
                                        </p:attrNameLst>
                                      </p:cBhvr>
                                      <p:to>
                                        <p:strVal val="visible"/>
                                      </p:to>
                                    </p:set>
                                    <p:animEffect transition="in" filter="dissolve">
                                      <p:cBhvr>
                                        <p:cTn id="131" dur="500"/>
                                        <p:tgtEl>
                                          <p:spTgt spid="444437"/>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ntr" presetSubtype="0" fill="hold" grpId="0" nodeType="clickEffect">
                                  <p:stCondLst>
                                    <p:cond delay="0"/>
                                  </p:stCondLst>
                                  <p:childTnLst>
                                    <p:set>
                                      <p:cBhvr>
                                        <p:cTn id="135" dur="1" fill="hold">
                                          <p:stCondLst>
                                            <p:cond delay="499"/>
                                          </p:stCondLst>
                                        </p:cTn>
                                        <p:tgtEl>
                                          <p:spTgt spid="444438"/>
                                        </p:tgtEl>
                                        <p:attrNameLst>
                                          <p:attrName>style.visibility</p:attrName>
                                        </p:attrNameLst>
                                      </p:cBhvr>
                                      <p:to>
                                        <p:strVal val="visible"/>
                                      </p:to>
                                    </p:set>
                                  </p:childTnLst>
                                </p:cTn>
                              </p:par>
                            </p:childTnLst>
                          </p:cTn>
                        </p:par>
                        <p:par>
                          <p:cTn id="136" fill="hold" nodeType="afterGroup">
                            <p:stCondLst>
                              <p:cond delay="500"/>
                            </p:stCondLst>
                            <p:childTnLst>
                              <p:par>
                                <p:cTn id="137" presetID="1" presetClass="entr" presetSubtype="0" fill="hold" grpId="0" nodeType="afterEffect">
                                  <p:stCondLst>
                                    <p:cond delay="0"/>
                                  </p:stCondLst>
                                  <p:childTnLst>
                                    <p:set>
                                      <p:cBhvr>
                                        <p:cTn id="138" dur="1" fill="hold">
                                          <p:stCondLst>
                                            <p:cond delay="499"/>
                                          </p:stCondLst>
                                        </p:cTn>
                                        <p:tgtEl>
                                          <p:spTgt spid="444439"/>
                                        </p:tgtEl>
                                        <p:attrNameLst>
                                          <p:attrName>style.visibility</p:attrName>
                                        </p:attrNameLst>
                                      </p:cBhvr>
                                      <p:to>
                                        <p:strVal val="visible"/>
                                      </p:to>
                                    </p:set>
                                  </p:childTnLst>
                                </p:cTn>
                              </p:par>
                            </p:childTnLst>
                          </p:cTn>
                        </p:par>
                        <p:par>
                          <p:cTn id="139" fill="hold" nodeType="afterGroup">
                            <p:stCondLst>
                              <p:cond delay="1000"/>
                            </p:stCondLst>
                            <p:childTnLst>
                              <p:par>
                                <p:cTn id="140" presetID="1" presetClass="entr" presetSubtype="0" fill="hold" grpId="0" nodeType="afterEffect">
                                  <p:stCondLst>
                                    <p:cond delay="0"/>
                                  </p:stCondLst>
                                  <p:childTnLst>
                                    <p:set>
                                      <p:cBhvr>
                                        <p:cTn id="141" dur="1" fill="hold">
                                          <p:stCondLst>
                                            <p:cond delay="499"/>
                                          </p:stCondLst>
                                        </p:cTn>
                                        <p:tgtEl>
                                          <p:spTgt spid="444440"/>
                                        </p:tgtEl>
                                        <p:attrNameLst>
                                          <p:attrName>style.visibility</p:attrName>
                                        </p:attrNameLst>
                                      </p:cBhvr>
                                      <p:to>
                                        <p:strVal val="visible"/>
                                      </p:to>
                                    </p:set>
                                  </p:childTnLst>
                                </p:cTn>
                              </p:par>
                            </p:childTnLst>
                          </p:cTn>
                        </p:par>
                        <p:par>
                          <p:cTn id="142" fill="hold" nodeType="afterGroup">
                            <p:stCondLst>
                              <p:cond delay="1500"/>
                            </p:stCondLst>
                            <p:childTnLst>
                              <p:par>
                                <p:cTn id="143" presetID="1" presetClass="entr" presetSubtype="0" fill="hold" grpId="0" nodeType="afterEffect">
                                  <p:stCondLst>
                                    <p:cond delay="0"/>
                                  </p:stCondLst>
                                  <p:childTnLst>
                                    <p:set>
                                      <p:cBhvr>
                                        <p:cTn id="144" dur="1" fill="hold">
                                          <p:stCondLst>
                                            <p:cond delay="499"/>
                                          </p:stCondLst>
                                        </p:cTn>
                                        <p:tgtEl>
                                          <p:spTgt spid="444441"/>
                                        </p:tgtEl>
                                        <p:attrNameLst>
                                          <p:attrName>style.visibility</p:attrName>
                                        </p:attrNameLst>
                                      </p:cBhvr>
                                      <p:to>
                                        <p:strVal val="visible"/>
                                      </p:to>
                                    </p:set>
                                  </p:childTnLst>
                                </p:cTn>
                              </p:par>
                            </p:childTnLst>
                          </p:cTn>
                        </p:par>
                        <p:par>
                          <p:cTn id="145" fill="hold" nodeType="afterGroup">
                            <p:stCondLst>
                              <p:cond delay="2000"/>
                            </p:stCondLst>
                            <p:childTnLst>
                              <p:par>
                                <p:cTn id="146" presetID="1" presetClass="entr" presetSubtype="0" fill="hold" grpId="0" nodeType="afterEffect">
                                  <p:stCondLst>
                                    <p:cond delay="0"/>
                                  </p:stCondLst>
                                  <p:childTnLst>
                                    <p:set>
                                      <p:cBhvr>
                                        <p:cTn id="147" dur="1" fill="hold">
                                          <p:stCondLst>
                                            <p:cond delay="499"/>
                                          </p:stCondLst>
                                        </p:cTn>
                                        <p:tgtEl>
                                          <p:spTgt spid="444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8" grpId="0" animBg="1" autoUpdateAnimBg="0"/>
      <p:bldP spid="444419" grpId="0" autoUpdateAnimBg="0"/>
      <p:bldP spid="444420" grpId="0" animBg="1" autoUpdateAnimBg="0"/>
      <p:bldP spid="444421" grpId="0" animBg="1" autoUpdateAnimBg="0"/>
      <p:bldP spid="444422" grpId="0" animBg="1" autoUpdateAnimBg="0"/>
      <p:bldP spid="444423" grpId="0" animBg="1" autoUpdateAnimBg="0"/>
      <p:bldP spid="444424" grpId="0" animBg="1" autoUpdateAnimBg="0"/>
      <p:bldP spid="444425" grpId="0" animBg="1" autoUpdateAnimBg="0"/>
      <p:bldP spid="444426" grpId="0" animBg="1"/>
      <p:bldP spid="444427" grpId="0" animBg="1"/>
      <p:bldP spid="444428" grpId="0" animBg="1" autoUpdateAnimBg="0"/>
      <p:bldP spid="444429" grpId="0" animBg="1" autoUpdateAnimBg="0"/>
      <p:bldP spid="444430" grpId="0" animBg="1" autoUpdateAnimBg="0"/>
      <p:bldP spid="444431" grpId="0" animBg="1" autoUpdateAnimBg="0"/>
      <p:bldP spid="444432" grpId="0" animBg="1" autoUpdateAnimBg="0"/>
      <p:bldP spid="444433" grpId="0" animBg="1" autoUpdateAnimBg="0"/>
      <p:bldP spid="444434" grpId="0" animBg="1" autoUpdateAnimBg="0"/>
      <p:bldP spid="444435" grpId="0" animBg="1"/>
      <p:bldP spid="444436" grpId="0" animBg="1"/>
      <p:bldP spid="444437" grpId="0" animBg="1" autoUpdateAnimBg="0"/>
      <p:bldP spid="444438" grpId="0" animBg="1" autoUpdateAnimBg="0"/>
      <p:bldP spid="444439" grpId="0" animBg="1" autoUpdateAnimBg="0"/>
      <p:bldP spid="444440" grpId="0" animBg="1"/>
      <p:bldP spid="444441" grpId="0" animBg="1"/>
      <p:bldP spid="444442" grpId="0" animBg="1" autoUpdateAnimBg="0"/>
      <p:bldP spid="2" grpId="0"/>
      <p:bldP spid="29" grpId="0"/>
      <p:bldP spid="30"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Oval 2"/>
          <p:cNvSpPr>
            <a:spLocks noChangeArrowheads="1"/>
          </p:cNvSpPr>
          <p:nvPr/>
        </p:nvSpPr>
        <p:spPr bwMode="auto">
          <a:xfrm>
            <a:off x="5035821" y="206943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6</a:t>
            </a:r>
            <a:endParaRPr lang="en-US" altLang="zh-CN"/>
          </a:p>
        </p:txBody>
      </p:sp>
      <p:sp>
        <p:nvSpPr>
          <p:cNvPr id="445443" name="Oval 3"/>
          <p:cNvSpPr>
            <a:spLocks noChangeArrowheads="1"/>
          </p:cNvSpPr>
          <p:nvPr/>
        </p:nvSpPr>
        <p:spPr bwMode="auto">
          <a:xfrm>
            <a:off x="6102621" y="206943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7</a:t>
            </a:r>
            <a:endParaRPr lang="en-US" altLang="zh-CN"/>
          </a:p>
        </p:txBody>
      </p:sp>
      <p:sp>
        <p:nvSpPr>
          <p:cNvPr id="445444" name="Text Box 4"/>
          <p:cNvSpPr txBox="1">
            <a:spLocks noChangeArrowheads="1"/>
          </p:cNvSpPr>
          <p:nvPr/>
        </p:nvSpPr>
        <p:spPr bwMode="auto">
          <a:xfrm>
            <a:off x="5569221" y="1155030"/>
            <a:ext cx="685800"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altLang="zh-CN" sz="3600" b="1">
                <a:solidFill>
                  <a:srgbClr val="FF3300"/>
                </a:solidFill>
              </a:rPr>
              <a:t>13</a:t>
            </a:r>
            <a:endParaRPr lang="en-US" altLang="zh-CN"/>
          </a:p>
        </p:txBody>
      </p:sp>
      <p:sp>
        <p:nvSpPr>
          <p:cNvPr id="445445" name="Line 5"/>
          <p:cNvSpPr>
            <a:spLocks noChangeShapeType="1"/>
          </p:cNvSpPr>
          <p:nvPr/>
        </p:nvSpPr>
        <p:spPr bwMode="auto">
          <a:xfrm flipH="1">
            <a:off x="5340621" y="1764630"/>
            <a:ext cx="228600" cy="3048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5446" name="Line 6"/>
          <p:cNvSpPr>
            <a:spLocks noChangeShapeType="1"/>
          </p:cNvSpPr>
          <p:nvPr/>
        </p:nvSpPr>
        <p:spPr bwMode="auto">
          <a:xfrm>
            <a:off x="6255021" y="1840830"/>
            <a:ext cx="1524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5447" name="Oval 7"/>
          <p:cNvSpPr>
            <a:spLocks noChangeArrowheads="1"/>
          </p:cNvSpPr>
          <p:nvPr/>
        </p:nvSpPr>
        <p:spPr bwMode="auto">
          <a:xfrm>
            <a:off x="1911621" y="115503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9</a:t>
            </a:r>
            <a:endParaRPr lang="en-US" altLang="zh-CN"/>
          </a:p>
        </p:txBody>
      </p:sp>
      <p:sp>
        <p:nvSpPr>
          <p:cNvPr id="445448" name="Oval 8"/>
          <p:cNvSpPr>
            <a:spLocks noChangeArrowheads="1"/>
          </p:cNvSpPr>
          <p:nvPr/>
        </p:nvSpPr>
        <p:spPr bwMode="auto">
          <a:xfrm>
            <a:off x="2673621" y="206943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5</a:t>
            </a:r>
            <a:endParaRPr lang="en-US" altLang="zh-CN"/>
          </a:p>
        </p:txBody>
      </p:sp>
      <p:sp>
        <p:nvSpPr>
          <p:cNvPr id="445449" name="Oval 9"/>
          <p:cNvSpPr>
            <a:spLocks noChangeArrowheads="1"/>
          </p:cNvSpPr>
          <p:nvPr/>
        </p:nvSpPr>
        <p:spPr bwMode="auto">
          <a:xfrm>
            <a:off x="3892821" y="206943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2</a:t>
            </a:r>
            <a:endParaRPr lang="en-US" altLang="zh-CN"/>
          </a:p>
        </p:txBody>
      </p:sp>
      <p:sp>
        <p:nvSpPr>
          <p:cNvPr id="445450" name="Line 10"/>
          <p:cNvSpPr>
            <a:spLocks noChangeShapeType="1"/>
          </p:cNvSpPr>
          <p:nvPr/>
        </p:nvSpPr>
        <p:spPr bwMode="auto">
          <a:xfrm flipH="1">
            <a:off x="2978421" y="1840830"/>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5451" name="Line 11"/>
          <p:cNvSpPr>
            <a:spLocks noChangeShapeType="1"/>
          </p:cNvSpPr>
          <p:nvPr/>
        </p:nvSpPr>
        <p:spPr bwMode="auto">
          <a:xfrm>
            <a:off x="3816621" y="1840830"/>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5452" name="Text Box 12"/>
          <p:cNvSpPr txBox="1">
            <a:spLocks noChangeArrowheads="1"/>
          </p:cNvSpPr>
          <p:nvPr/>
        </p:nvSpPr>
        <p:spPr bwMode="auto">
          <a:xfrm>
            <a:off x="3343547" y="1155030"/>
            <a:ext cx="549275"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altLang="zh-CN" sz="3600" b="1">
                <a:solidFill>
                  <a:srgbClr val="FF3300"/>
                </a:solidFill>
              </a:rPr>
              <a:t>7</a:t>
            </a:r>
            <a:endParaRPr lang="en-US" altLang="zh-CN"/>
          </a:p>
        </p:txBody>
      </p:sp>
      <p:sp>
        <p:nvSpPr>
          <p:cNvPr id="445453" name="Oval 13"/>
          <p:cNvSpPr>
            <a:spLocks noChangeArrowheads="1"/>
          </p:cNvSpPr>
          <p:nvPr/>
        </p:nvSpPr>
        <p:spPr bwMode="auto">
          <a:xfrm>
            <a:off x="4350021" y="526982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9</a:t>
            </a:r>
            <a:endParaRPr lang="en-US" altLang="zh-CN"/>
          </a:p>
        </p:txBody>
      </p:sp>
      <p:sp>
        <p:nvSpPr>
          <p:cNvPr id="445454" name="Oval 14"/>
          <p:cNvSpPr>
            <a:spLocks noChangeArrowheads="1"/>
          </p:cNvSpPr>
          <p:nvPr/>
        </p:nvSpPr>
        <p:spPr bwMode="auto">
          <a:xfrm>
            <a:off x="5264421" y="618422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5</a:t>
            </a:r>
            <a:endParaRPr lang="en-US" altLang="zh-CN"/>
          </a:p>
        </p:txBody>
      </p:sp>
      <p:sp>
        <p:nvSpPr>
          <p:cNvPr id="445455" name="Oval 15"/>
          <p:cNvSpPr>
            <a:spLocks noChangeArrowheads="1"/>
          </p:cNvSpPr>
          <p:nvPr/>
        </p:nvSpPr>
        <p:spPr bwMode="auto">
          <a:xfrm>
            <a:off x="6483621" y="618422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2</a:t>
            </a:r>
            <a:endParaRPr lang="en-US" altLang="zh-CN"/>
          </a:p>
        </p:txBody>
      </p:sp>
      <p:sp>
        <p:nvSpPr>
          <p:cNvPr id="445456" name="Line 16"/>
          <p:cNvSpPr>
            <a:spLocks noChangeShapeType="1"/>
          </p:cNvSpPr>
          <p:nvPr/>
        </p:nvSpPr>
        <p:spPr bwMode="auto">
          <a:xfrm flipH="1">
            <a:off x="5569221" y="5955629"/>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5457" name="Line 17"/>
          <p:cNvSpPr>
            <a:spLocks noChangeShapeType="1"/>
          </p:cNvSpPr>
          <p:nvPr/>
        </p:nvSpPr>
        <p:spPr bwMode="auto">
          <a:xfrm>
            <a:off x="6407421" y="5955629"/>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5458" name="Text Box 18"/>
          <p:cNvSpPr txBox="1">
            <a:spLocks noChangeArrowheads="1"/>
          </p:cNvSpPr>
          <p:nvPr/>
        </p:nvSpPr>
        <p:spPr bwMode="auto">
          <a:xfrm>
            <a:off x="5934347" y="5269829"/>
            <a:ext cx="549275"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altLang="zh-CN" sz="3600" b="1">
                <a:solidFill>
                  <a:srgbClr val="FF3300"/>
                </a:solidFill>
              </a:rPr>
              <a:t>7</a:t>
            </a:r>
            <a:endParaRPr lang="en-US" altLang="zh-CN"/>
          </a:p>
        </p:txBody>
      </p:sp>
      <p:sp>
        <p:nvSpPr>
          <p:cNvPr id="445459" name="Text Box 19"/>
          <p:cNvSpPr txBox="1">
            <a:spLocks noChangeArrowheads="1"/>
          </p:cNvSpPr>
          <p:nvPr/>
        </p:nvSpPr>
        <p:spPr bwMode="auto">
          <a:xfrm>
            <a:off x="5131072" y="4145880"/>
            <a:ext cx="604653" cy="646331"/>
          </a:xfrm>
          <a:prstGeom prst="rect">
            <a:avLst/>
          </a:prstGeom>
          <a:solidFill>
            <a:srgbClr val="CAF2CE">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ltLang="zh-CN" sz="3600" b="1">
                <a:solidFill>
                  <a:srgbClr val="FF3300"/>
                </a:solidFill>
              </a:rPr>
              <a:t>16</a:t>
            </a:r>
            <a:endParaRPr lang="en-US" altLang="zh-CN"/>
          </a:p>
        </p:txBody>
      </p:sp>
      <p:sp>
        <p:nvSpPr>
          <p:cNvPr id="445460" name="Line 20"/>
          <p:cNvSpPr>
            <a:spLocks noChangeShapeType="1"/>
          </p:cNvSpPr>
          <p:nvPr/>
        </p:nvSpPr>
        <p:spPr bwMode="auto">
          <a:xfrm flipH="1">
            <a:off x="4654821" y="4812629"/>
            <a:ext cx="4572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5461" name="Line 21"/>
          <p:cNvSpPr>
            <a:spLocks noChangeShapeType="1"/>
          </p:cNvSpPr>
          <p:nvPr/>
        </p:nvSpPr>
        <p:spPr bwMode="auto">
          <a:xfrm>
            <a:off x="5797821" y="4812629"/>
            <a:ext cx="3810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5462" name="Oval 22"/>
          <p:cNvSpPr>
            <a:spLocks noChangeArrowheads="1"/>
          </p:cNvSpPr>
          <p:nvPr/>
        </p:nvSpPr>
        <p:spPr bwMode="auto">
          <a:xfrm>
            <a:off x="2178321" y="5232953"/>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dirty="0">
                <a:solidFill>
                  <a:srgbClr val="990000"/>
                </a:solidFill>
              </a:rPr>
              <a:t>6</a:t>
            </a:r>
            <a:endParaRPr lang="en-US" altLang="zh-CN" dirty="0"/>
          </a:p>
        </p:txBody>
      </p:sp>
      <p:sp>
        <p:nvSpPr>
          <p:cNvPr id="445463" name="Oval 23"/>
          <p:cNvSpPr>
            <a:spLocks noChangeArrowheads="1"/>
          </p:cNvSpPr>
          <p:nvPr/>
        </p:nvSpPr>
        <p:spPr bwMode="auto">
          <a:xfrm>
            <a:off x="3283221" y="526982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7</a:t>
            </a:r>
            <a:endParaRPr lang="en-US" altLang="zh-CN"/>
          </a:p>
        </p:txBody>
      </p:sp>
      <p:sp>
        <p:nvSpPr>
          <p:cNvPr id="445464" name="Text Box 24"/>
          <p:cNvSpPr txBox="1">
            <a:spLocks noChangeArrowheads="1"/>
          </p:cNvSpPr>
          <p:nvPr/>
        </p:nvSpPr>
        <p:spPr bwMode="auto">
          <a:xfrm>
            <a:off x="2749821" y="4126829"/>
            <a:ext cx="685800"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altLang="zh-CN" sz="3600" b="1">
                <a:solidFill>
                  <a:srgbClr val="FF3300"/>
                </a:solidFill>
              </a:rPr>
              <a:t>13</a:t>
            </a:r>
            <a:endParaRPr lang="en-US" altLang="zh-CN"/>
          </a:p>
        </p:txBody>
      </p:sp>
      <p:sp>
        <p:nvSpPr>
          <p:cNvPr id="445465" name="Line 25"/>
          <p:cNvSpPr>
            <a:spLocks noChangeShapeType="1"/>
          </p:cNvSpPr>
          <p:nvPr/>
        </p:nvSpPr>
        <p:spPr bwMode="auto">
          <a:xfrm flipH="1">
            <a:off x="2521221" y="4736429"/>
            <a:ext cx="228600" cy="5334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5466" name="Line 26"/>
          <p:cNvSpPr>
            <a:spLocks noChangeShapeType="1"/>
          </p:cNvSpPr>
          <p:nvPr/>
        </p:nvSpPr>
        <p:spPr bwMode="auto">
          <a:xfrm>
            <a:off x="3435621" y="4812629"/>
            <a:ext cx="1524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5467" name="Text Box 27"/>
          <p:cNvSpPr txBox="1">
            <a:spLocks noChangeArrowheads="1"/>
          </p:cNvSpPr>
          <p:nvPr/>
        </p:nvSpPr>
        <p:spPr bwMode="auto">
          <a:xfrm>
            <a:off x="3892822" y="2983829"/>
            <a:ext cx="739775" cy="666750"/>
          </a:xfrm>
          <a:prstGeom prst="rect">
            <a:avLst/>
          </a:prstGeom>
          <a:solidFill>
            <a:srgbClr val="CAF2CE">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altLang="zh-CN" sz="3600" b="1">
                <a:solidFill>
                  <a:srgbClr val="FF3300"/>
                </a:solidFill>
              </a:rPr>
              <a:t>29</a:t>
            </a:r>
            <a:endParaRPr lang="en-US" altLang="zh-CN"/>
          </a:p>
        </p:txBody>
      </p:sp>
      <p:sp>
        <p:nvSpPr>
          <p:cNvPr id="445468" name="Line 28"/>
          <p:cNvSpPr>
            <a:spLocks noChangeShapeType="1"/>
          </p:cNvSpPr>
          <p:nvPr/>
        </p:nvSpPr>
        <p:spPr bwMode="auto">
          <a:xfrm flipH="1">
            <a:off x="3054621" y="3669629"/>
            <a:ext cx="8382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5469" name="Line 29"/>
          <p:cNvSpPr>
            <a:spLocks noChangeShapeType="1"/>
          </p:cNvSpPr>
          <p:nvPr/>
        </p:nvSpPr>
        <p:spPr bwMode="auto">
          <a:xfrm>
            <a:off x="4654821" y="3669629"/>
            <a:ext cx="8382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6.6.1 </a:t>
            </a:r>
            <a:r>
              <a:rPr lang="zh-CN" altLang="en-US" sz="3600" b="1" kern="0" dirty="0" smtClean="0">
                <a:latin typeface="+mj-lt"/>
                <a:ea typeface="+mj-ea"/>
                <a:cs typeface="+mj-cs"/>
              </a:rPr>
              <a:t>最优二叉树</a:t>
            </a:r>
            <a:endParaRPr lang="zh-CN" altLang="en-US" sz="3600" b="1" kern="0" dirty="0">
              <a:latin typeface="+mj-lt"/>
              <a:ea typeface="+mj-ea"/>
              <a:cs typeface="+mj-cs"/>
            </a:endParaRPr>
          </a:p>
        </p:txBody>
      </p:sp>
      <p:sp>
        <p:nvSpPr>
          <p:cNvPr id="47" name="矩形 46"/>
          <p:cNvSpPr/>
          <p:nvPr/>
        </p:nvSpPr>
        <p:spPr>
          <a:xfrm>
            <a:off x="548633" y="1196017"/>
            <a:ext cx="1210588" cy="584775"/>
          </a:xfrm>
          <a:prstGeom prst="rect">
            <a:avLst/>
          </a:prstGeom>
        </p:spPr>
        <p:txBody>
          <a:bodyPr wrap="none">
            <a:spAutoFit/>
          </a:bodyPr>
          <a:lstStyle/>
          <a:p>
            <a:r>
              <a:rPr lang="zh-CN" altLang="en-US" sz="3200" dirty="0" smtClean="0">
                <a:solidFill>
                  <a:srgbClr val="990000"/>
                </a:solidFill>
                <a:latin typeface="SimSun" charset="-122"/>
                <a:ea typeface="SimSun" charset="-122"/>
                <a:cs typeface="SimSun" charset="-122"/>
              </a:rPr>
              <a:t>（</a:t>
            </a:r>
            <a:r>
              <a:rPr lang="en-US" altLang="zh-CN" sz="3200" dirty="0" smtClean="0">
                <a:solidFill>
                  <a:srgbClr val="990000"/>
                </a:solidFill>
                <a:latin typeface="SimSun" charset="-122"/>
                <a:ea typeface="SimSun" charset="-122"/>
                <a:cs typeface="SimSun" charset="-122"/>
              </a:rPr>
              <a:t>3</a:t>
            </a:r>
            <a:r>
              <a:rPr lang="zh-CN" altLang="en-US" sz="3200" dirty="0" smtClean="0">
                <a:solidFill>
                  <a:srgbClr val="990000"/>
                </a:solidFill>
                <a:latin typeface="SimSun" charset="-122"/>
                <a:ea typeface="SimSun" charset="-122"/>
                <a:cs typeface="SimSun" charset="-122"/>
              </a:rPr>
              <a:t>）</a:t>
            </a:r>
            <a:endParaRPr lang="zh-CN" altLang="en-US" sz="3200" dirty="0"/>
          </a:p>
        </p:txBody>
      </p:sp>
      <p:sp>
        <p:nvSpPr>
          <p:cNvPr id="48" name="矩形 47"/>
          <p:cNvSpPr/>
          <p:nvPr/>
        </p:nvSpPr>
        <p:spPr>
          <a:xfrm>
            <a:off x="472433" y="4229944"/>
            <a:ext cx="1620957" cy="584775"/>
          </a:xfrm>
          <a:prstGeom prst="rect">
            <a:avLst/>
          </a:prstGeom>
        </p:spPr>
        <p:txBody>
          <a:bodyPr wrap="none">
            <a:spAutoFit/>
          </a:bodyPr>
          <a:lstStyle/>
          <a:p>
            <a:r>
              <a:rPr lang="zh-CN" altLang="en-US" sz="3200" dirty="0" smtClean="0">
                <a:solidFill>
                  <a:srgbClr val="990000"/>
                </a:solidFill>
                <a:latin typeface="SimSun" charset="-122"/>
                <a:ea typeface="SimSun" charset="-122"/>
                <a:cs typeface="SimSun" charset="-122"/>
              </a:rPr>
              <a:t>（</a:t>
            </a:r>
            <a:r>
              <a:rPr lang="en-US" altLang="zh-CN" sz="3200" dirty="0" smtClean="0">
                <a:solidFill>
                  <a:srgbClr val="990000"/>
                </a:solidFill>
                <a:latin typeface="SimSun" charset="-122"/>
                <a:ea typeface="SimSun" charset="-122"/>
                <a:cs typeface="SimSun" charset="-122"/>
              </a:rPr>
              <a:t>4-5</a:t>
            </a:r>
            <a:r>
              <a:rPr lang="zh-CN" altLang="en-US" sz="3200" dirty="0" smtClean="0">
                <a:solidFill>
                  <a:srgbClr val="990000"/>
                </a:solidFill>
                <a:latin typeface="SimSun" charset="-122"/>
                <a:ea typeface="SimSun" charset="-122"/>
                <a:cs typeface="SimSun" charset="-122"/>
              </a:rPr>
              <a:t>）</a:t>
            </a:r>
            <a:endParaRPr lang="zh-CN" altLang="en-US" sz="3200" dirty="0"/>
          </a:p>
        </p:txBody>
      </p:sp>
    </p:spTree>
    <p:extLst>
      <p:ext uri="{BB962C8B-B14F-4D97-AF65-F5344CB8AC3E}">
        <p14:creationId xmlns:p14="http://schemas.microsoft.com/office/powerpoint/2010/main" val="278083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45447"/>
                                        </p:tgtEl>
                                        <p:attrNameLst>
                                          <p:attrName>style.visibility</p:attrName>
                                        </p:attrNameLst>
                                      </p:cBhvr>
                                      <p:to>
                                        <p:strVal val="visible"/>
                                      </p:to>
                                    </p:set>
                                    <p:anim calcmode="lin" valueType="num">
                                      <p:cBhvr additive="base">
                                        <p:cTn id="7" dur="500" fill="hold"/>
                                        <p:tgtEl>
                                          <p:spTgt spid="445447"/>
                                        </p:tgtEl>
                                        <p:attrNameLst>
                                          <p:attrName>ppt_x</p:attrName>
                                        </p:attrNameLst>
                                      </p:cBhvr>
                                      <p:tavLst>
                                        <p:tav tm="0">
                                          <p:val>
                                            <p:strVal val="#ppt_x"/>
                                          </p:val>
                                        </p:tav>
                                        <p:tav tm="100000">
                                          <p:val>
                                            <p:strVal val="#ppt_x"/>
                                          </p:val>
                                        </p:tav>
                                      </p:tavLst>
                                    </p:anim>
                                    <p:anim calcmode="lin" valueType="num">
                                      <p:cBhvr additive="base">
                                        <p:cTn id="8" dur="500" fill="hold"/>
                                        <p:tgtEl>
                                          <p:spTgt spid="44544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445452"/>
                                        </p:tgtEl>
                                        <p:attrNameLst>
                                          <p:attrName>style.visibility</p:attrName>
                                        </p:attrNameLst>
                                      </p:cBhvr>
                                      <p:to>
                                        <p:strVal val="visible"/>
                                      </p:to>
                                    </p:set>
                                    <p:anim calcmode="lin" valueType="num">
                                      <p:cBhvr additive="base">
                                        <p:cTn id="12" dur="500" fill="hold"/>
                                        <p:tgtEl>
                                          <p:spTgt spid="445452"/>
                                        </p:tgtEl>
                                        <p:attrNameLst>
                                          <p:attrName>ppt_x</p:attrName>
                                        </p:attrNameLst>
                                      </p:cBhvr>
                                      <p:tavLst>
                                        <p:tav tm="0">
                                          <p:val>
                                            <p:strVal val="#ppt_x"/>
                                          </p:val>
                                        </p:tav>
                                        <p:tav tm="100000">
                                          <p:val>
                                            <p:strVal val="#ppt_x"/>
                                          </p:val>
                                        </p:tav>
                                      </p:tavLst>
                                    </p:anim>
                                    <p:anim calcmode="lin" valueType="num">
                                      <p:cBhvr additive="base">
                                        <p:cTn id="13" dur="500" fill="hold"/>
                                        <p:tgtEl>
                                          <p:spTgt spid="445452"/>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445450"/>
                                        </p:tgtEl>
                                        <p:attrNameLst>
                                          <p:attrName>style.visibility</p:attrName>
                                        </p:attrNameLst>
                                      </p:cBhvr>
                                      <p:to>
                                        <p:strVal val="visible"/>
                                      </p:to>
                                    </p:set>
                                    <p:anim calcmode="lin" valueType="num">
                                      <p:cBhvr additive="base">
                                        <p:cTn id="17" dur="500" fill="hold"/>
                                        <p:tgtEl>
                                          <p:spTgt spid="445450"/>
                                        </p:tgtEl>
                                        <p:attrNameLst>
                                          <p:attrName>ppt_x</p:attrName>
                                        </p:attrNameLst>
                                      </p:cBhvr>
                                      <p:tavLst>
                                        <p:tav tm="0">
                                          <p:val>
                                            <p:strVal val="#ppt_x"/>
                                          </p:val>
                                        </p:tav>
                                        <p:tav tm="100000">
                                          <p:val>
                                            <p:strVal val="#ppt_x"/>
                                          </p:val>
                                        </p:tav>
                                      </p:tavLst>
                                    </p:anim>
                                    <p:anim calcmode="lin" valueType="num">
                                      <p:cBhvr additive="base">
                                        <p:cTn id="18" dur="500" fill="hold"/>
                                        <p:tgtEl>
                                          <p:spTgt spid="445450"/>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445448"/>
                                        </p:tgtEl>
                                        <p:attrNameLst>
                                          <p:attrName>style.visibility</p:attrName>
                                        </p:attrNameLst>
                                      </p:cBhvr>
                                      <p:to>
                                        <p:strVal val="visible"/>
                                      </p:to>
                                    </p:set>
                                    <p:anim calcmode="lin" valueType="num">
                                      <p:cBhvr additive="base">
                                        <p:cTn id="22" dur="500" fill="hold"/>
                                        <p:tgtEl>
                                          <p:spTgt spid="445448"/>
                                        </p:tgtEl>
                                        <p:attrNameLst>
                                          <p:attrName>ppt_x</p:attrName>
                                        </p:attrNameLst>
                                      </p:cBhvr>
                                      <p:tavLst>
                                        <p:tav tm="0">
                                          <p:val>
                                            <p:strVal val="#ppt_x"/>
                                          </p:val>
                                        </p:tav>
                                        <p:tav tm="100000">
                                          <p:val>
                                            <p:strVal val="#ppt_x"/>
                                          </p:val>
                                        </p:tav>
                                      </p:tavLst>
                                    </p:anim>
                                    <p:anim calcmode="lin" valueType="num">
                                      <p:cBhvr additive="base">
                                        <p:cTn id="23" dur="500" fill="hold"/>
                                        <p:tgtEl>
                                          <p:spTgt spid="445448"/>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445451"/>
                                        </p:tgtEl>
                                        <p:attrNameLst>
                                          <p:attrName>style.visibility</p:attrName>
                                        </p:attrNameLst>
                                      </p:cBhvr>
                                      <p:to>
                                        <p:strVal val="visible"/>
                                      </p:to>
                                    </p:set>
                                    <p:anim calcmode="lin" valueType="num">
                                      <p:cBhvr additive="base">
                                        <p:cTn id="27" dur="500" fill="hold"/>
                                        <p:tgtEl>
                                          <p:spTgt spid="445451"/>
                                        </p:tgtEl>
                                        <p:attrNameLst>
                                          <p:attrName>ppt_x</p:attrName>
                                        </p:attrNameLst>
                                      </p:cBhvr>
                                      <p:tavLst>
                                        <p:tav tm="0">
                                          <p:val>
                                            <p:strVal val="#ppt_x"/>
                                          </p:val>
                                        </p:tav>
                                        <p:tav tm="100000">
                                          <p:val>
                                            <p:strVal val="#ppt_x"/>
                                          </p:val>
                                        </p:tav>
                                      </p:tavLst>
                                    </p:anim>
                                    <p:anim calcmode="lin" valueType="num">
                                      <p:cBhvr additive="base">
                                        <p:cTn id="28" dur="500" fill="hold"/>
                                        <p:tgtEl>
                                          <p:spTgt spid="445451"/>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2500"/>
                            </p:stCondLst>
                            <p:childTnLst>
                              <p:par>
                                <p:cTn id="30" presetID="2" presetClass="entr" presetSubtype="1" fill="hold" grpId="0" nodeType="afterEffect">
                                  <p:stCondLst>
                                    <p:cond delay="0"/>
                                  </p:stCondLst>
                                  <p:childTnLst>
                                    <p:set>
                                      <p:cBhvr>
                                        <p:cTn id="31" dur="1" fill="hold">
                                          <p:stCondLst>
                                            <p:cond delay="0"/>
                                          </p:stCondLst>
                                        </p:cTn>
                                        <p:tgtEl>
                                          <p:spTgt spid="445449"/>
                                        </p:tgtEl>
                                        <p:attrNameLst>
                                          <p:attrName>style.visibility</p:attrName>
                                        </p:attrNameLst>
                                      </p:cBhvr>
                                      <p:to>
                                        <p:strVal val="visible"/>
                                      </p:to>
                                    </p:set>
                                    <p:anim calcmode="lin" valueType="num">
                                      <p:cBhvr additive="base">
                                        <p:cTn id="32" dur="500" fill="hold"/>
                                        <p:tgtEl>
                                          <p:spTgt spid="445449"/>
                                        </p:tgtEl>
                                        <p:attrNameLst>
                                          <p:attrName>ppt_x</p:attrName>
                                        </p:attrNameLst>
                                      </p:cBhvr>
                                      <p:tavLst>
                                        <p:tav tm="0">
                                          <p:val>
                                            <p:strVal val="#ppt_x"/>
                                          </p:val>
                                        </p:tav>
                                        <p:tav tm="100000">
                                          <p:val>
                                            <p:strVal val="#ppt_x"/>
                                          </p:val>
                                        </p:tav>
                                      </p:tavLst>
                                    </p:anim>
                                    <p:anim calcmode="lin" valueType="num">
                                      <p:cBhvr additive="base">
                                        <p:cTn id="33" dur="500" fill="hold"/>
                                        <p:tgtEl>
                                          <p:spTgt spid="445449"/>
                                        </p:tgtEl>
                                        <p:attrNameLst>
                                          <p:attrName>ppt_y</p:attrName>
                                        </p:attrNameLst>
                                      </p:cBhvr>
                                      <p:tavLst>
                                        <p:tav tm="0">
                                          <p:val>
                                            <p:strVal val="0-#ppt_h/2"/>
                                          </p:val>
                                        </p:tav>
                                        <p:tav tm="100000">
                                          <p:val>
                                            <p:strVal val="#ppt_y"/>
                                          </p:val>
                                        </p:tav>
                                      </p:tavLst>
                                    </p:anim>
                                  </p:childTnLst>
                                </p:cTn>
                              </p:par>
                            </p:childTnLst>
                          </p:cTn>
                        </p:par>
                        <p:par>
                          <p:cTn id="34" fill="hold" nodeType="afterGroup">
                            <p:stCondLst>
                              <p:cond delay="3000"/>
                            </p:stCondLst>
                            <p:childTnLst>
                              <p:par>
                                <p:cTn id="35" presetID="2" presetClass="entr" presetSubtype="1" fill="hold" grpId="0" nodeType="afterEffect">
                                  <p:stCondLst>
                                    <p:cond delay="0"/>
                                  </p:stCondLst>
                                  <p:childTnLst>
                                    <p:set>
                                      <p:cBhvr>
                                        <p:cTn id="36" dur="1" fill="hold">
                                          <p:stCondLst>
                                            <p:cond delay="0"/>
                                          </p:stCondLst>
                                        </p:cTn>
                                        <p:tgtEl>
                                          <p:spTgt spid="445444"/>
                                        </p:tgtEl>
                                        <p:attrNameLst>
                                          <p:attrName>style.visibility</p:attrName>
                                        </p:attrNameLst>
                                      </p:cBhvr>
                                      <p:to>
                                        <p:strVal val="visible"/>
                                      </p:to>
                                    </p:set>
                                    <p:anim calcmode="lin" valueType="num">
                                      <p:cBhvr additive="base">
                                        <p:cTn id="37" dur="500" fill="hold"/>
                                        <p:tgtEl>
                                          <p:spTgt spid="445444"/>
                                        </p:tgtEl>
                                        <p:attrNameLst>
                                          <p:attrName>ppt_x</p:attrName>
                                        </p:attrNameLst>
                                      </p:cBhvr>
                                      <p:tavLst>
                                        <p:tav tm="0">
                                          <p:val>
                                            <p:strVal val="#ppt_x"/>
                                          </p:val>
                                        </p:tav>
                                        <p:tav tm="100000">
                                          <p:val>
                                            <p:strVal val="#ppt_x"/>
                                          </p:val>
                                        </p:tav>
                                      </p:tavLst>
                                    </p:anim>
                                    <p:anim calcmode="lin" valueType="num">
                                      <p:cBhvr additive="base">
                                        <p:cTn id="38" dur="500" fill="hold"/>
                                        <p:tgtEl>
                                          <p:spTgt spid="445444"/>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3500"/>
                            </p:stCondLst>
                            <p:childTnLst>
                              <p:par>
                                <p:cTn id="40" presetID="2" presetClass="entr" presetSubtype="1" fill="hold" grpId="0" nodeType="afterEffect">
                                  <p:stCondLst>
                                    <p:cond delay="0"/>
                                  </p:stCondLst>
                                  <p:childTnLst>
                                    <p:set>
                                      <p:cBhvr>
                                        <p:cTn id="41" dur="1" fill="hold">
                                          <p:stCondLst>
                                            <p:cond delay="0"/>
                                          </p:stCondLst>
                                        </p:cTn>
                                        <p:tgtEl>
                                          <p:spTgt spid="445445"/>
                                        </p:tgtEl>
                                        <p:attrNameLst>
                                          <p:attrName>style.visibility</p:attrName>
                                        </p:attrNameLst>
                                      </p:cBhvr>
                                      <p:to>
                                        <p:strVal val="visible"/>
                                      </p:to>
                                    </p:set>
                                    <p:anim calcmode="lin" valueType="num">
                                      <p:cBhvr additive="base">
                                        <p:cTn id="42" dur="500" fill="hold"/>
                                        <p:tgtEl>
                                          <p:spTgt spid="445445"/>
                                        </p:tgtEl>
                                        <p:attrNameLst>
                                          <p:attrName>ppt_x</p:attrName>
                                        </p:attrNameLst>
                                      </p:cBhvr>
                                      <p:tavLst>
                                        <p:tav tm="0">
                                          <p:val>
                                            <p:strVal val="#ppt_x"/>
                                          </p:val>
                                        </p:tav>
                                        <p:tav tm="100000">
                                          <p:val>
                                            <p:strVal val="#ppt_x"/>
                                          </p:val>
                                        </p:tav>
                                      </p:tavLst>
                                    </p:anim>
                                    <p:anim calcmode="lin" valueType="num">
                                      <p:cBhvr additive="base">
                                        <p:cTn id="43" dur="500" fill="hold"/>
                                        <p:tgtEl>
                                          <p:spTgt spid="445445"/>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4000"/>
                            </p:stCondLst>
                            <p:childTnLst>
                              <p:par>
                                <p:cTn id="45" presetID="2" presetClass="entr" presetSubtype="1" fill="hold" grpId="0" nodeType="afterEffect">
                                  <p:stCondLst>
                                    <p:cond delay="0"/>
                                  </p:stCondLst>
                                  <p:childTnLst>
                                    <p:set>
                                      <p:cBhvr>
                                        <p:cTn id="46" dur="1" fill="hold">
                                          <p:stCondLst>
                                            <p:cond delay="0"/>
                                          </p:stCondLst>
                                        </p:cTn>
                                        <p:tgtEl>
                                          <p:spTgt spid="445442"/>
                                        </p:tgtEl>
                                        <p:attrNameLst>
                                          <p:attrName>style.visibility</p:attrName>
                                        </p:attrNameLst>
                                      </p:cBhvr>
                                      <p:to>
                                        <p:strVal val="visible"/>
                                      </p:to>
                                    </p:set>
                                    <p:anim calcmode="lin" valueType="num">
                                      <p:cBhvr additive="base">
                                        <p:cTn id="47" dur="500" fill="hold"/>
                                        <p:tgtEl>
                                          <p:spTgt spid="445442"/>
                                        </p:tgtEl>
                                        <p:attrNameLst>
                                          <p:attrName>ppt_x</p:attrName>
                                        </p:attrNameLst>
                                      </p:cBhvr>
                                      <p:tavLst>
                                        <p:tav tm="0">
                                          <p:val>
                                            <p:strVal val="#ppt_x"/>
                                          </p:val>
                                        </p:tav>
                                        <p:tav tm="100000">
                                          <p:val>
                                            <p:strVal val="#ppt_x"/>
                                          </p:val>
                                        </p:tav>
                                      </p:tavLst>
                                    </p:anim>
                                    <p:anim calcmode="lin" valueType="num">
                                      <p:cBhvr additive="base">
                                        <p:cTn id="48" dur="500" fill="hold"/>
                                        <p:tgtEl>
                                          <p:spTgt spid="445442"/>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4500"/>
                            </p:stCondLst>
                            <p:childTnLst>
                              <p:par>
                                <p:cTn id="50" presetID="2" presetClass="entr" presetSubtype="1" fill="hold" grpId="0" nodeType="afterEffect">
                                  <p:stCondLst>
                                    <p:cond delay="0"/>
                                  </p:stCondLst>
                                  <p:childTnLst>
                                    <p:set>
                                      <p:cBhvr>
                                        <p:cTn id="51" dur="1" fill="hold">
                                          <p:stCondLst>
                                            <p:cond delay="0"/>
                                          </p:stCondLst>
                                        </p:cTn>
                                        <p:tgtEl>
                                          <p:spTgt spid="445446"/>
                                        </p:tgtEl>
                                        <p:attrNameLst>
                                          <p:attrName>style.visibility</p:attrName>
                                        </p:attrNameLst>
                                      </p:cBhvr>
                                      <p:to>
                                        <p:strVal val="visible"/>
                                      </p:to>
                                    </p:set>
                                    <p:anim calcmode="lin" valueType="num">
                                      <p:cBhvr additive="base">
                                        <p:cTn id="52" dur="500" fill="hold"/>
                                        <p:tgtEl>
                                          <p:spTgt spid="445446"/>
                                        </p:tgtEl>
                                        <p:attrNameLst>
                                          <p:attrName>ppt_x</p:attrName>
                                        </p:attrNameLst>
                                      </p:cBhvr>
                                      <p:tavLst>
                                        <p:tav tm="0">
                                          <p:val>
                                            <p:strVal val="#ppt_x"/>
                                          </p:val>
                                        </p:tav>
                                        <p:tav tm="100000">
                                          <p:val>
                                            <p:strVal val="#ppt_x"/>
                                          </p:val>
                                        </p:tav>
                                      </p:tavLst>
                                    </p:anim>
                                    <p:anim calcmode="lin" valueType="num">
                                      <p:cBhvr additive="base">
                                        <p:cTn id="53" dur="500" fill="hold"/>
                                        <p:tgtEl>
                                          <p:spTgt spid="445446"/>
                                        </p:tgtEl>
                                        <p:attrNameLst>
                                          <p:attrName>ppt_y</p:attrName>
                                        </p:attrNameLst>
                                      </p:cBhvr>
                                      <p:tavLst>
                                        <p:tav tm="0">
                                          <p:val>
                                            <p:strVal val="0-#ppt_h/2"/>
                                          </p:val>
                                        </p:tav>
                                        <p:tav tm="100000">
                                          <p:val>
                                            <p:strVal val="#ppt_y"/>
                                          </p:val>
                                        </p:tav>
                                      </p:tavLst>
                                    </p:anim>
                                  </p:childTnLst>
                                </p:cTn>
                              </p:par>
                            </p:childTnLst>
                          </p:cTn>
                        </p:par>
                        <p:par>
                          <p:cTn id="54" fill="hold" nodeType="afterGroup">
                            <p:stCondLst>
                              <p:cond delay="5000"/>
                            </p:stCondLst>
                            <p:childTnLst>
                              <p:par>
                                <p:cTn id="55" presetID="2" presetClass="entr" presetSubtype="1" fill="hold" grpId="0" nodeType="afterEffect">
                                  <p:stCondLst>
                                    <p:cond delay="0"/>
                                  </p:stCondLst>
                                  <p:childTnLst>
                                    <p:set>
                                      <p:cBhvr>
                                        <p:cTn id="56" dur="1" fill="hold">
                                          <p:stCondLst>
                                            <p:cond delay="0"/>
                                          </p:stCondLst>
                                        </p:cTn>
                                        <p:tgtEl>
                                          <p:spTgt spid="445443"/>
                                        </p:tgtEl>
                                        <p:attrNameLst>
                                          <p:attrName>style.visibility</p:attrName>
                                        </p:attrNameLst>
                                      </p:cBhvr>
                                      <p:to>
                                        <p:strVal val="visible"/>
                                      </p:to>
                                    </p:set>
                                    <p:anim calcmode="lin" valueType="num">
                                      <p:cBhvr additive="base">
                                        <p:cTn id="57" dur="500" fill="hold"/>
                                        <p:tgtEl>
                                          <p:spTgt spid="445443"/>
                                        </p:tgtEl>
                                        <p:attrNameLst>
                                          <p:attrName>ppt_x</p:attrName>
                                        </p:attrNameLst>
                                      </p:cBhvr>
                                      <p:tavLst>
                                        <p:tav tm="0">
                                          <p:val>
                                            <p:strVal val="#ppt_x"/>
                                          </p:val>
                                        </p:tav>
                                        <p:tav tm="100000">
                                          <p:val>
                                            <p:strVal val="#ppt_x"/>
                                          </p:val>
                                        </p:tav>
                                      </p:tavLst>
                                    </p:anim>
                                    <p:anim calcmode="lin" valueType="num">
                                      <p:cBhvr additive="base">
                                        <p:cTn id="58" dur="500" fill="hold"/>
                                        <p:tgtEl>
                                          <p:spTgt spid="445443"/>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45453"/>
                                        </p:tgtEl>
                                        <p:attrNameLst>
                                          <p:attrName>style.visibility</p:attrName>
                                        </p:attrNameLst>
                                      </p:cBhvr>
                                      <p:to>
                                        <p:strVal val="visible"/>
                                      </p:to>
                                    </p:set>
                                    <p:animEffect transition="in" filter="dissolve">
                                      <p:cBhvr>
                                        <p:cTn id="67" dur="500"/>
                                        <p:tgtEl>
                                          <p:spTgt spid="44545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1" fill="hold" grpId="0" nodeType="clickEffect">
                                  <p:stCondLst>
                                    <p:cond delay="0"/>
                                  </p:stCondLst>
                                  <p:childTnLst>
                                    <p:set>
                                      <p:cBhvr>
                                        <p:cTn id="71" dur="1" fill="hold">
                                          <p:stCondLst>
                                            <p:cond delay="0"/>
                                          </p:stCondLst>
                                        </p:cTn>
                                        <p:tgtEl>
                                          <p:spTgt spid="445458"/>
                                        </p:tgtEl>
                                        <p:attrNameLst>
                                          <p:attrName>style.visibility</p:attrName>
                                        </p:attrNameLst>
                                      </p:cBhvr>
                                      <p:to>
                                        <p:strVal val="visible"/>
                                      </p:to>
                                    </p:set>
                                    <p:anim calcmode="lin" valueType="num">
                                      <p:cBhvr>
                                        <p:cTn id="72" dur="500" fill="hold"/>
                                        <p:tgtEl>
                                          <p:spTgt spid="445458"/>
                                        </p:tgtEl>
                                        <p:attrNameLst>
                                          <p:attrName>ppt_x</p:attrName>
                                        </p:attrNameLst>
                                      </p:cBhvr>
                                      <p:tavLst>
                                        <p:tav tm="0">
                                          <p:val>
                                            <p:strVal val="#ppt_x"/>
                                          </p:val>
                                        </p:tav>
                                        <p:tav tm="100000">
                                          <p:val>
                                            <p:strVal val="#ppt_x"/>
                                          </p:val>
                                        </p:tav>
                                      </p:tavLst>
                                    </p:anim>
                                    <p:anim calcmode="lin" valueType="num">
                                      <p:cBhvr>
                                        <p:cTn id="73" dur="500" fill="hold"/>
                                        <p:tgtEl>
                                          <p:spTgt spid="445458"/>
                                        </p:tgtEl>
                                        <p:attrNameLst>
                                          <p:attrName>ppt_y</p:attrName>
                                        </p:attrNameLst>
                                      </p:cBhvr>
                                      <p:tavLst>
                                        <p:tav tm="0">
                                          <p:val>
                                            <p:strVal val="#ppt_y-#ppt_h/2"/>
                                          </p:val>
                                        </p:tav>
                                        <p:tav tm="100000">
                                          <p:val>
                                            <p:strVal val="#ppt_y"/>
                                          </p:val>
                                        </p:tav>
                                      </p:tavLst>
                                    </p:anim>
                                    <p:anim calcmode="lin" valueType="num">
                                      <p:cBhvr>
                                        <p:cTn id="74" dur="500" fill="hold"/>
                                        <p:tgtEl>
                                          <p:spTgt spid="445458"/>
                                        </p:tgtEl>
                                        <p:attrNameLst>
                                          <p:attrName>ppt_w</p:attrName>
                                        </p:attrNameLst>
                                      </p:cBhvr>
                                      <p:tavLst>
                                        <p:tav tm="0">
                                          <p:val>
                                            <p:strVal val="#ppt_w"/>
                                          </p:val>
                                        </p:tav>
                                        <p:tav tm="100000">
                                          <p:val>
                                            <p:strVal val="#ppt_w"/>
                                          </p:val>
                                        </p:tav>
                                      </p:tavLst>
                                    </p:anim>
                                    <p:anim calcmode="lin" valueType="num">
                                      <p:cBhvr>
                                        <p:cTn id="75" dur="500" fill="hold"/>
                                        <p:tgtEl>
                                          <p:spTgt spid="445458"/>
                                        </p:tgtEl>
                                        <p:attrNameLst>
                                          <p:attrName>ppt_h</p:attrName>
                                        </p:attrNameLst>
                                      </p:cBhvr>
                                      <p:tavLst>
                                        <p:tav tm="0">
                                          <p:val>
                                            <p:fltVal val="0"/>
                                          </p:val>
                                        </p:tav>
                                        <p:tav tm="100000">
                                          <p:val>
                                            <p:strVal val="#ppt_h"/>
                                          </p:val>
                                        </p:tav>
                                      </p:tavLst>
                                    </p:anim>
                                  </p:childTnLst>
                                </p:cTn>
                              </p:par>
                            </p:childTnLst>
                          </p:cTn>
                        </p:par>
                        <p:par>
                          <p:cTn id="76" fill="hold" nodeType="afterGroup">
                            <p:stCondLst>
                              <p:cond delay="500"/>
                            </p:stCondLst>
                            <p:childTnLst>
                              <p:par>
                                <p:cTn id="77" presetID="17" presetClass="entr" presetSubtype="1" fill="hold" grpId="0" nodeType="afterEffect">
                                  <p:stCondLst>
                                    <p:cond delay="0"/>
                                  </p:stCondLst>
                                  <p:childTnLst>
                                    <p:set>
                                      <p:cBhvr>
                                        <p:cTn id="78" dur="1" fill="hold">
                                          <p:stCondLst>
                                            <p:cond delay="0"/>
                                          </p:stCondLst>
                                        </p:cTn>
                                        <p:tgtEl>
                                          <p:spTgt spid="445456"/>
                                        </p:tgtEl>
                                        <p:attrNameLst>
                                          <p:attrName>style.visibility</p:attrName>
                                        </p:attrNameLst>
                                      </p:cBhvr>
                                      <p:to>
                                        <p:strVal val="visible"/>
                                      </p:to>
                                    </p:set>
                                    <p:anim calcmode="lin" valueType="num">
                                      <p:cBhvr>
                                        <p:cTn id="79" dur="500" fill="hold"/>
                                        <p:tgtEl>
                                          <p:spTgt spid="445456"/>
                                        </p:tgtEl>
                                        <p:attrNameLst>
                                          <p:attrName>ppt_x</p:attrName>
                                        </p:attrNameLst>
                                      </p:cBhvr>
                                      <p:tavLst>
                                        <p:tav tm="0">
                                          <p:val>
                                            <p:strVal val="#ppt_x"/>
                                          </p:val>
                                        </p:tav>
                                        <p:tav tm="100000">
                                          <p:val>
                                            <p:strVal val="#ppt_x"/>
                                          </p:val>
                                        </p:tav>
                                      </p:tavLst>
                                    </p:anim>
                                    <p:anim calcmode="lin" valueType="num">
                                      <p:cBhvr>
                                        <p:cTn id="80" dur="500" fill="hold"/>
                                        <p:tgtEl>
                                          <p:spTgt spid="445456"/>
                                        </p:tgtEl>
                                        <p:attrNameLst>
                                          <p:attrName>ppt_y</p:attrName>
                                        </p:attrNameLst>
                                      </p:cBhvr>
                                      <p:tavLst>
                                        <p:tav tm="0">
                                          <p:val>
                                            <p:strVal val="#ppt_y-#ppt_h/2"/>
                                          </p:val>
                                        </p:tav>
                                        <p:tav tm="100000">
                                          <p:val>
                                            <p:strVal val="#ppt_y"/>
                                          </p:val>
                                        </p:tav>
                                      </p:tavLst>
                                    </p:anim>
                                    <p:anim calcmode="lin" valueType="num">
                                      <p:cBhvr>
                                        <p:cTn id="81" dur="500" fill="hold"/>
                                        <p:tgtEl>
                                          <p:spTgt spid="445456"/>
                                        </p:tgtEl>
                                        <p:attrNameLst>
                                          <p:attrName>ppt_w</p:attrName>
                                        </p:attrNameLst>
                                      </p:cBhvr>
                                      <p:tavLst>
                                        <p:tav tm="0">
                                          <p:val>
                                            <p:strVal val="#ppt_w"/>
                                          </p:val>
                                        </p:tav>
                                        <p:tav tm="100000">
                                          <p:val>
                                            <p:strVal val="#ppt_w"/>
                                          </p:val>
                                        </p:tav>
                                      </p:tavLst>
                                    </p:anim>
                                    <p:anim calcmode="lin" valueType="num">
                                      <p:cBhvr>
                                        <p:cTn id="82" dur="500" fill="hold"/>
                                        <p:tgtEl>
                                          <p:spTgt spid="445456"/>
                                        </p:tgtEl>
                                        <p:attrNameLst>
                                          <p:attrName>ppt_h</p:attrName>
                                        </p:attrNameLst>
                                      </p:cBhvr>
                                      <p:tavLst>
                                        <p:tav tm="0">
                                          <p:val>
                                            <p:fltVal val="0"/>
                                          </p:val>
                                        </p:tav>
                                        <p:tav tm="100000">
                                          <p:val>
                                            <p:strVal val="#ppt_h"/>
                                          </p:val>
                                        </p:tav>
                                      </p:tavLst>
                                    </p:anim>
                                  </p:childTnLst>
                                </p:cTn>
                              </p:par>
                            </p:childTnLst>
                          </p:cTn>
                        </p:par>
                        <p:par>
                          <p:cTn id="83" fill="hold" nodeType="afterGroup">
                            <p:stCondLst>
                              <p:cond delay="1000"/>
                            </p:stCondLst>
                            <p:childTnLst>
                              <p:par>
                                <p:cTn id="84" presetID="17" presetClass="entr" presetSubtype="1" fill="hold" grpId="0" nodeType="afterEffect">
                                  <p:stCondLst>
                                    <p:cond delay="0"/>
                                  </p:stCondLst>
                                  <p:childTnLst>
                                    <p:set>
                                      <p:cBhvr>
                                        <p:cTn id="85" dur="1" fill="hold">
                                          <p:stCondLst>
                                            <p:cond delay="0"/>
                                          </p:stCondLst>
                                        </p:cTn>
                                        <p:tgtEl>
                                          <p:spTgt spid="445454"/>
                                        </p:tgtEl>
                                        <p:attrNameLst>
                                          <p:attrName>style.visibility</p:attrName>
                                        </p:attrNameLst>
                                      </p:cBhvr>
                                      <p:to>
                                        <p:strVal val="visible"/>
                                      </p:to>
                                    </p:set>
                                    <p:anim calcmode="lin" valueType="num">
                                      <p:cBhvr>
                                        <p:cTn id="86" dur="500" fill="hold"/>
                                        <p:tgtEl>
                                          <p:spTgt spid="445454"/>
                                        </p:tgtEl>
                                        <p:attrNameLst>
                                          <p:attrName>ppt_x</p:attrName>
                                        </p:attrNameLst>
                                      </p:cBhvr>
                                      <p:tavLst>
                                        <p:tav tm="0">
                                          <p:val>
                                            <p:strVal val="#ppt_x"/>
                                          </p:val>
                                        </p:tav>
                                        <p:tav tm="100000">
                                          <p:val>
                                            <p:strVal val="#ppt_x"/>
                                          </p:val>
                                        </p:tav>
                                      </p:tavLst>
                                    </p:anim>
                                    <p:anim calcmode="lin" valueType="num">
                                      <p:cBhvr>
                                        <p:cTn id="87" dur="500" fill="hold"/>
                                        <p:tgtEl>
                                          <p:spTgt spid="445454"/>
                                        </p:tgtEl>
                                        <p:attrNameLst>
                                          <p:attrName>ppt_y</p:attrName>
                                        </p:attrNameLst>
                                      </p:cBhvr>
                                      <p:tavLst>
                                        <p:tav tm="0">
                                          <p:val>
                                            <p:strVal val="#ppt_y-#ppt_h/2"/>
                                          </p:val>
                                        </p:tav>
                                        <p:tav tm="100000">
                                          <p:val>
                                            <p:strVal val="#ppt_y"/>
                                          </p:val>
                                        </p:tav>
                                      </p:tavLst>
                                    </p:anim>
                                    <p:anim calcmode="lin" valueType="num">
                                      <p:cBhvr>
                                        <p:cTn id="88" dur="500" fill="hold"/>
                                        <p:tgtEl>
                                          <p:spTgt spid="445454"/>
                                        </p:tgtEl>
                                        <p:attrNameLst>
                                          <p:attrName>ppt_w</p:attrName>
                                        </p:attrNameLst>
                                      </p:cBhvr>
                                      <p:tavLst>
                                        <p:tav tm="0">
                                          <p:val>
                                            <p:strVal val="#ppt_w"/>
                                          </p:val>
                                        </p:tav>
                                        <p:tav tm="100000">
                                          <p:val>
                                            <p:strVal val="#ppt_w"/>
                                          </p:val>
                                        </p:tav>
                                      </p:tavLst>
                                    </p:anim>
                                    <p:anim calcmode="lin" valueType="num">
                                      <p:cBhvr>
                                        <p:cTn id="89" dur="500" fill="hold"/>
                                        <p:tgtEl>
                                          <p:spTgt spid="445454"/>
                                        </p:tgtEl>
                                        <p:attrNameLst>
                                          <p:attrName>ppt_h</p:attrName>
                                        </p:attrNameLst>
                                      </p:cBhvr>
                                      <p:tavLst>
                                        <p:tav tm="0">
                                          <p:val>
                                            <p:fltVal val="0"/>
                                          </p:val>
                                        </p:tav>
                                        <p:tav tm="100000">
                                          <p:val>
                                            <p:strVal val="#ppt_h"/>
                                          </p:val>
                                        </p:tav>
                                      </p:tavLst>
                                    </p:anim>
                                  </p:childTnLst>
                                </p:cTn>
                              </p:par>
                            </p:childTnLst>
                          </p:cTn>
                        </p:par>
                        <p:par>
                          <p:cTn id="90" fill="hold" nodeType="afterGroup">
                            <p:stCondLst>
                              <p:cond delay="1500"/>
                            </p:stCondLst>
                            <p:childTnLst>
                              <p:par>
                                <p:cTn id="91" presetID="17" presetClass="entr" presetSubtype="1" fill="hold" grpId="0" nodeType="afterEffect">
                                  <p:stCondLst>
                                    <p:cond delay="0"/>
                                  </p:stCondLst>
                                  <p:childTnLst>
                                    <p:set>
                                      <p:cBhvr>
                                        <p:cTn id="92" dur="1" fill="hold">
                                          <p:stCondLst>
                                            <p:cond delay="0"/>
                                          </p:stCondLst>
                                        </p:cTn>
                                        <p:tgtEl>
                                          <p:spTgt spid="445457"/>
                                        </p:tgtEl>
                                        <p:attrNameLst>
                                          <p:attrName>style.visibility</p:attrName>
                                        </p:attrNameLst>
                                      </p:cBhvr>
                                      <p:to>
                                        <p:strVal val="visible"/>
                                      </p:to>
                                    </p:set>
                                    <p:anim calcmode="lin" valueType="num">
                                      <p:cBhvr>
                                        <p:cTn id="93" dur="500" fill="hold"/>
                                        <p:tgtEl>
                                          <p:spTgt spid="445457"/>
                                        </p:tgtEl>
                                        <p:attrNameLst>
                                          <p:attrName>ppt_x</p:attrName>
                                        </p:attrNameLst>
                                      </p:cBhvr>
                                      <p:tavLst>
                                        <p:tav tm="0">
                                          <p:val>
                                            <p:strVal val="#ppt_x"/>
                                          </p:val>
                                        </p:tav>
                                        <p:tav tm="100000">
                                          <p:val>
                                            <p:strVal val="#ppt_x"/>
                                          </p:val>
                                        </p:tav>
                                      </p:tavLst>
                                    </p:anim>
                                    <p:anim calcmode="lin" valueType="num">
                                      <p:cBhvr>
                                        <p:cTn id="94" dur="500" fill="hold"/>
                                        <p:tgtEl>
                                          <p:spTgt spid="445457"/>
                                        </p:tgtEl>
                                        <p:attrNameLst>
                                          <p:attrName>ppt_y</p:attrName>
                                        </p:attrNameLst>
                                      </p:cBhvr>
                                      <p:tavLst>
                                        <p:tav tm="0">
                                          <p:val>
                                            <p:strVal val="#ppt_y-#ppt_h/2"/>
                                          </p:val>
                                        </p:tav>
                                        <p:tav tm="100000">
                                          <p:val>
                                            <p:strVal val="#ppt_y"/>
                                          </p:val>
                                        </p:tav>
                                      </p:tavLst>
                                    </p:anim>
                                    <p:anim calcmode="lin" valueType="num">
                                      <p:cBhvr>
                                        <p:cTn id="95" dur="500" fill="hold"/>
                                        <p:tgtEl>
                                          <p:spTgt spid="445457"/>
                                        </p:tgtEl>
                                        <p:attrNameLst>
                                          <p:attrName>ppt_w</p:attrName>
                                        </p:attrNameLst>
                                      </p:cBhvr>
                                      <p:tavLst>
                                        <p:tav tm="0">
                                          <p:val>
                                            <p:strVal val="#ppt_w"/>
                                          </p:val>
                                        </p:tav>
                                        <p:tav tm="100000">
                                          <p:val>
                                            <p:strVal val="#ppt_w"/>
                                          </p:val>
                                        </p:tav>
                                      </p:tavLst>
                                    </p:anim>
                                    <p:anim calcmode="lin" valueType="num">
                                      <p:cBhvr>
                                        <p:cTn id="96" dur="500" fill="hold"/>
                                        <p:tgtEl>
                                          <p:spTgt spid="445457"/>
                                        </p:tgtEl>
                                        <p:attrNameLst>
                                          <p:attrName>ppt_h</p:attrName>
                                        </p:attrNameLst>
                                      </p:cBhvr>
                                      <p:tavLst>
                                        <p:tav tm="0">
                                          <p:val>
                                            <p:fltVal val="0"/>
                                          </p:val>
                                        </p:tav>
                                        <p:tav tm="100000">
                                          <p:val>
                                            <p:strVal val="#ppt_h"/>
                                          </p:val>
                                        </p:tav>
                                      </p:tavLst>
                                    </p:anim>
                                  </p:childTnLst>
                                </p:cTn>
                              </p:par>
                            </p:childTnLst>
                          </p:cTn>
                        </p:par>
                        <p:par>
                          <p:cTn id="97" fill="hold">
                            <p:stCondLst>
                              <p:cond delay="2000"/>
                            </p:stCondLst>
                            <p:childTnLst>
                              <p:par>
                                <p:cTn id="98" presetID="17" presetClass="entr" presetSubtype="1" fill="hold" grpId="0" nodeType="afterEffect">
                                  <p:stCondLst>
                                    <p:cond delay="0"/>
                                  </p:stCondLst>
                                  <p:childTnLst>
                                    <p:set>
                                      <p:cBhvr>
                                        <p:cTn id="99" dur="1" fill="hold">
                                          <p:stCondLst>
                                            <p:cond delay="0"/>
                                          </p:stCondLst>
                                        </p:cTn>
                                        <p:tgtEl>
                                          <p:spTgt spid="445455"/>
                                        </p:tgtEl>
                                        <p:attrNameLst>
                                          <p:attrName>style.visibility</p:attrName>
                                        </p:attrNameLst>
                                      </p:cBhvr>
                                      <p:to>
                                        <p:strVal val="visible"/>
                                      </p:to>
                                    </p:set>
                                    <p:anim calcmode="lin" valueType="num">
                                      <p:cBhvr>
                                        <p:cTn id="100" dur="500" fill="hold"/>
                                        <p:tgtEl>
                                          <p:spTgt spid="445455"/>
                                        </p:tgtEl>
                                        <p:attrNameLst>
                                          <p:attrName>ppt_x</p:attrName>
                                        </p:attrNameLst>
                                      </p:cBhvr>
                                      <p:tavLst>
                                        <p:tav tm="0">
                                          <p:val>
                                            <p:strVal val="#ppt_x"/>
                                          </p:val>
                                        </p:tav>
                                        <p:tav tm="100000">
                                          <p:val>
                                            <p:strVal val="#ppt_x"/>
                                          </p:val>
                                        </p:tav>
                                      </p:tavLst>
                                    </p:anim>
                                    <p:anim calcmode="lin" valueType="num">
                                      <p:cBhvr>
                                        <p:cTn id="101" dur="500" fill="hold"/>
                                        <p:tgtEl>
                                          <p:spTgt spid="445455"/>
                                        </p:tgtEl>
                                        <p:attrNameLst>
                                          <p:attrName>ppt_y</p:attrName>
                                        </p:attrNameLst>
                                      </p:cBhvr>
                                      <p:tavLst>
                                        <p:tav tm="0">
                                          <p:val>
                                            <p:strVal val="#ppt_y-#ppt_h/2"/>
                                          </p:val>
                                        </p:tav>
                                        <p:tav tm="100000">
                                          <p:val>
                                            <p:strVal val="#ppt_y"/>
                                          </p:val>
                                        </p:tav>
                                      </p:tavLst>
                                    </p:anim>
                                    <p:anim calcmode="lin" valueType="num">
                                      <p:cBhvr>
                                        <p:cTn id="102" dur="500" fill="hold"/>
                                        <p:tgtEl>
                                          <p:spTgt spid="445455"/>
                                        </p:tgtEl>
                                        <p:attrNameLst>
                                          <p:attrName>ppt_w</p:attrName>
                                        </p:attrNameLst>
                                      </p:cBhvr>
                                      <p:tavLst>
                                        <p:tav tm="0">
                                          <p:val>
                                            <p:strVal val="#ppt_w"/>
                                          </p:val>
                                        </p:tav>
                                        <p:tav tm="100000">
                                          <p:val>
                                            <p:strVal val="#ppt_w"/>
                                          </p:val>
                                        </p:tav>
                                      </p:tavLst>
                                    </p:anim>
                                    <p:anim calcmode="lin" valueType="num">
                                      <p:cBhvr>
                                        <p:cTn id="103" dur="500" fill="hold"/>
                                        <p:tgtEl>
                                          <p:spTgt spid="445455"/>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7" presetClass="entr" presetSubtype="4" fill="hold" grpId="0" nodeType="clickEffect">
                                  <p:stCondLst>
                                    <p:cond delay="0"/>
                                  </p:stCondLst>
                                  <p:childTnLst>
                                    <p:set>
                                      <p:cBhvr>
                                        <p:cTn id="107" dur="1" fill="hold">
                                          <p:stCondLst>
                                            <p:cond delay="0"/>
                                          </p:stCondLst>
                                        </p:cTn>
                                        <p:tgtEl>
                                          <p:spTgt spid="445460"/>
                                        </p:tgtEl>
                                        <p:attrNameLst>
                                          <p:attrName>style.visibility</p:attrName>
                                        </p:attrNameLst>
                                      </p:cBhvr>
                                      <p:to>
                                        <p:strVal val="visible"/>
                                      </p:to>
                                    </p:set>
                                    <p:anim calcmode="lin" valueType="num">
                                      <p:cBhvr>
                                        <p:cTn id="108" dur="500" fill="hold"/>
                                        <p:tgtEl>
                                          <p:spTgt spid="445460"/>
                                        </p:tgtEl>
                                        <p:attrNameLst>
                                          <p:attrName>ppt_x</p:attrName>
                                        </p:attrNameLst>
                                      </p:cBhvr>
                                      <p:tavLst>
                                        <p:tav tm="0">
                                          <p:val>
                                            <p:strVal val="#ppt_x"/>
                                          </p:val>
                                        </p:tav>
                                        <p:tav tm="100000">
                                          <p:val>
                                            <p:strVal val="#ppt_x"/>
                                          </p:val>
                                        </p:tav>
                                      </p:tavLst>
                                    </p:anim>
                                    <p:anim calcmode="lin" valueType="num">
                                      <p:cBhvr>
                                        <p:cTn id="109" dur="500" fill="hold"/>
                                        <p:tgtEl>
                                          <p:spTgt spid="445460"/>
                                        </p:tgtEl>
                                        <p:attrNameLst>
                                          <p:attrName>ppt_y</p:attrName>
                                        </p:attrNameLst>
                                      </p:cBhvr>
                                      <p:tavLst>
                                        <p:tav tm="0">
                                          <p:val>
                                            <p:strVal val="#ppt_y+#ppt_h/2"/>
                                          </p:val>
                                        </p:tav>
                                        <p:tav tm="100000">
                                          <p:val>
                                            <p:strVal val="#ppt_y"/>
                                          </p:val>
                                        </p:tav>
                                      </p:tavLst>
                                    </p:anim>
                                    <p:anim calcmode="lin" valueType="num">
                                      <p:cBhvr>
                                        <p:cTn id="110" dur="500" fill="hold"/>
                                        <p:tgtEl>
                                          <p:spTgt spid="445460"/>
                                        </p:tgtEl>
                                        <p:attrNameLst>
                                          <p:attrName>ppt_w</p:attrName>
                                        </p:attrNameLst>
                                      </p:cBhvr>
                                      <p:tavLst>
                                        <p:tav tm="0">
                                          <p:val>
                                            <p:strVal val="#ppt_w"/>
                                          </p:val>
                                        </p:tav>
                                        <p:tav tm="100000">
                                          <p:val>
                                            <p:strVal val="#ppt_w"/>
                                          </p:val>
                                        </p:tav>
                                      </p:tavLst>
                                    </p:anim>
                                    <p:anim calcmode="lin" valueType="num">
                                      <p:cBhvr>
                                        <p:cTn id="111" dur="500" fill="hold"/>
                                        <p:tgtEl>
                                          <p:spTgt spid="445460"/>
                                        </p:tgtEl>
                                        <p:attrNameLst>
                                          <p:attrName>ppt_h</p:attrName>
                                        </p:attrNameLst>
                                      </p:cBhvr>
                                      <p:tavLst>
                                        <p:tav tm="0">
                                          <p:val>
                                            <p:fltVal val="0"/>
                                          </p:val>
                                        </p:tav>
                                        <p:tav tm="100000">
                                          <p:val>
                                            <p:strVal val="#ppt_h"/>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4" fill="hold" grpId="0" nodeType="clickEffect">
                                  <p:stCondLst>
                                    <p:cond delay="0"/>
                                  </p:stCondLst>
                                  <p:childTnLst>
                                    <p:set>
                                      <p:cBhvr>
                                        <p:cTn id="115" dur="1" fill="hold">
                                          <p:stCondLst>
                                            <p:cond delay="0"/>
                                          </p:stCondLst>
                                        </p:cTn>
                                        <p:tgtEl>
                                          <p:spTgt spid="445461"/>
                                        </p:tgtEl>
                                        <p:attrNameLst>
                                          <p:attrName>style.visibility</p:attrName>
                                        </p:attrNameLst>
                                      </p:cBhvr>
                                      <p:to>
                                        <p:strVal val="visible"/>
                                      </p:to>
                                    </p:set>
                                    <p:anim calcmode="lin" valueType="num">
                                      <p:cBhvr>
                                        <p:cTn id="116" dur="500" fill="hold"/>
                                        <p:tgtEl>
                                          <p:spTgt spid="445461"/>
                                        </p:tgtEl>
                                        <p:attrNameLst>
                                          <p:attrName>ppt_x</p:attrName>
                                        </p:attrNameLst>
                                      </p:cBhvr>
                                      <p:tavLst>
                                        <p:tav tm="0">
                                          <p:val>
                                            <p:strVal val="#ppt_x"/>
                                          </p:val>
                                        </p:tav>
                                        <p:tav tm="100000">
                                          <p:val>
                                            <p:strVal val="#ppt_x"/>
                                          </p:val>
                                        </p:tav>
                                      </p:tavLst>
                                    </p:anim>
                                    <p:anim calcmode="lin" valueType="num">
                                      <p:cBhvr>
                                        <p:cTn id="117" dur="500" fill="hold"/>
                                        <p:tgtEl>
                                          <p:spTgt spid="445461"/>
                                        </p:tgtEl>
                                        <p:attrNameLst>
                                          <p:attrName>ppt_y</p:attrName>
                                        </p:attrNameLst>
                                      </p:cBhvr>
                                      <p:tavLst>
                                        <p:tav tm="0">
                                          <p:val>
                                            <p:strVal val="#ppt_y+#ppt_h/2"/>
                                          </p:val>
                                        </p:tav>
                                        <p:tav tm="100000">
                                          <p:val>
                                            <p:strVal val="#ppt_y"/>
                                          </p:val>
                                        </p:tav>
                                      </p:tavLst>
                                    </p:anim>
                                    <p:anim calcmode="lin" valueType="num">
                                      <p:cBhvr>
                                        <p:cTn id="118" dur="500" fill="hold"/>
                                        <p:tgtEl>
                                          <p:spTgt spid="445461"/>
                                        </p:tgtEl>
                                        <p:attrNameLst>
                                          <p:attrName>ppt_w</p:attrName>
                                        </p:attrNameLst>
                                      </p:cBhvr>
                                      <p:tavLst>
                                        <p:tav tm="0">
                                          <p:val>
                                            <p:strVal val="#ppt_w"/>
                                          </p:val>
                                        </p:tav>
                                        <p:tav tm="100000">
                                          <p:val>
                                            <p:strVal val="#ppt_w"/>
                                          </p:val>
                                        </p:tav>
                                      </p:tavLst>
                                    </p:anim>
                                    <p:anim calcmode="lin" valueType="num">
                                      <p:cBhvr>
                                        <p:cTn id="119" dur="500" fill="hold"/>
                                        <p:tgtEl>
                                          <p:spTgt spid="445461"/>
                                        </p:tgtEl>
                                        <p:attrNameLst>
                                          <p:attrName>ppt_h</p:attrName>
                                        </p:attrNameLst>
                                      </p:cBhvr>
                                      <p:tavLst>
                                        <p:tav tm="0">
                                          <p:val>
                                            <p:fltVal val="0"/>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7" presetClass="entr" presetSubtype="4" fill="hold" grpId="0" nodeType="clickEffect">
                                  <p:stCondLst>
                                    <p:cond delay="0"/>
                                  </p:stCondLst>
                                  <p:childTnLst>
                                    <p:set>
                                      <p:cBhvr>
                                        <p:cTn id="123" dur="1" fill="hold">
                                          <p:stCondLst>
                                            <p:cond delay="0"/>
                                          </p:stCondLst>
                                        </p:cTn>
                                        <p:tgtEl>
                                          <p:spTgt spid="445459"/>
                                        </p:tgtEl>
                                        <p:attrNameLst>
                                          <p:attrName>style.visibility</p:attrName>
                                        </p:attrNameLst>
                                      </p:cBhvr>
                                      <p:to>
                                        <p:strVal val="visible"/>
                                      </p:to>
                                    </p:set>
                                    <p:anim calcmode="lin" valueType="num">
                                      <p:cBhvr>
                                        <p:cTn id="124" dur="500" fill="hold"/>
                                        <p:tgtEl>
                                          <p:spTgt spid="445459"/>
                                        </p:tgtEl>
                                        <p:attrNameLst>
                                          <p:attrName>ppt_x</p:attrName>
                                        </p:attrNameLst>
                                      </p:cBhvr>
                                      <p:tavLst>
                                        <p:tav tm="0">
                                          <p:val>
                                            <p:strVal val="#ppt_x"/>
                                          </p:val>
                                        </p:tav>
                                        <p:tav tm="100000">
                                          <p:val>
                                            <p:strVal val="#ppt_x"/>
                                          </p:val>
                                        </p:tav>
                                      </p:tavLst>
                                    </p:anim>
                                    <p:anim calcmode="lin" valueType="num">
                                      <p:cBhvr>
                                        <p:cTn id="125" dur="500" fill="hold"/>
                                        <p:tgtEl>
                                          <p:spTgt spid="445459"/>
                                        </p:tgtEl>
                                        <p:attrNameLst>
                                          <p:attrName>ppt_y</p:attrName>
                                        </p:attrNameLst>
                                      </p:cBhvr>
                                      <p:tavLst>
                                        <p:tav tm="0">
                                          <p:val>
                                            <p:strVal val="#ppt_y+#ppt_h/2"/>
                                          </p:val>
                                        </p:tav>
                                        <p:tav tm="100000">
                                          <p:val>
                                            <p:strVal val="#ppt_y"/>
                                          </p:val>
                                        </p:tav>
                                      </p:tavLst>
                                    </p:anim>
                                    <p:anim calcmode="lin" valueType="num">
                                      <p:cBhvr>
                                        <p:cTn id="126" dur="500" fill="hold"/>
                                        <p:tgtEl>
                                          <p:spTgt spid="445459"/>
                                        </p:tgtEl>
                                        <p:attrNameLst>
                                          <p:attrName>ppt_w</p:attrName>
                                        </p:attrNameLst>
                                      </p:cBhvr>
                                      <p:tavLst>
                                        <p:tav tm="0">
                                          <p:val>
                                            <p:strVal val="#ppt_w"/>
                                          </p:val>
                                        </p:tav>
                                        <p:tav tm="100000">
                                          <p:val>
                                            <p:strVal val="#ppt_w"/>
                                          </p:val>
                                        </p:tav>
                                      </p:tavLst>
                                    </p:anim>
                                    <p:anim calcmode="lin" valueType="num">
                                      <p:cBhvr>
                                        <p:cTn id="127" dur="500" fill="hold"/>
                                        <p:tgtEl>
                                          <p:spTgt spid="445459"/>
                                        </p:tgtEl>
                                        <p:attrNameLst>
                                          <p:attrName>ppt_h</p:attrName>
                                        </p:attrNameLst>
                                      </p:cBhvr>
                                      <p:tavLst>
                                        <p:tav tm="0">
                                          <p:val>
                                            <p:fltVal val="0"/>
                                          </p:val>
                                        </p:tav>
                                        <p:tav tm="100000">
                                          <p:val>
                                            <p:strVal val="#ppt_h"/>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7" presetClass="entr" presetSubtype="1" fill="hold" grpId="0" nodeType="clickEffect">
                                  <p:stCondLst>
                                    <p:cond delay="0"/>
                                  </p:stCondLst>
                                  <p:childTnLst>
                                    <p:set>
                                      <p:cBhvr>
                                        <p:cTn id="131" dur="1" fill="hold">
                                          <p:stCondLst>
                                            <p:cond delay="0"/>
                                          </p:stCondLst>
                                        </p:cTn>
                                        <p:tgtEl>
                                          <p:spTgt spid="445464"/>
                                        </p:tgtEl>
                                        <p:attrNameLst>
                                          <p:attrName>style.visibility</p:attrName>
                                        </p:attrNameLst>
                                      </p:cBhvr>
                                      <p:to>
                                        <p:strVal val="visible"/>
                                      </p:to>
                                    </p:set>
                                    <p:anim calcmode="lin" valueType="num">
                                      <p:cBhvr>
                                        <p:cTn id="132" dur="500" fill="hold"/>
                                        <p:tgtEl>
                                          <p:spTgt spid="445464"/>
                                        </p:tgtEl>
                                        <p:attrNameLst>
                                          <p:attrName>ppt_x</p:attrName>
                                        </p:attrNameLst>
                                      </p:cBhvr>
                                      <p:tavLst>
                                        <p:tav tm="0">
                                          <p:val>
                                            <p:strVal val="#ppt_x"/>
                                          </p:val>
                                        </p:tav>
                                        <p:tav tm="100000">
                                          <p:val>
                                            <p:strVal val="#ppt_x"/>
                                          </p:val>
                                        </p:tav>
                                      </p:tavLst>
                                    </p:anim>
                                    <p:anim calcmode="lin" valueType="num">
                                      <p:cBhvr>
                                        <p:cTn id="133" dur="500" fill="hold"/>
                                        <p:tgtEl>
                                          <p:spTgt spid="445464"/>
                                        </p:tgtEl>
                                        <p:attrNameLst>
                                          <p:attrName>ppt_y</p:attrName>
                                        </p:attrNameLst>
                                      </p:cBhvr>
                                      <p:tavLst>
                                        <p:tav tm="0">
                                          <p:val>
                                            <p:strVal val="#ppt_y-#ppt_h/2"/>
                                          </p:val>
                                        </p:tav>
                                        <p:tav tm="100000">
                                          <p:val>
                                            <p:strVal val="#ppt_y"/>
                                          </p:val>
                                        </p:tav>
                                      </p:tavLst>
                                    </p:anim>
                                    <p:anim calcmode="lin" valueType="num">
                                      <p:cBhvr>
                                        <p:cTn id="134" dur="500" fill="hold"/>
                                        <p:tgtEl>
                                          <p:spTgt spid="445464"/>
                                        </p:tgtEl>
                                        <p:attrNameLst>
                                          <p:attrName>ppt_w</p:attrName>
                                        </p:attrNameLst>
                                      </p:cBhvr>
                                      <p:tavLst>
                                        <p:tav tm="0">
                                          <p:val>
                                            <p:strVal val="#ppt_w"/>
                                          </p:val>
                                        </p:tav>
                                        <p:tav tm="100000">
                                          <p:val>
                                            <p:strVal val="#ppt_w"/>
                                          </p:val>
                                        </p:tav>
                                      </p:tavLst>
                                    </p:anim>
                                    <p:anim calcmode="lin" valueType="num">
                                      <p:cBhvr>
                                        <p:cTn id="135" dur="500" fill="hold"/>
                                        <p:tgtEl>
                                          <p:spTgt spid="445464"/>
                                        </p:tgtEl>
                                        <p:attrNameLst>
                                          <p:attrName>ppt_h</p:attrName>
                                        </p:attrNameLst>
                                      </p:cBhvr>
                                      <p:tavLst>
                                        <p:tav tm="0">
                                          <p:val>
                                            <p:fltVal val="0"/>
                                          </p:val>
                                        </p:tav>
                                        <p:tav tm="100000">
                                          <p:val>
                                            <p:strVal val="#ppt_h"/>
                                          </p:val>
                                        </p:tav>
                                      </p:tavLst>
                                    </p:anim>
                                  </p:childTnLst>
                                </p:cTn>
                              </p:par>
                            </p:childTnLst>
                          </p:cTn>
                        </p:par>
                        <p:par>
                          <p:cTn id="136" fill="hold" nodeType="afterGroup">
                            <p:stCondLst>
                              <p:cond delay="500"/>
                            </p:stCondLst>
                            <p:childTnLst>
                              <p:par>
                                <p:cTn id="137" presetID="17" presetClass="entr" presetSubtype="1" fill="hold" grpId="0" nodeType="afterEffect">
                                  <p:stCondLst>
                                    <p:cond delay="0"/>
                                  </p:stCondLst>
                                  <p:childTnLst>
                                    <p:set>
                                      <p:cBhvr>
                                        <p:cTn id="138" dur="1" fill="hold">
                                          <p:stCondLst>
                                            <p:cond delay="0"/>
                                          </p:stCondLst>
                                        </p:cTn>
                                        <p:tgtEl>
                                          <p:spTgt spid="445465"/>
                                        </p:tgtEl>
                                        <p:attrNameLst>
                                          <p:attrName>style.visibility</p:attrName>
                                        </p:attrNameLst>
                                      </p:cBhvr>
                                      <p:to>
                                        <p:strVal val="visible"/>
                                      </p:to>
                                    </p:set>
                                    <p:anim calcmode="lin" valueType="num">
                                      <p:cBhvr>
                                        <p:cTn id="139" dur="500" fill="hold"/>
                                        <p:tgtEl>
                                          <p:spTgt spid="445465"/>
                                        </p:tgtEl>
                                        <p:attrNameLst>
                                          <p:attrName>ppt_x</p:attrName>
                                        </p:attrNameLst>
                                      </p:cBhvr>
                                      <p:tavLst>
                                        <p:tav tm="0">
                                          <p:val>
                                            <p:strVal val="#ppt_x"/>
                                          </p:val>
                                        </p:tav>
                                        <p:tav tm="100000">
                                          <p:val>
                                            <p:strVal val="#ppt_x"/>
                                          </p:val>
                                        </p:tav>
                                      </p:tavLst>
                                    </p:anim>
                                    <p:anim calcmode="lin" valueType="num">
                                      <p:cBhvr>
                                        <p:cTn id="140" dur="500" fill="hold"/>
                                        <p:tgtEl>
                                          <p:spTgt spid="445465"/>
                                        </p:tgtEl>
                                        <p:attrNameLst>
                                          <p:attrName>ppt_y</p:attrName>
                                        </p:attrNameLst>
                                      </p:cBhvr>
                                      <p:tavLst>
                                        <p:tav tm="0">
                                          <p:val>
                                            <p:strVal val="#ppt_y-#ppt_h/2"/>
                                          </p:val>
                                        </p:tav>
                                        <p:tav tm="100000">
                                          <p:val>
                                            <p:strVal val="#ppt_y"/>
                                          </p:val>
                                        </p:tav>
                                      </p:tavLst>
                                    </p:anim>
                                    <p:anim calcmode="lin" valueType="num">
                                      <p:cBhvr>
                                        <p:cTn id="141" dur="500" fill="hold"/>
                                        <p:tgtEl>
                                          <p:spTgt spid="445465"/>
                                        </p:tgtEl>
                                        <p:attrNameLst>
                                          <p:attrName>ppt_w</p:attrName>
                                        </p:attrNameLst>
                                      </p:cBhvr>
                                      <p:tavLst>
                                        <p:tav tm="0">
                                          <p:val>
                                            <p:strVal val="#ppt_w"/>
                                          </p:val>
                                        </p:tav>
                                        <p:tav tm="100000">
                                          <p:val>
                                            <p:strVal val="#ppt_w"/>
                                          </p:val>
                                        </p:tav>
                                      </p:tavLst>
                                    </p:anim>
                                    <p:anim calcmode="lin" valueType="num">
                                      <p:cBhvr>
                                        <p:cTn id="142" dur="500" fill="hold"/>
                                        <p:tgtEl>
                                          <p:spTgt spid="445465"/>
                                        </p:tgtEl>
                                        <p:attrNameLst>
                                          <p:attrName>ppt_h</p:attrName>
                                        </p:attrNameLst>
                                      </p:cBhvr>
                                      <p:tavLst>
                                        <p:tav tm="0">
                                          <p:val>
                                            <p:fltVal val="0"/>
                                          </p:val>
                                        </p:tav>
                                        <p:tav tm="100000">
                                          <p:val>
                                            <p:strVal val="#ppt_h"/>
                                          </p:val>
                                        </p:tav>
                                      </p:tavLst>
                                    </p:anim>
                                  </p:childTnLst>
                                </p:cTn>
                              </p:par>
                            </p:childTnLst>
                          </p:cTn>
                        </p:par>
                        <p:par>
                          <p:cTn id="143" fill="hold" nodeType="afterGroup">
                            <p:stCondLst>
                              <p:cond delay="1000"/>
                            </p:stCondLst>
                            <p:childTnLst>
                              <p:par>
                                <p:cTn id="144" presetID="17" presetClass="entr" presetSubtype="1" fill="hold" grpId="0" nodeType="afterEffect">
                                  <p:stCondLst>
                                    <p:cond delay="0"/>
                                  </p:stCondLst>
                                  <p:childTnLst>
                                    <p:set>
                                      <p:cBhvr>
                                        <p:cTn id="145" dur="1" fill="hold">
                                          <p:stCondLst>
                                            <p:cond delay="0"/>
                                          </p:stCondLst>
                                        </p:cTn>
                                        <p:tgtEl>
                                          <p:spTgt spid="445462"/>
                                        </p:tgtEl>
                                        <p:attrNameLst>
                                          <p:attrName>style.visibility</p:attrName>
                                        </p:attrNameLst>
                                      </p:cBhvr>
                                      <p:to>
                                        <p:strVal val="visible"/>
                                      </p:to>
                                    </p:set>
                                    <p:anim calcmode="lin" valueType="num">
                                      <p:cBhvr>
                                        <p:cTn id="146" dur="500" fill="hold"/>
                                        <p:tgtEl>
                                          <p:spTgt spid="445462"/>
                                        </p:tgtEl>
                                        <p:attrNameLst>
                                          <p:attrName>ppt_x</p:attrName>
                                        </p:attrNameLst>
                                      </p:cBhvr>
                                      <p:tavLst>
                                        <p:tav tm="0">
                                          <p:val>
                                            <p:strVal val="#ppt_x"/>
                                          </p:val>
                                        </p:tav>
                                        <p:tav tm="100000">
                                          <p:val>
                                            <p:strVal val="#ppt_x"/>
                                          </p:val>
                                        </p:tav>
                                      </p:tavLst>
                                    </p:anim>
                                    <p:anim calcmode="lin" valueType="num">
                                      <p:cBhvr>
                                        <p:cTn id="147" dur="500" fill="hold"/>
                                        <p:tgtEl>
                                          <p:spTgt spid="445462"/>
                                        </p:tgtEl>
                                        <p:attrNameLst>
                                          <p:attrName>ppt_y</p:attrName>
                                        </p:attrNameLst>
                                      </p:cBhvr>
                                      <p:tavLst>
                                        <p:tav tm="0">
                                          <p:val>
                                            <p:strVal val="#ppt_y-#ppt_h/2"/>
                                          </p:val>
                                        </p:tav>
                                        <p:tav tm="100000">
                                          <p:val>
                                            <p:strVal val="#ppt_y"/>
                                          </p:val>
                                        </p:tav>
                                      </p:tavLst>
                                    </p:anim>
                                    <p:anim calcmode="lin" valueType="num">
                                      <p:cBhvr>
                                        <p:cTn id="148" dur="500" fill="hold"/>
                                        <p:tgtEl>
                                          <p:spTgt spid="445462"/>
                                        </p:tgtEl>
                                        <p:attrNameLst>
                                          <p:attrName>ppt_w</p:attrName>
                                        </p:attrNameLst>
                                      </p:cBhvr>
                                      <p:tavLst>
                                        <p:tav tm="0">
                                          <p:val>
                                            <p:strVal val="#ppt_w"/>
                                          </p:val>
                                        </p:tav>
                                        <p:tav tm="100000">
                                          <p:val>
                                            <p:strVal val="#ppt_w"/>
                                          </p:val>
                                        </p:tav>
                                      </p:tavLst>
                                    </p:anim>
                                    <p:anim calcmode="lin" valueType="num">
                                      <p:cBhvr>
                                        <p:cTn id="149" dur="500" fill="hold"/>
                                        <p:tgtEl>
                                          <p:spTgt spid="445462"/>
                                        </p:tgtEl>
                                        <p:attrNameLst>
                                          <p:attrName>ppt_h</p:attrName>
                                        </p:attrNameLst>
                                      </p:cBhvr>
                                      <p:tavLst>
                                        <p:tav tm="0">
                                          <p:val>
                                            <p:fltVal val="0"/>
                                          </p:val>
                                        </p:tav>
                                        <p:tav tm="100000">
                                          <p:val>
                                            <p:strVal val="#ppt_h"/>
                                          </p:val>
                                        </p:tav>
                                      </p:tavLst>
                                    </p:anim>
                                  </p:childTnLst>
                                </p:cTn>
                              </p:par>
                            </p:childTnLst>
                          </p:cTn>
                        </p:par>
                        <p:par>
                          <p:cTn id="150" fill="hold" nodeType="afterGroup">
                            <p:stCondLst>
                              <p:cond delay="1500"/>
                            </p:stCondLst>
                            <p:childTnLst>
                              <p:par>
                                <p:cTn id="151" presetID="17" presetClass="entr" presetSubtype="1" fill="hold" grpId="0" nodeType="afterEffect">
                                  <p:stCondLst>
                                    <p:cond delay="0"/>
                                  </p:stCondLst>
                                  <p:childTnLst>
                                    <p:set>
                                      <p:cBhvr>
                                        <p:cTn id="152" dur="1" fill="hold">
                                          <p:stCondLst>
                                            <p:cond delay="0"/>
                                          </p:stCondLst>
                                        </p:cTn>
                                        <p:tgtEl>
                                          <p:spTgt spid="445466"/>
                                        </p:tgtEl>
                                        <p:attrNameLst>
                                          <p:attrName>style.visibility</p:attrName>
                                        </p:attrNameLst>
                                      </p:cBhvr>
                                      <p:to>
                                        <p:strVal val="visible"/>
                                      </p:to>
                                    </p:set>
                                    <p:anim calcmode="lin" valueType="num">
                                      <p:cBhvr>
                                        <p:cTn id="153" dur="500" fill="hold"/>
                                        <p:tgtEl>
                                          <p:spTgt spid="445466"/>
                                        </p:tgtEl>
                                        <p:attrNameLst>
                                          <p:attrName>ppt_x</p:attrName>
                                        </p:attrNameLst>
                                      </p:cBhvr>
                                      <p:tavLst>
                                        <p:tav tm="0">
                                          <p:val>
                                            <p:strVal val="#ppt_x"/>
                                          </p:val>
                                        </p:tav>
                                        <p:tav tm="100000">
                                          <p:val>
                                            <p:strVal val="#ppt_x"/>
                                          </p:val>
                                        </p:tav>
                                      </p:tavLst>
                                    </p:anim>
                                    <p:anim calcmode="lin" valueType="num">
                                      <p:cBhvr>
                                        <p:cTn id="154" dur="500" fill="hold"/>
                                        <p:tgtEl>
                                          <p:spTgt spid="445466"/>
                                        </p:tgtEl>
                                        <p:attrNameLst>
                                          <p:attrName>ppt_y</p:attrName>
                                        </p:attrNameLst>
                                      </p:cBhvr>
                                      <p:tavLst>
                                        <p:tav tm="0">
                                          <p:val>
                                            <p:strVal val="#ppt_y-#ppt_h/2"/>
                                          </p:val>
                                        </p:tav>
                                        <p:tav tm="100000">
                                          <p:val>
                                            <p:strVal val="#ppt_y"/>
                                          </p:val>
                                        </p:tav>
                                      </p:tavLst>
                                    </p:anim>
                                    <p:anim calcmode="lin" valueType="num">
                                      <p:cBhvr>
                                        <p:cTn id="155" dur="500" fill="hold"/>
                                        <p:tgtEl>
                                          <p:spTgt spid="445466"/>
                                        </p:tgtEl>
                                        <p:attrNameLst>
                                          <p:attrName>ppt_w</p:attrName>
                                        </p:attrNameLst>
                                      </p:cBhvr>
                                      <p:tavLst>
                                        <p:tav tm="0">
                                          <p:val>
                                            <p:strVal val="#ppt_w"/>
                                          </p:val>
                                        </p:tav>
                                        <p:tav tm="100000">
                                          <p:val>
                                            <p:strVal val="#ppt_w"/>
                                          </p:val>
                                        </p:tav>
                                      </p:tavLst>
                                    </p:anim>
                                    <p:anim calcmode="lin" valueType="num">
                                      <p:cBhvr>
                                        <p:cTn id="156" dur="500" fill="hold"/>
                                        <p:tgtEl>
                                          <p:spTgt spid="445466"/>
                                        </p:tgtEl>
                                        <p:attrNameLst>
                                          <p:attrName>ppt_h</p:attrName>
                                        </p:attrNameLst>
                                      </p:cBhvr>
                                      <p:tavLst>
                                        <p:tav tm="0">
                                          <p:val>
                                            <p:fltVal val="0"/>
                                          </p:val>
                                        </p:tav>
                                        <p:tav tm="100000">
                                          <p:val>
                                            <p:strVal val="#ppt_h"/>
                                          </p:val>
                                        </p:tav>
                                      </p:tavLst>
                                    </p:anim>
                                  </p:childTnLst>
                                </p:cTn>
                              </p:par>
                            </p:childTnLst>
                          </p:cTn>
                        </p:par>
                        <p:par>
                          <p:cTn id="157" fill="hold" nodeType="afterGroup">
                            <p:stCondLst>
                              <p:cond delay="2000"/>
                            </p:stCondLst>
                            <p:childTnLst>
                              <p:par>
                                <p:cTn id="158" presetID="17" presetClass="entr" presetSubtype="1" fill="hold" grpId="0" nodeType="afterEffect">
                                  <p:stCondLst>
                                    <p:cond delay="0"/>
                                  </p:stCondLst>
                                  <p:childTnLst>
                                    <p:set>
                                      <p:cBhvr>
                                        <p:cTn id="159" dur="1" fill="hold">
                                          <p:stCondLst>
                                            <p:cond delay="0"/>
                                          </p:stCondLst>
                                        </p:cTn>
                                        <p:tgtEl>
                                          <p:spTgt spid="445463"/>
                                        </p:tgtEl>
                                        <p:attrNameLst>
                                          <p:attrName>style.visibility</p:attrName>
                                        </p:attrNameLst>
                                      </p:cBhvr>
                                      <p:to>
                                        <p:strVal val="visible"/>
                                      </p:to>
                                    </p:set>
                                    <p:anim calcmode="lin" valueType="num">
                                      <p:cBhvr>
                                        <p:cTn id="160" dur="500" fill="hold"/>
                                        <p:tgtEl>
                                          <p:spTgt spid="445463"/>
                                        </p:tgtEl>
                                        <p:attrNameLst>
                                          <p:attrName>ppt_x</p:attrName>
                                        </p:attrNameLst>
                                      </p:cBhvr>
                                      <p:tavLst>
                                        <p:tav tm="0">
                                          <p:val>
                                            <p:strVal val="#ppt_x"/>
                                          </p:val>
                                        </p:tav>
                                        <p:tav tm="100000">
                                          <p:val>
                                            <p:strVal val="#ppt_x"/>
                                          </p:val>
                                        </p:tav>
                                      </p:tavLst>
                                    </p:anim>
                                    <p:anim calcmode="lin" valueType="num">
                                      <p:cBhvr>
                                        <p:cTn id="161" dur="500" fill="hold"/>
                                        <p:tgtEl>
                                          <p:spTgt spid="445463"/>
                                        </p:tgtEl>
                                        <p:attrNameLst>
                                          <p:attrName>ppt_y</p:attrName>
                                        </p:attrNameLst>
                                      </p:cBhvr>
                                      <p:tavLst>
                                        <p:tav tm="0">
                                          <p:val>
                                            <p:strVal val="#ppt_y-#ppt_h/2"/>
                                          </p:val>
                                        </p:tav>
                                        <p:tav tm="100000">
                                          <p:val>
                                            <p:strVal val="#ppt_y"/>
                                          </p:val>
                                        </p:tav>
                                      </p:tavLst>
                                    </p:anim>
                                    <p:anim calcmode="lin" valueType="num">
                                      <p:cBhvr>
                                        <p:cTn id="162" dur="500" fill="hold"/>
                                        <p:tgtEl>
                                          <p:spTgt spid="445463"/>
                                        </p:tgtEl>
                                        <p:attrNameLst>
                                          <p:attrName>ppt_w</p:attrName>
                                        </p:attrNameLst>
                                      </p:cBhvr>
                                      <p:tavLst>
                                        <p:tav tm="0">
                                          <p:val>
                                            <p:strVal val="#ppt_w"/>
                                          </p:val>
                                        </p:tav>
                                        <p:tav tm="100000">
                                          <p:val>
                                            <p:strVal val="#ppt_w"/>
                                          </p:val>
                                        </p:tav>
                                      </p:tavLst>
                                    </p:anim>
                                    <p:anim calcmode="lin" valueType="num">
                                      <p:cBhvr>
                                        <p:cTn id="163" dur="500" fill="hold"/>
                                        <p:tgtEl>
                                          <p:spTgt spid="445463"/>
                                        </p:tgtEl>
                                        <p:attrNameLst>
                                          <p:attrName>ppt_h</p:attrName>
                                        </p:attrNameLst>
                                      </p:cBhvr>
                                      <p:tavLst>
                                        <p:tav tm="0">
                                          <p:val>
                                            <p:fltVal val="0"/>
                                          </p:val>
                                        </p:tav>
                                        <p:tav tm="100000">
                                          <p:val>
                                            <p:strVal val="#ppt_h"/>
                                          </p:val>
                                        </p:tav>
                                      </p:tavLst>
                                    </p:anim>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7" presetClass="entr" presetSubtype="4" fill="hold" grpId="0" nodeType="clickEffect">
                                  <p:stCondLst>
                                    <p:cond delay="0"/>
                                  </p:stCondLst>
                                  <p:childTnLst>
                                    <p:set>
                                      <p:cBhvr>
                                        <p:cTn id="167" dur="1" fill="hold">
                                          <p:stCondLst>
                                            <p:cond delay="0"/>
                                          </p:stCondLst>
                                        </p:cTn>
                                        <p:tgtEl>
                                          <p:spTgt spid="445468"/>
                                        </p:tgtEl>
                                        <p:attrNameLst>
                                          <p:attrName>style.visibility</p:attrName>
                                        </p:attrNameLst>
                                      </p:cBhvr>
                                      <p:to>
                                        <p:strVal val="visible"/>
                                      </p:to>
                                    </p:set>
                                    <p:anim calcmode="lin" valueType="num">
                                      <p:cBhvr>
                                        <p:cTn id="168" dur="500" fill="hold"/>
                                        <p:tgtEl>
                                          <p:spTgt spid="445468"/>
                                        </p:tgtEl>
                                        <p:attrNameLst>
                                          <p:attrName>ppt_x</p:attrName>
                                        </p:attrNameLst>
                                      </p:cBhvr>
                                      <p:tavLst>
                                        <p:tav tm="0">
                                          <p:val>
                                            <p:strVal val="#ppt_x"/>
                                          </p:val>
                                        </p:tav>
                                        <p:tav tm="100000">
                                          <p:val>
                                            <p:strVal val="#ppt_x"/>
                                          </p:val>
                                        </p:tav>
                                      </p:tavLst>
                                    </p:anim>
                                    <p:anim calcmode="lin" valueType="num">
                                      <p:cBhvr>
                                        <p:cTn id="169" dur="500" fill="hold"/>
                                        <p:tgtEl>
                                          <p:spTgt spid="445468"/>
                                        </p:tgtEl>
                                        <p:attrNameLst>
                                          <p:attrName>ppt_y</p:attrName>
                                        </p:attrNameLst>
                                      </p:cBhvr>
                                      <p:tavLst>
                                        <p:tav tm="0">
                                          <p:val>
                                            <p:strVal val="#ppt_y+#ppt_h/2"/>
                                          </p:val>
                                        </p:tav>
                                        <p:tav tm="100000">
                                          <p:val>
                                            <p:strVal val="#ppt_y"/>
                                          </p:val>
                                        </p:tav>
                                      </p:tavLst>
                                    </p:anim>
                                    <p:anim calcmode="lin" valueType="num">
                                      <p:cBhvr>
                                        <p:cTn id="170" dur="500" fill="hold"/>
                                        <p:tgtEl>
                                          <p:spTgt spid="445468"/>
                                        </p:tgtEl>
                                        <p:attrNameLst>
                                          <p:attrName>ppt_w</p:attrName>
                                        </p:attrNameLst>
                                      </p:cBhvr>
                                      <p:tavLst>
                                        <p:tav tm="0">
                                          <p:val>
                                            <p:strVal val="#ppt_w"/>
                                          </p:val>
                                        </p:tav>
                                        <p:tav tm="100000">
                                          <p:val>
                                            <p:strVal val="#ppt_w"/>
                                          </p:val>
                                        </p:tav>
                                      </p:tavLst>
                                    </p:anim>
                                    <p:anim calcmode="lin" valueType="num">
                                      <p:cBhvr>
                                        <p:cTn id="171" dur="500" fill="hold"/>
                                        <p:tgtEl>
                                          <p:spTgt spid="445468"/>
                                        </p:tgtEl>
                                        <p:attrNameLst>
                                          <p:attrName>ppt_h</p:attrName>
                                        </p:attrNameLst>
                                      </p:cBhvr>
                                      <p:tavLst>
                                        <p:tav tm="0">
                                          <p:val>
                                            <p:fltVal val="0"/>
                                          </p:val>
                                        </p:tav>
                                        <p:tav tm="100000">
                                          <p:val>
                                            <p:strVal val="#ppt_h"/>
                                          </p:val>
                                        </p:tav>
                                      </p:tavLst>
                                    </p:anim>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7" presetClass="entr" presetSubtype="4" fill="hold" grpId="0" nodeType="clickEffect">
                                  <p:stCondLst>
                                    <p:cond delay="0"/>
                                  </p:stCondLst>
                                  <p:childTnLst>
                                    <p:set>
                                      <p:cBhvr>
                                        <p:cTn id="175" dur="1" fill="hold">
                                          <p:stCondLst>
                                            <p:cond delay="0"/>
                                          </p:stCondLst>
                                        </p:cTn>
                                        <p:tgtEl>
                                          <p:spTgt spid="445469"/>
                                        </p:tgtEl>
                                        <p:attrNameLst>
                                          <p:attrName>style.visibility</p:attrName>
                                        </p:attrNameLst>
                                      </p:cBhvr>
                                      <p:to>
                                        <p:strVal val="visible"/>
                                      </p:to>
                                    </p:set>
                                    <p:anim calcmode="lin" valueType="num">
                                      <p:cBhvr>
                                        <p:cTn id="176" dur="500" fill="hold"/>
                                        <p:tgtEl>
                                          <p:spTgt spid="445469"/>
                                        </p:tgtEl>
                                        <p:attrNameLst>
                                          <p:attrName>ppt_x</p:attrName>
                                        </p:attrNameLst>
                                      </p:cBhvr>
                                      <p:tavLst>
                                        <p:tav tm="0">
                                          <p:val>
                                            <p:strVal val="#ppt_x"/>
                                          </p:val>
                                        </p:tav>
                                        <p:tav tm="100000">
                                          <p:val>
                                            <p:strVal val="#ppt_x"/>
                                          </p:val>
                                        </p:tav>
                                      </p:tavLst>
                                    </p:anim>
                                    <p:anim calcmode="lin" valueType="num">
                                      <p:cBhvr>
                                        <p:cTn id="177" dur="500" fill="hold"/>
                                        <p:tgtEl>
                                          <p:spTgt spid="445469"/>
                                        </p:tgtEl>
                                        <p:attrNameLst>
                                          <p:attrName>ppt_y</p:attrName>
                                        </p:attrNameLst>
                                      </p:cBhvr>
                                      <p:tavLst>
                                        <p:tav tm="0">
                                          <p:val>
                                            <p:strVal val="#ppt_y+#ppt_h/2"/>
                                          </p:val>
                                        </p:tav>
                                        <p:tav tm="100000">
                                          <p:val>
                                            <p:strVal val="#ppt_y"/>
                                          </p:val>
                                        </p:tav>
                                      </p:tavLst>
                                    </p:anim>
                                    <p:anim calcmode="lin" valueType="num">
                                      <p:cBhvr>
                                        <p:cTn id="178" dur="500" fill="hold"/>
                                        <p:tgtEl>
                                          <p:spTgt spid="445469"/>
                                        </p:tgtEl>
                                        <p:attrNameLst>
                                          <p:attrName>ppt_w</p:attrName>
                                        </p:attrNameLst>
                                      </p:cBhvr>
                                      <p:tavLst>
                                        <p:tav tm="0">
                                          <p:val>
                                            <p:strVal val="#ppt_w"/>
                                          </p:val>
                                        </p:tav>
                                        <p:tav tm="100000">
                                          <p:val>
                                            <p:strVal val="#ppt_w"/>
                                          </p:val>
                                        </p:tav>
                                      </p:tavLst>
                                    </p:anim>
                                    <p:anim calcmode="lin" valueType="num">
                                      <p:cBhvr>
                                        <p:cTn id="179" dur="500" fill="hold"/>
                                        <p:tgtEl>
                                          <p:spTgt spid="445469"/>
                                        </p:tgtEl>
                                        <p:attrNameLst>
                                          <p:attrName>ppt_h</p:attrName>
                                        </p:attrNameLst>
                                      </p:cBhvr>
                                      <p:tavLst>
                                        <p:tav tm="0">
                                          <p:val>
                                            <p:fltVal val="0"/>
                                          </p:val>
                                        </p:tav>
                                        <p:tav tm="100000">
                                          <p:val>
                                            <p:strVal val="#ppt_h"/>
                                          </p:val>
                                        </p:tav>
                                      </p:tavLst>
                                    </p:anim>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7" presetClass="entr" presetSubtype="4" fill="hold" grpId="0" nodeType="clickEffect">
                                  <p:stCondLst>
                                    <p:cond delay="0"/>
                                  </p:stCondLst>
                                  <p:childTnLst>
                                    <p:set>
                                      <p:cBhvr>
                                        <p:cTn id="183" dur="1" fill="hold">
                                          <p:stCondLst>
                                            <p:cond delay="0"/>
                                          </p:stCondLst>
                                        </p:cTn>
                                        <p:tgtEl>
                                          <p:spTgt spid="445467"/>
                                        </p:tgtEl>
                                        <p:attrNameLst>
                                          <p:attrName>style.visibility</p:attrName>
                                        </p:attrNameLst>
                                      </p:cBhvr>
                                      <p:to>
                                        <p:strVal val="visible"/>
                                      </p:to>
                                    </p:set>
                                    <p:anim calcmode="lin" valueType="num">
                                      <p:cBhvr>
                                        <p:cTn id="184" dur="500" fill="hold"/>
                                        <p:tgtEl>
                                          <p:spTgt spid="445467"/>
                                        </p:tgtEl>
                                        <p:attrNameLst>
                                          <p:attrName>ppt_x</p:attrName>
                                        </p:attrNameLst>
                                      </p:cBhvr>
                                      <p:tavLst>
                                        <p:tav tm="0">
                                          <p:val>
                                            <p:strVal val="#ppt_x"/>
                                          </p:val>
                                        </p:tav>
                                        <p:tav tm="100000">
                                          <p:val>
                                            <p:strVal val="#ppt_x"/>
                                          </p:val>
                                        </p:tav>
                                      </p:tavLst>
                                    </p:anim>
                                    <p:anim calcmode="lin" valueType="num">
                                      <p:cBhvr>
                                        <p:cTn id="185" dur="500" fill="hold"/>
                                        <p:tgtEl>
                                          <p:spTgt spid="445467"/>
                                        </p:tgtEl>
                                        <p:attrNameLst>
                                          <p:attrName>ppt_y</p:attrName>
                                        </p:attrNameLst>
                                      </p:cBhvr>
                                      <p:tavLst>
                                        <p:tav tm="0">
                                          <p:val>
                                            <p:strVal val="#ppt_y+#ppt_h/2"/>
                                          </p:val>
                                        </p:tav>
                                        <p:tav tm="100000">
                                          <p:val>
                                            <p:strVal val="#ppt_y"/>
                                          </p:val>
                                        </p:tav>
                                      </p:tavLst>
                                    </p:anim>
                                    <p:anim calcmode="lin" valueType="num">
                                      <p:cBhvr>
                                        <p:cTn id="186" dur="500" fill="hold"/>
                                        <p:tgtEl>
                                          <p:spTgt spid="445467"/>
                                        </p:tgtEl>
                                        <p:attrNameLst>
                                          <p:attrName>ppt_w</p:attrName>
                                        </p:attrNameLst>
                                      </p:cBhvr>
                                      <p:tavLst>
                                        <p:tav tm="0">
                                          <p:val>
                                            <p:strVal val="#ppt_w"/>
                                          </p:val>
                                        </p:tav>
                                        <p:tav tm="100000">
                                          <p:val>
                                            <p:strVal val="#ppt_w"/>
                                          </p:val>
                                        </p:tav>
                                      </p:tavLst>
                                    </p:anim>
                                    <p:anim calcmode="lin" valueType="num">
                                      <p:cBhvr>
                                        <p:cTn id="187" dur="500" fill="hold"/>
                                        <p:tgtEl>
                                          <p:spTgt spid="4454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animBg="1" autoUpdateAnimBg="0"/>
      <p:bldP spid="445443" grpId="0" animBg="1" autoUpdateAnimBg="0"/>
      <p:bldP spid="445444" grpId="0" animBg="1" autoUpdateAnimBg="0"/>
      <p:bldP spid="445445" grpId="0" animBg="1"/>
      <p:bldP spid="445446" grpId="0" animBg="1"/>
      <p:bldP spid="445447" grpId="0" animBg="1" autoUpdateAnimBg="0"/>
      <p:bldP spid="445448" grpId="0" animBg="1" autoUpdateAnimBg="0"/>
      <p:bldP spid="445449" grpId="0" animBg="1" autoUpdateAnimBg="0"/>
      <p:bldP spid="445450" grpId="0" animBg="1"/>
      <p:bldP spid="445451" grpId="0" animBg="1"/>
      <p:bldP spid="445452" grpId="0" animBg="1" autoUpdateAnimBg="0"/>
      <p:bldP spid="445453" grpId="0" animBg="1" autoUpdateAnimBg="0"/>
      <p:bldP spid="445454" grpId="0" animBg="1" autoUpdateAnimBg="0"/>
      <p:bldP spid="445455" grpId="0" animBg="1" autoUpdateAnimBg="0"/>
      <p:bldP spid="445456" grpId="0" animBg="1"/>
      <p:bldP spid="445457" grpId="0" animBg="1"/>
      <p:bldP spid="445458" grpId="0" animBg="1" autoUpdateAnimBg="0"/>
      <p:bldP spid="445459" grpId="0" animBg="1" autoUpdateAnimBg="0"/>
      <p:bldP spid="445460" grpId="0" animBg="1"/>
      <p:bldP spid="445461" grpId="0" animBg="1"/>
      <p:bldP spid="445462" grpId="0" animBg="1" autoUpdateAnimBg="0"/>
      <p:bldP spid="445463" grpId="0" animBg="1" autoUpdateAnimBg="0"/>
      <p:bldP spid="445464" grpId="0" animBg="1" autoUpdateAnimBg="0"/>
      <p:bldP spid="445465" grpId="0" animBg="1"/>
      <p:bldP spid="445466" grpId="0" animBg="1"/>
      <p:bldP spid="445467" grpId="0" animBg="1" autoUpdateAnimBg="0"/>
      <p:bldP spid="445468" grpId="0" animBg="1"/>
      <p:bldP spid="445469" grpId="0" animBg="1"/>
      <p:bldP spid="48" grpId="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bwMode="auto">
          <a:xfrm>
            <a:off x="1524000" y="1584499"/>
            <a:ext cx="8915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altLang="zh-CN" sz="3600" dirty="0">
                <a:latin typeface="SimSun" charset="-122"/>
                <a:ea typeface="SimSun" charset="-122"/>
                <a:cs typeface="SimSun" charset="-122"/>
              </a:rPr>
              <a:t>     </a:t>
            </a:r>
            <a:r>
              <a:rPr lang="zh-CN" altLang="en-US" sz="3600" dirty="0" smtClean="0">
                <a:latin typeface="SimSun" charset="-122"/>
                <a:ea typeface="SimSun" charset="-122"/>
                <a:cs typeface="SimSun" charset="-122"/>
              </a:rPr>
              <a:t>由</a:t>
            </a:r>
            <a:r>
              <a:rPr lang="zh-CN" altLang="en-US" sz="3600" dirty="0">
                <a:latin typeface="SimSun" charset="-122"/>
                <a:ea typeface="SimSun" charset="-122"/>
                <a:cs typeface="SimSun" charset="-122"/>
              </a:rPr>
              <a:t>赫夫曼树的构造算法知，赫夫曼树具有以下性质：</a:t>
            </a:r>
          </a:p>
        </p:txBody>
      </p:sp>
      <p:sp>
        <p:nvSpPr>
          <p:cNvPr id="215044" name="Text Box 4"/>
          <p:cNvSpPr txBox="1">
            <a:spLocks noChangeArrowheads="1"/>
          </p:cNvSpPr>
          <p:nvPr/>
        </p:nvSpPr>
        <p:spPr bwMode="auto">
          <a:xfrm>
            <a:off x="1727200" y="3207890"/>
            <a:ext cx="85090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eaLnBrk="1" hangingPunct="1">
              <a:spcBef>
                <a:spcPct val="50000"/>
              </a:spcBef>
            </a:pPr>
            <a:r>
              <a:rPr lang="en-US" altLang="zh-CN" sz="3600" dirty="0"/>
              <a:t>       1</a:t>
            </a:r>
            <a:r>
              <a:rPr lang="zh-CN" altLang="en-US" sz="3600" dirty="0"/>
              <a:t>、赫夫曼中树</a:t>
            </a:r>
            <a:r>
              <a:rPr lang="zh-CN" altLang="en-US" sz="3600" dirty="0">
                <a:solidFill>
                  <a:srgbClr val="FF0000"/>
                </a:solidFill>
              </a:rPr>
              <a:t>无度为</a:t>
            </a:r>
            <a:r>
              <a:rPr lang="en-US" altLang="zh-CN" sz="3600" dirty="0">
                <a:solidFill>
                  <a:srgbClr val="FF0000"/>
                </a:solidFill>
              </a:rPr>
              <a:t>1</a:t>
            </a:r>
            <a:r>
              <a:rPr lang="zh-CN" altLang="en-US" sz="3600" dirty="0">
                <a:solidFill>
                  <a:srgbClr val="FF0000"/>
                </a:solidFill>
              </a:rPr>
              <a:t>的结点</a:t>
            </a:r>
            <a:r>
              <a:rPr lang="zh-CN" altLang="en-US" sz="3600" dirty="0"/>
              <a:t>；</a:t>
            </a:r>
          </a:p>
          <a:p>
            <a:pPr eaLnBrk="1" hangingPunct="1">
              <a:spcBef>
                <a:spcPct val="50000"/>
              </a:spcBef>
            </a:pPr>
            <a:r>
              <a:rPr lang="zh-CN" altLang="en-US" sz="3600" dirty="0"/>
              <a:t>       </a:t>
            </a:r>
            <a:r>
              <a:rPr lang="en-US" altLang="zh-CN" sz="3600" dirty="0"/>
              <a:t>2</a:t>
            </a:r>
            <a:r>
              <a:rPr lang="zh-CN" altLang="en-US" sz="3600" dirty="0"/>
              <a:t>、含</a:t>
            </a:r>
            <a:r>
              <a:rPr lang="en-US" altLang="zh-CN" sz="3600" dirty="0">
                <a:solidFill>
                  <a:srgbClr val="FF0000"/>
                </a:solidFill>
              </a:rPr>
              <a:t>n</a:t>
            </a:r>
            <a:r>
              <a:rPr lang="zh-CN" altLang="en-US" sz="3600" dirty="0">
                <a:solidFill>
                  <a:srgbClr val="FF0000"/>
                </a:solidFill>
              </a:rPr>
              <a:t>个叶结点</a:t>
            </a:r>
            <a:r>
              <a:rPr lang="zh-CN" altLang="en-US" sz="3600" dirty="0"/>
              <a:t>的赫夫曼树共有</a:t>
            </a:r>
            <a:r>
              <a:rPr lang="en-US" altLang="zh-CN" sz="3600" dirty="0">
                <a:solidFill>
                  <a:srgbClr val="FF0000"/>
                </a:solidFill>
              </a:rPr>
              <a:t>2n-1</a:t>
            </a:r>
            <a:r>
              <a:rPr lang="zh-CN" altLang="en-US" sz="3600" dirty="0"/>
              <a:t>个结点。</a:t>
            </a:r>
          </a:p>
        </p:txBody>
      </p:sp>
      <p:sp>
        <p:nvSpPr>
          <p:cNvPr id="7"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6.6.1 </a:t>
            </a:r>
            <a:r>
              <a:rPr lang="zh-CN" altLang="en-US" sz="3600" b="1" kern="0" dirty="0" smtClean="0">
                <a:latin typeface="+mj-lt"/>
                <a:ea typeface="+mj-ea"/>
                <a:cs typeface="+mj-cs"/>
              </a:rPr>
              <a:t>最优二叉树</a:t>
            </a:r>
            <a:endParaRPr lang="zh-CN" altLang="en-US" sz="3600" b="1" kern="0" dirty="0">
              <a:latin typeface="+mj-lt"/>
              <a:ea typeface="+mj-ea"/>
              <a:cs typeface="+mj-cs"/>
            </a:endParaRPr>
          </a:p>
        </p:txBody>
      </p:sp>
    </p:spTree>
    <p:extLst>
      <p:ext uri="{BB962C8B-B14F-4D97-AF65-F5344CB8AC3E}">
        <p14:creationId xmlns:p14="http://schemas.microsoft.com/office/powerpoint/2010/main" val="570031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44">
                                            <p:txEl>
                                              <p:pRg st="0" end="0"/>
                                            </p:txEl>
                                          </p:spTgt>
                                        </p:tgtEl>
                                        <p:attrNameLst>
                                          <p:attrName>style.visibility</p:attrName>
                                        </p:attrNameLst>
                                      </p:cBhvr>
                                      <p:to>
                                        <p:strVal val="visible"/>
                                      </p:to>
                                    </p:set>
                                    <p:animEffect transition="in" filter="wipe(up)">
                                      <p:cBhvr>
                                        <p:cTn id="7" dur="500"/>
                                        <p:tgtEl>
                                          <p:spTgt spid="2150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5044">
                                            <p:txEl>
                                              <p:pRg st="1" end="1"/>
                                            </p:txEl>
                                          </p:spTgt>
                                        </p:tgtEl>
                                        <p:attrNameLst>
                                          <p:attrName>style.visibility</p:attrName>
                                        </p:attrNameLst>
                                      </p:cBhvr>
                                      <p:to>
                                        <p:strVal val="visible"/>
                                      </p:to>
                                    </p:set>
                                    <p:animEffect transition="in" filter="wipe(up)">
                                      <p:cBhvr>
                                        <p:cTn id="12" dur="500"/>
                                        <p:tgtEl>
                                          <p:spTgt spid="2150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Line 3"/>
          <p:cNvSpPr>
            <a:spLocks noChangeShapeType="1"/>
          </p:cNvSpPr>
          <p:nvPr/>
        </p:nvSpPr>
        <p:spPr bwMode="auto">
          <a:xfrm>
            <a:off x="2743200" y="5867400"/>
            <a:ext cx="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6020" name="Text Box 4"/>
          <p:cNvSpPr txBox="1">
            <a:spLocks noChangeArrowheads="1"/>
          </p:cNvSpPr>
          <p:nvPr/>
        </p:nvSpPr>
        <p:spPr bwMode="auto">
          <a:xfrm>
            <a:off x="725093" y="1280411"/>
            <a:ext cx="8655376"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ts val="3360"/>
              </a:lnSpc>
            </a:pPr>
            <a:r>
              <a:rPr lang="zh-CN" altLang="en-US" sz="2800" b="1" dirty="0" smtClean="0">
                <a:solidFill>
                  <a:srgbClr val="FF0000"/>
                </a:solidFill>
                <a:latin typeface="SimSun" charset="-122"/>
                <a:ea typeface="SimSun" charset="-122"/>
                <a:cs typeface="SimSun" charset="-122"/>
              </a:rPr>
              <a:t>赫夫曼树不唯一</a:t>
            </a:r>
            <a:r>
              <a:rPr lang="en-US" altLang="zh-CN" sz="2800" b="1" dirty="0" smtClean="0">
                <a:latin typeface="SimSun" charset="-122"/>
                <a:ea typeface="SimSun" charset="-122"/>
                <a:cs typeface="SimSun" charset="-122"/>
              </a:rPr>
              <a:t>,</a:t>
            </a:r>
            <a:r>
              <a:rPr lang="zh-CN" altLang="en-US" sz="2800" b="1" dirty="0" smtClean="0">
                <a:latin typeface="SimSun" charset="-122"/>
                <a:ea typeface="SimSun" charset="-122"/>
                <a:cs typeface="SimSun" charset="-122"/>
              </a:rPr>
              <a:t>但树的带权路径长度</a:t>
            </a:r>
            <a:r>
              <a:rPr lang="en-US" altLang="zh-CN" sz="2800" b="1" dirty="0" smtClean="0">
                <a:latin typeface="Times New Roman" charset="0"/>
                <a:ea typeface="Times New Roman" charset="0"/>
                <a:cs typeface="Times New Roman" charset="0"/>
              </a:rPr>
              <a:t>WPL</a:t>
            </a:r>
            <a:r>
              <a:rPr lang="zh-CN" altLang="en-US" sz="2800" b="1" dirty="0" smtClean="0">
                <a:latin typeface="Times New Roman" charset="0"/>
                <a:ea typeface="Times New Roman" charset="0"/>
                <a:cs typeface="Times New Roman" charset="0"/>
              </a:rPr>
              <a:t>一定相等。</a:t>
            </a:r>
            <a:endParaRPr lang="en-US" altLang="zh-CN" sz="2800" b="1" dirty="0" smtClean="0">
              <a:latin typeface="Times New Roman" charset="0"/>
              <a:ea typeface="Times New Roman" charset="0"/>
              <a:cs typeface="Times New Roman" charset="0"/>
            </a:endParaRPr>
          </a:p>
          <a:p>
            <a:pPr>
              <a:lnSpc>
                <a:spcPts val="3360"/>
              </a:lnSpc>
            </a:pPr>
            <a:endParaRPr lang="en-US" altLang="zh-CN" sz="2800" b="1" dirty="0" smtClean="0">
              <a:latin typeface="SimSun" charset="-122"/>
              <a:ea typeface="SimSun" charset="-122"/>
              <a:cs typeface="SimSun" charset="-122"/>
            </a:endParaRPr>
          </a:p>
          <a:p>
            <a:pPr>
              <a:lnSpc>
                <a:spcPts val="3360"/>
              </a:lnSpc>
            </a:pPr>
            <a:r>
              <a:rPr lang="zh-CN" altLang="en-US" sz="2800" b="1" dirty="0" smtClean="0">
                <a:latin typeface="SimSun" charset="-122"/>
                <a:ea typeface="SimSun" charset="-122"/>
                <a:cs typeface="SimSun" charset="-122"/>
              </a:rPr>
              <a:t>不唯一性体现在：</a:t>
            </a:r>
            <a:endParaRPr lang="en-US" altLang="zh-CN" sz="2800" b="1" dirty="0" smtClean="0">
              <a:latin typeface="SimSun" charset="-122"/>
              <a:ea typeface="SimSun" charset="-122"/>
              <a:cs typeface="SimSun" charset="-122"/>
            </a:endParaRPr>
          </a:p>
          <a:p>
            <a:pPr>
              <a:lnSpc>
                <a:spcPts val="3360"/>
              </a:lnSpc>
            </a:pPr>
            <a:r>
              <a:rPr lang="zh-CN" altLang="en-US" sz="2800" b="1" dirty="0" smtClean="0">
                <a:latin typeface="SimSun" charset="-122"/>
                <a:ea typeface="SimSun" charset="-122"/>
                <a:cs typeface="SimSun" charset="-122"/>
              </a:rPr>
              <a:t>（</a:t>
            </a:r>
            <a:r>
              <a:rPr lang="en-US" altLang="zh-CN" sz="2800" b="1" dirty="0">
                <a:latin typeface="SimSun" charset="-122"/>
                <a:ea typeface="SimSun" charset="-122"/>
                <a:cs typeface="SimSun" charset="-122"/>
              </a:rPr>
              <a:t>1</a:t>
            </a:r>
            <a:r>
              <a:rPr lang="zh-CN" altLang="en-US" sz="2800" b="1" dirty="0">
                <a:latin typeface="SimSun" charset="-122"/>
                <a:ea typeface="SimSun" charset="-122"/>
                <a:cs typeface="SimSun" charset="-122"/>
              </a:rPr>
              <a:t>）构造新树时，左、右孩子未作规定。</a:t>
            </a:r>
          </a:p>
          <a:p>
            <a:pPr>
              <a:lnSpc>
                <a:spcPts val="3360"/>
              </a:lnSpc>
            </a:pPr>
            <a:r>
              <a:rPr lang="zh-CN" altLang="en-US" sz="2800" b="1" dirty="0">
                <a:latin typeface="SimSun" charset="-122"/>
                <a:ea typeface="SimSun" charset="-122"/>
                <a:cs typeface="SimSun" charset="-122"/>
              </a:rPr>
              <a:t>（</a:t>
            </a:r>
            <a:r>
              <a:rPr lang="en-US" altLang="zh-CN" sz="2800" b="1" dirty="0">
                <a:latin typeface="SimSun" charset="-122"/>
                <a:ea typeface="SimSun" charset="-122"/>
                <a:cs typeface="SimSun" charset="-122"/>
              </a:rPr>
              <a:t>2</a:t>
            </a:r>
            <a:r>
              <a:rPr lang="zh-CN" altLang="en-US" sz="2800" b="1" dirty="0">
                <a:latin typeface="SimSun" charset="-122"/>
                <a:ea typeface="SimSun" charset="-122"/>
                <a:cs typeface="SimSun" charset="-122"/>
              </a:rPr>
              <a:t>）当有多个权值相同的树</a:t>
            </a:r>
            <a:r>
              <a:rPr lang="zh-CN" altLang="en-US" sz="2800" b="1" dirty="0" smtClean="0">
                <a:latin typeface="SimSun" charset="-122"/>
                <a:ea typeface="SimSun" charset="-122"/>
                <a:cs typeface="SimSun" charset="-122"/>
              </a:rPr>
              <a:t>，</a:t>
            </a:r>
            <a:endParaRPr lang="en-US" altLang="zh-CN" sz="2800" b="1" dirty="0" smtClean="0">
              <a:latin typeface="SimSun" charset="-122"/>
              <a:ea typeface="SimSun" charset="-122"/>
              <a:cs typeface="SimSun" charset="-122"/>
            </a:endParaRPr>
          </a:p>
          <a:p>
            <a:pPr>
              <a:lnSpc>
                <a:spcPts val="3360"/>
              </a:lnSpc>
            </a:pPr>
            <a:r>
              <a:rPr lang="zh-CN" altLang="en-US" sz="2800" b="1" dirty="0" smtClean="0">
                <a:latin typeface="SimSun" charset="-122"/>
                <a:ea typeface="SimSun" charset="-122"/>
                <a:cs typeface="SimSun" charset="-122"/>
              </a:rPr>
              <a:t>可作候选</a:t>
            </a:r>
            <a:r>
              <a:rPr lang="zh-CN" altLang="en-US" sz="2800" b="1" dirty="0">
                <a:latin typeface="SimSun" charset="-122"/>
                <a:ea typeface="SimSun" charset="-122"/>
                <a:cs typeface="SimSun" charset="-122"/>
              </a:rPr>
              <a:t>树时，选择谁未作规定</a:t>
            </a:r>
            <a:r>
              <a:rPr lang="zh-CN" altLang="en-US" sz="2800" b="1" dirty="0" smtClean="0">
                <a:latin typeface="SimSun" charset="-122"/>
                <a:ea typeface="SimSun" charset="-122"/>
                <a:cs typeface="SimSun" charset="-122"/>
              </a:rPr>
              <a:t>。</a:t>
            </a:r>
            <a:endParaRPr lang="zh-CN" altLang="en-US" sz="2800" b="1" dirty="0">
              <a:latin typeface="SimSun" charset="-122"/>
              <a:ea typeface="SimSun" charset="-122"/>
              <a:cs typeface="SimSun" charset="-122"/>
            </a:endParaRPr>
          </a:p>
        </p:txBody>
      </p:sp>
      <p:sp>
        <p:nvSpPr>
          <p:cNvPr id="7"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6.6.1 </a:t>
            </a:r>
            <a:r>
              <a:rPr lang="zh-CN" altLang="en-US" sz="3600" b="1" kern="0" dirty="0" smtClean="0">
                <a:latin typeface="+mj-lt"/>
                <a:ea typeface="+mj-ea"/>
                <a:cs typeface="+mj-cs"/>
              </a:rPr>
              <a:t>最优二叉树</a:t>
            </a:r>
            <a:endParaRPr lang="zh-CN" altLang="en-US" sz="3600" b="1" kern="0" dirty="0">
              <a:latin typeface="+mj-lt"/>
              <a:ea typeface="+mj-ea"/>
              <a:cs typeface="+mj-cs"/>
            </a:endParaRPr>
          </a:p>
        </p:txBody>
      </p:sp>
      <p:grpSp>
        <p:nvGrpSpPr>
          <p:cNvPr id="2" name="组 1"/>
          <p:cNvGrpSpPr/>
          <p:nvPr/>
        </p:nvGrpSpPr>
        <p:grpSpPr>
          <a:xfrm>
            <a:off x="6599169" y="2675619"/>
            <a:ext cx="4914900" cy="3733800"/>
            <a:chOff x="3979069" y="3124200"/>
            <a:chExt cx="4914900" cy="3733800"/>
          </a:xfrm>
        </p:grpSpPr>
        <p:sp>
          <p:nvSpPr>
            <p:cNvPr id="8" name="Oval 13"/>
            <p:cNvSpPr>
              <a:spLocks noChangeArrowheads="1"/>
            </p:cNvSpPr>
            <p:nvPr/>
          </p:nvSpPr>
          <p:spPr bwMode="auto">
            <a:xfrm>
              <a:off x="6150769" y="54102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dirty="0" smtClean="0">
                  <a:solidFill>
                    <a:srgbClr val="990000"/>
                  </a:solidFill>
                </a:rPr>
                <a:t>6</a:t>
              </a:r>
              <a:endParaRPr lang="en-US" altLang="zh-CN" dirty="0"/>
            </a:p>
          </p:txBody>
        </p:sp>
        <p:sp>
          <p:nvSpPr>
            <p:cNvPr id="9" name="Oval 14"/>
            <p:cNvSpPr>
              <a:spLocks noChangeArrowheads="1"/>
            </p:cNvSpPr>
            <p:nvPr/>
          </p:nvSpPr>
          <p:spPr bwMode="auto">
            <a:xfrm>
              <a:off x="7065169" y="63246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5</a:t>
              </a:r>
              <a:endParaRPr lang="en-US" altLang="zh-CN"/>
            </a:p>
          </p:txBody>
        </p:sp>
        <p:sp>
          <p:nvSpPr>
            <p:cNvPr id="10" name="Oval 15"/>
            <p:cNvSpPr>
              <a:spLocks noChangeArrowheads="1"/>
            </p:cNvSpPr>
            <p:nvPr/>
          </p:nvSpPr>
          <p:spPr bwMode="auto">
            <a:xfrm>
              <a:off x="8284369" y="63246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2</a:t>
              </a:r>
              <a:endParaRPr lang="en-US" altLang="zh-CN"/>
            </a:p>
          </p:txBody>
        </p:sp>
        <p:sp>
          <p:nvSpPr>
            <p:cNvPr id="11" name="Line 16"/>
            <p:cNvSpPr>
              <a:spLocks noChangeShapeType="1"/>
            </p:cNvSpPr>
            <p:nvPr/>
          </p:nvSpPr>
          <p:spPr bwMode="auto">
            <a:xfrm flipH="1">
              <a:off x="7369969" y="6096000"/>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 name="Line 17"/>
            <p:cNvSpPr>
              <a:spLocks noChangeShapeType="1"/>
            </p:cNvSpPr>
            <p:nvPr/>
          </p:nvSpPr>
          <p:spPr bwMode="auto">
            <a:xfrm>
              <a:off x="8208169" y="6096000"/>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3" name="Text Box 18"/>
            <p:cNvSpPr txBox="1">
              <a:spLocks noChangeArrowheads="1"/>
            </p:cNvSpPr>
            <p:nvPr/>
          </p:nvSpPr>
          <p:spPr bwMode="auto">
            <a:xfrm>
              <a:off x="7735095" y="5410200"/>
              <a:ext cx="549275"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altLang="zh-CN" sz="3600" b="1">
                  <a:solidFill>
                    <a:srgbClr val="FF3300"/>
                  </a:solidFill>
                </a:rPr>
                <a:t>7</a:t>
              </a:r>
              <a:endParaRPr lang="en-US" altLang="zh-CN"/>
            </a:p>
          </p:txBody>
        </p:sp>
        <p:sp>
          <p:nvSpPr>
            <p:cNvPr id="14" name="Text Box 19"/>
            <p:cNvSpPr txBox="1">
              <a:spLocks noChangeArrowheads="1"/>
            </p:cNvSpPr>
            <p:nvPr/>
          </p:nvSpPr>
          <p:spPr bwMode="auto">
            <a:xfrm>
              <a:off x="6931820" y="4286251"/>
              <a:ext cx="604653" cy="646331"/>
            </a:xfrm>
            <a:prstGeom prst="rect">
              <a:avLst/>
            </a:prstGeom>
            <a:solidFill>
              <a:srgbClr val="CAF2CE">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ltLang="zh-CN" sz="3600" b="1" dirty="0" smtClean="0">
                  <a:solidFill>
                    <a:srgbClr val="FF3300"/>
                  </a:solidFill>
                </a:rPr>
                <a:t>13</a:t>
              </a:r>
              <a:endParaRPr lang="en-US" altLang="zh-CN" dirty="0"/>
            </a:p>
          </p:txBody>
        </p:sp>
        <p:sp>
          <p:nvSpPr>
            <p:cNvPr id="15" name="Line 20"/>
            <p:cNvSpPr>
              <a:spLocks noChangeShapeType="1"/>
            </p:cNvSpPr>
            <p:nvPr/>
          </p:nvSpPr>
          <p:spPr bwMode="auto">
            <a:xfrm flipH="1">
              <a:off x="6455569" y="4953000"/>
              <a:ext cx="4572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6" name="Line 21"/>
            <p:cNvSpPr>
              <a:spLocks noChangeShapeType="1"/>
            </p:cNvSpPr>
            <p:nvPr/>
          </p:nvSpPr>
          <p:spPr bwMode="auto">
            <a:xfrm>
              <a:off x="7598569" y="4953000"/>
              <a:ext cx="3810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 name="Oval 22"/>
            <p:cNvSpPr>
              <a:spLocks noChangeArrowheads="1"/>
            </p:cNvSpPr>
            <p:nvPr/>
          </p:nvSpPr>
          <p:spPr bwMode="auto">
            <a:xfrm>
              <a:off x="3979069" y="5373324"/>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dirty="0" smtClean="0">
                  <a:solidFill>
                    <a:srgbClr val="990000"/>
                  </a:solidFill>
                </a:rPr>
                <a:t>9</a:t>
              </a:r>
              <a:endParaRPr lang="en-US" altLang="zh-CN" dirty="0"/>
            </a:p>
          </p:txBody>
        </p:sp>
        <p:sp>
          <p:nvSpPr>
            <p:cNvPr id="18" name="Oval 23"/>
            <p:cNvSpPr>
              <a:spLocks noChangeArrowheads="1"/>
            </p:cNvSpPr>
            <p:nvPr/>
          </p:nvSpPr>
          <p:spPr bwMode="auto">
            <a:xfrm>
              <a:off x="5083969" y="54102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a:solidFill>
                    <a:srgbClr val="990000"/>
                  </a:solidFill>
                </a:rPr>
                <a:t>7</a:t>
              </a:r>
              <a:endParaRPr lang="en-US" altLang="zh-CN"/>
            </a:p>
          </p:txBody>
        </p:sp>
        <p:sp>
          <p:nvSpPr>
            <p:cNvPr id="19" name="Text Box 24"/>
            <p:cNvSpPr txBox="1">
              <a:spLocks noChangeArrowheads="1"/>
            </p:cNvSpPr>
            <p:nvPr/>
          </p:nvSpPr>
          <p:spPr bwMode="auto">
            <a:xfrm>
              <a:off x="4550569" y="4267200"/>
              <a:ext cx="685800"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altLang="zh-CN" sz="3600" b="1" dirty="0" smtClean="0">
                  <a:solidFill>
                    <a:srgbClr val="FF3300"/>
                  </a:solidFill>
                </a:rPr>
                <a:t>16</a:t>
              </a:r>
              <a:endParaRPr lang="en-US" altLang="zh-CN" dirty="0"/>
            </a:p>
          </p:txBody>
        </p:sp>
        <p:sp>
          <p:nvSpPr>
            <p:cNvPr id="20" name="Line 25"/>
            <p:cNvSpPr>
              <a:spLocks noChangeShapeType="1"/>
            </p:cNvSpPr>
            <p:nvPr/>
          </p:nvSpPr>
          <p:spPr bwMode="auto">
            <a:xfrm flipH="1">
              <a:off x="4321969" y="4876800"/>
              <a:ext cx="228600" cy="5334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1" name="Line 26"/>
            <p:cNvSpPr>
              <a:spLocks noChangeShapeType="1"/>
            </p:cNvSpPr>
            <p:nvPr/>
          </p:nvSpPr>
          <p:spPr bwMode="auto">
            <a:xfrm>
              <a:off x="5236369" y="4953000"/>
              <a:ext cx="1524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 name="Text Box 27"/>
            <p:cNvSpPr txBox="1">
              <a:spLocks noChangeArrowheads="1"/>
            </p:cNvSpPr>
            <p:nvPr/>
          </p:nvSpPr>
          <p:spPr bwMode="auto">
            <a:xfrm>
              <a:off x="5693570" y="3124200"/>
              <a:ext cx="739775" cy="666750"/>
            </a:xfrm>
            <a:prstGeom prst="rect">
              <a:avLst/>
            </a:prstGeom>
            <a:solidFill>
              <a:srgbClr val="CAF2CE">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altLang="zh-CN" sz="3600" b="1">
                  <a:solidFill>
                    <a:srgbClr val="FF3300"/>
                  </a:solidFill>
                </a:rPr>
                <a:t>29</a:t>
              </a:r>
              <a:endParaRPr lang="en-US" altLang="zh-CN"/>
            </a:p>
          </p:txBody>
        </p:sp>
        <p:sp>
          <p:nvSpPr>
            <p:cNvPr id="23" name="Line 28"/>
            <p:cNvSpPr>
              <a:spLocks noChangeShapeType="1"/>
            </p:cNvSpPr>
            <p:nvPr/>
          </p:nvSpPr>
          <p:spPr bwMode="auto">
            <a:xfrm flipH="1">
              <a:off x="4855369" y="3810000"/>
              <a:ext cx="8382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4" name="Line 29"/>
            <p:cNvSpPr>
              <a:spLocks noChangeShapeType="1"/>
            </p:cNvSpPr>
            <p:nvPr/>
          </p:nvSpPr>
          <p:spPr bwMode="auto">
            <a:xfrm>
              <a:off x="6455569" y="3810000"/>
              <a:ext cx="8382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26" name="Text Box 4"/>
          <p:cNvSpPr txBox="1">
            <a:spLocks noChangeArrowheads="1"/>
          </p:cNvSpPr>
          <p:nvPr/>
        </p:nvSpPr>
        <p:spPr bwMode="auto">
          <a:xfrm>
            <a:off x="1433272" y="5189441"/>
            <a:ext cx="5089697" cy="96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ts val="3360"/>
              </a:lnSpc>
            </a:pPr>
            <a:r>
              <a:rPr lang="zh-CN" altLang="en-US" sz="2800" b="1" dirty="0" smtClean="0">
                <a:solidFill>
                  <a:srgbClr val="FF0000"/>
                </a:solidFill>
                <a:latin typeface="SimSun" charset="-122"/>
                <a:ea typeface="SimSun" charset="-122"/>
                <a:cs typeface="SimSun" charset="-122"/>
              </a:rPr>
              <a:t>例如：</a:t>
            </a:r>
            <a:r>
              <a:rPr lang="en-US" altLang="zh-CN" sz="2800" b="1" dirty="0" smtClean="0">
                <a:solidFill>
                  <a:srgbClr val="FF0000"/>
                </a:solidFill>
                <a:latin typeface="SimSun" charset="-122"/>
                <a:ea typeface="SimSun" charset="-122"/>
                <a:cs typeface="SimSun" charset="-122"/>
              </a:rPr>
              <a:t>ppt120-121</a:t>
            </a:r>
            <a:r>
              <a:rPr lang="zh-CN" altLang="en-US" sz="2800" b="1" dirty="0" smtClean="0">
                <a:solidFill>
                  <a:srgbClr val="FF0000"/>
                </a:solidFill>
                <a:latin typeface="SimSun" charset="-122"/>
                <a:ea typeface="SimSun" charset="-122"/>
                <a:cs typeface="SimSun" charset="-122"/>
              </a:rPr>
              <a:t>页的哈夫曼树也可以是这样的</a:t>
            </a:r>
            <a:endParaRPr lang="zh-CN" altLang="en-US" sz="2800" b="1" dirty="0">
              <a:solidFill>
                <a:srgbClr val="FF0000"/>
              </a:solidFill>
              <a:latin typeface="SimSun" charset="-122"/>
              <a:ea typeface="SimSun" charset="-122"/>
              <a:cs typeface="SimSun" charset="-122"/>
            </a:endParaRPr>
          </a:p>
        </p:txBody>
      </p:sp>
    </p:spTree>
    <p:extLst>
      <p:ext uri="{BB962C8B-B14F-4D97-AF65-F5344CB8AC3E}">
        <p14:creationId xmlns:p14="http://schemas.microsoft.com/office/powerpoint/2010/main" val="1727696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0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60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02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6.6.1 </a:t>
            </a:r>
            <a:r>
              <a:rPr lang="zh-CN" altLang="en-US" sz="3600" b="1" kern="0" dirty="0" smtClean="0">
                <a:latin typeface="+mj-lt"/>
                <a:ea typeface="+mj-ea"/>
                <a:cs typeface="+mj-cs"/>
              </a:rPr>
              <a:t>最优二叉树</a:t>
            </a:r>
            <a:endParaRPr lang="zh-CN" altLang="en-US" sz="3600" b="1" kern="0" dirty="0">
              <a:latin typeface="+mj-lt"/>
              <a:ea typeface="+mj-ea"/>
              <a:cs typeface="+mj-cs"/>
            </a:endParaRPr>
          </a:p>
        </p:txBody>
      </p:sp>
      <p:pic>
        <p:nvPicPr>
          <p:cNvPr id="2" name="图片 1"/>
          <p:cNvPicPr>
            <a:picLocks noChangeAspect="1"/>
          </p:cNvPicPr>
          <p:nvPr/>
        </p:nvPicPr>
        <p:blipFill>
          <a:blip r:embed="rId2"/>
          <a:stretch>
            <a:fillRect/>
          </a:stretch>
        </p:blipFill>
        <p:spPr>
          <a:xfrm>
            <a:off x="0" y="1766041"/>
            <a:ext cx="11915654" cy="2784667"/>
          </a:xfrm>
          <a:prstGeom prst="rect">
            <a:avLst/>
          </a:prstGeom>
        </p:spPr>
      </p:pic>
    </p:spTree>
    <p:extLst>
      <p:ext uri="{BB962C8B-B14F-4D97-AF65-F5344CB8AC3E}">
        <p14:creationId xmlns:p14="http://schemas.microsoft.com/office/powerpoint/2010/main" val="973448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Text Box 3"/>
          <p:cNvSpPr txBox="1">
            <a:spLocks noChangeArrowheads="1"/>
          </p:cNvSpPr>
          <p:nvPr/>
        </p:nvSpPr>
        <p:spPr bwMode="auto">
          <a:xfrm>
            <a:off x="1252273" y="1468560"/>
            <a:ext cx="106548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r>
              <a:rPr lang="zh-CN" altLang="en-US" sz="3200" dirty="0" smtClean="0">
                <a:solidFill>
                  <a:srgbClr val="990000"/>
                </a:solidFill>
                <a:latin typeface="SimSun" charset="-122"/>
                <a:ea typeface="SimSun" charset="-122"/>
                <a:cs typeface="SimSun" charset="-122"/>
              </a:rPr>
              <a:t>练习</a:t>
            </a:r>
            <a:r>
              <a:rPr lang="en-US" altLang="zh-CN" sz="3200" dirty="0" smtClean="0">
                <a:solidFill>
                  <a:srgbClr val="990000"/>
                </a:solidFill>
                <a:latin typeface="SimSun" charset="-122"/>
                <a:ea typeface="SimSun" charset="-122"/>
                <a:cs typeface="SimSun" charset="-122"/>
              </a:rPr>
              <a:t>: </a:t>
            </a:r>
            <a:r>
              <a:rPr lang="zh-CN" altLang="en-US" sz="3200" dirty="0">
                <a:solidFill>
                  <a:srgbClr val="990000"/>
                </a:solidFill>
                <a:latin typeface="SimSun" charset="-122"/>
                <a:ea typeface="SimSun" charset="-122"/>
                <a:cs typeface="SimSun" charset="-122"/>
              </a:rPr>
              <a:t>已知权值 </a:t>
            </a:r>
            <a:r>
              <a:rPr lang="en-US" altLang="zh-CN" sz="3200" dirty="0">
                <a:solidFill>
                  <a:srgbClr val="990000"/>
                </a:solidFill>
                <a:latin typeface="Times New Roman" charset="0"/>
                <a:ea typeface="Times New Roman" charset="0"/>
                <a:cs typeface="Times New Roman" charset="0"/>
              </a:rPr>
              <a:t>W={ </a:t>
            </a:r>
            <a:r>
              <a:rPr lang="en-US" altLang="zh-CN" sz="3200" dirty="0" smtClean="0">
                <a:solidFill>
                  <a:srgbClr val="990000"/>
                </a:solidFill>
                <a:latin typeface="Times New Roman" charset="0"/>
                <a:ea typeface="Times New Roman" charset="0"/>
                <a:cs typeface="Times New Roman" charset="0"/>
              </a:rPr>
              <a:t>7, 5, </a:t>
            </a:r>
            <a:r>
              <a:rPr lang="en-US" altLang="zh-CN" sz="3200" dirty="0">
                <a:solidFill>
                  <a:srgbClr val="990000"/>
                </a:solidFill>
                <a:latin typeface="Times New Roman" charset="0"/>
                <a:ea typeface="Times New Roman" charset="0"/>
                <a:cs typeface="Times New Roman" charset="0"/>
              </a:rPr>
              <a:t>2, </a:t>
            </a:r>
            <a:r>
              <a:rPr lang="en-US" altLang="zh-CN" sz="3200" dirty="0" smtClean="0">
                <a:solidFill>
                  <a:srgbClr val="990000"/>
                </a:solidFill>
                <a:latin typeface="Times New Roman" charset="0"/>
                <a:ea typeface="Times New Roman" charset="0"/>
                <a:cs typeface="Times New Roman" charset="0"/>
              </a:rPr>
              <a:t>4,}</a:t>
            </a:r>
            <a:r>
              <a:rPr lang="zh-CN" altLang="en-US" sz="3200" dirty="0" smtClean="0">
                <a:solidFill>
                  <a:srgbClr val="990000"/>
                </a:solidFill>
                <a:latin typeface="Times New Roman" charset="0"/>
                <a:ea typeface="Times New Roman" charset="0"/>
                <a:cs typeface="Times New Roman" charset="0"/>
              </a:rPr>
              <a:t>请构造一棵最优二叉树</a:t>
            </a:r>
            <a:endParaRPr lang="en-US" altLang="zh-CN" sz="1600" dirty="0">
              <a:latin typeface="Times New Roman" charset="0"/>
              <a:ea typeface="Times New Roman" charset="0"/>
              <a:cs typeface="Times New Roman" charset="0"/>
            </a:endParaRPr>
          </a:p>
        </p:txBody>
      </p:sp>
      <p:sp>
        <p:nvSpPr>
          <p:cNvPr id="27"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6.6.1 </a:t>
            </a:r>
            <a:r>
              <a:rPr lang="zh-CN" altLang="en-US" sz="3600" b="1" kern="0" dirty="0" smtClean="0">
                <a:latin typeface="+mj-lt"/>
                <a:ea typeface="+mj-ea"/>
                <a:cs typeface="+mj-cs"/>
              </a:rPr>
              <a:t>最优二叉树</a:t>
            </a:r>
            <a:endParaRPr lang="zh-CN" altLang="en-US" sz="3600" b="1" kern="0" dirty="0">
              <a:latin typeface="+mj-lt"/>
              <a:ea typeface="+mj-ea"/>
              <a:cs typeface="+mj-cs"/>
            </a:endParaRPr>
          </a:p>
        </p:txBody>
      </p:sp>
      <p:grpSp>
        <p:nvGrpSpPr>
          <p:cNvPr id="4" name="组 3"/>
          <p:cNvGrpSpPr/>
          <p:nvPr/>
        </p:nvGrpSpPr>
        <p:grpSpPr>
          <a:xfrm>
            <a:off x="3607909" y="2291157"/>
            <a:ext cx="3685860" cy="3925669"/>
            <a:chOff x="3607909" y="2291157"/>
            <a:chExt cx="3685860" cy="3925669"/>
          </a:xfrm>
        </p:grpSpPr>
        <p:grpSp>
          <p:nvGrpSpPr>
            <p:cNvPr id="3" name="组 2"/>
            <p:cNvGrpSpPr/>
            <p:nvPr/>
          </p:nvGrpSpPr>
          <p:grpSpPr>
            <a:xfrm>
              <a:off x="3912709" y="2291157"/>
              <a:ext cx="3381060" cy="3925669"/>
              <a:chOff x="3617839" y="2665778"/>
              <a:chExt cx="3381060" cy="3925669"/>
            </a:xfrm>
          </p:grpSpPr>
          <p:sp>
            <p:nvSpPr>
              <p:cNvPr id="31" name="Oval 13"/>
              <p:cNvSpPr>
                <a:spLocks noChangeArrowheads="1"/>
              </p:cNvSpPr>
              <p:nvPr/>
            </p:nvSpPr>
            <p:spPr bwMode="auto">
              <a:xfrm>
                <a:off x="4608439" y="4951778"/>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dirty="0" smtClean="0">
                    <a:solidFill>
                      <a:srgbClr val="990000"/>
                    </a:solidFill>
                  </a:rPr>
                  <a:t>5</a:t>
                </a:r>
                <a:endParaRPr lang="en-US" altLang="zh-CN" dirty="0"/>
              </a:p>
            </p:txBody>
          </p:sp>
          <p:sp>
            <p:nvSpPr>
              <p:cNvPr id="32" name="Oval 14"/>
              <p:cNvSpPr>
                <a:spLocks noChangeArrowheads="1"/>
              </p:cNvSpPr>
              <p:nvPr/>
            </p:nvSpPr>
            <p:spPr bwMode="auto">
              <a:xfrm>
                <a:off x="5387686" y="6037628"/>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dirty="0" smtClean="0">
                    <a:solidFill>
                      <a:srgbClr val="990000"/>
                    </a:solidFill>
                  </a:rPr>
                  <a:t>2</a:t>
                </a:r>
                <a:endParaRPr lang="en-US" altLang="zh-CN" dirty="0"/>
              </a:p>
            </p:txBody>
          </p:sp>
          <p:sp>
            <p:nvSpPr>
              <p:cNvPr id="33" name="Oval 15"/>
              <p:cNvSpPr>
                <a:spLocks noChangeArrowheads="1"/>
              </p:cNvSpPr>
              <p:nvPr/>
            </p:nvSpPr>
            <p:spPr bwMode="auto">
              <a:xfrm>
                <a:off x="6389299" y="6058047"/>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dirty="0" smtClean="0">
                    <a:solidFill>
                      <a:srgbClr val="990000"/>
                    </a:solidFill>
                  </a:rPr>
                  <a:t>4</a:t>
                </a:r>
                <a:endParaRPr lang="en-US" altLang="zh-CN" dirty="0"/>
              </a:p>
            </p:txBody>
          </p:sp>
          <p:sp>
            <p:nvSpPr>
              <p:cNvPr id="34" name="Line 16"/>
              <p:cNvSpPr>
                <a:spLocks noChangeShapeType="1"/>
              </p:cNvSpPr>
              <p:nvPr/>
            </p:nvSpPr>
            <p:spPr bwMode="auto">
              <a:xfrm flipH="1">
                <a:off x="5661982" y="5657998"/>
                <a:ext cx="335304" cy="37963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5" name="Line 17"/>
              <p:cNvSpPr>
                <a:spLocks noChangeShapeType="1"/>
              </p:cNvSpPr>
              <p:nvPr/>
            </p:nvSpPr>
            <p:spPr bwMode="auto">
              <a:xfrm>
                <a:off x="6271582" y="5657997"/>
                <a:ext cx="328002" cy="379631"/>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6" name="Text Box 18"/>
              <p:cNvSpPr txBox="1">
                <a:spLocks noChangeArrowheads="1"/>
              </p:cNvSpPr>
              <p:nvPr/>
            </p:nvSpPr>
            <p:spPr bwMode="auto">
              <a:xfrm>
                <a:off x="5887964" y="4970828"/>
                <a:ext cx="549275"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altLang="zh-CN" sz="3600" b="1" dirty="0" smtClean="0">
                    <a:solidFill>
                      <a:srgbClr val="FF3300"/>
                    </a:solidFill>
                  </a:rPr>
                  <a:t>6</a:t>
                </a:r>
                <a:endParaRPr lang="en-US" altLang="zh-CN" dirty="0"/>
              </a:p>
            </p:txBody>
          </p:sp>
          <p:sp>
            <p:nvSpPr>
              <p:cNvPr id="37" name="Text Box 19"/>
              <p:cNvSpPr txBox="1">
                <a:spLocks noChangeArrowheads="1"/>
              </p:cNvSpPr>
              <p:nvPr/>
            </p:nvSpPr>
            <p:spPr bwMode="auto">
              <a:xfrm>
                <a:off x="5218039" y="3827828"/>
                <a:ext cx="584327" cy="646331"/>
              </a:xfrm>
              <a:prstGeom prst="rect">
                <a:avLst/>
              </a:prstGeom>
              <a:solidFill>
                <a:srgbClr val="CAF2CE">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ltLang="zh-CN" sz="3600" b="1" dirty="0" smtClean="0">
                    <a:solidFill>
                      <a:srgbClr val="FF3300"/>
                    </a:solidFill>
                  </a:rPr>
                  <a:t>11</a:t>
                </a:r>
                <a:endParaRPr lang="en-US" altLang="zh-CN" dirty="0"/>
              </a:p>
            </p:txBody>
          </p:sp>
          <p:sp>
            <p:nvSpPr>
              <p:cNvPr id="38" name="Line 20"/>
              <p:cNvSpPr>
                <a:spLocks noChangeShapeType="1"/>
              </p:cNvSpPr>
              <p:nvPr/>
            </p:nvSpPr>
            <p:spPr bwMode="auto">
              <a:xfrm flipH="1">
                <a:off x="4913239" y="4494578"/>
                <a:ext cx="4572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9" name="Line 21"/>
              <p:cNvSpPr>
                <a:spLocks noChangeShapeType="1"/>
              </p:cNvSpPr>
              <p:nvPr/>
            </p:nvSpPr>
            <p:spPr bwMode="auto">
              <a:xfrm>
                <a:off x="5661982" y="4474158"/>
                <a:ext cx="378383" cy="476251"/>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 name="Text Box 27"/>
              <p:cNvSpPr txBox="1">
                <a:spLocks noChangeArrowheads="1"/>
              </p:cNvSpPr>
              <p:nvPr/>
            </p:nvSpPr>
            <p:spPr bwMode="auto">
              <a:xfrm>
                <a:off x="4151240" y="2665778"/>
                <a:ext cx="739775" cy="666750"/>
              </a:xfrm>
              <a:prstGeom prst="rect">
                <a:avLst/>
              </a:prstGeom>
              <a:solidFill>
                <a:srgbClr val="CAF2CE">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altLang="zh-CN" sz="3600" b="1" dirty="0" smtClean="0">
                    <a:solidFill>
                      <a:srgbClr val="FF3300"/>
                    </a:solidFill>
                  </a:rPr>
                  <a:t>18</a:t>
                </a:r>
                <a:endParaRPr lang="en-US" altLang="zh-CN" dirty="0"/>
              </a:p>
            </p:txBody>
          </p:sp>
          <p:sp>
            <p:nvSpPr>
              <p:cNvPr id="46" name="Line 28"/>
              <p:cNvSpPr>
                <a:spLocks noChangeShapeType="1"/>
              </p:cNvSpPr>
              <p:nvPr/>
            </p:nvSpPr>
            <p:spPr bwMode="auto">
              <a:xfrm flipH="1">
                <a:off x="3617839" y="3351578"/>
                <a:ext cx="5334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7" name="Line 29"/>
              <p:cNvSpPr>
                <a:spLocks noChangeShapeType="1"/>
              </p:cNvSpPr>
              <p:nvPr/>
            </p:nvSpPr>
            <p:spPr bwMode="auto">
              <a:xfrm>
                <a:off x="4913239" y="3351577"/>
                <a:ext cx="457200" cy="476251"/>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49" name="Oval 13"/>
            <p:cNvSpPr>
              <a:spLocks noChangeArrowheads="1"/>
            </p:cNvSpPr>
            <p:nvPr/>
          </p:nvSpPr>
          <p:spPr bwMode="auto">
            <a:xfrm>
              <a:off x="3607909" y="3398729"/>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600" b="1" dirty="0" smtClean="0">
                  <a:solidFill>
                    <a:srgbClr val="990000"/>
                  </a:solidFill>
                </a:rPr>
                <a:t>7</a:t>
              </a:r>
              <a:endParaRPr lang="en-US" altLang="zh-CN" dirty="0"/>
            </a:p>
          </p:txBody>
        </p:sp>
      </p:grpSp>
      <p:sp>
        <p:nvSpPr>
          <p:cNvPr id="2" name="矩形 1"/>
          <p:cNvSpPr/>
          <p:nvPr/>
        </p:nvSpPr>
        <p:spPr>
          <a:xfrm>
            <a:off x="485177" y="4637194"/>
            <a:ext cx="4083169" cy="1077218"/>
          </a:xfrm>
          <a:prstGeom prst="rect">
            <a:avLst/>
          </a:prstGeom>
        </p:spPr>
        <p:txBody>
          <a:bodyPr wrap="none">
            <a:spAutoFit/>
          </a:bodyPr>
          <a:lstStyle/>
          <a:p>
            <a:r>
              <a:rPr lang="zh-CN" altLang="en-US" sz="3200" dirty="0">
                <a:latin typeface="SimSun" charset="-122"/>
                <a:ea typeface="SimSun" charset="-122"/>
                <a:cs typeface="SimSun" charset="-122"/>
              </a:rPr>
              <a:t>wpl=7*1+5*2+2*3+4*</a:t>
            </a:r>
            <a:r>
              <a:rPr lang="zh-CN" altLang="en-US" sz="3200" dirty="0" smtClean="0">
                <a:latin typeface="SimSun" charset="-122"/>
                <a:ea typeface="SimSun" charset="-122"/>
                <a:cs typeface="SimSun" charset="-122"/>
              </a:rPr>
              <a:t>3</a:t>
            </a:r>
            <a:endParaRPr lang="en-US" altLang="zh-CN" sz="3200" dirty="0" smtClean="0">
              <a:latin typeface="SimSun" charset="-122"/>
              <a:ea typeface="SimSun" charset="-122"/>
              <a:cs typeface="SimSun" charset="-122"/>
            </a:endParaRPr>
          </a:p>
          <a:p>
            <a:r>
              <a:rPr lang="en-US" altLang="zh-CN" sz="3200" dirty="0" smtClean="0">
                <a:latin typeface="SimSun" charset="-122"/>
                <a:ea typeface="SimSun" charset="-122"/>
                <a:cs typeface="SimSun" charset="-122"/>
              </a:rPr>
              <a:t>=17+6+12=35</a:t>
            </a:r>
            <a:endParaRPr lang="zh-CN" altLang="en-US" sz="3200" dirty="0">
              <a:latin typeface="SimSun" charset="-122"/>
              <a:ea typeface="SimSun" charset="-122"/>
              <a:cs typeface="SimSun" charset="-122"/>
            </a:endParaRPr>
          </a:p>
        </p:txBody>
      </p:sp>
    </p:spTree>
    <p:extLst>
      <p:ext uri="{BB962C8B-B14F-4D97-AF65-F5344CB8AC3E}">
        <p14:creationId xmlns:p14="http://schemas.microsoft.com/office/powerpoint/2010/main" val="1252646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44419"/>
                                        </p:tgtEl>
                                        <p:attrNameLst>
                                          <p:attrName>style.visibility</p:attrName>
                                        </p:attrNameLst>
                                      </p:cBhvr>
                                      <p:to>
                                        <p:strVal val="visible"/>
                                      </p:to>
                                    </p:set>
                                    <p:anim calcmode="lin" valueType="num">
                                      <p:cBhvr additive="base">
                                        <p:cTn id="7" dur="500" fill="hold"/>
                                        <p:tgtEl>
                                          <p:spTgt spid="444419"/>
                                        </p:tgtEl>
                                        <p:attrNameLst>
                                          <p:attrName>ppt_x</p:attrName>
                                        </p:attrNameLst>
                                      </p:cBhvr>
                                      <p:tavLst>
                                        <p:tav tm="0">
                                          <p:val>
                                            <p:strVal val="#ppt_x"/>
                                          </p:val>
                                        </p:tav>
                                        <p:tav tm="100000">
                                          <p:val>
                                            <p:strVal val="#ppt_x"/>
                                          </p:val>
                                        </p:tav>
                                      </p:tavLst>
                                    </p:anim>
                                    <p:anim calcmode="lin" valueType="num">
                                      <p:cBhvr additive="base">
                                        <p:cTn id="8" dur="500" fill="hold"/>
                                        <p:tgtEl>
                                          <p:spTgt spid="44441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autoUpdateAnimBg="0"/>
      <p:bldP spid="2"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6.6.2 </a:t>
            </a:r>
            <a:r>
              <a:rPr lang="zh-CN" altLang="en-US" sz="3600" b="1" kern="0" dirty="0" smtClean="0">
                <a:latin typeface="+mj-lt"/>
                <a:ea typeface="+mj-ea"/>
                <a:cs typeface="+mj-cs"/>
              </a:rPr>
              <a:t>赫夫曼编码</a:t>
            </a:r>
            <a:endParaRPr lang="zh-CN" altLang="en-US" sz="3600" b="1" kern="0" dirty="0">
              <a:latin typeface="+mj-lt"/>
              <a:ea typeface="+mj-ea"/>
              <a:cs typeface="+mj-cs"/>
            </a:endParaRPr>
          </a:p>
        </p:txBody>
      </p:sp>
      <p:sp>
        <p:nvSpPr>
          <p:cNvPr id="79875" name="Text Box 3">
            <a:extLst>
              <a:ext uri="{FF2B5EF4-FFF2-40B4-BE49-F238E27FC236}">
                <a16:creationId xmlns:a16="http://schemas.microsoft.com/office/drawing/2014/main" xmlns="" id="{FC9C7DA2-A410-4003-AFA7-DD7CCC09D095}"/>
              </a:ext>
            </a:extLst>
          </p:cNvPr>
          <p:cNvSpPr txBox="1">
            <a:spLocks noChangeArrowheads="1"/>
          </p:cNvSpPr>
          <p:nvPr/>
        </p:nvSpPr>
        <p:spPr bwMode="auto">
          <a:xfrm>
            <a:off x="1221782" y="1746332"/>
            <a:ext cx="8862694" cy="278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dirty="0" smtClean="0">
                <a:solidFill>
                  <a:srgbClr val="FF0000"/>
                </a:solidFill>
                <a:latin typeface="SimSun" charset="-122"/>
                <a:ea typeface="SimSun" charset="-122"/>
                <a:cs typeface="SimSun" charset="-122"/>
              </a:rPr>
              <a:t>问题</a:t>
            </a:r>
            <a:r>
              <a:rPr lang="zh-CN" altLang="en-US" sz="3200" b="1" dirty="0">
                <a:solidFill>
                  <a:srgbClr val="FF0000"/>
                </a:solidFill>
                <a:latin typeface="SimSun" charset="-122"/>
                <a:ea typeface="SimSun" charset="-122"/>
                <a:cs typeface="SimSun" charset="-122"/>
              </a:rPr>
              <a:t>的提出</a:t>
            </a:r>
          </a:p>
          <a:p>
            <a:pPr>
              <a:spcBef>
                <a:spcPct val="50000"/>
              </a:spcBef>
            </a:pPr>
            <a:r>
              <a:rPr lang="zh-CN" altLang="en-US" sz="2800" b="1" dirty="0"/>
              <a:t>    </a:t>
            </a:r>
            <a:r>
              <a:rPr lang="zh-CN" altLang="en-US" sz="2800" b="1" dirty="0">
                <a:latin typeface="SimSun" charset="-122"/>
                <a:ea typeface="SimSun" charset="-122"/>
                <a:cs typeface="SimSun" charset="-122"/>
              </a:rPr>
              <a:t>   通讯中常需要将文字转换成二进制字符串电文进行传送。</a:t>
            </a:r>
            <a:r>
              <a:rPr lang="zh-CN" altLang="en-US" sz="2800" b="1" dirty="0" smtClean="0">
                <a:latin typeface="SimSun" charset="-122"/>
                <a:ea typeface="SimSun" charset="-122"/>
                <a:cs typeface="SimSun" charset="-122"/>
              </a:rPr>
              <a:t>文字转电</a:t>
            </a:r>
            <a:r>
              <a:rPr lang="zh-CN" altLang="en-US" sz="2800" b="1" dirty="0">
                <a:latin typeface="SimSun" charset="-122"/>
                <a:ea typeface="SimSun" charset="-122"/>
                <a:cs typeface="SimSun" charset="-122"/>
              </a:rPr>
              <a:t>文，称为</a:t>
            </a:r>
            <a:r>
              <a:rPr lang="zh-CN" altLang="en-US" sz="2800" b="1" dirty="0">
                <a:solidFill>
                  <a:srgbClr val="FF0066"/>
                </a:solidFill>
                <a:latin typeface="SimSun" charset="-122"/>
                <a:ea typeface="SimSun" charset="-122"/>
                <a:cs typeface="SimSun" charset="-122"/>
              </a:rPr>
              <a:t>编码</a:t>
            </a:r>
            <a:r>
              <a:rPr lang="zh-CN" altLang="en-US" sz="2800" b="1" dirty="0">
                <a:latin typeface="SimSun" charset="-122"/>
                <a:ea typeface="SimSun" charset="-122"/>
                <a:cs typeface="SimSun" charset="-122"/>
              </a:rPr>
              <a:t>。</a:t>
            </a:r>
          </a:p>
          <a:p>
            <a:pPr>
              <a:lnSpc>
                <a:spcPct val="80000"/>
              </a:lnSpc>
              <a:spcBef>
                <a:spcPct val="50000"/>
              </a:spcBef>
            </a:pPr>
            <a:r>
              <a:rPr lang="zh-CN" altLang="en-US" sz="2800" b="1" dirty="0">
                <a:latin typeface="SimSun" charset="-122"/>
                <a:ea typeface="SimSun" charset="-122"/>
                <a:cs typeface="SimSun" charset="-122"/>
              </a:rPr>
              <a:t>       反之，收到电文后要将电文转换成原来的文字，</a:t>
            </a:r>
          </a:p>
          <a:p>
            <a:pPr>
              <a:lnSpc>
                <a:spcPct val="80000"/>
              </a:lnSpc>
              <a:spcBef>
                <a:spcPct val="50000"/>
              </a:spcBef>
            </a:pPr>
            <a:r>
              <a:rPr lang="zh-CN" altLang="en-US" sz="2800" b="1" dirty="0" smtClean="0">
                <a:latin typeface="SimSun" charset="-122"/>
                <a:ea typeface="SimSun" charset="-122"/>
                <a:cs typeface="SimSun" charset="-122"/>
              </a:rPr>
              <a:t>电文转文字</a:t>
            </a:r>
            <a:r>
              <a:rPr lang="zh-CN" altLang="en-US" sz="2800" b="1" dirty="0">
                <a:latin typeface="SimSun" charset="-122"/>
                <a:ea typeface="SimSun" charset="-122"/>
                <a:cs typeface="SimSun" charset="-122"/>
              </a:rPr>
              <a:t>，称为</a:t>
            </a:r>
            <a:r>
              <a:rPr lang="zh-CN" altLang="en-US" sz="2800" b="1" dirty="0">
                <a:solidFill>
                  <a:srgbClr val="FF0066"/>
                </a:solidFill>
                <a:latin typeface="SimSun" charset="-122"/>
                <a:ea typeface="SimSun" charset="-122"/>
                <a:cs typeface="SimSun" charset="-122"/>
              </a:rPr>
              <a:t>译码</a:t>
            </a:r>
            <a:r>
              <a:rPr lang="zh-CN" altLang="en-US" sz="2800" b="1" dirty="0">
                <a:latin typeface="SimSun" charset="-122"/>
                <a:ea typeface="SimSun" charset="-122"/>
                <a:cs typeface="SimSun" charset="-122"/>
              </a:rPr>
              <a:t>。</a:t>
            </a:r>
          </a:p>
        </p:txBody>
      </p:sp>
    </p:spTree>
    <p:extLst>
      <p:ext uri="{BB962C8B-B14F-4D97-AF65-F5344CB8AC3E}">
        <p14:creationId xmlns:p14="http://schemas.microsoft.com/office/powerpoint/2010/main" val="1584158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Line 3"/>
          <p:cNvSpPr>
            <a:spLocks noChangeShapeType="1"/>
          </p:cNvSpPr>
          <p:nvPr/>
        </p:nvSpPr>
        <p:spPr bwMode="auto">
          <a:xfrm>
            <a:off x="2743200" y="5867400"/>
            <a:ext cx="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7044" name="Text Box 4"/>
          <p:cNvSpPr txBox="1">
            <a:spLocks noChangeArrowheads="1"/>
          </p:cNvSpPr>
          <p:nvPr/>
        </p:nvSpPr>
        <p:spPr bwMode="auto">
          <a:xfrm>
            <a:off x="1416051" y="1422986"/>
            <a:ext cx="70389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2400" b="1" dirty="0">
                <a:latin typeface="SimSun" charset="-122"/>
                <a:ea typeface="SimSun" charset="-122"/>
                <a:cs typeface="SimSun" charset="-122"/>
              </a:rPr>
              <a:t>例如：需将文字“</a:t>
            </a:r>
            <a:r>
              <a:rPr lang="en-US" altLang="zh-CN" sz="2400" b="1" dirty="0">
                <a:latin typeface="SimSun" charset="-122"/>
                <a:ea typeface="SimSun" charset="-122"/>
                <a:cs typeface="SimSun" charset="-122"/>
              </a:rPr>
              <a:t>ABACCDA”</a:t>
            </a:r>
            <a:r>
              <a:rPr lang="zh-CN" altLang="en-US" sz="2400" b="1" dirty="0">
                <a:latin typeface="SimSun" charset="-122"/>
                <a:ea typeface="SimSun" charset="-122"/>
                <a:cs typeface="SimSun" charset="-122"/>
              </a:rPr>
              <a:t>转换成电文</a:t>
            </a:r>
            <a:r>
              <a:rPr lang="zh-CN" altLang="en-US" sz="2400" b="1" dirty="0" smtClean="0">
                <a:latin typeface="SimSun" charset="-122"/>
                <a:ea typeface="SimSun" charset="-122"/>
                <a:cs typeface="SimSun" charset="-122"/>
              </a:rPr>
              <a:t>。</a:t>
            </a:r>
            <a:endParaRPr lang="en-US" altLang="zh-CN" sz="2400" b="1" dirty="0" smtClean="0">
              <a:latin typeface="SimSun" charset="-122"/>
              <a:ea typeface="SimSun" charset="-122"/>
              <a:cs typeface="SimSun" charset="-122"/>
            </a:endParaRPr>
          </a:p>
          <a:p>
            <a:pPr>
              <a:spcBef>
                <a:spcPct val="50000"/>
              </a:spcBef>
            </a:pPr>
            <a:r>
              <a:rPr lang="zh-CN" altLang="en-US" sz="2400" b="1" dirty="0" smtClean="0">
                <a:latin typeface="SimSun" charset="-122"/>
                <a:ea typeface="SimSun" charset="-122"/>
                <a:cs typeface="SimSun" charset="-122"/>
              </a:rPr>
              <a:t>文中</a:t>
            </a:r>
            <a:r>
              <a:rPr lang="zh-CN" altLang="en-US" sz="2400" b="1" dirty="0">
                <a:latin typeface="SimSun" charset="-122"/>
                <a:ea typeface="SimSun" charset="-122"/>
                <a:cs typeface="SimSun" charset="-122"/>
              </a:rPr>
              <a:t>有四种字符，用</a:t>
            </a:r>
            <a:r>
              <a:rPr lang="en-US" altLang="zh-CN" sz="2400" b="1" dirty="0">
                <a:solidFill>
                  <a:srgbClr val="FF0000"/>
                </a:solidFill>
                <a:latin typeface="SimSun" charset="-122"/>
                <a:ea typeface="SimSun" charset="-122"/>
                <a:cs typeface="SimSun" charset="-122"/>
              </a:rPr>
              <a:t>2</a:t>
            </a:r>
            <a:r>
              <a:rPr lang="zh-CN" altLang="en-US" sz="2400" b="1" dirty="0">
                <a:solidFill>
                  <a:srgbClr val="FF0000"/>
                </a:solidFill>
                <a:latin typeface="SimSun" charset="-122"/>
                <a:ea typeface="SimSun" charset="-122"/>
                <a:cs typeface="SimSun" charset="-122"/>
              </a:rPr>
              <a:t>位二进制</a:t>
            </a:r>
            <a:r>
              <a:rPr lang="zh-CN" altLang="en-US" sz="2400" b="1" dirty="0">
                <a:latin typeface="SimSun" charset="-122"/>
                <a:ea typeface="SimSun" charset="-122"/>
                <a:cs typeface="SimSun" charset="-122"/>
              </a:rPr>
              <a:t>便可分辨。</a:t>
            </a:r>
          </a:p>
        </p:txBody>
      </p:sp>
      <p:grpSp>
        <p:nvGrpSpPr>
          <p:cNvPr id="87045" name="Group 5"/>
          <p:cNvGrpSpPr>
            <a:grpSpLocks/>
          </p:cNvGrpSpPr>
          <p:nvPr/>
        </p:nvGrpSpPr>
        <p:grpSpPr bwMode="auto">
          <a:xfrm>
            <a:off x="1519613" y="2713334"/>
            <a:ext cx="6276975" cy="1170254"/>
            <a:chOff x="654" y="1933"/>
            <a:chExt cx="3954" cy="616"/>
          </a:xfrm>
        </p:grpSpPr>
        <p:grpSp>
          <p:nvGrpSpPr>
            <p:cNvPr id="87046" name="Group 6"/>
            <p:cNvGrpSpPr>
              <a:grpSpLocks/>
            </p:cNvGrpSpPr>
            <p:nvPr/>
          </p:nvGrpSpPr>
          <p:grpSpPr bwMode="auto">
            <a:xfrm>
              <a:off x="1874" y="2009"/>
              <a:ext cx="2734" cy="540"/>
              <a:chOff x="1467" y="2141"/>
              <a:chExt cx="2734" cy="540"/>
            </a:xfrm>
          </p:grpSpPr>
          <p:sp>
            <p:nvSpPr>
              <p:cNvPr id="87047" name="Rectangle 7"/>
              <p:cNvSpPr>
                <a:spLocks noChangeArrowheads="1"/>
              </p:cNvSpPr>
              <p:nvPr/>
            </p:nvSpPr>
            <p:spPr bwMode="auto">
              <a:xfrm>
                <a:off x="1467" y="2155"/>
                <a:ext cx="2734" cy="478"/>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x-none" altLang="x-none"/>
              </a:p>
            </p:txBody>
          </p:sp>
          <p:sp>
            <p:nvSpPr>
              <p:cNvPr id="87048" name="Line 8"/>
              <p:cNvSpPr>
                <a:spLocks noChangeShapeType="1"/>
              </p:cNvSpPr>
              <p:nvPr/>
            </p:nvSpPr>
            <p:spPr bwMode="auto">
              <a:xfrm>
                <a:off x="1511" y="2389"/>
                <a:ext cx="269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7049" name="Text Box 9"/>
              <p:cNvSpPr txBox="1">
                <a:spLocks noChangeArrowheads="1"/>
              </p:cNvSpPr>
              <p:nvPr/>
            </p:nvSpPr>
            <p:spPr bwMode="auto">
              <a:xfrm>
                <a:off x="1587" y="2141"/>
                <a:ext cx="227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400" dirty="0"/>
                  <a:t>   A           B             C            D</a:t>
                </a:r>
              </a:p>
            </p:txBody>
          </p:sp>
          <p:sp>
            <p:nvSpPr>
              <p:cNvPr id="87050" name="Text Box 10"/>
              <p:cNvSpPr txBox="1">
                <a:spLocks noChangeArrowheads="1"/>
              </p:cNvSpPr>
              <p:nvPr/>
            </p:nvSpPr>
            <p:spPr bwMode="auto">
              <a:xfrm>
                <a:off x="1745" y="2390"/>
                <a:ext cx="24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400" dirty="0"/>
                  <a:t>00         01             10         11</a:t>
                </a:r>
              </a:p>
            </p:txBody>
          </p:sp>
        </p:grpSp>
        <p:sp>
          <p:nvSpPr>
            <p:cNvPr id="87051" name="Text Box 11"/>
            <p:cNvSpPr txBox="1">
              <a:spLocks noChangeArrowheads="1"/>
            </p:cNvSpPr>
            <p:nvPr/>
          </p:nvSpPr>
          <p:spPr bwMode="auto">
            <a:xfrm>
              <a:off x="654" y="1933"/>
              <a:ext cx="10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2400" b="1" dirty="0"/>
                <a:t>编码方案</a:t>
              </a:r>
              <a:r>
                <a:rPr lang="en-US" altLang="zh-CN" sz="2400" b="1" dirty="0"/>
                <a:t>1:</a:t>
              </a:r>
              <a:endParaRPr lang="en-US" altLang="zh-CN" sz="2400" dirty="0"/>
            </a:p>
          </p:txBody>
        </p:sp>
      </p:grpSp>
      <p:sp>
        <p:nvSpPr>
          <p:cNvPr id="87052" name="Text Box 12"/>
          <p:cNvSpPr txBox="1">
            <a:spLocks noChangeArrowheads="1"/>
          </p:cNvSpPr>
          <p:nvPr/>
        </p:nvSpPr>
        <p:spPr bwMode="auto">
          <a:xfrm>
            <a:off x="1416051" y="4238064"/>
            <a:ext cx="7691438"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2400" b="1" dirty="0">
                <a:latin typeface="SimSun" charset="-122"/>
                <a:ea typeface="SimSun" charset="-122"/>
                <a:cs typeface="SimSun" charset="-122"/>
              </a:rPr>
              <a:t>则上述文字的电文为：</a:t>
            </a:r>
            <a:r>
              <a:rPr lang="en-US" altLang="zh-CN" sz="2400" b="1" dirty="0">
                <a:latin typeface="SimSun" charset="-122"/>
                <a:ea typeface="SimSun" charset="-122"/>
                <a:cs typeface="SimSun" charset="-122"/>
              </a:rPr>
              <a:t>00010010101100     </a:t>
            </a:r>
            <a:r>
              <a:rPr lang="zh-CN" altLang="en-US" sz="2400" b="1" dirty="0">
                <a:latin typeface="SimSun" charset="-122"/>
                <a:ea typeface="SimSun" charset="-122"/>
                <a:cs typeface="SimSun" charset="-122"/>
              </a:rPr>
              <a:t>共</a:t>
            </a:r>
            <a:r>
              <a:rPr lang="en-US" altLang="zh-CN" sz="2400" b="1" dirty="0">
                <a:latin typeface="SimSun" charset="-122"/>
                <a:ea typeface="SimSun" charset="-122"/>
                <a:cs typeface="SimSun" charset="-122"/>
              </a:rPr>
              <a:t>14</a:t>
            </a:r>
            <a:r>
              <a:rPr lang="zh-CN" altLang="en-US" sz="2400" b="1" dirty="0">
                <a:latin typeface="SimSun" charset="-122"/>
                <a:ea typeface="SimSun" charset="-122"/>
                <a:cs typeface="SimSun" charset="-122"/>
              </a:rPr>
              <a:t>位。</a:t>
            </a:r>
          </a:p>
          <a:p>
            <a:pPr>
              <a:spcBef>
                <a:spcPct val="50000"/>
              </a:spcBef>
            </a:pPr>
            <a:r>
              <a:rPr lang="zh-CN" altLang="en-US" sz="2400" b="1" dirty="0">
                <a:latin typeface="SimSun" charset="-122"/>
                <a:ea typeface="SimSun" charset="-122"/>
                <a:cs typeface="SimSun" charset="-122"/>
              </a:rPr>
              <a:t>译码时，只需每</a:t>
            </a:r>
            <a:r>
              <a:rPr lang="en-US" altLang="zh-CN" sz="2400" b="1" dirty="0">
                <a:latin typeface="SimSun" charset="-122"/>
                <a:ea typeface="SimSun" charset="-122"/>
                <a:cs typeface="SimSun" charset="-122"/>
              </a:rPr>
              <a:t>2</a:t>
            </a:r>
            <a:r>
              <a:rPr lang="zh-CN" altLang="en-US" sz="2400" b="1" dirty="0">
                <a:latin typeface="SimSun" charset="-122"/>
                <a:ea typeface="SimSun" charset="-122"/>
                <a:cs typeface="SimSun" charset="-122"/>
              </a:rPr>
              <a:t>位一译即可。</a:t>
            </a:r>
          </a:p>
          <a:p>
            <a:pPr>
              <a:spcBef>
                <a:spcPct val="50000"/>
              </a:spcBef>
            </a:pPr>
            <a:r>
              <a:rPr lang="zh-CN" altLang="en-US" sz="2400" b="1" dirty="0">
                <a:latin typeface="SimSun" charset="-122"/>
                <a:ea typeface="SimSun" charset="-122"/>
                <a:cs typeface="SimSun" charset="-122"/>
              </a:rPr>
              <a:t>特点：等长等频率编码，</a:t>
            </a:r>
            <a:r>
              <a:rPr lang="zh-CN" altLang="en-US" sz="2400" b="1" dirty="0">
                <a:solidFill>
                  <a:srgbClr val="FF0000"/>
                </a:solidFill>
                <a:latin typeface="SimSun" charset="-122"/>
                <a:ea typeface="SimSun" charset="-122"/>
                <a:cs typeface="SimSun" charset="-122"/>
              </a:rPr>
              <a:t>译码容易</a:t>
            </a:r>
            <a:r>
              <a:rPr lang="zh-CN" altLang="en-US" sz="2400" b="1" dirty="0">
                <a:latin typeface="SimSun" charset="-122"/>
                <a:ea typeface="SimSun" charset="-122"/>
                <a:cs typeface="SimSun" charset="-122"/>
              </a:rPr>
              <a:t>，但</a:t>
            </a:r>
            <a:r>
              <a:rPr lang="zh-CN" altLang="en-US" sz="2400" b="1" dirty="0">
                <a:solidFill>
                  <a:srgbClr val="FF0000"/>
                </a:solidFill>
                <a:latin typeface="SimSun" charset="-122"/>
                <a:ea typeface="SimSun" charset="-122"/>
                <a:cs typeface="SimSun" charset="-122"/>
              </a:rPr>
              <a:t>电文不一定最短</a:t>
            </a:r>
            <a:r>
              <a:rPr lang="en-US" altLang="zh-CN" b="1" dirty="0" smtClean="0">
                <a:latin typeface="SimSun" charset="-122"/>
                <a:ea typeface="SimSun" charset="-122"/>
                <a:cs typeface="SimSun" charset="-122"/>
              </a:rPr>
              <a:t>.</a:t>
            </a:r>
            <a:r>
              <a:rPr lang="zh-CN" altLang="en-US" sz="2000" b="1" dirty="0" smtClean="0">
                <a:latin typeface="SimSun" charset="-122"/>
                <a:ea typeface="SimSun" charset="-122"/>
                <a:cs typeface="SimSun" charset="-122"/>
              </a:rPr>
              <a:t>（</a:t>
            </a:r>
            <a:r>
              <a:rPr lang="zh-CN" altLang="en-US" sz="2000" dirty="0">
                <a:solidFill>
                  <a:srgbClr val="FF0000"/>
                </a:solidFill>
                <a:latin typeface="SimSun" charset="-122"/>
                <a:ea typeface="SimSun" charset="-122"/>
                <a:cs typeface="SimSun" charset="-122"/>
              </a:rPr>
              <a:t>在传送电文时，希望总长度尽可能短。 </a:t>
            </a:r>
            <a:r>
              <a:rPr lang="zh-CN" altLang="en-US" sz="2000" b="1" dirty="0" smtClean="0">
                <a:latin typeface="SimSun" charset="-122"/>
                <a:ea typeface="SimSun" charset="-122"/>
                <a:cs typeface="SimSun" charset="-122"/>
              </a:rPr>
              <a:t>）</a:t>
            </a:r>
            <a:endParaRPr lang="en-US" altLang="zh-CN" sz="2000" b="1" dirty="0">
              <a:latin typeface="SimSun" charset="-122"/>
              <a:ea typeface="SimSun" charset="-122"/>
              <a:cs typeface="SimSun" charset="-122"/>
            </a:endParaRPr>
          </a:p>
        </p:txBody>
      </p:sp>
      <p:sp>
        <p:nvSpPr>
          <p:cNvPr id="13"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6.6.2 </a:t>
            </a:r>
            <a:r>
              <a:rPr lang="zh-CN" altLang="en-US" sz="3600" b="1" kern="0" dirty="0" smtClean="0">
                <a:latin typeface="+mj-lt"/>
                <a:ea typeface="+mj-ea"/>
                <a:cs typeface="+mj-cs"/>
              </a:rPr>
              <a:t>赫夫曼编码</a:t>
            </a:r>
            <a:endParaRPr lang="zh-CN" altLang="en-US" sz="3600" b="1" kern="0" dirty="0">
              <a:latin typeface="+mj-lt"/>
              <a:ea typeface="+mj-ea"/>
              <a:cs typeface="+mj-cs"/>
            </a:endParaRPr>
          </a:p>
        </p:txBody>
      </p:sp>
    </p:spTree>
    <p:extLst>
      <p:ext uri="{BB962C8B-B14F-4D97-AF65-F5344CB8AC3E}">
        <p14:creationId xmlns:p14="http://schemas.microsoft.com/office/powerpoint/2010/main" val="1283423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5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05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70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Line 3"/>
          <p:cNvSpPr>
            <a:spLocks noChangeShapeType="1"/>
          </p:cNvSpPr>
          <p:nvPr/>
        </p:nvSpPr>
        <p:spPr bwMode="auto">
          <a:xfrm>
            <a:off x="2743200" y="5867400"/>
            <a:ext cx="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88068" name="Group 4"/>
          <p:cNvGrpSpPr>
            <a:grpSpLocks/>
          </p:cNvGrpSpPr>
          <p:nvPr/>
        </p:nvGrpSpPr>
        <p:grpSpPr bwMode="auto">
          <a:xfrm>
            <a:off x="1792942" y="1532965"/>
            <a:ext cx="6494463" cy="1376827"/>
            <a:chOff x="654" y="1933"/>
            <a:chExt cx="3954" cy="616"/>
          </a:xfrm>
        </p:grpSpPr>
        <p:grpSp>
          <p:nvGrpSpPr>
            <p:cNvPr id="88069" name="Group 5"/>
            <p:cNvGrpSpPr>
              <a:grpSpLocks/>
            </p:cNvGrpSpPr>
            <p:nvPr/>
          </p:nvGrpSpPr>
          <p:grpSpPr bwMode="auto">
            <a:xfrm>
              <a:off x="1874" y="2009"/>
              <a:ext cx="2734" cy="540"/>
              <a:chOff x="1467" y="2141"/>
              <a:chExt cx="2734" cy="540"/>
            </a:xfrm>
          </p:grpSpPr>
          <p:sp>
            <p:nvSpPr>
              <p:cNvPr id="88070" name="Rectangle 6"/>
              <p:cNvSpPr>
                <a:spLocks noChangeArrowheads="1"/>
              </p:cNvSpPr>
              <p:nvPr/>
            </p:nvSpPr>
            <p:spPr bwMode="auto">
              <a:xfrm>
                <a:off x="1467" y="2155"/>
                <a:ext cx="2734" cy="478"/>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x-none" altLang="x-none"/>
              </a:p>
            </p:txBody>
          </p:sp>
          <p:sp>
            <p:nvSpPr>
              <p:cNvPr id="88071" name="Line 7"/>
              <p:cNvSpPr>
                <a:spLocks noChangeShapeType="1"/>
              </p:cNvSpPr>
              <p:nvPr/>
            </p:nvSpPr>
            <p:spPr bwMode="auto">
              <a:xfrm>
                <a:off x="1511" y="2389"/>
                <a:ext cx="269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8072" name="Text Box 8"/>
              <p:cNvSpPr txBox="1">
                <a:spLocks noChangeArrowheads="1"/>
              </p:cNvSpPr>
              <p:nvPr/>
            </p:nvSpPr>
            <p:spPr bwMode="auto">
              <a:xfrm>
                <a:off x="1587" y="2141"/>
                <a:ext cx="21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400" dirty="0"/>
                  <a:t>   A           B             C            D</a:t>
                </a:r>
              </a:p>
            </p:txBody>
          </p:sp>
          <p:sp>
            <p:nvSpPr>
              <p:cNvPr id="88073" name="Text Box 9"/>
              <p:cNvSpPr txBox="1">
                <a:spLocks noChangeArrowheads="1"/>
              </p:cNvSpPr>
              <p:nvPr/>
            </p:nvSpPr>
            <p:spPr bwMode="auto">
              <a:xfrm>
                <a:off x="1745" y="2390"/>
                <a:ext cx="24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400" dirty="0"/>
                  <a:t>0           00             1           01</a:t>
                </a:r>
              </a:p>
            </p:txBody>
          </p:sp>
        </p:grpSp>
        <p:sp>
          <p:nvSpPr>
            <p:cNvPr id="88074" name="Text Box 10"/>
            <p:cNvSpPr txBox="1">
              <a:spLocks noChangeArrowheads="1"/>
            </p:cNvSpPr>
            <p:nvPr/>
          </p:nvSpPr>
          <p:spPr bwMode="auto">
            <a:xfrm>
              <a:off x="654" y="1933"/>
              <a:ext cx="10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2400" b="1" dirty="0"/>
                <a:t>编码方案</a:t>
              </a:r>
              <a:r>
                <a:rPr lang="en-US" altLang="zh-CN" sz="2400" b="1" dirty="0"/>
                <a:t>2:</a:t>
              </a:r>
            </a:p>
          </p:txBody>
        </p:sp>
      </p:grpSp>
      <p:sp>
        <p:nvSpPr>
          <p:cNvPr id="88075" name="Text Box 11"/>
          <p:cNvSpPr txBox="1">
            <a:spLocks noChangeArrowheads="1"/>
          </p:cNvSpPr>
          <p:nvPr/>
        </p:nvSpPr>
        <p:spPr bwMode="auto">
          <a:xfrm>
            <a:off x="1501589" y="3563378"/>
            <a:ext cx="80867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2400" b="1" dirty="0">
                <a:latin typeface="SimSun" charset="-122"/>
                <a:ea typeface="SimSun" charset="-122"/>
                <a:cs typeface="SimSun" charset="-122"/>
              </a:rPr>
              <a:t>采用</a:t>
            </a:r>
            <a:r>
              <a:rPr lang="zh-CN" altLang="en-US" sz="2400" b="1" dirty="0">
                <a:solidFill>
                  <a:srgbClr val="FF0000"/>
                </a:solidFill>
                <a:latin typeface="SimSun" charset="-122"/>
                <a:ea typeface="SimSun" charset="-122"/>
                <a:cs typeface="SimSun" charset="-122"/>
              </a:rPr>
              <a:t>不等长编码</a:t>
            </a:r>
            <a:r>
              <a:rPr lang="zh-CN" altLang="en-US" sz="2400" b="1" dirty="0">
                <a:latin typeface="SimSun" charset="-122"/>
                <a:ea typeface="SimSun" charset="-122"/>
                <a:cs typeface="SimSun" charset="-122"/>
              </a:rPr>
              <a:t>，让</a:t>
            </a:r>
            <a:r>
              <a:rPr lang="zh-CN" altLang="en-US" sz="2400" b="1" dirty="0">
                <a:solidFill>
                  <a:srgbClr val="FF0000"/>
                </a:solidFill>
                <a:latin typeface="SimSun" charset="-122"/>
                <a:ea typeface="SimSun" charset="-122"/>
                <a:cs typeface="SimSun" charset="-122"/>
              </a:rPr>
              <a:t>出现次数多的字符用短码</a:t>
            </a:r>
            <a:r>
              <a:rPr lang="zh-CN" altLang="en-US" sz="2400" b="1" dirty="0">
                <a:latin typeface="SimSun" charset="-122"/>
                <a:ea typeface="SimSun" charset="-122"/>
                <a:cs typeface="SimSun" charset="-122"/>
              </a:rPr>
              <a:t>。</a:t>
            </a:r>
          </a:p>
          <a:p>
            <a:pPr>
              <a:spcBef>
                <a:spcPct val="50000"/>
              </a:spcBef>
            </a:pPr>
            <a:r>
              <a:rPr lang="zh-CN" altLang="en-US" sz="2400" b="1" dirty="0">
                <a:latin typeface="SimSun" charset="-122"/>
                <a:ea typeface="SimSun" charset="-122"/>
                <a:cs typeface="SimSun" charset="-122"/>
              </a:rPr>
              <a:t>则</a:t>
            </a:r>
            <a:r>
              <a:rPr lang="en-US" altLang="zh-CN" sz="2400" b="1" dirty="0">
                <a:latin typeface="SimSun" charset="-122"/>
                <a:ea typeface="SimSun" charset="-122"/>
                <a:cs typeface="SimSun" charset="-122"/>
              </a:rPr>
              <a:t>ABACCDA</a:t>
            </a:r>
            <a:r>
              <a:rPr lang="zh-CN" altLang="en-US" sz="2400" b="1" dirty="0">
                <a:latin typeface="SimSun" charset="-122"/>
                <a:ea typeface="SimSun" charset="-122"/>
                <a:cs typeface="SimSun" charset="-122"/>
              </a:rPr>
              <a:t>文字的电文为：</a:t>
            </a:r>
            <a:r>
              <a:rPr lang="en-US" altLang="zh-CN" sz="2400" b="1" dirty="0">
                <a:latin typeface="SimSun" charset="-122"/>
                <a:ea typeface="SimSun" charset="-122"/>
                <a:cs typeface="SimSun" charset="-122"/>
              </a:rPr>
              <a:t>000011010 </a:t>
            </a:r>
            <a:r>
              <a:rPr lang="zh-CN" altLang="en-US" sz="2400" b="1" dirty="0" smtClean="0">
                <a:latin typeface="SimSun" charset="-122"/>
                <a:ea typeface="SimSun" charset="-122"/>
                <a:cs typeface="SimSun" charset="-122"/>
              </a:rPr>
              <a:t>共</a:t>
            </a:r>
            <a:r>
              <a:rPr lang="en-US" altLang="zh-CN" sz="2400" b="1" dirty="0">
                <a:latin typeface="SimSun" charset="-122"/>
                <a:ea typeface="SimSun" charset="-122"/>
                <a:cs typeface="SimSun" charset="-122"/>
              </a:rPr>
              <a:t>9</a:t>
            </a:r>
            <a:r>
              <a:rPr lang="zh-CN" altLang="en-US" sz="2400" b="1" dirty="0">
                <a:latin typeface="SimSun" charset="-122"/>
                <a:ea typeface="SimSun" charset="-122"/>
                <a:cs typeface="SimSun" charset="-122"/>
              </a:rPr>
              <a:t>位</a:t>
            </a:r>
          </a:p>
          <a:p>
            <a:pPr>
              <a:spcBef>
                <a:spcPct val="50000"/>
              </a:spcBef>
            </a:pPr>
            <a:r>
              <a:rPr lang="zh-CN" altLang="en-US" sz="2400" b="1" dirty="0">
                <a:latin typeface="SimSun" charset="-122"/>
                <a:ea typeface="SimSun" charset="-122"/>
                <a:cs typeface="SimSun" charset="-122"/>
              </a:rPr>
              <a:t>但</a:t>
            </a:r>
            <a:r>
              <a:rPr lang="zh-CN" altLang="en-US" sz="2400" b="1" dirty="0">
                <a:solidFill>
                  <a:srgbClr val="FF0000"/>
                </a:solidFill>
                <a:latin typeface="SimSun" charset="-122"/>
                <a:ea typeface="SimSun" charset="-122"/>
                <a:cs typeface="SimSun" charset="-122"/>
              </a:rPr>
              <a:t>无法译码</a:t>
            </a:r>
            <a:r>
              <a:rPr lang="zh-CN" altLang="en-US" sz="2400" b="1" dirty="0">
                <a:latin typeface="SimSun" charset="-122"/>
                <a:ea typeface="SimSun" charset="-122"/>
                <a:cs typeface="SimSun" charset="-122"/>
              </a:rPr>
              <a:t>，它即可译为</a:t>
            </a:r>
            <a:r>
              <a:rPr lang="en-US" altLang="zh-CN" sz="2400" b="1" dirty="0">
                <a:latin typeface="SimSun" charset="-122"/>
                <a:ea typeface="SimSun" charset="-122"/>
                <a:cs typeface="SimSun" charset="-122"/>
              </a:rPr>
              <a:t>BBCCACA</a:t>
            </a:r>
            <a:r>
              <a:rPr lang="zh-CN" altLang="en-US" sz="2400" b="1" dirty="0">
                <a:latin typeface="SimSun" charset="-122"/>
                <a:ea typeface="SimSun" charset="-122"/>
                <a:cs typeface="SimSun" charset="-122"/>
              </a:rPr>
              <a:t>，也可译为</a:t>
            </a:r>
            <a:r>
              <a:rPr lang="en-US" altLang="zh-CN" sz="2400" b="1" dirty="0">
                <a:latin typeface="SimSun" charset="-122"/>
                <a:ea typeface="SimSun" charset="-122"/>
                <a:cs typeface="SimSun" charset="-122"/>
              </a:rPr>
              <a:t>AAAACCDA</a:t>
            </a:r>
            <a:r>
              <a:rPr lang="zh-CN" altLang="en-US" sz="2400" b="1" dirty="0">
                <a:latin typeface="SimSun" charset="-122"/>
                <a:ea typeface="SimSun" charset="-122"/>
                <a:cs typeface="SimSun" charset="-122"/>
              </a:rPr>
              <a:t>等。</a:t>
            </a:r>
          </a:p>
        </p:txBody>
      </p:sp>
      <p:sp>
        <p:nvSpPr>
          <p:cNvPr id="12"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6.6.2 </a:t>
            </a:r>
            <a:r>
              <a:rPr lang="zh-CN" altLang="en-US" sz="3600" b="1" kern="0" dirty="0" smtClean="0">
                <a:latin typeface="+mj-lt"/>
                <a:ea typeface="+mj-ea"/>
                <a:cs typeface="+mj-cs"/>
              </a:rPr>
              <a:t>赫夫曼编码</a:t>
            </a:r>
            <a:endParaRPr lang="zh-CN" altLang="en-US" sz="3600" b="1" kern="0" dirty="0">
              <a:latin typeface="+mj-lt"/>
              <a:ea typeface="+mj-ea"/>
              <a:cs typeface="+mj-cs"/>
            </a:endParaRPr>
          </a:p>
        </p:txBody>
      </p:sp>
    </p:spTree>
    <p:extLst>
      <p:ext uri="{BB962C8B-B14F-4D97-AF65-F5344CB8AC3E}">
        <p14:creationId xmlns:p14="http://schemas.microsoft.com/office/powerpoint/2010/main" val="1505189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7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7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Line 3"/>
          <p:cNvSpPr>
            <a:spLocks noChangeShapeType="1"/>
          </p:cNvSpPr>
          <p:nvPr/>
        </p:nvSpPr>
        <p:spPr bwMode="auto">
          <a:xfrm>
            <a:off x="2743200" y="5867400"/>
            <a:ext cx="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89092" name="Group 4"/>
          <p:cNvGrpSpPr>
            <a:grpSpLocks/>
          </p:cNvGrpSpPr>
          <p:nvPr/>
        </p:nvGrpSpPr>
        <p:grpSpPr bwMode="auto">
          <a:xfrm>
            <a:off x="1443318" y="1721224"/>
            <a:ext cx="6276975" cy="1438835"/>
            <a:chOff x="654" y="1933"/>
            <a:chExt cx="3954" cy="568"/>
          </a:xfrm>
        </p:grpSpPr>
        <p:grpSp>
          <p:nvGrpSpPr>
            <p:cNvPr id="89093" name="Group 5"/>
            <p:cNvGrpSpPr>
              <a:grpSpLocks/>
            </p:cNvGrpSpPr>
            <p:nvPr/>
          </p:nvGrpSpPr>
          <p:grpSpPr bwMode="auto">
            <a:xfrm>
              <a:off x="1874" y="2009"/>
              <a:ext cx="2734" cy="492"/>
              <a:chOff x="1467" y="2141"/>
              <a:chExt cx="2734" cy="492"/>
            </a:xfrm>
          </p:grpSpPr>
          <p:sp>
            <p:nvSpPr>
              <p:cNvPr id="89094" name="Rectangle 6"/>
              <p:cNvSpPr>
                <a:spLocks noChangeArrowheads="1"/>
              </p:cNvSpPr>
              <p:nvPr/>
            </p:nvSpPr>
            <p:spPr bwMode="auto">
              <a:xfrm>
                <a:off x="1467" y="2155"/>
                <a:ext cx="2734" cy="478"/>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x-none" altLang="x-none"/>
              </a:p>
            </p:txBody>
          </p:sp>
          <p:sp>
            <p:nvSpPr>
              <p:cNvPr id="89095" name="Line 7"/>
              <p:cNvSpPr>
                <a:spLocks noChangeShapeType="1"/>
              </p:cNvSpPr>
              <p:nvPr/>
            </p:nvSpPr>
            <p:spPr bwMode="auto">
              <a:xfrm>
                <a:off x="1511" y="2389"/>
                <a:ext cx="269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9096" name="Text Box 8"/>
              <p:cNvSpPr txBox="1">
                <a:spLocks noChangeArrowheads="1"/>
              </p:cNvSpPr>
              <p:nvPr/>
            </p:nvSpPr>
            <p:spPr bwMode="auto">
              <a:xfrm>
                <a:off x="1587" y="2141"/>
                <a:ext cx="225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dirty="0"/>
                  <a:t>   </a:t>
                </a:r>
                <a:r>
                  <a:rPr lang="en-US" altLang="zh-CN" sz="2400" dirty="0"/>
                  <a:t>A           B             C            D</a:t>
                </a:r>
              </a:p>
            </p:txBody>
          </p:sp>
          <p:sp>
            <p:nvSpPr>
              <p:cNvPr id="89097" name="Text Box 9"/>
              <p:cNvSpPr txBox="1">
                <a:spLocks noChangeArrowheads="1"/>
              </p:cNvSpPr>
              <p:nvPr/>
            </p:nvSpPr>
            <p:spPr bwMode="auto">
              <a:xfrm>
                <a:off x="1745" y="2390"/>
                <a:ext cx="2400"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400" dirty="0"/>
                  <a:t>0          110           10        111</a:t>
                </a:r>
              </a:p>
            </p:txBody>
          </p:sp>
        </p:grpSp>
        <p:sp>
          <p:nvSpPr>
            <p:cNvPr id="89098" name="Text Box 10"/>
            <p:cNvSpPr txBox="1">
              <a:spLocks noChangeArrowheads="1"/>
            </p:cNvSpPr>
            <p:nvPr/>
          </p:nvSpPr>
          <p:spPr bwMode="auto">
            <a:xfrm>
              <a:off x="654" y="1933"/>
              <a:ext cx="10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2400" b="1" dirty="0">
                  <a:latin typeface="SimSun" charset="-122"/>
                  <a:ea typeface="SimSun" charset="-122"/>
                  <a:cs typeface="SimSun" charset="-122"/>
                </a:rPr>
                <a:t>编码方案</a:t>
              </a:r>
              <a:r>
                <a:rPr lang="en-US" altLang="zh-CN" sz="2400" b="1" dirty="0">
                  <a:latin typeface="SimSun" charset="-122"/>
                  <a:ea typeface="SimSun" charset="-122"/>
                  <a:cs typeface="SimSun" charset="-122"/>
                </a:rPr>
                <a:t>3:</a:t>
              </a:r>
              <a:endParaRPr lang="en-US" altLang="zh-CN" sz="2400" dirty="0">
                <a:latin typeface="SimSun" charset="-122"/>
                <a:ea typeface="SimSun" charset="-122"/>
                <a:cs typeface="SimSun" charset="-122"/>
              </a:endParaRPr>
            </a:p>
          </p:txBody>
        </p:sp>
      </p:grpSp>
      <p:sp>
        <p:nvSpPr>
          <p:cNvPr id="89099" name="Text Box 11"/>
          <p:cNvSpPr txBox="1">
            <a:spLocks noChangeArrowheads="1"/>
          </p:cNvSpPr>
          <p:nvPr/>
        </p:nvSpPr>
        <p:spPr bwMode="auto">
          <a:xfrm>
            <a:off x="1279805" y="4115889"/>
            <a:ext cx="8610600" cy="149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10000"/>
              </a:lnSpc>
              <a:spcBef>
                <a:spcPct val="50000"/>
              </a:spcBef>
            </a:pPr>
            <a:r>
              <a:rPr lang="zh-CN" altLang="en-US" sz="2400" b="1" dirty="0"/>
              <a:t>采用</a:t>
            </a:r>
            <a:r>
              <a:rPr lang="zh-CN" altLang="en-US" sz="2400" b="1" dirty="0">
                <a:solidFill>
                  <a:srgbClr val="FF0000"/>
                </a:solidFill>
              </a:rPr>
              <a:t>不等长编码</a:t>
            </a:r>
            <a:r>
              <a:rPr lang="zh-CN" altLang="en-US" sz="2400" b="1" dirty="0"/>
              <a:t>，让</a:t>
            </a:r>
            <a:r>
              <a:rPr lang="zh-CN" altLang="en-US" sz="2400" b="1" dirty="0">
                <a:solidFill>
                  <a:srgbClr val="FF0000"/>
                </a:solidFill>
              </a:rPr>
              <a:t>出现次数多的字符用短码</a:t>
            </a:r>
            <a:r>
              <a:rPr lang="zh-CN" altLang="en-US" sz="2400" b="1" dirty="0"/>
              <a:t>，且</a:t>
            </a:r>
            <a:r>
              <a:rPr lang="zh-CN" altLang="en-US" sz="2400" b="1" dirty="0">
                <a:solidFill>
                  <a:srgbClr val="FF0000"/>
                </a:solidFill>
              </a:rPr>
              <a:t>任一编码不能是另一编码的前缀</a:t>
            </a:r>
            <a:r>
              <a:rPr lang="zh-CN" altLang="en-US" sz="2400" b="1" dirty="0"/>
              <a:t>。</a:t>
            </a:r>
          </a:p>
          <a:p>
            <a:pPr>
              <a:lnSpc>
                <a:spcPct val="110000"/>
              </a:lnSpc>
              <a:spcBef>
                <a:spcPct val="50000"/>
              </a:spcBef>
            </a:pPr>
            <a:r>
              <a:rPr lang="zh-CN" altLang="en-US" sz="2400" b="1" dirty="0"/>
              <a:t>则</a:t>
            </a:r>
            <a:r>
              <a:rPr lang="en-US" altLang="zh-CN" sz="2400" b="1" dirty="0"/>
              <a:t>ABACCDA</a:t>
            </a:r>
            <a:r>
              <a:rPr lang="zh-CN" altLang="en-US" sz="2400" b="1" dirty="0"/>
              <a:t>文字的电文为：</a:t>
            </a:r>
            <a:r>
              <a:rPr lang="en-US" altLang="zh-CN" sz="2400" b="1" dirty="0"/>
              <a:t>0110010101110 </a:t>
            </a:r>
            <a:r>
              <a:rPr lang="zh-CN" altLang="en-US" sz="2400" b="1" dirty="0" smtClean="0"/>
              <a:t>共</a:t>
            </a:r>
            <a:r>
              <a:rPr lang="en-US" altLang="zh-CN" sz="2400" b="1" dirty="0"/>
              <a:t>13</a:t>
            </a:r>
            <a:r>
              <a:rPr lang="zh-CN" altLang="en-US" sz="2400" b="1" dirty="0"/>
              <a:t>位</a:t>
            </a:r>
          </a:p>
        </p:txBody>
      </p:sp>
      <p:sp>
        <p:nvSpPr>
          <p:cNvPr id="12"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6.6.2 </a:t>
            </a:r>
            <a:r>
              <a:rPr lang="zh-CN" altLang="en-US" sz="3600" b="1" kern="0" dirty="0" smtClean="0">
                <a:latin typeface="+mj-lt"/>
                <a:ea typeface="+mj-ea"/>
                <a:cs typeface="+mj-cs"/>
              </a:rPr>
              <a:t>赫夫曼编码</a:t>
            </a:r>
            <a:endParaRPr lang="zh-CN" altLang="en-US" sz="3600" b="1" kern="0" dirty="0">
              <a:latin typeface="+mj-lt"/>
              <a:ea typeface="+mj-ea"/>
              <a:cs typeface="+mj-cs"/>
            </a:endParaRPr>
          </a:p>
        </p:txBody>
      </p:sp>
    </p:spTree>
    <p:extLst>
      <p:ext uri="{BB962C8B-B14F-4D97-AF65-F5344CB8AC3E}">
        <p14:creationId xmlns:p14="http://schemas.microsoft.com/office/powerpoint/2010/main" val="780321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a:extLst>
              <a:ext uri="{FF2B5EF4-FFF2-40B4-BE49-F238E27FC236}">
                <a16:creationId xmlns:a16="http://schemas.microsoft.com/office/drawing/2014/main" xmlns="" id="{AB9DECF0-B187-4595-8EB5-FA38D3B5F50C}"/>
              </a:ext>
            </a:extLst>
          </p:cNvPr>
          <p:cNvSpPr>
            <a:spLocks noGrp="1" noChangeArrowheads="1"/>
          </p:cNvSpPr>
          <p:nvPr>
            <p:ph type="body" idx="1"/>
          </p:nvPr>
        </p:nvSpPr>
        <p:spPr>
          <a:xfrm>
            <a:off x="454366" y="1450530"/>
            <a:ext cx="7937725" cy="646331"/>
          </a:xfrm>
        </p:spPr>
        <p:txBody>
          <a:bodyPr/>
          <a:lstStyle/>
          <a:p>
            <a:pPr marL="457200" lvl="1" indent="0">
              <a:buNone/>
            </a:pPr>
            <a:r>
              <a:rPr lang="en-US" altLang="zh-CN" b="0"/>
              <a:t>1.</a:t>
            </a:r>
            <a:r>
              <a:rPr lang="zh-CN" altLang="en-US" b="0"/>
              <a:t>只有两个结点的二叉树有几种不同的形态？</a:t>
            </a:r>
          </a:p>
        </p:txBody>
      </p:sp>
      <p:pic>
        <p:nvPicPr>
          <p:cNvPr id="462852" name="Picture 4" descr="d3">
            <a:extLst>
              <a:ext uri="{FF2B5EF4-FFF2-40B4-BE49-F238E27FC236}">
                <a16:creationId xmlns:a16="http://schemas.microsoft.com/office/drawing/2014/main" xmlns="" id="{D7F9B366-BD53-4B0E-93C5-34F9F20F0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438401"/>
            <a:ext cx="2895600" cy="1095375"/>
          </a:xfrm>
          <a:prstGeom prst="rect">
            <a:avLst/>
          </a:prstGeom>
          <a:noFill/>
          <a:extLst>
            <a:ext uri="{909E8E84-426E-40DD-AFC4-6F175D3DCCD1}">
              <a14:hiddenFill xmlns:a14="http://schemas.microsoft.com/office/drawing/2010/main">
                <a:solidFill>
                  <a:srgbClr val="FFFFFF"/>
                </a:solidFill>
              </a14:hiddenFill>
            </a:ext>
          </a:extLst>
        </p:spPr>
      </p:pic>
      <p:sp>
        <p:nvSpPr>
          <p:cNvPr id="462853" name="Rectangle 5">
            <a:extLst>
              <a:ext uri="{FF2B5EF4-FFF2-40B4-BE49-F238E27FC236}">
                <a16:creationId xmlns:a16="http://schemas.microsoft.com/office/drawing/2014/main" xmlns="" id="{9FEBB4E8-2316-4709-84E8-81C8ED7C8352}"/>
              </a:ext>
            </a:extLst>
          </p:cNvPr>
          <p:cNvSpPr>
            <a:spLocks noChangeArrowheads="1"/>
          </p:cNvSpPr>
          <p:nvPr/>
        </p:nvSpPr>
        <p:spPr bwMode="auto">
          <a:xfrm>
            <a:off x="965200" y="3733801"/>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a:latin typeface="Arial Narrow" panose="020B0606020202030204" pitchFamily="34" charset="0"/>
              </a:rPr>
              <a:t>2.</a:t>
            </a:r>
            <a:r>
              <a:rPr lang="zh-CN" altLang="en-US" sz="2800">
                <a:latin typeface="Arial Narrow" panose="020B0606020202030204" pitchFamily="34" charset="0"/>
              </a:rPr>
              <a:t>只有</a:t>
            </a:r>
            <a:r>
              <a:rPr lang="en-US" altLang="zh-CN" sz="2800">
                <a:latin typeface="Arial Narrow" panose="020B0606020202030204" pitchFamily="34" charset="0"/>
              </a:rPr>
              <a:t>3</a:t>
            </a:r>
            <a:r>
              <a:rPr lang="zh-CN" altLang="en-US" sz="2800">
                <a:latin typeface="Arial Narrow" panose="020B0606020202030204" pitchFamily="34" charset="0"/>
              </a:rPr>
              <a:t>个结点的二叉树有几种不同形态？</a:t>
            </a:r>
          </a:p>
        </p:txBody>
      </p:sp>
      <p:pic>
        <p:nvPicPr>
          <p:cNvPr id="462854" name="Picture 6" descr="d4">
            <a:extLst>
              <a:ext uri="{FF2B5EF4-FFF2-40B4-BE49-F238E27FC236}">
                <a16:creationId xmlns:a16="http://schemas.microsoft.com/office/drawing/2014/main" xmlns="" id="{F52B6A2A-BE69-4400-B1A4-53699CB5E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915" y="4581970"/>
            <a:ext cx="6172200" cy="1651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031">
            <a:extLst>
              <a:ext uri="{FF2B5EF4-FFF2-40B4-BE49-F238E27FC236}">
                <a16:creationId xmlns:a16="http://schemas.microsoft.com/office/drawing/2014/main" xmlns="" id="{10409F97-9366-46D5-8E23-290FD2E1B5EF}"/>
              </a:ext>
            </a:extLst>
          </p:cNvPr>
          <p:cNvSpPr>
            <a:spLocks noGrp="1" noChangeArrowheads="1"/>
          </p:cNvSpPr>
          <p:nvPr>
            <p:ph type="title"/>
          </p:nvPr>
        </p:nvSpPr>
        <p:spPr>
          <a:xfrm>
            <a:off x="1481668" y="228600"/>
            <a:ext cx="2045303" cy="762000"/>
          </a:xfrm>
        </p:spPr>
        <p:txBody>
          <a:bodyPr/>
          <a:lstStyle/>
          <a:p>
            <a:pPr eaLnBrk="1" hangingPunct="1"/>
            <a:r>
              <a:rPr lang="zh-CN" altLang="en-US"/>
              <a:t>思考</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62852"/>
                                        </p:tgtEl>
                                        <p:attrNameLst>
                                          <p:attrName>style.visibility</p:attrName>
                                        </p:attrNameLst>
                                      </p:cBhvr>
                                      <p:to>
                                        <p:strVal val="visible"/>
                                      </p:to>
                                    </p:set>
                                    <p:animEffect transition="in" filter="dissolve">
                                      <p:cBhvr>
                                        <p:cTn id="7" dur="500"/>
                                        <p:tgtEl>
                                          <p:spTgt spid="462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2853"/>
                                        </p:tgtEl>
                                        <p:attrNameLst>
                                          <p:attrName>style.visibility</p:attrName>
                                        </p:attrNameLst>
                                      </p:cBhvr>
                                      <p:to>
                                        <p:strVal val="visible"/>
                                      </p:to>
                                    </p:set>
                                    <p:animEffect transition="in" filter="dissolve">
                                      <p:cBhvr>
                                        <p:cTn id="12" dur="500"/>
                                        <p:tgtEl>
                                          <p:spTgt spid="4628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462854"/>
                                        </p:tgtEl>
                                        <p:attrNameLst>
                                          <p:attrName>style.visibility</p:attrName>
                                        </p:attrNameLst>
                                      </p:cBhvr>
                                      <p:to>
                                        <p:strVal val="visible"/>
                                      </p:to>
                                    </p:set>
                                    <p:animEffect transition="in" filter="randombar(horizontal)">
                                      <p:cBhvr>
                                        <p:cTn id="17" dur="500"/>
                                        <p:tgtEl>
                                          <p:spTgt spid="462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3"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3"/>
          <p:cNvSpPr txBox="1">
            <a:spLocks noChangeArrowheads="1"/>
          </p:cNvSpPr>
          <p:nvPr/>
        </p:nvSpPr>
        <p:spPr bwMode="auto">
          <a:xfrm>
            <a:off x="1040747" y="1685739"/>
            <a:ext cx="104027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50000"/>
              </a:lnSpc>
            </a:pPr>
            <a:r>
              <a:rPr lang="en-US" altLang="zh-CN" sz="2400" b="1" dirty="0" smtClean="0">
                <a:latin typeface="times new roam" charset="0"/>
                <a:ea typeface="宋体" charset="-122"/>
              </a:rPr>
              <a:t>      </a:t>
            </a:r>
            <a:r>
              <a:rPr lang="zh-CN" altLang="en-US" sz="2400" b="1" dirty="0" smtClean="0">
                <a:latin typeface="times new roam" charset="0"/>
                <a:ea typeface="宋体" charset="-122"/>
              </a:rPr>
              <a:t>设有</a:t>
            </a:r>
            <a:r>
              <a:rPr lang="en-US" altLang="zh-CN" sz="2400" b="1" dirty="0">
                <a:latin typeface="times new roam" charset="0"/>
                <a:ea typeface="宋体" charset="-122"/>
              </a:rPr>
              <a:t>n</a:t>
            </a:r>
            <a:r>
              <a:rPr lang="zh-CN" altLang="en-US" sz="2400" b="1" dirty="0">
                <a:latin typeface="times new roam" charset="0"/>
                <a:ea typeface="宋体" charset="-122"/>
              </a:rPr>
              <a:t>种字符，每种</a:t>
            </a:r>
            <a:r>
              <a:rPr lang="zh-CN" altLang="en-US" sz="2400" b="1" dirty="0">
                <a:solidFill>
                  <a:srgbClr val="FF0000"/>
                </a:solidFill>
                <a:latin typeface="times new roam" charset="0"/>
                <a:ea typeface="宋体" charset="-122"/>
              </a:rPr>
              <a:t>字符出现</a:t>
            </a:r>
            <a:r>
              <a:rPr lang="zh-CN" altLang="en-US" sz="2400" b="1" dirty="0">
                <a:latin typeface="times new roam" charset="0"/>
                <a:ea typeface="宋体" charset="-122"/>
              </a:rPr>
              <a:t>的</a:t>
            </a:r>
            <a:r>
              <a:rPr lang="zh-CN" altLang="en-US" sz="2400" b="1" dirty="0">
                <a:solidFill>
                  <a:srgbClr val="FF0000"/>
                </a:solidFill>
                <a:latin typeface="times new roam" charset="0"/>
                <a:ea typeface="宋体" charset="-122"/>
              </a:rPr>
              <a:t>次数为</a:t>
            </a:r>
            <a:r>
              <a:rPr lang="en-US" altLang="zh-CN" sz="2400" b="1" dirty="0">
                <a:solidFill>
                  <a:srgbClr val="FF0000"/>
                </a:solidFill>
                <a:latin typeface="times new roam" charset="0"/>
                <a:ea typeface="宋体" charset="-122"/>
              </a:rPr>
              <a:t>W</a:t>
            </a:r>
            <a:r>
              <a:rPr lang="en-US" altLang="zh-CN" sz="2400" b="1" baseline="-14000" dirty="0">
                <a:solidFill>
                  <a:srgbClr val="FF0000"/>
                </a:solidFill>
                <a:latin typeface="times new roam" charset="0"/>
                <a:ea typeface="宋体" charset="-122"/>
              </a:rPr>
              <a:t>i</a:t>
            </a:r>
            <a:r>
              <a:rPr lang="en-US" altLang="zh-CN" sz="2400" b="1" dirty="0">
                <a:solidFill>
                  <a:srgbClr val="FF0000"/>
                </a:solidFill>
                <a:latin typeface="times new roam" charset="0"/>
                <a:ea typeface="宋体" charset="-122"/>
              </a:rPr>
              <a:t> </a:t>
            </a:r>
            <a:r>
              <a:rPr lang="en-US" altLang="zh-CN" sz="2400" b="1" dirty="0" smtClean="0">
                <a:latin typeface="times new roam" charset="0"/>
                <a:ea typeface="宋体" charset="-122"/>
              </a:rPr>
              <a:t>,</a:t>
            </a:r>
            <a:r>
              <a:rPr lang="zh-CN" altLang="en-US" sz="2400" b="1" dirty="0" smtClean="0">
                <a:latin typeface="times new roam" charset="0"/>
                <a:ea typeface="宋体" charset="-122"/>
              </a:rPr>
              <a:t>其</a:t>
            </a:r>
            <a:r>
              <a:rPr lang="zh-CN" altLang="en-US" sz="2400" b="1" dirty="0">
                <a:solidFill>
                  <a:srgbClr val="FF0000"/>
                </a:solidFill>
                <a:latin typeface="times new roam" charset="0"/>
                <a:ea typeface="宋体" charset="-122"/>
              </a:rPr>
              <a:t>编码长度为</a:t>
            </a:r>
            <a:r>
              <a:rPr lang="en-US" altLang="zh-CN" sz="2400" b="1" dirty="0">
                <a:solidFill>
                  <a:srgbClr val="FF0000"/>
                </a:solidFill>
                <a:latin typeface="times new roam" charset="0"/>
                <a:ea typeface="宋体" charset="-122"/>
              </a:rPr>
              <a:t>L</a:t>
            </a:r>
            <a:r>
              <a:rPr lang="en-US" altLang="zh-CN" sz="2400" b="1" baseline="-14000" dirty="0">
                <a:solidFill>
                  <a:srgbClr val="FF0000"/>
                </a:solidFill>
                <a:latin typeface="times new roam" charset="0"/>
                <a:ea typeface="宋体" charset="-122"/>
              </a:rPr>
              <a:t>i </a:t>
            </a:r>
            <a:r>
              <a:rPr lang="en-US" altLang="zh-CN" sz="2400" b="1" dirty="0">
                <a:latin typeface="times new roam" charset="0"/>
                <a:ea typeface="宋体" charset="-122"/>
              </a:rPr>
              <a:t>(</a:t>
            </a:r>
            <a:r>
              <a:rPr lang="en-US" altLang="zh-CN" sz="2400" b="1" dirty="0" err="1">
                <a:latin typeface="times new roam" charset="0"/>
                <a:ea typeface="宋体" charset="-122"/>
              </a:rPr>
              <a:t>i</a:t>
            </a:r>
            <a:r>
              <a:rPr lang="en-US" altLang="zh-CN" sz="2400" b="1" dirty="0">
                <a:latin typeface="times new roam" charset="0"/>
                <a:ea typeface="宋体" charset="-122"/>
              </a:rPr>
              <a:t>=1,2,</a:t>
            </a:r>
            <a:r>
              <a:rPr lang="zh-CN" altLang="en-US" sz="2400" b="1" dirty="0">
                <a:latin typeface="times new roam" charset="0"/>
                <a:ea typeface="宋体" charset="-122"/>
              </a:rPr>
              <a:t>．．．</a:t>
            </a:r>
            <a:r>
              <a:rPr lang="en-US" altLang="zh-CN" sz="2400" b="1" dirty="0">
                <a:latin typeface="times new roam" charset="0"/>
                <a:ea typeface="宋体" charset="-122"/>
              </a:rPr>
              <a:t>n)</a:t>
            </a:r>
            <a:r>
              <a:rPr lang="zh-CN" altLang="en-US" sz="2400" b="1" dirty="0">
                <a:latin typeface="times new roam" charset="0"/>
                <a:ea typeface="宋体" charset="-122"/>
              </a:rPr>
              <a:t>，</a:t>
            </a:r>
          </a:p>
          <a:p>
            <a:pPr>
              <a:lnSpc>
                <a:spcPct val="150000"/>
              </a:lnSpc>
            </a:pPr>
            <a:r>
              <a:rPr lang="zh-CN" altLang="en-US" sz="2400" b="1" dirty="0">
                <a:latin typeface="times new roam" charset="0"/>
                <a:ea typeface="宋体" charset="-122"/>
              </a:rPr>
              <a:t>则整个电文</a:t>
            </a:r>
            <a:r>
              <a:rPr lang="zh-CN" altLang="en-US" sz="2400" b="1" dirty="0">
                <a:solidFill>
                  <a:srgbClr val="FF0000"/>
                </a:solidFill>
                <a:latin typeface="times new roam" charset="0"/>
                <a:ea typeface="宋体" charset="-122"/>
              </a:rPr>
              <a:t>总长度为∑ </a:t>
            </a:r>
            <a:r>
              <a:rPr lang="en-US" altLang="zh-CN" sz="2400" b="1" dirty="0">
                <a:solidFill>
                  <a:srgbClr val="FF0000"/>
                </a:solidFill>
                <a:latin typeface="times new roam" charset="0"/>
                <a:ea typeface="宋体" charset="-122"/>
              </a:rPr>
              <a:t>W</a:t>
            </a:r>
            <a:r>
              <a:rPr lang="en-US" altLang="zh-CN" sz="2400" b="1" baseline="-14000" dirty="0">
                <a:solidFill>
                  <a:srgbClr val="FF0000"/>
                </a:solidFill>
                <a:latin typeface="times new roam" charset="0"/>
                <a:ea typeface="宋体" charset="-122"/>
              </a:rPr>
              <a:t>i </a:t>
            </a:r>
            <a:r>
              <a:rPr lang="en-US" altLang="zh-CN" sz="2400" b="1" dirty="0">
                <a:solidFill>
                  <a:srgbClr val="FF0000"/>
                </a:solidFill>
                <a:latin typeface="times new roam" charset="0"/>
                <a:ea typeface="宋体" charset="-122"/>
              </a:rPr>
              <a:t>L</a:t>
            </a:r>
            <a:r>
              <a:rPr lang="en-US" altLang="zh-CN" sz="2400" b="1" baseline="-14000" dirty="0">
                <a:solidFill>
                  <a:srgbClr val="FF0000"/>
                </a:solidFill>
                <a:latin typeface="times new roam" charset="0"/>
                <a:ea typeface="宋体" charset="-122"/>
              </a:rPr>
              <a:t>i</a:t>
            </a:r>
            <a:r>
              <a:rPr lang="en-US" altLang="zh-CN" sz="2400" b="1" dirty="0">
                <a:solidFill>
                  <a:srgbClr val="FF0000"/>
                </a:solidFill>
                <a:latin typeface="times new roam" charset="0"/>
                <a:ea typeface="宋体" charset="-122"/>
              </a:rPr>
              <a:t> </a:t>
            </a:r>
            <a:r>
              <a:rPr lang="zh-CN" altLang="en-US" sz="2400" b="1" dirty="0" smtClean="0">
                <a:latin typeface="times new roam" charset="0"/>
                <a:ea typeface="宋体" charset="-122"/>
              </a:rPr>
              <a:t>，要</a:t>
            </a:r>
            <a:r>
              <a:rPr lang="zh-CN" altLang="en-US" sz="2400" b="1" dirty="0">
                <a:latin typeface="times new roam" charset="0"/>
                <a:ea typeface="宋体" charset="-122"/>
              </a:rPr>
              <a:t>得到最短的电文，即使得</a:t>
            </a:r>
            <a:r>
              <a:rPr lang="zh-CN" altLang="en-US" sz="2400" b="1" dirty="0">
                <a:solidFill>
                  <a:srgbClr val="FF0000"/>
                </a:solidFill>
                <a:latin typeface="times new roam" charset="0"/>
                <a:ea typeface="宋体" charset="-122"/>
              </a:rPr>
              <a:t>∑ </a:t>
            </a:r>
            <a:r>
              <a:rPr lang="en-US" altLang="zh-CN" sz="2400" b="1" dirty="0">
                <a:solidFill>
                  <a:srgbClr val="FF0000"/>
                </a:solidFill>
                <a:latin typeface="times new roam" charset="0"/>
                <a:ea typeface="宋体" charset="-122"/>
              </a:rPr>
              <a:t>W</a:t>
            </a:r>
            <a:r>
              <a:rPr lang="en-US" altLang="zh-CN" sz="2400" b="1" baseline="-14000" dirty="0">
                <a:solidFill>
                  <a:srgbClr val="FF0000"/>
                </a:solidFill>
                <a:latin typeface="times new roam" charset="0"/>
                <a:ea typeface="宋体" charset="-122"/>
              </a:rPr>
              <a:t>i </a:t>
            </a:r>
            <a:r>
              <a:rPr lang="en-US" altLang="zh-CN" sz="2400" b="1" dirty="0">
                <a:solidFill>
                  <a:srgbClr val="FF0000"/>
                </a:solidFill>
                <a:latin typeface="times new roam" charset="0"/>
                <a:ea typeface="宋体" charset="-122"/>
              </a:rPr>
              <a:t>L</a:t>
            </a:r>
            <a:r>
              <a:rPr lang="en-US" altLang="zh-CN" sz="2400" b="1" baseline="-14000" dirty="0">
                <a:solidFill>
                  <a:srgbClr val="FF0000"/>
                </a:solidFill>
                <a:latin typeface="times new roam" charset="0"/>
                <a:ea typeface="宋体" charset="-122"/>
              </a:rPr>
              <a:t>i</a:t>
            </a:r>
            <a:r>
              <a:rPr lang="zh-CN" altLang="en-US" sz="2400" b="1" dirty="0">
                <a:solidFill>
                  <a:srgbClr val="FF0000"/>
                </a:solidFill>
                <a:latin typeface="times new roam" charset="0"/>
                <a:ea typeface="宋体" charset="-122"/>
              </a:rPr>
              <a:t>最小</a:t>
            </a:r>
            <a:r>
              <a:rPr lang="zh-CN" altLang="en-US" sz="2400" b="1" dirty="0" smtClean="0">
                <a:latin typeface="times new roam" charset="0"/>
                <a:ea typeface="宋体" charset="-122"/>
              </a:rPr>
              <a:t>。</a:t>
            </a:r>
            <a:endParaRPr lang="en-US" altLang="zh-CN" sz="2400" b="1" dirty="0" smtClean="0">
              <a:latin typeface="times new roam" charset="0"/>
              <a:ea typeface="宋体" charset="-122"/>
            </a:endParaRPr>
          </a:p>
          <a:p>
            <a:pPr>
              <a:lnSpc>
                <a:spcPct val="150000"/>
              </a:lnSpc>
            </a:pPr>
            <a:r>
              <a:rPr lang="en-US" altLang="zh-CN" sz="2400" b="1" dirty="0" smtClean="0">
                <a:latin typeface="times new roam" charset="0"/>
                <a:ea typeface="宋体" charset="-122"/>
              </a:rPr>
              <a:t>      </a:t>
            </a:r>
            <a:r>
              <a:rPr lang="zh-CN" altLang="en-US" sz="2400" b="1" dirty="0" smtClean="0">
                <a:latin typeface="times new roam" charset="0"/>
                <a:ea typeface="宋体" charset="-122"/>
              </a:rPr>
              <a:t>也</a:t>
            </a:r>
            <a:r>
              <a:rPr lang="zh-CN" altLang="en-US" sz="2400" b="1" dirty="0">
                <a:latin typeface="times new roam" charset="0"/>
                <a:ea typeface="宋体" charset="-122"/>
              </a:rPr>
              <a:t>就是以字符出现的次数为权值，构造一棵 </a:t>
            </a:r>
            <a:r>
              <a:rPr lang="en-US" altLang="zh-CN" sz="2400" b="1" dirty="0">
                <a:latin typeface="times new roam" charset="0"/>
                <a:ea typeface="宋体" charset="-122"/>
              </a:rPr>
              <a:t>Huffman</a:t>
            </a:r>
            <a:r>
              <a:rPr lang="zh-CN" altLang="en-US" sz="2400" b="1" dirty="0">
                <a:latin typeface="times new roam" charset="0"/>
                <a:ea typeface="宋体" charset="-122"/>
              </a:rPr>
              <a:t>树，并规定</a:t>
            </a:r>
            <a:r>
              <a:rPr lang="zh-CN" altLang="en-US" sz="2400" b="1" dirty="0">
                <a:solidFill>
                  <a:srgbClr val="FF0000"/>
                </a:solidFill>
                <a:latin typeface="times new roam" charset="0"/>
                <a:ea typeface="宋体" charset="-122"/>
              </a:rPr>
              <a:t>左分支编码位</a:t>
            </a:r>
            <a:r>
              <a:rPr lang="en-US" altLang="zh-CN" sz="2400" b="1" dirty="0">
                <a:solidFill>
                  <a:srgbClr val="FF0000"/>
                </a:solidFill>
                <a:latin typeface="times new roam" charset="0"/>
                <a:ea typeface="宋体" charset="-122"/>
              </a:rPr>
              <a:t>0</a:t>
            </a:r>
            <a:r>
              <a:rPr lang="zh-CN" altLang="en-US" sz="2400" b="1" dirty="0">
                <a:latin typeface="times new roam" charset="0"/>
                <a:ea typeface="宋体" charset="-122"/>
              </a:rPr>
              <a:t>，</a:t>
            </a:r>
            <a:r>
              <a:rPr lang="zh-CN" altLang="en-US" sz="2400" b="1" dirty="0">
                <a:solidFill>
                  <a:srgbClr val="FF0000"/>
                </a:solidFill>
                <a:latin typeface="times new roam" charset="0"/>
                <a:ea typeface="宋体" charset="-122"/>
              </a:rPr>
              <a:t>右分支编码为</a:t>
            </a:r>
            <a:r>
              <a:rPr lang="en-US" altLang="zh-CN" sz="2400" b="1" dirty="0">
                <a:solidFill>
                  <a:srgbClr val="FF0000"/>
                </a:solidFill>
                <a:latin typeface="times new roam" charset="0"/>
                <a:ea typeface="宋体" charset="-122"/>
              </a:rPr>
              <a:t>1</a:t>
            </a:r>
            <a:r>
              <a:rPr lang="zh-CN" altLang="en-US" sz="2400" b="1" dirty="0">
                <a:latin typeface="times new roam" charset="0"/>
                <a:ea typeface="宋体" charset="-122"/>
              </a:rPr>
              <a:t>，则字符的编码就是从根到该字符所在的叶结点的路径上的分支编号序列。</a:t>
            </a:r>
          </a:p>
          <a:p>
            <a:pPr>
              <a:lnSpc>
                <a:spcPct val="150000"/>
              </a:lnSpc>
            </a:pPr>
            <a:r>
              <a:rPr lang="en-US" altLang="zh-CN" sz="2400" b="1" dirty="0" smtClean="0">
                <a:latin typeface="times new roam" charset="0"/>
                <a:ea typeface="宋体" charset="-122"/>
              </a:rPr>
              <a:t>      </a:t>
            </a:r>
            <a:r>
              <a:rPr lang="zh-CN" altLang="en-US" sz="2400" b="1" dirty="0" smtClean="0">
                <a:latin typeface="times new roam" charset="0"/>
                <a:ea typeface="宋体" charset="-122"/>
              </a:rPr>
              <a:t>用</a:t>
            </a:r>
            <a:r>
              <a:rPr lang="zh-CN" altLang="en-US" sz="2400" b="1" dirty="0">
                <a:latin typeface="times new roam" charset="0"/>
                <a:ea typeface="宋体" charset="-122"/>
              </a:rPr>
              <a:t>构造</a:t>
            </a:r>
            <a:r>
              <a:rPr lang="en-US" altLang="zh-CN" sz="2400" b="1" dirty="0">
                <a:solidFill>
                  <a:srgbClr val="FF0000"/>
                </a:solidFill>
                <a:latin typeface="times new roam" charset="0"/>
                <a:ea typeface="宋体" charset="-122"/>
              </a:rPr>
              <a:t>Huffman</a:t>
            </a:r>
            <a:r>
              <a:rPr lang="zh-CN" altLang="en-US" sz="2400" b="1" dirty="0">
                <a:solidFill>
                  <a:srgbClr val="FF0000"/>
                </a:solidFill>
                <a:latin typeface="times new roam" charset="0"/>
                <a:ea typeface="宋体" charset="-122"/>
              </a:rPr>
              <a:t>树</a:t>
            </a:r>
            <a:r>
              <a:rPr lang="zh-CN" altLang="en-US" sz="2400" b="1" dirty="0">
                <a:latin typeface="times new roam" charset="0"/>
                <a:ea typeface="宋体" charset="-122"/>
              </a:rPr>
              <a:t>编出来的</a:t>
            </a:r>
            <a:r>
              <a:rPr lang="zh-CN" altLang="en-US" sz="2400" b="1" dirty="0">
                <a:solidFill>
                  <a:srgbClr val="FF0000"/>
                </a:solidFill>
                <a:latin typeface="times new roam" charset="0"/>
                <a:ea typeface="宋体" charset="-122"/>
              </a:rPr>
              <a:t>码</a:t>
            </a:r>
            <a:r>
              <a:rPr lang="zh-CN" altLang="en-US" sz="2400" b="1" dirty="0">
                <a:latin typeface="times new roam" charset="0"/>
                <a:ea typeface="宋体" charset="-122"/>
              </a:rPr>
              <a:t>，称为</a:t>
            </a:r>
            <a:r>
              <a:rPr lang="en-US" altLang="zh-CN" sz="2400" b="1" dirty="0">
                <a:solidFill>
                  <a:srgbClr val="FF0000"/>
                </a:solidFill>
                <a:latin typeface="times new roam" charset="0"/>
                <a:ea typeface="宋体" charset="-122"/>
              </a:rPr>
              <a:t>Huffman</a:t>
            </a:r>
            <a:r>
              <a:rPr lang="zh-CN" altLang="en-US" sz="2400" b="1" dirty="0">
                <a:solidFill>
                  <a:srgbClr val="FF0000"/>
                </a:solidFill>
                <a:latin typeface="times new roam" charset="0"/>
                <a:ea typeface="宋体" charset="-122"/>
              </a:rPr>
              <a:t>编码</a:t>
            </a:r>
            <a:r>
              <a:rPr lang="zh-CN" altLang="en-US" sz="2400" b="1" dirty="0">
                <a:latin typeface="times new roam" charset="0"/>
                <a:ea typeface="宋体" charset="-122"/>
              </a:rPr>
              <a:t>。</a:t>
            </a:r>
          </a:p>
        </p:txBody>
      </p:sp>
      <p:sp>
        <p:nvSpPr>
          <p:cNvPr id="4"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6.6.2 </a:t>
            </a:r>
            <a:r>
              <a:rPr lang="zh-CN" altLang="en-US" sz="3600" b="1" kern="0" dirty="0" smtClean="0">
                <a:latin typeface="+mj-lt"/>
                <a:ea typeface="+mj-ea"/>
                <a:cs typeface="+mj-cs"/>
              </a:rPr>
              <a:t>赫夫曼编码</a:t>
            </a:r>
            <a:endParaRPr lang="zh-CN" altLang="en-US" sz="3600" b="1" kern="0" dirty="0">
              <a:latin typeface="+mj-lt"/>
              <a:ea typeface="+mj-ea"/>
              <a:cs typeface="+mj-cs"/>
            </a:endParaRPr>
          </a:p>
        </p:txBody>
      </p:sp>
    </p:spTree>
    <p:extLst>
      <p:ext uri="{BB962C8B-B14F-4D97-AF65-F5344CB8AC3E}">
        <p14:creationId xmlns:p14="http://schemas.microsoft.com/office/powerpoint/2010/main" val="397887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Line 3"/>
          <p:cNvSpPr>
            <a:spLocks noChangeShapeType="1"/>
          </p:cNvSpPr>
          <p:nvPr/>
        </p:nvSpPr>
        <p:spPr bwMode="auto">
          <a:xfrm>
            <a:off x="2743200" y="5867400"/>
            <a:ext cx="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1140" name="Text Box 4"/>
          <p:cNvSpPr txBox="1">
            <a:spLocks noChangeArrowheads="1"/>
          </p:cNvSpPr>
          <p:nvPr/>
        </p:nvSpPr>
        <p:spPr bwMode="auto">
          <a:xfrm>
            <a:off x="1354137" y="1720277"/>
            <a:ext cx="377507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3200" b="1" dirty="0">
                <a:latin typeface="SimSun" charset="-122"/>
                <a:ea typeface="SimSun" charset="-122"/>
                <a:cs typeface="SimSun" charset="-122"/>
              </a:rPr>
              <a:t>对上</a:t>
            </a:r>
            <a:r>
              <a:rPr lang="zh-CN" altLang="en-US" sz="3200" b="1" dirty="0" smtClean="0">
                <a:latin typeface="SimSun" charset="-122"/>
                <a:ea typeface="SimSun" charset="-122"/>
                <a:cs typeface="SimSun" charset="-122"/>
              </a:rPr>
              <a:t>例</a:t>
            </a:r>
            <a:r>
              <a:rPr lang="en-US" altLang="zh-CN" sz="3200" b="1" dirty="0" smtClean="0">
                <a:latin typeface="SimSun" charset="-122"/>
                <a:ea typeface="SimSun" charset="-122"/>
                <a:cs typeface="SimSun" charset="-122"/>
              </a:rPr>
              <a:t>(ppt126</a:t>
            </a:r>
            <a:r>
              <a:rPr lang="zh-CN" altLang="en-US" sz="3200" b="1" dirty="0" smtClean="0">
                <a:latin typeface="SimSun" charset="-122"/>
                <a:ea typeface="SimSun" charset="-122"/>
                <a:cs typeface="SimSun" charset="-122"/>
              </a:rPr>
              <a:t>页</a:t>
            </a:r>
            <a:r>
              <a:rPr lang="en-US" altLang="zh-CN" sz="3200" b="1" dirty="0" smtClean="0">
                <a:latin typeface="SimSun" charset="-122"/>
                <a:ea typeface="SimSun" charset="-122"/>
                <a:cs typeface="SimSun" charset="-122"/>
              </a:rPr>
              <a:t>)</a:t>
            </a:r>
            <a:r>
              <a:rPr lang="zh-CN" altLang="en-US" sz="3200" b="1" dirty="0" smtClean="0">
                <a:latin typeface="SimSun" charset="-122"/>
                <a:ea typeface="SimSun" charset="-122"/>
                <a:cs typeface="SimSun" charset="-122"/>
              </a:rPr>
              <a:t>有</a:t>
            </a:r>
            <a:r>
              <a:rPr lang="en-US" altLang="zh-CN" sz="3200" b="1" dirty="0">
                <a:latin typeface="SimSun" charset="-122"/>
                <a:ea typeface="SimSun" charset="-122"/>
                <a:cs typeface="SimSun" charset="-122"/>
              </a:rPr>
              <a:t>:</a:t>
            </a:r>
          </a:p>
        </p:txBody>
      </p:sp>
      <p:grpSp>
        <p:nvGrpSpPr>
          <p:cNvPr id="91142" name="Group 6"/>
          <p:cNvGrpSpPr>
            <a:grpSpLocks/>
          </p:cNvGrpSpPr>
          <p:nvPr/>
        </p:nvGrpSpPr>
        <p:grpSpPr bwMode="auto">
          <a:xfrm>
            <a:off x="3509403" y="2725118"/>
            <a:ext cx="4794250" cy="2869064"/>
            <a:chOff x="1703" y="2275"/>
            <a:chExt cx="3020" cy="1304"/>
          </a:xfrm>
        </p:grpSpPr>
        <p:grpSp>
          <p:nvGrpSpPr>
            <p:cNvPr id="91143" name="Group 7"/>
            <p:cNvGrpSpPr>
              <a:grpSpLocks/>
            </p:cNvGrpSpPr>
            <p:nvPr/>
          </p:nvGrpSpPr>
          <p:grpSpPr bwMode="auto">
            <a:xfrm>
              <a:off x="1703" y="2275"/>
              <a:ext cx="3020" cy="1304"/>
              <a:chOff x="1703" y="2275"/>
              <a:chExt cx="3020" cy="1304"/>
            </a:xfrm>
          </p:grpSpPr>
          <p:sp>
            <p:nvSpPr>
              <p:cNvPr id="91144" name="Line 8"/>
              <p:cNvSpPr>
                <a:spLocks noChangeShapeType="1"/>
              </p:cNvSpPr>
              <p:nvPr/>
            </p:nvSpPr>
            <p:spPr bwMode="auto">
              <a:xfrm flipH="1">
                <a:off x="1973" y="2529"/>
                <a:ext cx="276" cy="16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1145" name="Line 9"/>
              <p:cNvSpPr>
                <a:spLocks noChangeShapeType="1"/>
              </p:cNvSpPr>
              <p:nvPr/>
            </p:nvSpPr>
            <p:spPr bwMode="auto">
              <a:xfrm>
                <a:off x="2524" y="2448"/>
                <a:ext cx="327" cy="20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1146" name="Text Box 10"/>
              <p:cNvSpPr txBox="1">
                <a:spLocks noChangeArrowheads="1"/>
              </p:cNvSpPr>
              <p:nvPr/>
            </p:nvSpPr>
            <p:spPr bwMode="auto">
              <a:xfrm>
                <a:off x="2628" y="2354"/>
                <a:ext cx="180"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dirty="0"/>
                  <a:t>1</a:t>
                </a:r>
              </a:p>
            </p:txBody>
          </p:sp>
          <p:grpSp>
            <p:nvGrpSpPr>
              <p:cNvPr id="91147" name="Group 11"/>
              <p:cNvGrpSpPr>
                <a:grpSpLocks/>
              </p:cNvGrpSpPr>
              <p:nvPr/>
            </p:nvGrpSpPr>
            <p:grpSpPr bwMode="auto">
              <a:xfrm>
                <a:off x="1703" y="2275"/>
                <a:ext cx="3020" cy="1304"/>
                <a:chOff x="1703" y="2275"/>
                <a:chExt cx="3020" cy="1304"/>
              </a:xfrm>
            </p:grpSpPr>
            <p:sp>
              <p:nvSpPr>
                <p:cNvPr id="91148" name="Oval 12"/>
                <p:cNvSpPr>
                  <a:spLocks noChangeArrowheads="1"/>
                </p:cNvSpPr>
                <p:nvPr/>
              </p:nvSpPr>
              <p:spPr bwMode="auto">
                <a:xfrm>
                  <a:off x="2216" y="2275"/>
                  <a:ext cx="310" cy="27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x-none" altLang="x-none"/>
                </a:p>
              </p:txBody>
            </p:sp>
            <p:sp>
              <p:nvSpPr>
                <p:cNvPr id="91149" name="Oval 13"/>
                <p:cNvSpPr>
                  <a:spLocks noChangeArrowheads="1"/>
                </p:cNvSpPr>
                <p:nvPr/>
              </p:nvSpPr>
              <p:spPr bwMode="auto">
                <a:xfrm>
                  <a:off x="1703" y="2640"/>
                  <a:ext cx="310" cy="269"/>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pPr>
                  <a:r>
                    <a:rPr lang="en-US" altLang="zh-CN" sz="2800" b="1" dirty="0"/>
                    <a:t>A</a:t>
                  </a:r>
                </a:p>
              </p:txBody>
            </p:sp>
            <p:grpSp>
              <p:nvGrpSpPr>
                <p:cNvPr id="91151" name="Group 15"/>
                <p:cNvGrpSpPr>
                  <a:grpSpLocks/>
                </p:cNvGrpSpPr>
                <p:nvPr/>
              </p:nvGrpSpPr>
              <p:grpSpPr bwMode="auto">
                <a:xfrm>
                  <a:off x="2346" y="2588"/>
                  <a:ext cx="2377" cy="991"/>
                  <a:chOff x="2346" y="2588"/>
                  <a:chExt cx="2377" cy="991"/>
                </a:xfrm>
              </p:grpSpPr>
              <p:grpSp>
                <p:nvGrpSpPr>
                  <p:cNvPr id="91152" name="Group 16"/>
                  <p:cNvGrpSpPr>
                    <a:grpSpLocks/>
                  </p:cNvGrpSpPr>
                  <p:nvPr/>
                </p:nvGrpSpPr>
                <p:grpSpPr bwMode="auto">
                  <a:xfrm>
                    <a:off x="2346" y="2588"/>
                    <a:ext cx="1756" cy="874"/>
                    <a:chOff x="2346" y="2588"/>
                    <a:chExt cx="1756" cy="874"/>
                  </a:xfrm>
                </p:grpSpPr>
                <p:sp>
                  <p:nvSpPr>
                    <p:cNvPr id="91153" name="Line 17"/>
                    <p:cNvSpPr>
                      <a:spLocks noChangeShapeType="1"/>
                    </p:cNvSpPr>
                    <p:nvPr/>
                  </p:nvSpPr>
                  <p:spPr bwMode="auto">
                    <a:xfrm>
                      <a:off x="3139" y="2825"/>
                      <a:ext cx="740" cy="44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1154" name="Oval 18"/>
                    <p:cNvSpPr>
                      <a:spLocks noChangeArrowheads="1"/>
                    </p:cNvSpPr>
                    <p:nvPr/>
                  </p:nvSpPr>
                  <p:spPr bwMode="auto">
                    <a:xfrm>
                      <a:off x="2346" y="2857"/>
                      <a:ext cx="310" cy="27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pPr>
                      <a:r>
                        <a:rPr lang="en-US" altLang="zh-CN" sz="2800" b="1" dirty="0"/>
                        <a:t>C</a:t>
                      </a:r>
                    </a:p>
                  </p:txBody>
                </p:sp>
                <p:sp>
                  <p:nvSpPr>
                    <p:cNvPr id="91155" name="Oval 19"/>
                    <p:cNvSpPr>
                      <a:spLocks noChangeArrowheads="1"/>
                    </p:cNvSpPr>
                    <p:nvPr/>
                  </p:nvSpPr>
                  <p:spPr bwMode="auto">
                    <a:xfrm>
                      <a:off x="2835" y="2588"/>
                      <a:ext cx="310" cy="27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x-none" altLang="x-none"/>
                    </a:p>
                  </p:txBody>
                </p:sp>
                <p:sp>
                  <p:nvSpPr>
                    <p:cNvPr id="91156" name="Oval 20"/>
                    <p:cNvSpPr>
                      <a:spLocks noChangeArrowheads="1"/>
                    </p:cNvSpPr>
                    <p:nvPr/>
                  </p:nvSpPr>
                  <p:spPr bwMode="auto">
                    <a:xfrm>
                      <a:off x="3325" y="2852"/>
                      <a:ext cx="309" cy="27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x-none" altLang="x-none"/>
                    </a:p>
                  </p:txBody>
                </p:sp>
                <p:sp>
                  <p:nvSpPr>
                    <p:cNvPr id="91157" name="Oval 21"/>
                    <p:cNvSpPr>
                      <a:spLocks noChangeArrowheads="1"/>
                    </p:cNvSpPr>
                    <p:nvPr/>
                  </p:nvSpPr>
                  <p:spPr bwMode="auto">
                    <a:xfrm>
                      <a:off x="2877" y="3182"/>
                      <a:ext cx="310" cy="27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pPr>
                      <a:r>
                        <a:rPr lang="en-US" altLang="zh-CN" sz="2800" b="1" dirty="0"/>
                        <a:t>B</a:t>
                      </a:r>
                    </a:p>
                  </p:txBody>
                </p:sp>
                <p:sp>
                  <p:nvSpPr>
                    <p:cNvPr id="91158" name="Oval 22"/>
                    <p:cNvSpPr>
                      <a:spLocks noChangeArrowheads="1"/>
                    </p:cNvSpPr>
                    <p:nvPr/>
                  </p:nvSpPr>
                  <p:spPr bwMode="auto">
                    <a:xfrm>
                      <a:off x="3792" y="3192"/>
                      <a:ext cx="310" cy="27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pPr>
                      <a:r>
                        <a:rPr lang="en-US" altLang="zh-CN" sz="2800" b="1" dirty="0"/>
                        <a:t>D</a:t>
                      </a:r>
                    </a:p>
                  </p:txBody>
                </p:sp>
                <p:sp>
                  <p:nvSpPr>
                    <p:cNvPr id="91159" name="Line 23"/>
                    <p:cNvSpPr>
                      <a:spLocks noChangeShapeType="1"/>
                    </p:cNvSpPr>
                    <p:nvPr/>
                  </p:nvSpPr>
                  <p:spPr bwMode="auto">
                    <a:xfrm flipH="1">
                      <a:off x="2640" y="2784"/>
                      <a:ext cx="223" cy="13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1160" name="Line 24"/>
                    <p:cNvSpPr>
                      <a:spLocks noChangeShapeType="1"/>
                    </p:cNvSpPr>
                    <p:nvPr/>
                  </p:nvSpPr>
                  <p:spPr bwMode="auto">
                    <a:xfrm flipH="1">
                      <a:off x="3122" y="3095"/>
                      <a:ext cx="241" cy="16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91161" name="Text Box 25"/>
                  <p:cNvSpPr txBox="1">
                    <a:spLocks noChangeArrowheads="1"/>
                  </p:cNvSpPr>
                  <p:nvPr/>
                </p:nvSpPr>
                <p:spPr bwMode="auto">
                  <a:xfrm>
                    <a:off x="3165" y="2634"/>
                    <a:ext cx="23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dirty="0"/>
                      <a:t>1</a:t>
                    </a:r>
                  </a:p>
                </p:txBody>
              </p:sp>
              <p:sp>
                <p:nvSpPr>
                  <p:cNvPr id="91162" name="Text Box 26"/>
                  <p:cNvSpPr txBox="1">
                    <a:spLocks noChangeArrowheads="1"/>
                  </p:cNvSpPr>
                  <p:nvPr/>
                </p:nvSpPr>
                <p:spPr bwMode="auto">
                  <a:xfrm>
                    <a:off x="3644" y="2949"/>
                    <a:ext cx="25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dirty="0"/>
                      <a:t>1</a:t>
                    </a:r>
                  </a:p>
                </p:txBody>
              </p:sp>
              <p:sp>
                <p:nvSpPr>
                  <p:cNvPr id="91163" name="Text Box 27"/>
                  <p:cNvSpPr txBox="1">
                    <a:spLocks noChangeArrowheads="1"/>
                  </p:cNvSpPr>
                  <p:nvPr/>
                </p:nvSpPr>
                <p:spPr bwMode="auto">
                  <a:xfrm>
                    <a:off x="4104" y="3136"/>
                    <a:ext cx="61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x-none" altLang="x-none"/>
                  </a:p>
                </p:txBody>
              </p:sp>
              <p:sp>
                <p:nvSpPr>
                  <p:cNvPr id="91164" name="Text Box 28"/>
                  <p:cNvSpPr txBox="1">
                    <a:spLocks noChangeArrowheads="1"/>
                  </p:cNvSpPr>
                  <p:nvPr/>
                </p:nvSpPr>
                <p:spPr bwMode="auto">
                  <a:xfrm>
                    <a:off x="3120" y="3346"/>
                    <a:ext cx="3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x-none" altLang="x-none"/>
                  </a:p>
                </p:txBody>
              </p:sp>
            </p:grpSp>
          </p:grpSp>
        </p:grpSp>
        <p:sp>
          <p:nvSpPr>
            <p:cNvPr id="91166" name="Text Box 30"/>
            <p:cNvSpPr txBox="1">
              <a:spLocks noChangeArrowheads="1"/>
            </p:cNvSpPr>
            <p:nvPr/>
          </p:nvSpPr>
          <p:spPr bwMode="auto">
            <a:xfrm>
              <a:off x="3051" y="2931"/>
              <a:ext cx="246"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dirty="0"/>
                <a:t>0</a:t>
              </a:r>
            </a:p>
          </p:txBody>
        </p:sp>
        <p:sp>
          <p:nvSpPr>
            <p:cNvPr id="91167" name="Text Box 31"/>
            <p:cNvSpPr txBox="1">
              <a:spLocks noChangeArrowheads="1"/>
            </p:cNvSpPr>
            <p:nvPr/>
          </p:nvSpPr>
          <p:spPr bwMode="auto">
            <a:xfrm>
              <a:off x="2602" y="2667"/>
              <a:ext cx="25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dirty="0"/>
                <a:t>0</a:t>
              </a:r>
            </a:p>
          </p:txBody>
        </p:sp>
        <p:sp>
          <p:nvSpPr>
            <p:cNvPr id="91168" name="Text Box 32"/>
            <p:cNvSpPr txBox="1">
              <a:spLocks noChangeArrowheads="1"/>
            </p:cNvSpPr>
            <p:nvPr/>
          </p:nvSpPr>
          <p:spPr bwMode="auto">
            <a:xfrm>
              <a:off x="1939" y="2370"/>
              <a:ext cx="180"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dirty="0"/>
                <a:t>0</a:t>
              </a:r>
            </a:p>
          </p:txBody>
        </p:sp>
      </p:grpSp>
      <p:sp>
        <p:nvSpPr>
          <p:cNvPr id="35"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6.6.2 </a:t>
            </a:r>
            <a:r>
              <a:rPr lang="zh-CN" altLang="en-US" sz="3600" b="1" kern="0" dirty="0" smtClean="0">
                <a:latin typeface="+mj-lt"/>
                <a:ea typeface="+mj-ea"/>
                <a:cs typeface="+mj-cs"/>
              </a:rPr>
              <a:t>赫夫曼编码</a:t>
            </a:r>
            <a:endParaRPr lang="zh-CN" altLang="en-US" sz="3600" b="1" kern="0" dirty="0">
              <a:latin typeface="+mj-lt"/>
              <a:ea typeface="+mj-ea"/>
              <a:cs typeface="+mj-cs"/>
            </a:endParaRPr>
          </a:p>
        </p:txBody>
      </p:sp>
      <p:sp>
        <p:nvSpPr>
          <p:cNvPr id="30" name="Text Box 4"/>
          <p:cNvSpPr txBox="1">
            <a:spLocks noChangeArrowheads="1"/>
          </p:cNvSpPr>
          <p:nvPr/>
        </p:nvSpPr>
        <p:spPr bwMode="auto">
          <a:xfrm>
            <a:off x="6825691" y="2588925"/>
            <a:ext cx="4386782" cy="461665"/>
          </a:xfrm>
          <a:prstGeom prst="rect">
            <a:avLst/>
          </a:prstGeom>
          <a:solidFill>
            <a:srgbClr val="0070C0"/>
          </a:solidFill>
          <a:ln>
            <a:noFill/>
          </a:ln>
          <a:effectLst/>
          <a:extLst/>
        </p:spPr>
        <p:txBody>
          <a:bodyPr wrap="square">
            <a:spAutoFit/>
          </a:bodyPr>
          <a:lstStyle/>
          <a:p>
            <a:pPr>
              <a:spcBef>
                <a:spcPct val="50000"/>
              </a:spcBef>
            </a:pPr>
            <a:r>
              <a:rPr lang="zh-CN" altLang="en-US" sz="2400" b="1" dirty="0" smtClean="0">
                <a:solidFill>
                  <a:schemeClr val="bg1"/>
                </a:solidFill>
                <a:latin typeface="SimSun" charset="-122"/>
                <a:ea typeface="SimSun" charset="-122"/>
                <a:cs typeface="SimSun" charset="-122"/>
              </a:rPr>
              <a:t>将</a:t>
            </a:r>
            <a:r>
              <a:rPr lang="zh-CN" altLang="en-US" sz="2400" b="1" dirty="0">
                <a:solidFill>
                  <a:schemeClr val="bg1"/>
                </a:solidFill>
                <a:latin typeface="SimSun" charset="-122"/>
                <a:ea typeface="SimSun" charset="-122"/>
                <a:cs typeface="SimSun" charset="-122"/>
              </a:rPr>
              <a:t>文字“</a:t>
            </a:r>
            <a:r>
              <a:rPr lang="en-US" altLang="zh-CN" sz="2400" b="1" dirty="0">
                <a:solidFill>
                  <a:schemeClr val="bg1"/>
                </a:solidFill>
                <a:latin typeface="SimSun" charset="-122"/>
                <a:ea typeface="SimSun" charset="-122"/>
                <a:cs typeface="SimSun" charset="-122"/>
              </a:rPr>
              <a:t>ABACCDA”</a:t>
            </a:r>
            <a:r>
              <a:rPr lang="zh-CN" altLang="en-US" sz="2400" b="1" dirty="0">
                <a:solidFill>
                  <a:schemeClr val="bg1"/>
                </a:solidFill>
                <a:latin typeface="SimSun" charset="-122"/>
                <a:ea typeface="SimSun" charset="-122"/>
                <a:cs typeface="SimSun" charset="-122"/>
              </a:rPr>
              <a:t>转换成</a:t>
            </a:r>
            <a:r>
              <a:rPr lang="zh-CN" altLang="en-US" sz="2400" b="1" dirty="0" smtClean="0">
                <a:solidFill>
                  <a:schemeClr val="bg1"/>
                </a:solidFill>
                <a:latin typeface="SimSun" charset="-122"/>
                <a:ea typeface="SimSun" charset="-122"/>
                <a:cs typeface="SimSun" charset="-122"/>
              </a:rPr>
              <a:t>电文</a:t>
            </a:r>
            <a:endParaRPr lang="zh-CN" altLang="en-US" sz="2400" b="1" dirty="0">
              <a:solidFill>
                <a:schemeClr val="bg1"/>
              </a:solidFill>
              <a:latin typeface="SimSun" charset="-122"/>
              <a:ea typeface="SimSun" charset="-122"/>
              <a:cs typeface="SimSun" charset="-122"/>
            </a:endParaRPr>
          </a:p>
        </p:txBody>
      </p:sp>
    </p:spTree>
    <p:extLst>
      <p:ext uri="{BB962C8B-B14F-4D97-AF65-F5344CB8AC3E}">
        <p14:creationId xmlns:p14="http://schemas.microsoft.com/office/powerpoint/2010/main" val="1166587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Text Box 4"/>
          <p:cNvSpPr txBox="1">
            <a:spLocks noChangeArrowheads="1"/>
          </p:cNvSpPr>
          <p:nvPr/>
        </p:nvSpPr>
        <p:spPr bwMode="auto">
          <a:xfrm>
            <a:off x="1266970" y="1062773"/>
            <a:ext cx="1079318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3200" b="1" dirty="0" smtClean="0">
                <a:latin typeface="SimSun" charset="-122"/>
                <a:ea typeface="SimSun" charset="-122"/>
                <a:cs typeface="SimSun" charset="-122"/>
              </a:rPr>
              <a:t>练习</a:t>
            </a:r>
            <a:r>
              <a:rPr lang="en-US" altLang="zh-CN" sz="3200" b="1" dirty="0" smtClean="0">
                <a:latin typeface="SimSun" charset="-122"/>
                <a:ea typeface="SimSun" charset="-122"/>
                <a:cs typeface="SimSun" charset="-122"/>
              </a:rPr>
              <a:t>:</a:t>
            </a:r>
            <a:r>
              <a:rPr lang="zh-CN" altLang="en-US" sz="3200" dirty="0">
                <a:latin typeface="SimSun" charset="-122"/>
                <a:ea typeface="SimSun" charset="-122"/>
                <a:cs typeface="SimSun" charset="-122"/>
              </a:rPr>
              <a:t>一网络传送的电文所使用的字符集为</a:t>
            </a:r>
            <a:r>
              <a:rPr lang="en-US" altLang="zh-CN" sz="3200" dirty="0">
                <a:latin typeface="SimSun" charset="-122"/>
                <a:ea typeface="SimSun" charset="-122"/>
                <a:cs typeface="SimSun" charset="-122"/>
              </a:rPr>
              <a:t>{H,I,J,K,L},</a:t>
            </a:r>
            <a:r>
              <a:rPr lang="zh-CN" altLang="en-US" sz="3200" dirty="0">
                <a:latin typeface="SimSun" charset="-122"/>
                <a:ea typeface="SimSun" charset="-122"/>
                <a:cs typeface="SimSun" charset="-122"/>
              </a:rPr>
              <a:t>其所对应的权值为</a:t>
            </a:r>
            <a:r>
              <a:rPr lang="en-US" altLang="zh-CN" sz="3200" dirty="0">
                <a:latin typeface="SimSun" charset="-122"/>
                <a:ea typeface="SimSun" charset="-122"/>
                <a:cs typeface="SimSun" charset="-122"/>
              </a:rPr>
              <a:t>{7,8,9,10,12}</a:t>
            </a:r>
            <a:r>
              <a:rPr lang="zh-CN" altLang="en-US" sz="3200" dirty="0">
                <a:latin typeface="SimSun" charset="-122"/>
                <a:ea typeface="SimSun" charset="-122"/>
                <a:cs typeface="SimSun" charset="-122"/>
              </a:rPr>
              <a:t>，请构造相应</a:t>
            </a:r>
            <a:r>
              <a:rPr lang="zh-CN" altLang="en-US" sz="3200" dirty="0" smtClean="0">
                <a:latin typeface="SimSun" charset="-122"/>
                <a:ea typeface="SimSun" charset="-122"/>
                <a:cs typeface="SimSun" charset="-122"/>
              </a:rPr>
              <a:t>的</a:t>
            </a:r>
            <a:r>
              <a:rPr lang="zh-CN" altLang="en-US" sz="3200" kern="0" dirty="0"/>
              <a:t>赫</a:t>
            </a:r>
            <a:r>
              <a:rPr lang="zh-CN" altLang="en-US" sz="3200" dirty="0" smtClean="0">
                <a:latin typeface="SimSun" charset="-122"/>
                <a:ea typeface="SimSun" charset="-122"/>
                <a:cs typeface="SimSun" charset="-122"/>
              </a:rPr>
              <a:t>夫</a:t>
            </a:r>
            <a:r>
              <a:rPr lang="zh-CN" altLang="en-US" sz="3200" dirty="0">
                <a:latin typeface="SimSun" charset="-122"/>
                <a:ea typeface="SimSun" charset="-122"/>
                <a:cs typeface="SimSun" charset="-122"/>
              </a:rPr>
              <a:t>曼树，对字符集进行编码，并计算其带权路径长度。</a:t>
            </a:r>
            <a:endParaRPr lang="en-US" altLang="zh-CN" sz="3200" dirty="0">
              <a:latin typeface="SimSun" charset="-122"/>
              <a:ea typeface="SimSun" charset="-122"/>
              <a:cs typeface="SimSun" charset="-122"/>
            </a:endParaRPr>
          </a:p>
        </p:txBody>
      </p:sp>
      <p:sp>
        <p:nvSpPr>
          <p:cNvPr id="35" name="Rectangle 2">
            <a:extLst>
              <a:ext uri="{FF2B5EF4-FFF2-40B4-BE49-F238E27FC236}">
                <a16:creationId xmlns:a16="http://schemas.microsoft.com/office/drawing/2014/main" xmlns="" id="{A60B2BE2-4385-4DC4-A2C0-D25225E2BE1F}"/>
              </a:ext>
            </a:extLst>
          </p:cNvPr>
          <p:cNvSpPr>
            <a:spLocks noChangeArrowheads="1"/>
          </p:cNvSpPr>
          <p:nvPr/>
        </p:nvSpPr>
        <p:spPr bwMode="auto">
          <a:xfrm>
            <a:off x="932657" y="265908"/>
            <a:ext cx="6361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4000" dirty="0"/>
              <a:t>　</a:t>
            </a:r>
            <a:r>
              <a:rPr lang="en-US" altLang="zh-CN" sz="3600" b="1" kern="0" dirty="0" smtClean="0">
                <a:latin typeface="+mj-lt"/>
                <a:ea typeface="+mj-ea"/>
                <a:cs typeface="+mj-cs"/>
              </a:rPr>
              <a:t>6.6.2 </a:t>
            </a:r>
            <a:r>
              <a:rPr lang="zh-CN" altLang="en-US" sz="3600" b="1" kern="0" dirty="0" smtClean="0">
                <a:latin typeface="+mj-lt"/>
                <a:ea typeface="+mj-ea"/>
                <a:cs typeface="+mj-cs"/>
              </a:rPr>
              <a:t>赫夫曼编码</a:t>
            </a:r>
            <a:endParaRPr lang="zh-CN" altLang="en-US" sz="3600" b="1" kern="0" dirty="0">
              <a:latin typeface="+mj-lt"/>
              <a:ea typeface="+mj-ea"/>
              <a:cs typeface="+mj-cs"/>
            </a:endParaRPr>
          </a:p>
        </p:txBody>
      </p:sp>
      <p:grpSp>
        <p:nvGrpSpPr>
          <p:cNvPr id="4" name="组 3"/>
          <p:cNvGrpSpPr/>
          <p:nvPr/>
        </p:nvGrpSpPr>
        <p:grpSpPr>
          <a:xfrm>
            <a:off x="6109253" y="2928396"/>
            <a:ext cx="6082747" cy="3480796"/>
            <a:chOff x="2782956" y="3047665"/>
            <a:chExt cx="6082747" cy="3480796"/>
          </a:xfrm>
        </p:grpSpPr>
        <p:grpSp>
          <p:nvGrpSpPr>
            <p:cNvPr id="2" name="组 1"/>
            <p:cNvGrpSpPr/>
            <p:nvPr/>
          </p:nvGrpSpPr>
          <p:grpSpPr>
            <a:xfrm>
              <a:off x="2782956" y="3047665"/>
              <a:ext cx="6082747" cy="3480796"/>
              <a:chOff x="2743200" y="3321466"/>
              <a:chExt cx="5520696" cy="2869064"/>
            </a:xfrm>
          </p:grpSpPr>
          <p:sp>
            <p:nvSpPr>
              <p:cNvPr id="91139" name="Line 3"/>
              <p:cNvSpPr>
                <a:spLocks noChangeShapeType="1"/>
              </p:cNvSpPr>
              <p:nvPr/>
            </p:nvSpPr>
            <p:spPr bwMode="auto">
              <a:xfrm>
                <a:off x="2743200" y="5867400"/>
                <a:ext cx="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91142" name="Group 6"/>
              <p:cNvGrpSpPr>
                <a:grpSpLocks/>
              </p:cNvGrpSpPr>
              <p:nvPr/>
            </p:nvGrpSpPr>
            <p:grpSpPr bwMode="auto">
              <a:xfrm>
                <a:off x="3469646" y="3321466"/>
                <a:ext cx="4794250" cy="2869064"/>
                <a:chOff x="1703" y="2275"/>
                <a:chExt cx="3020" cy="1304"/>
              </a:xfrm>
            </p:grpSpPr>
            <p:grpSp>
              <p:nvGrpSpPr>
                <p:cNvPr id="91143" name="Group 7"/>
                <p:cNvGrpSpPr>
                  <a:grpSpLocks/>
                </p:cNvGrpSpPr>
                <p:nvPr/>
              </p:nvGrpSpPr>
              <p:grpSpPr bwMode="auto">
                <a:xfrm>
                  <a:off x="1703" y="2275"/>
                  <a:ext cx="3020" cy="1304"/>
                  <a:chOff x="1703" y="2275"/>
                  <a:chExt cx="3020" cy="1304"/>
                </a:xfrm>
              </p:grpSpPr>
              <p:sp>
                <p:nvSpPr>
                  <p:cNvPr id="91144" name="Line 8"/>
                  <p:cNvSpPr>
                    <a:spLocks noChangeShapeType="1"/>
                  </p:cNvSpPr>
                  <p:nvPr/>
                </p:nvSpPr>
                <p:spPr bwMode="auto">
                  <a:xfrm flipH="1">
                    <a:off x="1973" y="2529"/>
                    <a:ext cx="276" cy="16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1145" name="Line 9"/>
                  <p:cNvSpPr>
                    <a:spLocks noChangeShapeType="1"/>
                  </p:cNvSpPr>
                  <p:nvPr/>
                </p:nvSpPr>
                <p:spPr bwMode="auto">
                  <a:xfrm>
                    <a:off x="2524" y="2448"/>
                    <a:ext cx="327" cy="20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1146" name="Text Box 10"/>
                  <p:cNvSpPr txBox="1">
                    <a:spLocks noChangeArrowheads="1"/>
                  </p:cNvSpPr>
                  <p:nvPr/>
                </p:nvSpPr>
                <p:spPr bwMode="auto">
                  <a:xfrm>
                    <a:off x="2628" y="2354"/>
                    <a:ext cx="180"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dirty="0"/>
                      <a:t>1</a:t>
                    </a:r>
                  </a:p>
                </p:txBody>
              </p:sp>
              <p:grpSp>
                <p:nvGrpSpPr>
                  <p:cNvPr id="91147" name="Group 11"/>
                  <p:cNvGrpSpPr>
                    <a:grpSpLocks/>
                  </p:cNvGrpSpPr>
                  <p:nvPr/>
                </p:nvGrpSpPr>
                <p:grpSpPr bwMode="auto">
                  <a:xfrm>
                    <a:off x="1703" y="2275"/>
                    <a:ext cx="3020" cy="1304"/>
                    <a:chOff x="1703" y="2275"/>
                    <a:chExt cx="3020" cy="1304"/>
                  </a:xfrm>
                </p:grpSpPr>
                <p:sp>
                  <p:nvSpPr>
                    <p:cNvPr id="91148" name="Oval 12"/>
                    <p:cNvSpPr>
                      <a:spLocks noChangeArrowheads="1"/>
                    </p:cNvSpPr>
                    <p:nvPr/>
                  </p:nvSpPr>
                  <p:spPr bwMode="auto">
                    <a:xfrm>
                      <a:off x="2216" y="2275"/>
                      <a:ext cx="310" cy="27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x-none" altLang="x-none"/>
                    </a:p>
                  </p:txBody>
                </p:sp>
                <p:sp>
                  <p:nvSpPr>
                    <p:cNvPr id="91149" name="Oval 13"/>
                    <p:cNvSpPr>
                      <a:spLocks noChangeArrowheads="1"/>
                    </p:cNvSpPr>
                    <p:nvPr/>
                  </p:nvSpPr>
                  <p:spPr bwMode="auto">
                    <a:xfrm>
                      <a:off x="1703" y="2640"/>
                      <a:ext cx="310" cy="269"/>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pPr>
                      <a:endParaRPr lang="en-US" altLang="zh-CN" sz="2800" b="1" dirty="0"/>
                    </a:p>
                  </p:txBody>
                </p:sp>
                <p:grpSp>
                  <p:nvGrpSpPr>
                    <p:cNvPr id="91151" name="Group 15"/>
                    <p:cNvGrpSpPr>
                      <a:grpSpLocks/>
                    </p:cNvGrpSpPr>
                    <p:nvPr/>
                  </p:nvGrpSpPr>
                  <p:grpSpPr bwMode="auto">
                    <a:xfrm>
                      <a:off x="2346" y="2588"/>
                      <a:ext cx="2377" cy="991"/>
                      <a:chOff x="2346" y="2588"/>
                      <a:chExt cx="2377" cy="991"/>
                    </a:xfrm>
                  </p:grpSpPr>
                  <p:grpSp>
                    <p:nvGrpSpPr>
                      <p:cNvPr id="91152" name="Group 16"/>
                      <p:cNvGrpSpPr>
                        <a:grpSpLocks/>
                      </p:cNvGrpSpPr>
                      <p:nvPr/>
                    </p:nvGrpSpPr>
                    <p:grpSpPr bwMode="auto">
                      <a:xfrm>
                        <a:off x="2346" y="2588"/>
                        <a:ext cx="1756" cy="874"/>
                        <a:chOff x="2346" y="2588"/>
                        <a:chExt cx="1756" cy="874"/>
                      </a:xfrm>
                    </p:grpSpPr>
                    <p:sp>
                      <p:nvSpPr>
                        <p:cNvPr id="91153" name="Line 17"/>
                        <p:cNvSpPr>
                          <a:spLocks noChangeShapeType="1"/>
                        </p:cNvSpPr>
                        <p:nvPr/>
                      </p:nvSpPr>
                      <p:spPr bwMode="auto">
                        <a:xfrm>
                          <a:off x="3139" y="2825"/>
                          <a:ext cx="740" cy="44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1154" name="Oval 18"/>
                        <p:cNvSpPr>
                          <a:spLocks noChangeArrowheads="1"/>
                        </p:cNvSpPr>
                        <p:nvPr/>
                      </p:nvSpPr>
                      <p:spPr bwMode="auto">
                        <a:xfrm>
                          <a:off x="2346" y="2857"/>
                          <a:ext cx="310" cy="27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pPr>
                          <a:r>
                            <a:rPr lang="en-US" altLang="zh-CN" sz="2800" b="1" dirty="0" smtClean="0"/>
                            <a:t>L</a:t>
                          </a:r>
                          <a:endParaRPr lang="en-US" altLang="zh-CN" sz="2800" b="1" dirty="0"/>
                        </a:p>
                      </p:txBody>
                    </p:sp>
                    <p:sp>
                      <p:nvSpPr>
                        <p:cNvPr id="91155" name="Oval 19"/>
                        <p:cNvSpPr>
                          <a:spLocks noChangeArrowheads="1"/>
                        </p:cNvSpPr>
                        <p:nvPr/>
                      </p:nvSpPr>
                      <p:spPr bwMode="auto">
                        <a:xfrm>
                          <a:off x="2835" y="2588"/>
                          <a:ext cx="310" cy="27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x-none" altLang="x-none"/>
                        </a:p>
                      </p:txBody>
                    </p:sp>
                    <p:sp>
                      <p:nvSpPr>
                        <p:cNvPr id="91156" name="Oval 20"/>
                        <p:cNvSpPr>
                          <a:spLocks noChangeArrowheads="1"/>
                        </p:cNvSpPr>
                        <p:nvPr/>
                      </p:nvSpPr>
                      <p:spPr bwMode="auto">
                        <a:xfrm>
                          <a:off x="3325" y="2852"/>
                          <a:ext cx="309" cy="27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x-none" altLang="x-none"/>
                        </a:p>
                      </p:txBody>
                    </p:sp>
                    <p:sp>
                      <p:nvSpPr>
                        <p:cNvPr id="91157" name="Oval 21"/>
                        <p:cNvSpPr>
                          <a:spLocks noChangeArrowheads="1"/>
                        </p:cNvSpPr>
                        <p:nvPr/>
                      </p:nvSpPr>
                      <p:spPr bwMode="auto">
                        <a:xfrm>
                          <a:off x="2877" y="3182"/>
                          <a:ext cx="310" cy="27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pPr>
                          <a:r>
                            <a:rPr lang="en-US" altLang="zh-CN" sz="2800" b="1" dirty="0" smtClean="0"/>
                            <a:t>H</a:t>
                          </a:r>
                          <a:endParaRPr lang="en-US" altLang="zh-CN" sz="2800" b="1" dirty="0"/>
                        </a:p>
                      </p:txBody>
                    </p:sp>
                    <p:sp>
                      <p:nvSpPr>
                        <p:cNvPr id="91158" name="Oval 22"/>
                        <p:cNvSpPr>
                          <a:spLocks noChangeArrowheads="1"/>
                        </p:cNvSpPr>
                        <p:nvPr/>
                      </p:nvSpPr>
                      <p:spPr bwMode="auto">
                        <a:xfrm>
                          <a:off x="3792" y="3192"/>
                          <a:ext cx="310" cy="27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pPr>
                          <a:r>
                            <a:rPr lang="en-US" altLang="zh-CN" sz="2800" b="1" dirty="0" smtClean="0"/>
                            <a:t>I</a:t>
                          </a:r>
                          <a:endParaRPr lang="en-US" altLang="zh-CN" sz="2800" b="1" dirty="0"/>
                        </a:p>
                      </p:txBody>
                    </p:sp>
                    <p:sp>
                      <p:nvSpPr>
                        <p:cNvPr id="91159" name="Line 23"/>
                        <p:cNvSpPr>
                          <a:spLocks noChangeShapeType="1"/>
                        </p:cNvSpPr>
                        <p:nvPr/>
                      </p:nvSpPr>
                      <p:spPr bwMode="auto">
                        <a:xfrm flipH="1">
                          <a:off x="2640" y="2784"/>
                          <a:ext cx="223" cy="13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1160" name="Line 24"/>
                        <p:cNvSpPr>
                          <a:spLocks noChangeShapeType="1"/>
                        </p:cNvSpPr>
                        <p:nvPr/>
                      </p:nvSpPr>
                      <p:spPr bwMode="auto">
                        <a:xfrm flipH="1">
                          <a:off x="3122" y="3095"/>
                          <a:ext cx="241" cy="16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91161" name="Text Box 25"/>
                      <p:cNvSpPr txBox="1">
                        <a:spLocks noChangeArrowheads="1"/>
                      </p:cNvSpPr>
                      <p:nvPr/>
                    </p:nvSpPr>
                    <p:spPr bwMode="auto">
                      <a:xfrm>
                        <a:off x="3165" y="2634"/>
                        <a:ext cx="23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dirty="0"/>
                          <a:t>1</a:t>
                        </a:r>
                      </a:p>
                    </p:txBody>
                  </p:sp>
                  <p:sp>
                    <p:nvSpPr>
                      <p:cNvPr id="91162" name="Text Box 26"/>
                      <p:cNvSpPr txBox="1">
                        <a:spLocks noChangeArrowheads="1"/>
                      </p:cNvSpPr>
                      <p:nvPr/>
                    </p:nvSpPr>
                    <p:spPr bwMode="auto">
                      <a:xfrm>
                        <a:off x="3644" y="2949"/>
                        <a:ext cx="25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dirty="0"/>
                          <a:t>1</a:t>
                        </a:r>
                      </a:p>
                    </p:txBody>
                  </p:sp>
                  <p:sp>
                    <p:nvSpPr>
                      <p:cNvPr id="91163" name="Text Box 27"/>
                      <p:cNvSpPr txBox="1">
                        <a:spLocks noChangeArrowheads="1"/>
                      </p:cNvSpPr>
                      <p:nvPr/>
                    </p:nvSpPr>
                    <p:spPr bwMode="auto">
                      <a:xfrm>
                        <a:off x="4104" y="3136"/>
                        <a:ext cx="61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x-none" altLang="x-none"/>
                      </a:p>
                    </p:txBody>
                  </p:sp>
                  <p:sp>
                    <p:nvSpPr>
                      <p:cNvPr id="91164" name="Text Box 28"/>
                      <p:cNvSpPr txBox="1">
                        <a:spLocks noChangeArrowheads="1"/>
                      </p:cNvSpPr>
                      <p:nvPr/>
                    </p:nvSpPr>
                    <p:spPr bwMode="auto">
                      <a:xfrm>
                        <a:off x="3120" y="3346"/>
                        <a:ext cx="3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x-none" altLang="x-none"/>
                      </a:p>
                    </p:txBody>
                  </p:sp>
                </p:grpSp>
              </p:grpSp>
            </p:grpSp>
            <p:sp>
              <p:nvSpPr>
                <p:cNvPr id="91166" name="Text Box 30"/>
                <p:cNvSpPr txBox="1">
                  <a:spLocks noChangeArrowheads="1"/>
                </p:cNvSpPr>
                <p:nvPr/>
              </p:nvSpPr>
              <p:spPr bwMode="auto">
                <a:xfrm>
                  <a:off x="3051" y="2931"/>
                  <a:ext cx="246"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dirty="0"/>
                    <a:t>0</a:t>
                  </a:r>
                </a:p>
              </p:txBody>
            </p:sp>
            <p:sp>
              <p:nvSpPr>
                <p:cNvPr id="91167" name="Text Box 31"/>
                <p:cNvSpPr txBox="1">
                  <a:spLocks noChangeArrowheads="1"/>
                </p:cNvSpPr>
                <p:nvPr/>
              </p:nvSpPr>
              <p:spPr bwMode="auto">
                <a:xfrm>
                  <a:off x="2602" y="2667"/>
                  <a:ext cx="25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dirty="0"/>
                    <a:t>0</a:t>
                  </a:r>
                </a:p>
              </p:txBody>
            </p:sp>
            <p:sp>
              <p:nvSpPr>
                <p:cNvPr id="91168" name="Text Box 32"/>
                <p:cNvSpPr txBox="1">
                  <a:spLocks noChangeArrowheads="1"/>
                </p:cNvSpPr>
                <p:nvPr/>
              </p:nvSpPr>
              <p:spPr bwMode="auto">
                <a:xfrm>
                  <a:off x="2042" y="2853"/>
                  <a:ext cx="180"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dirty="0" smtClean="0"/>
                    <a:t>1</a:t>
                  </a:r>
                  <a:endParaRPr lang="en-US" altLang="zh-CN" sz="2000" b="1" dirty="0"/>
                </a:p>
              </p:txBody>
            </p:sp>
          </p:grpSp>
          <p:sp>
            <p:nvSpPr>
              <p:cNvPr id="30" name="Oval 21"/>
              <p:cNvSpPr>
                <a:spLocks noChangeArrowheads="1"/>
              </p:cNvSpPr>
              <p:nvPr/>
            </p:nvSpPr>
            <p:spPr bwMode="auto">
              <a:xfrm>
                <a:off x="6042985" y="4575580"/>
                <a:ext cx="492125" cy="59405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pPr>
                <a:endParaRPr lang="en-US" altLang="zh-CN" sz="2800" b="1" dirty="0"/>
              </a:p>
            </p:txBody>
          </p:sp>
          <p:sp>
            <p:nvSpPr>
              <p:cNvPr id="31" name="Oval 21"/>
              <p:cNvSpPr>
                <a:spLocks noChangeArrowheads="1"/>
              </p:cNvSpPr>
              <p:nvPr/>
            </p:nvSpPr>
            <p:spPr bwMode="auto">
              <a:xfrm>
                <a:off x="5266932" y="3997435"/>
                <a:ext cx="492125" cy="59405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pPr>
                <a:endParaRPr lang="en-US" altLang="zh-CN" sz="2800" b="1" dirty="0"/>
              </a:p>
            </p:txBody>
          </p:sp>
          <p:sp>
            <p:nvSpPr>
              <p:cNvPr id="32" name="Line 24"/>
              <p:cNvSpPr>
                <a:spLocks noChangeShapeType="1"/>
              </p:cNvSpPr>
              <p:nvPr/>
            </p:nvSpPr>
            <p:spPr bwMode="auto">
              <a:xfrm flipH="1">
                <a:off x="3141033" y="4626185"/>
                <a:ext cx="382588" cy="35643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 name="Line 24"/>
              <p:cNvSpPr>
                <a:spLocks noChangeShapeType="1"/>
              </p:cNvSpPr>
              <p:nvPr/>
            </p:nvSpPr>
            <p:spPr bwMode="auto">
              <a:xfrm>
                <a:off x="3844296" y="4716394"/>
                <a:ext cx="298449" cy="38723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 name="Oval 21"/>
              <p:cNvSpPr>
                <a:spLocks noChangeArrowheads="1"/>
              </p:cNvSpPr>
              <p:nvPr/>
            </p:nvSpPr>
            <p:spPr bwMode="auto">
              <a:xfrm>
                <a:off x="2899866" y="4967483"/>
                <a:ext cx="492125" cy="59405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pPr>
                <a:r>
                  <a:rPr lang="en-US" altLang="zh-CN" sz="2800" b="1" dirty="0" smtClean="0"/>
                  <a:t>J</a:t>
                </a:r>
                <a:endParaRPr lang="en-US" altLang="zh-CN" sz="2800" b="1" dirty="0"/>
              </a:p>
            </p:txBody>
          </p:sp>
          <p:sp>
            <p:nvSpPr>
              <p:cNvPr id="36" name="Oval 21"/>
              <p:cNvSpPr>
                <a:spLocks noChangeArrowheads="1"/>
              </p:cNvSpPr>
              <p:nvPr/>
            </p:nvSpPr>
            <p:spPr bwMode="auto">
              <a:xfrm>
                <a:off x="3908607" y="5119132"/>
                <a:ext cx="492125" cy="59405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pPr>
                <a:r>
                  <a:rPr lang="en-US" altLang="zh-CN" sz="2800" b="1" dirty="0" smtClean="0"/>
                  <a:t>K</a:t>
                </a:r>
                <a:endParaRPr lang="en-US" altLang="zh-CN" sz="2800" b="1" dirty="0"/>
              </a:p>
            </p:txBody>
          </p:sp>
          <p:sp>
            <p:nvSpPr>
              <p:cNvPr id="37" name="Text Box 10"/>
              <p:cNvSpPr txBox="1">
                <a:spLocks noChangeArrowheads="1"/>
              </p:cNvSpPr>
              <p:nvPr/>
            </p:nvSpPr>
            <p:spPr bwMode="auto">
              <a:xfrm>
                <a:off x="4396307" y="3430376"/>
                <a:ext cx="510262" cy="329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endParaRPr lang="en-US" altLang="zh-CN" sz="2000" b="1" dirty="0"/>
              </a:p>
            </p:txBody>
          </p:sp>
        </p:grpSp>
        <p:sp>
          <p:nvSpPr>
            <p:cNvPr id="38" name="Text Box 32"/>
            <p:cNvSpPr txBox="1">
              <a:spLocks noChangeArrowheads="1"/>
            </p:cNvSpPr>
            <p:nvPr/>
          </p:nvSpPr>
          <p:spPr bwMode="auto">
            <a:xfrm>
              <a:off x="3151327" y="4471245"/>
              <a:ext cx="314842" cy="485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dirty="0"/>
                <a:t>0</a:t>
              </a:r>
            </a:p>
          </p:txBody>
        </p:sp>
        <p:sp>
          <p:nvSpPr>
            <p:cNvPr id="39" name="Text Box 32"/>
            <p:cNvSpPr txBox="1">
              <a:spLocks noChangeArrowheads="1"/>
            </p:cNvSpPr>
            <p:nvPr/>
          </p:nvSpPr>
          <p:spPr bwMode="auto">
            <a:xfrm>
              <a:off x="4148552" y="3453651"/>
              <a:ext cx="314842" cy="485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dirty="0"/>
                <a:t>0</a:t>
              </a:r>
            </a:p>
          </p:txBody>
        </p:sp>
      </p:grpSp>
      <p:sp>
        <p:nvSpPr>
          <p:cNvPr id="3" name="矩形 2"/>
          <p:cNvSpPr/>
          <p:nvPr/>
        </p:nvSpPr>
        <p:spPr>
          <a:xfrm>
            <a:off x="1094390" y="3508686"/>
            <a:ext cx="6096000" cy="1569660"/>
          </a:xfrm>
          <a:prstGeom prst="rect">
            <a:avLst/>
          </a:prstGeom>
        </p:spPr>
        <p:txBody>
          <a:bodyPr>
            <a:spAutoFit/>
          </a:bodyPr>
          <a:lstStyle/>
          <a:p>
            <a:r>
              <a:rPr lang="zh-CN" altLang="en-US" sz="2400" b="1" dirty="0">
                <a:solidFill>
                  <a:srgbClr val="FF0000"/>
                </a:solidFill>
                <a:latin typeface="Times New Roman" charset="0"/>
                <a:ea typeface="Times New Roman" charset="0"/>
                <a:cs typeface="Times New Roman" charset="0"/>
              </a:rPr>
              <a:t>H:110  I:111 J:00 K: 01 L:10 </a:t>
            </a:r>
            <a:endParaRPr lang="en-US" altLang="zh-CN" sz="2400" b="1" dirty="0" smtClean="0">
              <a:solidFill>
                <a:srgbClr val="FF0000"/>
              </a:solidFill>
              <a:latin typeface="Times New Roman" charset="0"/>
              <a:ea typeface="Times New Roman" charset="0"/>
              <a:cs typeface="Times New Roman" charset="0"/>
            </a:endParaRPr>
          </a:p>
          <a:p>
            <a:endParaRPr lang="en-US" altLang="zh-CN" sz="2400" b="1" dirty="0" smtClean="0">
              <a:solidFill>
                <a:srgbClr val="FF0000"/>
              </a:solidFill>
              <a:latin typeface="Times New Roman" charset="0"/>
              <a:ea typeface="Times New Roman" charset="0"/>
              <a:cs typeface="Times New Roman" charset="0"/>
            </a:endParaRPr>
          </a:p>
          <a:p>
            <a:r>
              <a:rPr lang="zh-CN" altLang="en-US" sz="2400" b="1" dirty="0" smtClean="0">
                <a:solidFill>
                  <a:srgbClr val="FF0000"/>
                </a:solidFill>
                <a:latin typeface="Times New Roman" charset="0"/>
                <a:ea typeface="Times New Roman" charset="0"/>
                <a:cs typeface="Times New Roman" charset="0"/>
              </a:rPr>
              <a:t>WPL</a:t>
            </a:r>
            <a:r>
              <a:rPr lang="zh-CN" altLang="en-US" sz="2400" b="1" dirty="0">
                <a:solidFill>
                  <a:srgbClr val="FF0000"/>
                </a:solidFill>
                <a:latin typeface="Times New Roman" charset="0"/>
                <a:ea typeface="Times New Roman" charset="0"/>
                <a:cs typeface="Times New Roman" charset="0"/>
              </a:rPr>
              <a:t>=3*（7+8）+2*（9+10+12）=45+62=107</a:t>
            </a:r>
          </a:p>
        </p:txBody>
      </p:sp>
    </p:spTree>
    <p:extLst>
      <p:ext uri="{BB962C8B-B14F-4D97-AF65-F5344CB8AC3E}">
        <p14:creationId xmlns:p14="http://schemas.microsoft.com/office/powerpoint/2010/main" val="1965073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a:xfrm>
            <a:off x="1295400" y="242046"/>
            <a:ext cx="7772400" cy="876129"/>
          </a:xfrm>
        </p:spPr>
        <p:txBody>
          <a:bodyPr/>
          <a:lstStyle/>
          <a:p>
            <a:r>
              <a:rPr lang="zh-CN" altLang="en-US"/>
              <a:t>习题</a:t>
            </a:r>
          </a:p>
        </p:txBody>
      </p:sp>
      <p:sp>
        <p:nvSpPr>
          <p:cNvPr id="484355" name="Rectangle 3"/>
          <p:cNvSpPr>
            <a:spLocks noGrp="1" noChangeArrowheads="1"/>
          </p:cNvSpPr>
          <p:nvPr>
            <p:ph type="body" idx="1"/>
          </p:nvPr>
        </p:nvSpPr>
        <p:spPr>
          <a:xfrm>
            <a:off x="1506324" y="1052514"/>
            <a:ext cx="7766050" cy="4891088"/>
          </a:xfrm>
        </p:spPr>
        <p:txBody>
          <a:bodyPr/>
          <a:lstStyle/>
          <a:p>
            <a:pPr marL="0" indent="0">
              <a:buNone/>
            </a:pPr>
            <a:r>
              <a:rPr lang="zh-CN" altLang="en-US" dirty="0">
                <a:latin typeface="SimSun" charset="-122"/>
                <a:ea typeface="SimSun" charset="-122"/>
                <a:cs typeface="SimSun" charset="-122"/>
              </a:rPr>
              <a:t>一、判断题</a:t>
            </a:r>
          </a:p>
          <a:p>
            <a:pPr marL="457200" lvl="1" indent="0">
              <a:buNone/>
            </a:pPr>
            <a:r>
              <a:rPr lang="en-US" altLang="zh-CN" dirty="0" smtClean="0">
                <a:latin typeface="SimSun" charset="-122"/>
                <a:ea typeface="SimSun" charset="-122"/>
                <a:cs typeface="SimSun" charset="-122"/>
              </a:rPr>
              <a:t>1.</a:t>
            </a:r>
            <a:r>
              <a:rPr lang="zh-CN" altLang="en-US" dirty="0">
                <a:latin typeface="SimSun" charset="-122"/>
                <a:ea typeface="SimSun" charset="-122"/>
                <a:cs typeface="SimSun" charset="-122"/>
              </a:rPr>
              <a:t>一棵度为</a:t>
            </a:r>
            <a:r>
              <a:rPr lang="en-US" altLang="zh-CN" dirty="0">
                <a:latin typeface="SimSun" charset="-122"/>
                <a:ea typeface="SimSun" charset="-122"/>
                <a:cs typeface="SimSun" charset="-122"/>
              </a:rPr>
              <a:t>2</a:t>
            </a:r>
            <a:r>
              <a:rPr lang="zh-CN" altLang="en-US" dirty="0">
                <a:latin typeface="SimSun" charset="-122"/>
                <a:ea typeface="SimSun" charset="-122"/>
                <a:cs typeface="SimSun" charset="-122"/>
              </a:rPr>
              <a:t>的树就是一棵二叉树。 </a:t>
            </a:r>
          </a:p>
          <a:p>
            <a:pPr marL="457200" lvl="1" indent="0">
              <a:buNone/>
            </a:pPr>
            <a:r>
              <a:rPr lang="en-US" altLang="zh-CN" dirty="0" smtClean="0">
                <a:latin typeface="SimSun" charset="-122"/>
                <a:ea typeface="SimSun" charset="-122"/>
                <a:cs typeface="SimSun" charset="-122"/>
              </a:rPr>
              <a:t>2.</a:t>
            </a:r>
            <a:r>
              <a:rPr lang="zh-CN" altLang="en-US" dirty="0">
                <a:latin typeface="SimSun" charset="-122"/>
                <a:ea typeface="SimSun" charset="-122"/>
                <a:cs typeface="SimSun" charset="-122"/>
              </a:rPr>
              <a:t>由树转换成二叉树，其根结点的右子树总是空的。</a:t>
            </a:r>
          </a:p>
          <a:p>
            <a:pPr marL="457200" lvl="1" indent="0">
              <a:buNone/>
            </a:pPr>
            <a:r>
              <a:rPr lang="en-US" altLang="zh-CN" dirty="0" smtClean="0">
                <a:latin typeface="SimSun" charset="-122"/>
                <a:ea typeface="SimSun" charset="-122"/>
                <a:cs typeface="SimSun" charset="-122"/>
              </a:rPr>
              <a:t>3.</a:t>
            </a:r>
            <a:r>
              <a:rPr lang="zh-CN" altLang="en-US" dirty="0">
                <a:latin typeface="SimSun" charset="-122"/>
                <a:ea typeface="SimSun" charset="-122"/>
                <a:cs typeface="SimSun" charset="-122"/>
              </a:rPr>
              <a:t>如果结点</a:t>
            </a:r>
            <a:r>
              <a:rPr lang="en-US" altLang="zh-CN" dirty="0">
                <a:latin typeface="SimSun" charset="-122"/>
                <a:ea typeface="SimSun" charset="-122"/>
                <a:cs typeface="SimSun" charset="-122"/>
              </a:rPr>
              <a:t>A</a:t>
            </a:r>
            <a:r>
              <a:rPr lang="zh-CN" altLang="en-US" dirty="0">
                <a:latin typeface="SimSun" charset="-122"/>
                <a:ea typeface="SimSun" charset="-122"/>
                <a:cs typeface="SimSun" charset="-122"/>
              </a:rPr>
              <a:t>有</a:t>
            </a:r>
            <a:r>
              <a:rPr lang="en-US" altLang="zh-CN" dirty="0">
                <a:latin typeface="SimSun" charset="-122"/>
                <a:ea typeface="SimSun" charset="-122"/>
                <a:cs typeface="SimSun" charset="-122"/>
              </a:rPr>
              <a:t>3</a:t>
            </a:r>
            <a:r>
              <a:rPr lang="zh-CN" altLang="en-US" dirty="0">
                <a:latin typeface="SimSun" charset="-122"/>
                <a:ea typeface="SimSun" charset="-122"/>
                <a:cs typeface="SimSun" charset="-122"/>
              </a:rPr>
              <a:t>个兄弟，而且</a:t>
            </a:r>
            <a:r>
              <a:rPr lang="en-US" altLang="zh-CN" dirty="0">
                <a:latin typeface="SimSun" charset="-122"/>
                <a:ea typeface="SimSun" charset="-122"/>
                <a:cs typeface="SimSun" charset="-122"/>
              </a:rPr>
              <a:t>B</a:t>
            </a:r>
            <a:r>
              <a:rPr lang="zh-CN" altLang="en-US" dirty="0">
                <a:latin typeface="SimSun" charset="-122"/>
                <a:ea typeface="SimSun" charset="-122"/>
                <a:cs typeface="SimSun" charset="-122"/>
              </a:rPr>
              <a:t>是</a:t>
            </a:r>
            <a:r>
              <a:rPr lang="en-US" altLang="zh-CN" dirty="0">
                <a:latin typeface="SimSun" charset="-122"/>
                <a:ea typeface="SimSun" charset="-122"/>
                <a:cs typeface="SimSun" charset="-122"/>
              </a:rPr>
              <a:t>A</a:t>
            </a:r>
            <a:r>
              <a:rPr lang="zh-CN" altLang="en-US" dirty="0">
                <a:latin typeface="SimSun" charset="-122"/>
                <a:ea typeface="SimSun" charset="-122"/>
                <a:cs typeface="SimSun" charset="-122"/>
              </a:rPr>
              <a:t>的双亲，则</a:t>
            </a:r>
            <a:r>
              <a:rPr lang="en-US" altLang="zh-CN" dirty="0">
                <a:latin typeface="SimSun" charset="-122"/>
                <a:ea typeface="SimSun" charset="-122"/>
                <a:cs typeface="SimSun" charset="-122"/>
              </a:rPr>
              <a:t>B</a:t>
            </a:r>
            <a:r>
              <a:rPr lang="zh-CN" altLang="en-US" dirty="0">
                <a:latin typeface="SimSun" charset="-122"/>
                <a:ea typeface="SimSun" charset="-122"/>
                <a:cs typeface="SimSun" charset="-122"/>
              </a:rPr>
              <a:t>的度是</a:t>
            </a:r>
            <a:r>
              <a:rPr lang="en-US" altLang="zh-CN" dirty="0">
                <a:latin typeface="SimSun" charset="-122"/>
                <a:ea typeface="SimSun" charset="-122"/>
                <a:cs typeface="SimSun" charset="-122"/>
              </a:rPr>
              <a:t>5</a:t>
            </a:r>
            <a:r>
              <a:rPr lang="zh-CN" altLang="en-US" dirty="0">
                <a:latin typeface="SimSun" charset="-122"/>
                <a:ea typeface="SimSun" charset="-122"/>
                <a:cs typeface="SimSun" charset="-122"/>
              </a:rPr>
              <a:t>。</a:t>
            </a:r>
          </a:p>
          <a:p>
            <a:pPr marL="457200" lvl="1" indent="0">
              <a:buNone/>
            </a:pPr>
            <a:r>
              <a:rPr lang="en-US" altLang="zh-CN" dirty="0" smtClean="0">
                <a:latin typeface="SimSun" charset="-122"/>
                <a:ea typeface="SimSun" charset="-122"/>
                <a:cs typeface="SimSun" charset="-122"/>
              </a:rPr>
              <a:t>4.</a:t>
            </a:r>
            <a:r>
              <a:rPr lang="zh-CN" altLang="en-US" dirty="0">
                <a:latin typeface="SimSun" charset="-122"/>
                <a:ea typeface="SimSun" charset="-122"/>
                <a:cs typeface="SimSun" charset="-122"/>
              </a:rPr>
              <a:t>给定二叉树的先序遍历序列和后序遍历序列，就</a:t>
            </a:r>
            <a:r>
              <a:rPr lang="zh-CN" altLang="en-US" dirty="0" smtClean="0">
                <a:latin typeface="SimSun" charset="-122"/>
                <a:ea typeface="SimSun" charset="-122"/>
                <a:cs typeface="SimSun" charset="-122"/>
              </a:rPr>
              <a:t>能唯一地</a:t>
            </a:r>
            <a:r>
              <a:rPr lang="zh-CN" altLang="en-US" dirty="0">
                <a:latin typeface="SimSun" charset="-122"/>
                <a:ea typeface="SimSun" charset="-122"/>
                <a:cs typeface="SimSun" charset="-122"/>
              </a:rPr>
              <a:t>确定一棵二叉树。</a:t>
            </a:r>
          </a:p>
          <a:p>
            <a:pPr marL="457200" lvl="1" indent="0">
              <a:buNone/>
            </a:pPr>
            <a:r>
              <a:rPr lang="en-US" altLang="zh-CN" dirty="0" smtClean="0">
                <a:latin typeface="SimSun" charset="-122"/>
                <a:ea typeface="SimSun" charset="-122"/>
                <a:cs typeface="SimSun" charset="-122"/>
              </a:rPr>
              <a:t>5.</a:t>
            </a:r>
            <a:r>
              <a:rPr lang="zh-CN" altLang="en-US" dirty="0">
                <a:latin typeface="SimSun" charset="-122"/>
                <a:ea typeface="SimSun" charset="-122"/>
                <a:cs typeface="SimSun" charset="-122"/>
              </a:rPr>
              <a:t>哈夫曼树是带权路径长度最短的树，路径上权值较大的结点离根较近</a:t>
            </a:r>
            <a:r>
              <a:rPr lang="zh-CN" altLang="en-US" dirty="0" smtClean="0">
                <a:latin typeface="SimSun" charset="-122"/>
                <a:ea typeface="SimSun" charset="-122"/>
                <a:cs typeface="SimSun" charset="-122"/>
              </a:rPr>
              <a:t>。</a:t>
            </a:r>
            <a:endParaRPr lang="zh-CN" altLang="en-US" dirty="0">
              <a:latin typeface="SimSun" charset="-122"/>
              <a:ea typeface="SimSun" charset="-122"/>
              <a:cs typeface="SimSun" charset="-122"/>
            </a:endParaRPr>
          </a:p>
        </p:txBody>
      </p:sp>
      <p:sp>
        <p:nvSpPr>
          <p:cNvPr id="484356" name="Rectangle 4"/>
          <p:cNvSpPr>
            <a:spLocks noChangeArrowheads="1"/>
          </p:cNvSpPr>
          <p:nvPr/>
        </p:nvSpPr>
        <p:spPr bwMode="auto">
          <a:xfrm>
            <a:off x="7749145" y="1610738"/>
            <a:ext cx="4443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600" dirty="0">
                <a:solidFill>
                  <a:srgbClr val="FF0000"/>
                </a:solidFill>
              </a:rPr>
              <a:t>×</a:t>
            </a:r>
          </a:p>
        </p:txBody>
      </p:sp>
      <p:sp>
        <p:nvSpPr>
          <p:cNvPr id="484358" name="Rectangle 6"/>
          <p:cNvSpPr>
            <a:spLocks noChangeArrowheads="1"/>
          </p:cNvSpPr>
          <p:nvPr/>
        </p:nvSpPr>
        <p:spPr bwMode="auto">
          <a:xfrm>
            <a:off x="3097306" y="2638038"/>
            <a:ext cx="4106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dirty="0">
                <a:solidFill>
                  <a:srgbClr val="FF0000"/>
                </a:solidFill>
              </a:rPr>
              <a:t>√</a:t>
            </a:r>
          </a:p>
        </p:txBody>
      </p:sp>
      <p:sp>
        <p:nvSpPr>
          <p:cNvPr id="484359" name="Rectangle 7"/>
          <p:cNvSpPr>
            <a:spLocks noChangeArrowheads="1"/>
          </p:cNvSpPr>
          <p:nvPr/>
        </p:nvSpPr>
        <p:spPr bwMode="auto">
          <a:xfrm>
            <a:off x="3792070" y="3514166"/>
            <a:ext cx="12268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3600" dirty="0">
                <a:solidFill>
                  <a:srgbClr val="FF0000"/>
                </a:solidFill>
              </a:rPr>
              <a:t>×</a:t>
            </a:r>
          </a:p>
        </p:txBody>
      </p:sp>
      <p:sp>
        <p:nvSpPr>
          <p:cNvPr id="484360" name="Rectangle 8"/>
          <p:cNvSpPr>
            <a:spLocks noChangeArrowheads="1"/>
          </p:cNvSpPr>
          <p:nvPr/>
        </p:nvSpPr>
        <p:spPr bwMode="auto">
          <a:xfrm>
            <a:off x="7005917" y="4428566"/>
            <a:ext cx="47320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4000" dirty="0">
                <a:solidFill>
                  <a:srgbClr val="FF0000"/>
                </a:solidFill>
              </a:rPr>
              <a:t>×</a:t>
            </a:r>
          </a:p>
        </p:txBody>
      </p:sp>
      <p:sp>
        <p:nvSpPr>
          <p:cNvPr id="484361" name="Rectangle 9"/>
          <p:cNvSpPr>
            <a:spLocks noChangeArrowheads="1"/>
          </p:cNvSpPr>
          <p:nvPr/>
        </p:nvSpPr>
        <p:spPr bwMode="auto">
          <a:xfrm>
            <a:off x="6494929" y="5470014"/>
            <a:ext cx="5109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3200" dirty="0">
                <a:solidFill>
                  <a:srgbClr val="FF0000"/>
                </a:solidFill>
              </a:rPr>
              <a:t>√</a:t>
            </a:r>
          </a:p>
        </p:txBody>
      </p:sp>
    </p:spTree>
    <p:extLst>
      <p:ext uri="{BB962C8B-B14F-4D97-AF65-F5344CB8AC3E}">
        <p14:creationId xmlns:p14="http://schemas.microsoft.com/office/powerpoint/2010/main" val="608858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4356"/>
                                        </p:tgtEl>
                                        <p:attrNameLst>
                                          <p:attrName>style.visibility</p:attrName>
                                        </p:attrNameLst>
                                      </p:cBhvr>
                                      <p:to>
                                        <p:strVal val="visible"/>
                                      </p:to>
                                    </p:set>
                                    <p:animEffect transition="in" filter="dissolve">
                                      <p:cBhvr>
                                        <p:cTn id="7" dur="500"/>
                                        <p:tgtEl>
                                          <p:spTgt spid="484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4358"/>
                                        </p:tgtEl>
                                        <p:attrNameLst>
                                          <p:attrName>style.visibility</p:attrName>
                                        </p:attrNameLst>
                                      </p:cBhvr>
                                      <p:to>
                                        <p:strVal val="visible"/>
                                      </p:to>
                                    </p:set>
                                    <p:animEffect transition="in" filter="dissolve">
                                      <p:cBhvr>
                                        <p:cTn id="12" dur="500"/>
                                        <p:tgtEl>
                                          <p:spTgt spid="4843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4359"/>
                                        </p:tgtEl>
                                        <p:attrNameLst>
                                          <p:attrName>style.visibility</p:attrName>
                                        </p:attrNameLst>
                                      </p:cBhvr>
                                      <p:to>
                                        <p:strVal val="visible"/>
                                      </p:to>
                                    </p:set>
                                    <p:animEffect transition="in" filter="dissolve">
                                      <p:cBhvr>
                                        <p:cTn id="17" dur="500"/>
                                        <p:tgtEl>
                                          <p:spTgt spid="4843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4360"/>
                                        </p:tgtEl>
                                        <p:attrNameLst>
                                          <p:attrName>style.visibility</p:attrName>
                                        </p:attrNameLst>
                                      </p:cBhvr>
                                      <p:to>
                                        <p:strVal val="visible"/>
                                      </p:to>
                                    </p:set>
                                    <p:animEffect transition="in" filter="dissolve">
                                      <p:cBhvr>
                                        <p:cTn id="22" dur="500"/>
                                        <p:tgtEl>
                                          <p:spTgt spid="4843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84361"/>
                                        </p:tgtEl>
                                        <p:attrNameLst>
                                          <p:attrName>style.visibility</p:attrName>
                                        </p:attrNameLst>
                                      </p:cBhvr>
                                      <p:to>
                                        <p:strVal val="visible"/>
                                      </p:to>
                                    </p:set>
                                    <p:animEffect transition="in" filter="dissolve">
                                      <p:cBhvr>
                                        <p:cTn id="27" dur="500"/>
                                        <p:tgtEl>
                                          <p:spTgt spid="484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utoUpdateAnimBg="0"/>
      <p:bldP spid="484358" grpId="0" autoUpdateAnimBg="0"/>
      <p:bldP spid="484359" grpId="0" autoUpdateAnimBg="0"/>
      <p:bldP spid="484360" grpId="0" autoUpdateAnimBg="0"/>
      <p:bldP spid="484361"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9" name="Rectangle 3"/>
          <p:cNvSpPr>
            <a:spLocks noGrp="1" noChangeArrowheads="1"/>
          </p:cNvSpPr>
          <p:nvPr>
            <p:ph type="body" idx="1"/>
          </p:nvPr>
        </p:nvSpPr>
        <p:spPr>
          <a:xfrm>
            <a:off x="1430244" y="1285783"/>
            <a:ext cx="8712200" cy="4496453"/>
          </a:xfrm>
        </p:spPr>
        <p:txBody>
          <a:bodyPr/>
          <a:lstStyle/>
          <a:p>
            <a:pPr marL="0" indent="0">
              <a:lnSpc>
                <a:spcPct val="120000"/>
              </a:lnSpc>
              <a:buNone/>
            </a:pPr>
            <a:r>
              <a:rPr lang="zh-CN" altLang="en-US" sz="2400" dirty="0"/>
              <a:t>二、填空题</a:t>
            </a:r>
          </a:p>
          <a:p>
            <a:pPr marL="457200" lvl="1" indent="0">
              <a:lnSpc>
                <a:spcPct val="120000"/>
              </a:lnSpc>
              <a:buNone/>
            </a:pPr>
            <a:r>
              <a:rPr lang="en-US" altLang="zh-CN" sz="2400" dirty="0" smtClean="0"/>
              <a:t>1.</a:t>
            </a:r>
            <a:r>
              <a:rPr lang="zh-CN" altLang="en-US" sz="2400" dirty="0"/>
              <a:t>对于一个具有</a:t>
            </a:r>
            <a:r>
              <a:rPr lang="en-US" altLang="zh-CN" sz="2400" dirty="0"/>
              <a:t>n</a:t>
            </a:r>
            <a:r>
              <a:rPr lang="zh-CN" altLang="en-US" sz="2400" dirty="0"/>
              <a:t>个结点的二叉树，当它存储在二叉链表中时，其指针字段的总数为</a:t>
            </a:r>
            <a:r>
              <a:rPr lang="en-US" altLang="zh-CN" sz="2400" dirty="0" smtClean="0"/>
              <a:t>_________</a:t>
            </a:r>
            <a:r>
              <a:rPr lang="zh-CN" altLang="en-US" sz="2400" dirty="0"/>
              <a:t>个，其中</a:t>
            </a:r>
            <a:r>
              <a:rPr lang="en-US" altLang="zh-CN" sz="2400" dirty="0"/>
              <a:t>_________</a:t>
            </a:r>
            <a:r>
              <a:rPr lang="zh-CN" altLang="en-US" sz="2400" dirty="0"/>
              <a:t>个用于链接孩子结点，</a:t>
            </a:r>
            <a:r>
              <a:rPr lang="en-US" altLang="zh-CN" sz="2400" dirty="0"/>
              <a:t>_________</a:t>
            </a:r>
            <a:r>
              <a:rPr lang="zh-CN" altLang="en-US" sz="2400" dirty="0"/>
              <a:t>个空闲。</a:t>
            </a:r>
          </a:p>
          <a:p>
            <a:pPr marL="457200" lvl="1" indent="0">
              <a:lnSpc>
                <a:spcPct val="120000"/>
              </a:lnSpc>
              <a:buNone/>
            </a:pPr>
            <a:r>
              <a:rPr lang="en-US" altLang="zh-CN" sz="2400" dirty="0" smtClean="0"/>
              <a:t>2.</a:t>
            </a:r>
            <a:r>
              <a:rPr lang="zh-CN" altLang="en-US" sz="2400" dirty="0"/>
              <a:t>一棵深度为</a:t>
            </a:r>
            <a:r>
              <a:rPr lang="en-US" altLang="zh-CN" sz="2400" dirty="0"/>
              <a:t>k</a:t>
            </a:r>
            <a:r>
              <a:rPr lang="zh-CN" altLang="en-US" sz="2400" dirty="0"/>
              <a:t>的满二叉树的结点总数为</a:t>
            </a:r>
            <a:r>
              <a:rPr lang="en-US" altLang="zh-CN" sz="2400" dirty="0"/>
              <a:t>___________</a:t>
            </a:r>
            <a:r>
              <a:rPr lang="zh-CN" altLang="en-US" sz="2400" dirty="0"/>
              <a:t>，一棵深度为</a:t>
            </a:r>
            <a:r>
              <a:rPr lang="en-US" altLang="zh-CN" sz="2400" dirty="0"/>
              <a:t>k</a:t>
            </a:r>
            <a:r>
              <a:rPr lang="zh-CN" altLang="en-US" sz="2400" dirty="0"/>
              <a:t>的完全二叉树的结点总数的最小值为</a:t>
            </a:r>
            <a:r>
              <a:rPr lang="en-US" altLang="zh-CN" sz="2400" dirty="0"/>
              <a:t>___________</a:t>
            </a:r>
            <a:r>
              <a:rPr lang="zh-CN" altLang="en-US" sz="2400" dirty="0"/>
              <a:t>，最大值为</a:t>
            </a:r>
            <a:r>
              <a:rPr lang="en-US" altLang="zh-CN" sz="2400" dirty="0"/>
              <a:t>___________</a:t>
            </a:r>
            <a:r>
              <a:rPr lang="zh-CN" altLang="en-US" sz="2400" dirty="0"/>
              <a:t>。</a:t>
            </a:r>
          </a:p>
          <a:p>
            <a:pPr marL="457200" lvl="1" indent="0">
              <a:lnSpc>
                <a:spcPct val="120000"/>
              </a:lnSpc>
              <a:buNone/>
            </a:pPr>
            <a:r>
              <a:rPr lang="en-US" altLang="zh-CN" sz="2400" dirty="0" smtClean="0"/>
              <a:t>3. </a:t>
            </a:r>
            <a:r>
              <a:rPr lang="zh-CN" altLang="en-US" sz="2400" dirty="0"/>
              <a:t>由三个结点构成的二叉树，共有</a:t>
            </a:r>
            <a:r>
              <a:rPr lang="en-US" altLang="zh-CN" sz="2400" dirty="0"/>
              <a:t>_________</a:t>
            </a:r>
            <a:r>
              <a:rPr lang="zh-CN" altLang="en-US" sz="2400" dirty="0"/>
              <a:t>种不同的结构。</a:t>
            </a:r>
          </a:p>
        </p:txBody>
      </p:sp>
      <p:sp>
        <p:nvSpPr>
          <p:cNvPr id="3" name="Rectangle 2"/>
          <p:cNvSpPr>
            <a:spLocks noGrp="1" noChangeArrowheads="1"/>
          </p:cNvSpPr>
          <p:nvPr>
            <p:ph type="title"/>
          </p:nvPr>
        </p:nvSpPr>
        <p:spPr>
          <a:xfrm>
            <a:off x="1295400" y="242046"/>
            <a:ext cx="7772400" cy="876129"/>
          </a:xfrm>
        </p:spPr>
        <p:txBody>
          <a:bodyPr/>
          <a:lstStyle/>
          <a:p>
            <a:r>
              <a:rPr lang="zh-CN" altLang="en-US"/>
              <a:t>习题</a:t>
            </a:r>
          </a:p>
        </p:txBody>
      </p:sp>
      <p:sp>
        <p:nvSpPr>
          <p:cNvPr id="2" name="文本框 1"/>
          <p:cNvSpPr txBox="1"/>
          <p:nvPr/>
        </p:nvSpPr>
        <p:spPr>
          <a:xfrm>
            <a:off x="5432612" y="2218765"/>
            <a:ext cx="484094" cy="461665"/>
          </a:xfrm>
          <a:prstGeom prst="rect">
            <a:avLst/>
          </a:prstGeom>
          <a:noFill/>
        </p:spPr>
        <p:txBody>
          <a:bodyPr wrap="square" rtlCol="0">
            <a:spAutoFit/>
          </a:bodyPr>
          <a:lstStyle/>
          <a:p>
            <a:r>
              <a:rPr kumimoji="1" lang="en-US" altLang="zh-CN" sz="2400" dirty="0" smtClean="0">
                <a:solidFill>
                  <a:srgbClr val="FF0000"/>
                </a:solidFill>
              </a:rPr>
              <a:t>2n</a:t>
            </a:r>
            <a:endParaRPr kumimoji="1" lang="zh-CN" altLang="en-US" sz="2400" dirty="0">
              <a:solidFill>
                <a:srgbClr val="FF0000"/>
              </a:solidFill>
            </a:endParaRPr>
          </a:p>
        </p:txBody>
      </p:sp>
      <p:sp>
        <p:nvSpPr>
          <p:cNvPr id="5" name="文本框 4"/>
          <p:cNvSpPr txBox="1"/>
          <p:nvPr/>
        </p:nvSpPr>
        <p:spPr>
          <a:xfrm>
            <a:off x="7937290" y="2218764"/>
            <a:ext cx="784411" cy="461665"/>
          </a:xfrm>
          <a:prstGeom prst="rect">
            <a:avLst/>
          </a:prstGeom>
          <a:noFill/>
        </p:spPr>
        <p:txBody>
          <a:bodyPr wrap="square" rtlCol="0">
            <a:spAutoFit/>
          </a:bodyPr>
          <a:lstStyle/>
          <a:p>
            <a:r>
              <a:rPr kumimoji="1" lang="en-US" altLang="zh-CN" sz="2400" smtClean="0">
                <a:solidFill>
                  <a:srgbClr val="FF0000"/>
                </a:solidFill>
              </a:rPr>
              <a:t>n-1</a:t>
            </a:r>
            <a:endParaRPr kumimoji="1" lang="zh-CN" altLang="en-US" sz="2400" dirty="0">
              <a:solidFill>
                <a:srgbClr val="FF0000"/>
              </a:solidFill>
            </a:endParaRPr>
          </a:p>
        </p:txBody>
      </p:sp>
      <p:sp>
        <p:nvSpPr>
          <p:cNvPr id="6" name="文本框 5"/>
          <p:cNvSpPr txBox="1"/>
          <p:nvPr/>
        </p:nvSpPr>
        <p:spPr>
          <a:xfrm>
            <a:off x="4097261" y="2680430"/>
            <a:ext cx="622072" cy="461665"/>
          </a:xfrm>
          <a:prstGeom prst="rect">
            <a:avLst/>
          </a:prstGeom>
          <a:noFill/>
        </p:spPr>
        <p:txBody>
          <a:bodyPr wrap="square" rtlCol="0">
            <a:spAutoFit/>
          </a:bodyPr>
          <a:lstStyle/>
          <a:p>
            <a:r>
              <a:rPr kumimoji="1" lang="en-US" altLang="zh-CN" sz="2400" smtClean="0">
                <a:solidFill>
                  <a:srgbClr val="FF0000"/>
                </a:solidFill>
              </a:rPr>
              <a:t>n+1</a:t>
            </a:r>
            <a:endParaRPr kumimoji="1" lang="zh-CN" altLang="en-US" sz="2400" dirty="0">
              <a:solidFill>
                <a:srgbClr val="FF0000"/>
              </a:solidFill>
            </a:endParaRPr>
          </a:p>
        </p:txBody>
      </p:sp>
      <p:sp>
        <p:nvSpPr>
          <p:cNvPr id="7" name="文本框 6"/>
          <p:cNvSpPr txBox="1"/>
          <p:nvPr/>
        </p:nvSpPr>
        <p:spPr>
          <a:xfrm>
            <a:off x="7791516" y="3151745"/>
            <a:ext cx="784411" cy="461665"/>
          </a:xfrm>
          <a:prstGeom prst="rect">
            <a:avLst/>
          </a:prstGeom>
          <a:noFill/>
        </p:spPr>
        <p:txBody>
          <a:bodyPr wrap="square" rtlCol="0">
            <a:spAutoFit/>
          </a:bodyPr>
          <a:lstStyle/>
          <a:p>
            <a:r>
              <a:rPr kumimoji="1" lang="en-US" altLang="zh-CN" sz="2400" dirty="0" smtClean="0">
                <a:solidFill>
                  <a:srgbClr val="FF0000"/>
                </a:solidFill>
              </a:rPr>
              <a:t>2</a:t>
            </a:r>
            <a:r>
              <a:rPr kumimoji="1" lang="en-US" altLang="zh-CN" sz="2400" baseline="30000" dirty="0" smtClean="0">
                <a:solidFill>
                  <a:srgbClr val="FF0000"/>
                </a:solidFill>
              </a:rPr>
              <a:t>k</a:t>
            </a:r>
            <a:r>
              <a:rPr kumimoji="1" lang="en-US" altLang="zh-CN" sz="2400" dirty="0" smtClean="0">
                <a:solidFill>
                  <a:srgbClr val="FF0000"/>
                </a:solidFill>
              </a:rPr>
              <a:t>-1</a:t>
            </a:r>
            <a:endParaRPr kumimoji="1" lang="zh-CN" altLang="en-US" sz="2400" dirty="0">
              <a:solidFill>
                <a:srgbClr val="FF0000"/>
              </a:solidFill>
            </a:endParaRPr>
          </a:p>
        </p:txBody>
      </p:sp>
      <p:sp>
        <p:nvSpPr>
          <p:cNvPr id="8" name="文本框 7"/>
          <p:cNvSpPr txBox="1"/>
          <p:nvPr/>
        </p:nvSpPr>
        <p:spPr>
          <a:xfrm>
            <a:off x="7965565" y="3623061"/>
            <a:ext cx="784411" cy="461665"/>
          </a:xfrm>
          <a:prstGeom prst="rect">
            <a:avLst/>
          </a:prstGeom>
          <a:noFill/>
        </p:spPr>
        <p:txBody>
          <a:bodyPr wrap="square" rtlCol="0">
            <a:spAutoFit/>
          </a:bodyPr>
          <a:lstStyle/>
          <a:p>
            <a:r>
              <a:rPr kumimoji="1" lang="en-US" altLang="zh-CN" sz="2400" dirty="0" smtClean="0">
                <a:solidFill>
                  <a:srgbClr val="FF0000"/>
                </a:solidFill>
              </a:rPr>
              <a:t>2</a:t>
            </a:r>
            <a:r>
              <a:rPr kumimoji="1" lang="en-US" altLang="zh-CN" sz="2400" baseline="30000" dirty="0" smtClean="0">
                <a:solidFill>
                  <a:srgbClr val="FF0000"/>
                </a:solidFill>
              </a:rPr>
              <a:t>k-1</a:t>
            </a:r>
            <a:endParaRPr kumimoji="1" lang="zh-CN" altLang="en-US" sz="2400" dirty="0">
              <a:solidFill>
                <a:srgbClr val="FF0000"/>
              </a:solidFill>
            </a:endParaRPr>
          </a:p>
        </p:txBody>
      </p:sp>
      <p:sp>
        <p:nvSpPr>
          <p:cNvPr id="9" name="文本框 8"/>
          <p:cNvSpPr txBox="1"/>
          <p:nvPr/>
        </p:nvSpPr>
        <p:spPr>
          <a:xfrm>
            <a:off x="3312850" y="4000500"/>
            <a:ext cx="784411" cy="461665"/>
          </a:xfrm>
          <a:prstGeom prst="rect">
            <a:avLst/>
          </a:prstGeom>
          <a:noFill/>
        </p:spPr>
        <p:txBody>
          <a:bodyPr wrap="square" rtlCol="0">
            <a:spAutoFit/>
          </a:bodyPr>
          <a:lstStyle/>
          <a:p>
            <a:r>
              <a:rPr kumimoji="1" lang="en-US" altLang="zh-CN" sz="2400" dirty="0" smtClean="0">
                <a:solidFill>
                  <a:srgbClr val="FF0000"/>
                </a:solidFill>
              </a:rPr>
              <a:t>2</a:t>
            </a:r>
            <a:r>
              <a:rPr kumimoji="1" lang="en-US" altLang="zh-CN" sz="2400" baseline="30000" dirty="0" smtClean="0">
                <a:solidFill>
                  <a:srgbClr val="FF0000"/>
                </a:solidFill>
              </a:rPr>
              <a:t>k</a:t>
            </a:r>
            <a:r>
              <a:rPr kumimoji="1" lang="en-US" altLang="zh-CN" sz="2400" dirty="0" smtClean="0">
                <a:solidFill>
                  <a:srgbClr val="FF0000"/>
                </a:solidFill>
              </a:rPr>
              <a:t>-1</a:t>
            </a:r>
            <a:endParaRPr kumimoji="1" lang="zh-CN" altLang="en-US" sz="2400" dirty="0">
              <a:solidFill>
                <a:srgbClr val="FF0000"/>
              </a:solidFill>
            </a:endParaRPr>
          </a:p>
        </p:txBody>
      </p:sp>
      <p:sp>
        <p:nvSpPr>
          <p:cNvPr id="10" name="文本框 9"/>
          <p:cNvSpPr txBox="1"/>
          <p:nvPr/>
        </p:nvSpPr>
        <p:spPr>
          <a:xfrm>
            <a:off x="7007105" y="4471848"/>
            <a:ext cx="784411" cy="461665"/>
          </a:xfrm>
          <a:prstGeom prst="rect">
            <a:avLst/>
          </a:prstGeom>
          <a:noFill/>
        </p:spPr>
        <p:txBody>
          <a:bodyPr wrap="square" rtlCol="0">
            <a:spAutoFit/>
          </a:bodyPr>
          <a:lstStyle/>
          <a:p>
            <a:r>
              <a:rPr kumimoji="1" lang="en-US" altLang="zh-CN" sz="2400" smtClean="0">
                <a:solidFill>
                  <a:srgbClr val="FF0000"/>
                </a:solidFill>
              </a:rPr>
              <a:t>5</a:t>
            </a:r>
            <a:endParaRPr kumimoji="1" lang="zh-CN" altLang="en-US" sz="2400" dirty="0">
              <a:solidFill>
                <a:srgbClr val="FF0000"/>
              </a:solidFill>
            </a:endParaRPr>
          </a:p>
        </p:txBody>
      </p:sp>
      <p:graphicFrame>
        <p:nvGraphicFramePr>
          <p:cNvPr id="12" name="Object 96">
            <a:extLst>
              <a:ext uri="{FF2B5EF4-FFF2-40B4-BE49-F238E27FC236}">
                <a16:creationId xmlns:a16="http://schemas.microsoft.com/office/drawing/2014/main" xmlns="" id="{1E374F15-7EF0-43D8-8BC7-C2AACB463D80}"/>
              </a:ext>
            </a:extLst>
          </p:cNvPr>
          <p:cNvGraphicFramePr>
            <a:graphicFrameLocks noChangeAspect="1"/>
          </p:cNvGraphicFramePr>
          <p:nvPr>
            <p:extLst>
              <p:ext uri="{D42A27DB-BD31-4B8C-83A1-F6EECF244321}">
                <p14:modId xmlns:p14="http://schemas.microsoft.com/office/powerpoint/2010/main" val="508956265"/>
              </p:ext>
            </p:extLst>
          </p:nvPr>
        </p:nvGraphicFramePr>
        <p:xfrm>
          <a:off x="6009765" y="5357700"/>
          <a:ext cx="1955800" cy="1017588"/>
        </p:xfrm>
        <a:graphic>
          <a:graphicData uri="http://schemas.openxmlformats.org/presentationml/2006/ole">
            <mc:AlternateContent xmlns:mc="http://schemas.openxmlformats.org/markup-compatibility/2006">
              <mc:Choice xmlns:v="urn:schemas-microsoft-com:vml" Requires="v">
                <p:oleObj spid="_x0000_s34936" name="Equation" r:id="rId3" imgW="622080" imgH="393480" progId="Equation.DSMT4">
                  <p:embed/>
                </p:oleObj>
              </mc:Choice>
              <mc:Fallback>
                <p:oleObj name="Equation" r:id="rId3" imgW="62208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9765" y="5357700"/>
                        <a:ext cx="1955800" cy="101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569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3" name="Rectangle 3"/>
          <p:cNvSpPr>
            <a:spLocks noGrp="1" noChangeArrowheads="1"/>
          </p:cNvSpPr>
          <p:nvPr>
            <p:ph type="body" idx="1"/>
          </p:nvPr>
        </p:nvSpPr>
        <p:spPr>
          <a:xfrm>
            <a:off x="1341438" y="1324905"/>
            <a:ext cx="9295186" cy="3247095"/>
          </a:xfrm>
        </p:spPr>
        <p:txBody>
          <a:bodyPr/>
          <a:lstStyle/>
          <a:p>
            <a:pPr marL="457200" lvl="1" indent="0">
              <a:buNone/>
            </a:pPr>
            <a:endParaRPr lang="zh-CN" altLang="en-US" sz="3200" dirty="0"/>
          </a:p>
          <a:p>
            <a:pPr marL="457200" lvl="1" indent="0">
              <a:buNone/>
            </a:pPr>
            <a:r>
              <a:rPr lang="en-US" altLang="zh-CN" dirty="0" smtClean="0"/>
              <a:t>4.</a:t>
            </a:r>
            <a:r>
              <a:rPr lang="zh-CN" altLang="en-US" dirty="0"/>
              <a:t>有</a:t>
            </a:r>
            <a:r>
              <a:rPr lang="en-US" altLang="zh-CN" dirty="0"/>
              <a:t>m</a:t>
            </a:r>
            <a:r>
              <a:rPr lang="zh-CN" altLang="en-US" dirty="0"/>
              <a:t>个叶子结点的哈夫曼树，其结点总数为</a:t>
            </a:r>
            <a:r>
              <a:rPr lang="en-US" altLang="zh-CN" dirty="0"/>
              <a:t>_______</a:t>
            </a:r>
            <a:r>
              <a:rPr lang="zh-CN" altLang="en-US" dirty="0" smtClean="0"/>
              <a:t>。</a:t>
            </a:r>
            <a:endParaRPr lang="en-US" altLang="zh-CN" dirty="0" smtClean="0"/>
          </a:p>
          <a:p>
            <a:pPr marL="457200" lvl="1" indent="0">
              <a:buNone/>
            </a:pPr>
            <a:endParaRPr lang="zh-CN" altLang="en-US" dirty="0"/>
          </a:p>
          <a:p>
            <a:pPr marL="457200" lvl="1" indent="0">
              <a:buNone/>
            </a:pPr>
            <a:r>
              <a:rPr lang="en-US" altLang="zh-CN" dirty="0" smtClean="0"/>
              <a:t>5.</a:t>
            </a:r>
            <a:r>
              <a:rPr lang="zh-CN" altLang="en-US" dirty="0"/>
              <a:t>某二叉树的前序遍历结点访问顺序为</a:t>
            </a:r>
            <a:r>
              <a:rPr lang="en-US" altLang="zh-CN" dirty="0"/>
              <a:t>ABDGCEFH</a:t>
            </a:r>
            <a:r>
              <a:rPr lang="zh-CN" altLang="en-US" dirty="0"/>
              <a:t>，中序遍历结点访问顺序为</a:t>
            </a:r>
            <a:r>
              <a:rPr lang="en-US" altLang="zh-CN" dirty="0"/>
              <a:t>DGBAECHF</a:t>
            </a:r>
            <a:r>
              <a:rPr lang="zh-CN" altLang="en-US" dirty="0"/>
              <a:t>，则其后序遍历结点访问顺序为</a:t>
            </a:r>
            <a:r>
              <a:rPr lang="en-US" altLang="zh-CN" dirty="0"/>
              <a:t>_____</a:t>
            </a:r>
            <a:r>
              <a:rPr lang="zh-CN" altLang="en-US" dirty="0"/>
              <a:t>。</a:t>
            </a:r>
          </a:p>
        </p:txBody>
      </p:sp>
      <p:sp>
        <p:nvSpPr>
          <p:cNvPr id="10" name="Rectangle 2"/>
          <p:cNvSpPr>
            <a:spLocks noGrp="1" noChangeArrowheads="1"/>
          </p:cNvSpPr>
          <p:nvPr>
            <p:ph type="title"/>
          </p:nvPr>
        </p:nvSpPr>
        <p:spPr>
          <a:xfrm>
            <a:off x="1295400" y="242046"/>
            <a:ext cx="7772400" cy="876129"/>
          </a:xfrm>
        </p:spPr>
        <p:txBody>
          <a:bodyPr/>
          <a:lstStyle/>
          <a:p>
            <a:r>
              <a:rPr lang="zh-CN" altLang="en-US"/>
              <a:t>习题</a:t>
            </a:r>
          </a:p>
        </p:txBody>
      </p:sp>
      <p:sp>
        <p:nvSpPr>
          <p:cNvPr id="11" name="Text Box 9"/>
          <p:cNvSpPr txBox="1">
            <a:spLocks noChangeArrowheads="1"/>
          </p:cNvSpPr>
          <p:nvPr/>
        </p:nvSpPr>
        <p:spPr bwMode="auto">
          <a:xfrm>
            <a:off x="9058835" y="1923676"/>
            <a:ext cx="11525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400" dirty="0">
                <a:solidFill>
                  <a:srgbClr val="FF0000"/>
                </a:solidFill>
              </a:rPr>
              <a:t>2*m-1</a:t>
            </a:r>
          </a:p>
        </p:txBody>
      </p:sp>
      <p:sp>
        <p:nvSpPr>
          <p:cNvPr id="12" name="Rectangle 10"/>
          <p:cNvSpPr>
            <a:spLocks noChangeArrowheads="1"/>
          </p:cNvSpPr>
          <p:nvPr/>
        </p:nvSpPr>
        <p:spPr bwMode="auto">
          <a:xfrm>
            <a:off x="4387151" y="3866667"/>
            <a:ext cx="15888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400" dirty="0">
                <a:solidFill>
                  <a:srgbClr val="FF0000"/>
                </a:solidFill>
              </a:rPr>
              <a:t>GDBEHFCA</a:t>
            </a:r>
          </a:p>
        </p:txBody>
      </p:sp>
    </p:spTree>
    <p:extLst>
      <p:ext uri="{BB962C8B-B14F-4D97-AF65-F5344CB8AC3E}">
        <p14:creationId xmlns:p14="http://schemas.microsoft.com/office/powerpoint/2010/main" val="600579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a:extLst>
              <a:ext uri="{FF2B5EF4-FFF2-40B4-BE49-F238E27FC236}">
                <a16:creationId xmlns:a16="http://schemas.microsoft.com/office/drawing/2014/main" xmlns="" id="{AB9DECF0-B187-4595-8EB5-FA38D3B5F50C}"/>
              </a:ext>
            </a:extLst>
          </p:cNvPr>
          <p:cNvSpPr>
            <a:spLocks noGrp="1" noChangeArrowheads="1"/>
          </p:cNvSpPr>
          <p:nvPr>
            <p:ph type="body" idx="1"/>
          </p:nvPr>
        </p:nvSpPr>
        <p:spPr>
          <a:xfrm>
            <a:off x="454366" y="1450530"/>
            <a:ext cx="7937725" cy="646331"/>
          </a:xfrm>
        </p:spPr>
        <p:txBody>
          <a:bodyPr/>
          <a:lstStyle/>
          <a:p>
            <a:pPr marL="457200" lvl="1" indent="0">
              <a:buNone/>
            </a:pPr>
            <a:r>
              <a:rPr lang="en-US" altLang="zh-CN" b="0"/>
              <a:t>3.</a:t>
            </a:r>
            <a:r>
              <a:rPr lang="zh-CN" altLang="en-US" b="0"/>
              <a:t>有</a:t>
            </a:r>
            <a:r>
              <a:rPr lang="en-US" altLang="zh-CN" b="0"/>
              <a:t>4</a:t>
            </a:r>
            <a:r>
              <a:rPr lang="zh-CN" altLang="en-US" b="0"/>
              <a:t>结点的二叉树有几种不同的形态？</a:t>
            </a:r>
          </a:p>
        </p:txBody>
      </p:sp>
      <p:sp>
        <p:nvSpPr>
          <p:cNvPr id="6" name="Rectangle 1031">
            <a:extLst>
              <a:ext uri="{FF2B5EF4-FFF2-40B4-BE49-F238E27FC236}">
                <a16:creationId xmlns:a16="http://schemas.microsoft.com/office/drawing/2014/main" xmlns="" id="{10409F97-9366-46D5-8E23-290FD2E1B5EF}"/>
              </a:ext>
            </a:extLst>
          </p:cNvPr>
          <p:cNvSpPr>
            <a:spLocks noGrp="1" noChangeArrowheads="1"/>
          </p:cNvSpPr>
          <p:nvPr>
            <p:ph type="title"/>
          </p:nvPr>
        </p:nvSpPr>
        <p:spPr>
          <a:xfrm>
            <a:off x="1481668" y="228600"/>
            <a:ext cx="2045303" cy="762000"/>
          </a:xfrm>
        </p:spPr>
        <p:txBody>
          <a:bodyPr/>
          <a:lstStyle/>
          <a:p>
            <a:pPr eaLnBrk="1" hangingPunct="1"/>
            <a:r>
              <a:rPr lang="zh-CN" altLang="en-US"/>
              <a:t>思考</a:t>
            </a:r>
          </a:p>
        </p:txBody>
      </p:sp>
      <p:grpSp>
        <p:nvGrpSpPr>
          <p:cNvPr id="8" name="Group 2">
            <a:extLst>
              <a:ext uri="{FF2B5EF4-FFF2-40B4-BE49-F238E27FC236}">
                <a16:creationId xmlns:a16="http://schemas.microsoft.com/office/drawing/2014/main" xmlns="" id="{C5A1A4BB-B741-4801-A86C-376E56D926FE}"/>
              </a:ext>
            </a:extLst>
          </p:cNvPr>
          <p:cNvGrpSpPr>
            <a:grpSpLocks/>
          </p:cNvGrpSpPr>
          <p:nvPr/>
        </p:nvGrpSpPr>
        <p:grpSpPr bwMode="auto">
          <a:xfrm>
            <a:off x="1358900" y="2247900"/>
            <a:ext cx="8305800" cy="2209800"/>
            <a:chOff x="424" y="1671"/>
            <a:chExt cx="5232" cy="1392"/>
          </a:xfrm>
        </p:grpSpPr>
        <p:sp>
          <p:nvSpPr>
            <p:cNvPr id="9" name="Line 3">
              <a:extLst>
                <a:ext uri="{FF2B5EF4-FFF2-40B4-BE49-F238E27FC236}">
                  <a16:creationId xmlns:a16="http://schemas.microsoft.com/office/drawing/2014/main" xmlns="" id="{3AC829A1-F7A2-4BE0-9C43-790862C16720}"/>
                </a:ext>
              </a:extLst>
            </p:cNvPr>
            <p:cNvSpPr>
              <a:spLocks noChangeShapeType="1"/>
            </p:cNvSpPr>
            <p:nvPr/>
          </p:nvSpPr>
          <p:spPr bwMode="auto">
            <a:xfrm flipH="1">
              <a:off x="4504" y="2199"/>
              <a:ext cx="4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4">
              <a:extLst>
                <a:ext uri="{FF2B5EF4-FFF2-40B4-BE49-F238E27FC236}">
                  <a16:creationId xmlns:a16="http://schemas.microsoft.com/office/drawing/2014/main" xmlns="" id="{D1946607-E1F8-4987-AE2C-081713ADEB36}"/>
                </a:ext>
              </a:extLst>
            </p:cNvPr>
            <p:cNvSpPr>
              <a:spLocks noChangeShapeType="1"/>
            </p:cNvSpPr>
            <p:nvPr/>
          </p:nvSpPr>
          <p:spPr bwMode="auto">
            <a:xfrm flipH="1">
              <a:off x="1144" y="2199"/>
              <a:ext cx="96" cy="288"/>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5">
              <a:extLst>
                <a:ext uri="{FF2B5EF4-FFF2-40B4-BE49-F238E27FC236}">
                  <a16:creationId xmlns:a16="http://schemas.microsoft.com/office/drawing/2014/main" xmlns="" id="{EEFB45BB-703E-4A9E-9E1F-BC445BE01022}"/>
                </a:ext>
              </a:extLst>
            </p:cNvPr>
            <p:cNvSpPr>
              <a:spLocks noChangeShapeType="1"/>
            </p:cNvSpPr>
            <p:nvPr/>
          </p:nvSpPr>
          <p:spPr bwMode="auto">
            <a:xfrm flipH="1">
              <a:off x="904" y="1815"/>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6">
              <a:extLst>
                <a:ext uri="{FF2B5EF4-FFF2-40B4-BE49-F238E27FC236}">
                  <a16:creationId xmlns:a16="http://schemas.microsoft.com/office/drawing/2014/main" xmlns="" id="{E9E11C28-5DA3-41F5-B6FD-21698328106F}"/>
                </a:ext>
              </a:extLst>
            </p:cNvPr>
            <p:cNvSpPr>
              <a:spLocks noChangeShapeType="1"/>
            </p:cNvSpPr>
            <p:nvPr/>
          </p:nvSpPr>
          <p:spPr bwMode="auto">
            <a:xfrm>
              <a:off x="2872" y="1815"/>
              <a:ext cx="48"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7">
              <a:extLst>
                <a:ext uri="{FF2B5EF4-FFF2-40B4-BE49-F238E27FC236}">
                  <a16:creationId xmlns:a16="http://schemas.microsoft.com/office/drawing/2014/main" xmlns="" id="{004D1336-C1BC-4566-9CE5-721CC266857E}"/>
                </a:ext>
              </a:extLst>
            </p:cNvPr>
            <p:cNvSpPr>
              <a:spLocks noChangeShapeType="1"/>
            </p:cNvSpPr>
            <p:nvPr/>
          </p:nvSpPr>
          <p:spPr bwMode="auto">
            <a:xfrm>
              <a:off x="2728" y="2199"/>
              <a:ext cx="96" cy="288"/>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8">
              <a:extLst>
                <a:ext uri="{FF2B5EF4-FFF2-40B4-BE49-F238E27FC236}">
                  <a16:creationId xmlns:a16="http://schemas.microsoft.com/office/drawing/2014/main" xmlns="" id="{BAAF0045-EBD4-49BD-A9B5-BB58B0989D73}"/>
                </a:ext>
              </a:extLst>
            </p:cNvPr>
            <p:cNvSpPr>
              <a:spLocks noChangeShapeType="1"/>
            </p:cNvSpPr>
            <p:nvPr/>
          </p:nvSpPr>
          <p:spPr bwMode="auto">
            <a:xfrm flipH="1">
              <a:off x="2680" y="1815"/>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9">
              <a:extLst>
                <a:ext uri="{FF2B5EF4-FFF2-40B4-BE49-F238E27FC236}">
                  <a16:creationId xmlns:a16="http://schemas.microsoft.com/office/drawing/2014/main" xmlns="" id="{518138CF-125D-4A6F-A468-6E6175F5B646}"/>
                </a:ext>
              </a:extLst>
            </p:cNvPr>
            <p:cNvSpPr>
              <a:spLocks noChangeShapeType="1"/>
            </p:cNvSpPr>
            <p:nvPr/>
          </p:nvSpPr>
          <p:spPr bwMode="auto">
            <a:xfrm flipH="1">
              <a:off x="3640" y="1815"/>
              <a:ext cx="96" cy="288"/>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0">
              <a:extLst>
                <a:ext uri="{FF2B5EF4-FFF2-40B4-BE49-F238E27FC236}">
                  <a16:creationId xmlns:a16="http://schemas.microsoft.com/office/drawing/2014/main" xmlns="" id="{27E1E6D1-0817-47CE-81E7-82A4DEBECB8B}"/>
                </a:ext>
              </a:extLst>
            </p:cNvPr>
            <p:cNvSpPr>
              <a:spLocks noChangeShapeType="1"/>
            </p:cNvSpPr>
            <p:nvPr/>
          </p:nvSpPr>
          <p:spPr bwMode="auto">
            <a:xfrm flipH="1">
              <a:off x="1576" y="2583"/>
              <a:ext cx="4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1">
              <a:extLst>
                <a:ext uri="{FF2B5EF4-FFF2-40B4-BE49-F238E27FC236}">
                  <a16:creationId xmlns:a16="http://schemas.microsoft.com/office/drawing/2014/main" xmlns="" id="{7C9EA3F9-BE09-40F4-A04F-FFAE8FAF731C}"/>
                </a:ext>
              </a:extLst>
            </p:cNvPr>
            <p:cNvSpPr>
              <a:spLocks noChangeShapeType="1"/>
            </p:cNvSpPr>
            <p:nvPr/>
          </p:nvSpPr>
          <p:spPr bwMode="auto">
            <a:xfrm flipH="1">
              <a:off x="1768" y="1767"/>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2">
              <a:extLst>
                <a:ext uri="{FF2B5EF4-FFF2-40B4-BE49-F238E27FC236}">
                  <a16:creationId xmlns:a16="http://schemas.microsoft.com/office/drawing/2014/main" xmlns="" id="{5D1C9E76-44CE-4C8B-8EAB-375E6ABBB436}"/>
                </a:ext>
              </a:extLst>
            </p:cNvPr>
            <p:cNvSpPr>
              <a:spLocks noChangeShapeType="1"/>
            </p:cNvSpPr>
            <p:nvPr/>
          </p:nvSpPr>
          <p:spPr bwMode="auto">
            <a:xfrm flipH="1">
              <a:off x="5128" y="2583"/>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a:extLst>
                <a:ext uri="{FF2B5EF4-FFF2-40B4-BE49-F238E27FC236}">
                  <a16:creationId xmlns:a16="http://schemas.microsoft.com/office/drawing/2014/main" xmlns="" id="{ABC9E424-C330-4B5A-9194-136C9FD19216}"/>
                </a:ext>
              </a:extLst>
            </p:cNvPr>
            <p:cNvSpPr>
              <a:spLocks noChangeShapeType="1"/>
            </p:cNvSpPr>
            <p:nvPr/>
          </p:nvSpPr>
          <p:spPr bwMode="auto">
            <a:xfrm>
              <a:off x="5272" y="1815"/>
              <a:ext cx="288" cy="105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14">
              <a:extLst>
                <a:ext uri="{FF2B5EF4-FFF2-40B4-BE49-F238E27FC236}">
                  <a16:creationId xmlns:a16="http://schemas.microsoft.com/office/drawing/2014/main" xmlns="" id="{6F2DE6BB-46BE-4776-9921-374A41B57523}"/>
                </a:ext>
              </a:extLst>
            </p:cNvPr>
            <p:cNvSpPr>
              <a:spLocks noChangeArrowheads="1"/>
            </p:cNvSpPr>
            <p:nvPr/>
          </p:nvSpPr>
          <p:spPr bwMode="auto">
            <a:xfrm>
              <a:off x="5176" y="1671"/>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15">
              <a:extLst>
                <a:ext uri="{FF2B5EF4-FFF2-40B4-BE49-F238E27FC236}">
                  <a16:creationId xmlns:a16="http://schemas.microsoft.com/office/drawing/2014/main" xmlns="" id="{09046EE3-ADD4-45EC-B829-3EB549C09AC5}"/>
                </a:ext>
              </a:extLst>
            </p:cNvPr>
            <p:cNvSpPr>
              <a:spLocks noChangeArrowheads="1"/>
            </p:cNvSpPr>
            <p:nvPr/>
          </p:nvSpPr>
          <p:spPr bwMode="auto">
            <a:xfrm>
              <a:off x="5272"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16">
              <a:extLst>
                <a:ext uri="{FF2B5EF4-FFF2-40B4-BE49-F238E27FC236}">
                  <a16:creationId xmlns:a16="http://schemas.microsoft.com/office/drawing/2014/main" xmlns="" id="{ABE970E6-8AB1-4655-947C-81690F1B6986}"/>
                </a:ext>
              </a:extLst>
            </p:cNvPr>
            <p:cNvSpPr>
              <a:spLocks noChangeArrowheads="1"/>
            </p:cNvSpPr>
            <p:nvPr/>
          </p:nvSpPr>
          <p:spPr bwMode="auto">
            <a:xfrm>
              <a:off x="5368" y="2439"/>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17">
              <a:extLst>
                <a:ext uri="{FF2B5EF4-FFF2-40B4-BE49-F238E27FC236}">
                  <a16:creationId xmlns:a16="http://schemas.microsoft.com/office/drawing/2014/main" xmlns="" id="{1BCDE527-2327-4ABB-8E2E-0F1E7A77C74E}"/>
                </a:ext>
              </a:extLst>
            </p:cNvPr>
            <p:cNvSpPr>
              <a:spLocks noChangeArrowheads="1"/>
            </p:cNvSpPr>
            <p:nvPr/>
          </p:nvSpPr>
          <p:spPr bwMode="auto">
            <a:xfrm>
              <a:off x="5464" y="2871"/>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18">
              <a:extLst>
                <a:ext uri="{FF2B5EF4-FFF2-40B4-BE49-F238E27FC236}">
                  <a16:creationId xmlns:a16="http://schemas.microsoft.com/office/drawing/2014/main" xmlns="" id="{5615FCD9-2B13-49CA-9B18-ACACE404629C}"/>
                </a:ext>
              </a:extLst>
            </p:cNvPr>
            <p:cNvSpPr>
              <a:spLocks noChangeArrowheads="1"/>
            </p:cNvSpPr>
            <p:nvPr/>
          </p:nvSpPr>
          <p:spPr bwMode="auto">
            <a:xfrm>
              <a:off x="5032" y="2871"/>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a:extLst>
                <a:ext uri="{FF2B5EF4-FFF2-40B4-BE49-F238E27FC236}">
                  <a16:creationId xmlns:a16="http://schemas.microsoft.com/office/drawing/2014/main" xmlns="" id="{61BD42C6-1449-4220-B19D-8293030E84BC}"/>
                </a:ext>
              </a:extLst>
            </p:cNvPr>
            <p:cNvSpPr>
              <a:spLocks noChangeShapeType="1"/>
            </p:cNvSpPr>
            <p:nvPr/>
          </p:nvSpPr>
          <p:spPr bwMode="auto">
            <a:xfrm>
              <a:off x="5032" y="1815"/>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0">
              <a:extLst>
                <a:ext uri="{FF2B5EF4-FFF2-40B4-BE49-F238E27FC236}">
                  <a16:creationId xmlns:a16="http://schemas.microsoft.com/office/drawing/2014/main" xmlns="" id="{42D3891A-450B-4873-99FE-D1AE0A3175EF}"/>
                </a:ext>
              </a:extLst>
            </p:cNvPr>
            <p:cNvSpPr>
              <a:spLocks noChangeArrowheads="1"/>
            </p:cNvSpPr>
            <p:nvPr/>
          </p:nvSpPr>
          <p:spPr bwMode="auto">
            <a:xfrm>
              <a:off x="4936" y="1671"/>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21">
              <a:extLst>
                <a:ext uri="{FF2B5EF4-FFF2-40B4-BE49-F238E27FC236}">
                  <a16:creationId xmlns:a16="http://schemas.microsoft.com/office/drawing/2014/main" xmlns="" id="{5D39983F-B03B-4B29-B74E-E0C80C9E022F}"/>
                </a:ext>
              </a:extLst>
            </p:cNvPr>
            <p:cNvSpPr>
              <a:spLocks noChangeArrowheads="1"/>
            </p:cNvSpPr>
            <p:nvPr/>
          </p:nvSpPr>
          <p:spPr bwMode="auto">
            <a:xfrm>
              <a:off x="5032"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22">
              <a:extLst>
                <a:ext uri="{FF2B5EF4-FFF2-40B4-BE49-F238E27FC236}">
                  <a16:creationId xmlns:a16="http://schemas.microsoft.com/office/drawing/2014/main" xmlns="" id="{91C67CC8-C92F-4C19-BBAF-A432CF1FFE50}"/>
                </a:ext>
              </a:extLst>
            </p:cNvPr>
            <p:cNvSpPr>
              <a:spLocks noChangeArrowheads="1"/>
            </p:cNvSpPr>
            <p:nvPr/>
          </p:nvSpPr>
          <p:spPr bwMode="auto">
            <a:xfrm>
              <a:off x="5128" y="2439"/>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3">
              <a:extLst>
                <a:ext uri="{FF2B5EF4-FFF2-40B4-BE49-F238E27FC236}">
                  <a16:creationId xmlns:a16="http://schemas.microsoft.com/office/drawing/2014/main" xmlns="" id="{D715242B-9912-4D75-A303-3C2C707B36D8}"/>
                </a:ext>
              </a:extLst>
            </p:cNvPr>
            <p:cNvSpPr>
              <a:spLocks noChangeShapeType="1"/>
            </p:cNvSpPr>
            <p:nvPr/>
          </p:nvSpPr>
          <p:spPr bwMode="auto">
            <a:xfrm>
              <a:off x="4744" y="1815"/>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24">
              <a:extLst>
                <a:ext uri="{FF2B5EF4-FFF2-40B4-BE49-F238E27FC236}">
                  <a16:creationId xmlns:a16="http://schemas.microsoft.com/office/drawing/2014/main" xmlns="" id="{B6257008-7703-43FB-9CE2-45C0DE70EA37}"/>
                </a:ext>
              </a:extLst>
            </p:cNvPr>
            <p:cNvSpPr>
              <a:spLocks noChangeArrowheads="1"/>
            </p:cNvSpPr>
            <p:nvPr/>
          </p:nvSpPr>
          <p:spPr bwMode="auto">
            <a:xfrm>
              <a:off x="4648" y="1671"/>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25">
              <a:extLst>
                <a:ext uri="{FF2B5EF4-FFF2-40B4-BE49-F238E27FC236}">
                  <a16:creationId xmlns:a16="http://schemas.microsoft.com/office/drawing/2014/main" xmlns="" id="{BE6EF160-A9D9-4B17-A085-50AA41E4DC30}"/>
                </a:ext>
              </a:extLst>
            </p:cNvPr>
            <p:cNvSpPr>
              <a:spLocks noChangeArrowheads="1"/>
            </p:cNvSpPr>
            <p:nvPr/>
          </p:nvSpPr>
          <p:spPr bwMode="auto">
            <a:xfrm>
              <a:off x="4744"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6">
              <a:extLst>
                <a:ext uri="{FF2B5EF4-FFF2-40B4-BE49-F238E27FC236}">
                  <a16:creationId xmlns:a16="http://schemas.microsoft.com/office/drawing/2014/main" xmlns="" id="{B27D1B33-36F0-4A60-8531-A6A0734634A1}"/>
                </a:ext>
              </a:extLst>
            </p:cNvPr>
            <p:cNvSpPr>
              <a:spLocks noChangeShapeType="1"/>
            </p:cNvSpPr>
            <p:nvPr/>
          </p:nvSpPr>
          <p:spPr bwMode="auto">
            <a:xfrm>
              <a:off x="4888" y="2199"/>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27">
              <a:extLst>
                <a:ext uri="{FF2B5EF4-FFF2-40B4-BE49-F238E27FC236}">
                  <a16:creationId xmlns:a16="http://schemas.microsoft.com/office/drawing/2014/main" xmlns="" id="{D05594DB-F8EC-4DD7-8C4D-CDFEBB683819}"/>
                </a:ext>
              </a:extLst>
            </p:cNvPr>
            <p:cNvSpPr>
              <a:spLocks noChangeArrowheads="1"/>
            </p:cNvSpPr>
            <p:nvPr/>
          </p:nvSpPr>
          <p:spPr bwMode="auto">
            <a:xfrm>
              <a:off x="4888" y="2439"/>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28">
              <a:extLst>
                <a:ext uri="{FF2B5EF4-FFF2-40B4-BE49-F238E27FC236}">
                  <a16:creationId xmlns:a16="http://schemas.microsoft.com/office/drawing/2014/main" xmlns="" id="{BF3DF845-B5AE-4119-A92B-79A38F55F3AF}"/>
                </a:ext>
              </a:extLst>
            </p:cNvPr>
            <p:cNvSpPr>
              <a:spLocks noChangeArrowheads="1"/>
            </p:cNvSpPr>
            <p:nvPr/>
          </p:nvSpPr>
          <p:spPr bwMode="auto">
            <a:xfrm>
              <a:off x="4648" y="2439"/>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29">
              <a:extLst>
                <a:ext uri="{FF2B5EF4-FFF2-40B4-BE49-F238E27FC236}">
                  <a16:creationId xmlns:a16="http://schemas.microsoft.com/office/drawing/2014/main" xmlns="" id="{F48094ED-9AF5-42CD-A6F0-435556EAD50D}"/>
                </a:ext>
              </a:extLst>
            </p:cNvPr>
            <p:cNvSpPr>
              <a:spLocks noChangeShapeType="1"/>
            </p:cNvSpPr>
            <p:nvPr/>
          </p:nvSpPr>
          <p:spPr bwMode="auto">
            <a:xfrm flipH="1">
              <a:off x="4744" y="2199"/>
              <a:ext cx="48" cy="288"/>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0">
              <a:extLst>
                <a:ext uri="{FF2B5EF4-FFF2-40B4-BE49-F238E27FC236}">
                  <a16:creationId xmlns:a16="http://schemas.microsoft.com/office/drawing/2014/main" xmlns="" id="{78C0D9C0-EF8B-45BA-A718-54E2034CD49E}"/>
                </a:ext>
              </a:extLst>
            </p:cNvPr>
            <p:cNvSpPr>
              <a:spLocks noChangeShapeType="1"/>
            </p:cNvSpPr>
            <p:nvPr/>
          </p:nvSpPr>
          <p:spPr bwMode="auto">
            <a:xfrm>
              <a:off x="1768" y="2199"/>
              <a:ext cx="192" cy="76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31">
              <a:extLst>
                <a:ext uri="{FF2B5EF4-FFF2-40B4-BE49-F238E27FC236}">
                  <a16:creationId xmlns:a16="http://schemas.microsoft.com/office/drawing/2014/main" xmlns="" id="{2F3F53B7-D544-4EC7-BD6F-A8B4D415802B}"/>
                </a:ext>
              </a:extLst>
            </p:cNvPr>
            <p:cNvSpPr>
              <a:spLocks noChangeArrowheads="1"/>
            </p:cNvSpPr>
            <p:nvPr/>
          </p:nvSpPr>
          <p:spPr bwMode="auto">
            <a:xfrm>
              <a:off x="1672"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Oval 32">
              <a:extLst>
                <a:ext uri="{FF2B5EF4-FFF2-40B4-BE49-F238E27FC236}">
                  <a16:creationId xmlns:a16="http://schemas.microsoft.com/office/drawing/2014/main" xmlns="" id="{63279853-5F7B-4752-8962-40CC9E04F1D7}"/>
                </a:ext>
              </a:extLst>
            </p:cNvPr>
            <p:cNvSpPr>
              <a:spLocks noChangeArrowheads="1"/>
            </p:cNvSpPr>
            <p:nvPr/>
          </p:nvSpPr>
          <p:spPr bwMode="auto">
            <a:xfrm>
              <a:off x="1768" y="2439"/>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a:solidFill>
                    <a:schemeClr val="tx1"/>
                  </a:solidFill>
                </a:rPr>
                <a:t>  </a:t>
              </a:r>
            </a:p>
          </p:txBody>
        </p:sp>
        <p:sp>
          <p:nvSpPr>
            <p:cNvPr id="39" name="Oval 33">
              <a:extLst>
                <a:ext uri="{FF2B5EF4-FFF2-40B4-BE49-F238E27FC236}">
                  <a16:creationId xmlns:a16="http://schemas.microsoft.com/office/drawing/2014/main" xmlns="" id="{23DD0ECC-2890-4909-B166-0E3DB705E2BF}"/>
                </a:ext>
              </a:extLst>
            </p:cNvPr>
            <p:cNvSpPr>
              <a:spLocks noChangeArrowheads="1"/>
            </p:cNvSpPr>
            <p:nvPr/>
          </p:nvSpPr>
          <p:spPr bwMode="auto">
            <a:xfrm>
              <a:off x="1864" y="2823"/>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34">
              <a:extLst>
                <a:ext uri="{FF2B5EF4-FFF2-40B4-BE49-F238E27FC236}">
                  <a16:creationId xmlns:a16="http://schemas.microsoft.com/office/drawing/2014/main" xmlns="" id="{1B18B564-E2D9-4AFA-8814-61AB09F07F3A}"/>
                </a:ext>
              </a:extLst>
            </p:cNvPr>
            <p:cNvSpPr>
              <a:spLocks noChangeArrowheads="1"/>
            </p:cNvSpPr>
            <p:nvPr/>
          </p:nvSpPr>
          <p:spPr bwMode="auto">
            <a:xfrm>
              <a:off x="1720" y="1671"/>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5">
              <a:extLst>
                <a:ext uri="{FF2B5EF4-FFF2-40B4-BE49-F238E27FC236}">
                  <a16:creationId xmlns:a16="http://schemas.microsoft.com/office/drawing/2014/main" xmlns="" id="{E4F67477-9022-4628-8035-9E82D73C6B16}"/>
                </a:ext>
              </a:extLst>
            </p:cNvPr>
            <p:cNvSpPr>
              <a:spLocks noChangeShapeType="1"/>
            </p:cNvSpPr>
            <p:nvPr/>
          </p:nvSpPr>
          <p:spPr bwMode="auto">
            <a:xfrm flipH="1">
              <a:off x="1528" y="1767"/>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6">
              <a:extLst>
                <a:ext uri="{FF2B5EF4-FFF2-40B4-BE49-F238E27FC236}">
                  <a16:creationId xmlns:a16="http://schemas.microsoft.com/office/drawing/2014/main" xmlns="" id="{9F7CC1FA-2144-4A64-950F-2B802408C572}"/>
                </a:ext>
              </a:extLst>
            </p:cNvPr>
            <p:cNvSpPr>
              <a:spLocks noChangeShapeType="1"/>
            </p:cNvSpPr>
            <p:nvPr/>
          </p:nvSpPr>
          <p:spPr bwMode="auto">
            <a:xfrm>
              <a:off x="1528" y="2199"/>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Oval 37">
              <a:extLst>
                <a:ext uri="{FF2B5EF4-FFF2-40B4-BE49-F238E27FC236}">
                  <a16:creationId xmlns:a16="http://schemas.microsoft.com/office/drawing/2014/main" xmlns="" id="{5C13AE57-3611-417E-B7C9-C73120C5FC54}"/>
                </a:ext>
              </a:extLst>
            </p:cNvPr>
            <p:cNvSpPr>
              <a:spLocks noChangeArrowheads="1"/>
            </p:cNvSpPr>
            <p:nvPr/>
          </p:nvSpPr>
          <p:spPr bwMode="auto">
            <a:xfrm>
              <a:off x="1432"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38">
              <a:extLst>
                <a:ext uri="{FF2B5EF4-FFF2-40B4-BE49-F238E27FC236}">
                  <a16:creationId xmlns:a16="http://schemas.microsoft.com/office/drawing/2014/main" xmlns="" id="{98596647-8F68-40FD-AA53-A1C88B0AF6C6}"/>
                </a:ext>
              </a:extLst>
            </p:cNvPr>
            <p:cNvSpPr>
              <a:spLocks noChangeArrowheads="1"/>
            </p:cNvSpPr>
            <p:nvPr/>
          </p:nvSpPr>
          <p:spPr bwMode="auto">
            <a:xfrm>
              <a:off x="1528" y="2439"/>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39">
              <a:extLst>
                <a:ext uri="{FF2B5EF4-FFF2-40B4-BE49-F238E27FC236}">
                  <a16:creationId xmlns:a16="http://schemas.microsoft.com/office/drawing/2014/main" xmlns="" id="{597B0BBF-1516-4B93-AB03-B1CE7F46C559}"/>
                </a:ext>
              </a:extLst>
            </p:cNvPr>
            <p:cNvSpPr>
              <a:spLocks noChangeArrowheads="1"/>
            </p:cNvSpPr>
            <p:nvPr/>
          </p:nvSpPr>
          <p:spPr bwMode="auto">
            <a:xfrm>
              <a:off x="1480" y="2823"/>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40">
              <a:extLst>
                <a:ext uri="{FF2B5EF4-FFF2-40B4-BE49-F238E27FC236}">
                  <a16:creationId xmlns:a16="http://schemas.microsoft.com/office/drawing/2014/main" xmlns="" id="{C80E01E0-2C16-4461-989F-B2FD1F5CB87A}"/>
                </a:ext>
              </a:extLst>
            </p:cNvPr>
            <p:cNvSpPr>
              <a:spLocks noChangeArrowheads="1"/>
            </p:cNvSpPr>
            <p:nvPr/>
          </p:nvSpPr>
          <p:spPr bwMode="auto">
            <a:xfrm>
              <a:off x="1480" y="1671"/>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Oval 41">
              <a:extLst>
                <a:ext uri="{FF2B5EF4-FFF2-40B4-BE49-F238E27FC236}">
                  <a16:creationId xmlns:a16="http://schemas.microsoft.com/office/drawing/2014/main" xmlns="" id="{5CA4D480-EBE7-40A8-B556-80DACB7B28DE}"/>
                </a:ext>
              </a:extLst>
            </p:cNvPr>
            <p:cNvSpPr>
              <a:spLocks noChangeArrowheads="1"/>
            </p:cNvSpPr>
            <p:nvPr/>
          </p:nvSpPr>
          <p:spPr bwMode="auto">
            <a:xfrm>
              <a:off x="3640" y="1671"/>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2">
              <a:extLst>
                <a:ext uri="{FF2B5EF4-FFF2-40B4-BE49-F238E27FC236}">
                  <a16:creationId xmlns:a16="http://schemas.microsoft.com/office/drawing/2014/main" xmlns="" id="{D73B47A2-F5A3-4F06-B141-396DCE663C51}"/>
                </a:ext>
              </a:extLst>
            </p:cNvPr>
            <p:cNvSpPr>
              <a:spLocks noChangeShapeType="1"/>
            </p:cNvSpPr>
            <p:nvPr/>
          </p:nvSpPr>
          <p:spPr bwMode="auto">
            <a:xfrm>
              <a:off x="3784" y="1815"/>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Oval 43">
              <a:extLst>
                <a:ext uri="{FF2B5EF4-FFF2-40B4-BE49-F238E27FC236}">
                  <a16:creationId xmlns:a16="http://schemas.microsoft.com/office/drawing/2014/main" xmlns="" id="{DD8C8BD3-085D-4E41-A15F-33E022243FA7}"/>
                </a:ext>
              </a:extLst>
            </p:cNvPr>
            <p:cNvSpPr>
              <a:spLocks noChangeArrowheads="1"/>
            </p:cNvSpPr>
            <p:nvPr/>
          </p:nvSpPr>
          <p:spPr bwMode="auto">
            <a:xfrm>
              <a:off x="3784"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Oval 44">
              <a:extLst>
                <a:ext uri="{FF2B5EF4-FFF2-40B4-BE49-F238E27FC236}">
                  <a16:creationId xmlns:a16="http://schemas.microsoft.com/office/drawing/2014/main" xmlns="" id="{9AD2ACB8-9B87-4C6B-888E-8F997DA997BB}"/>
                </a:ext>
              </a:extLst>
            </p:cNvPr>
            <p:cNvSpPr>
              <a:spLocks noChangeArrowheads="1"/>
            </p:cNvSpPr>
            <p:nvPr/>
          </p:nvSpPr>
          <p:spPr bwMode="auto">
            <a:xfrm>
              <a:off x="3544"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5">
              <a:extLst>
                <a:ext uri="{FF2B5EF4-FFF2-40B4-BE49-F238E27FC236}">
                  <a16:creationId xmlns:a16="http://schemas.microsoft.com/office/drawing/2014/main" xmlns="" id="{2FA8BDE9-718A-4E6B-B5B1-B02FA6C7AD40}"/>
                </a:ext>
              </a:extLst>
            </p:cNvPr>
            <p:cNvSpPr>
              <a:spLocks noChangeShapeType="1"/>
            </p:cNvSpPr>
            <p:nvPr/>
          </p:nvSpPr>
          <p:spPr bwMode="auto">
            <a:xfrm>
              <a:off x="3928" y="2199"/>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Oval 46">
              <a:extLst>
                <a:ext uri="{FF2B5EF4-FFF2-40B4-BE49-F238E27FC236}">
                  <a16:creationId xmlns:a16="http://schemas.microsoft.com/office/drawing/2014/main" xmlns="" id="{82C21AB8-AE7C-4EFB-849E-4AABB5CAE509}"/>
                </a:ext>
              </a:extLst>
            </p:cNvPr>
            <p:cNvSpPr>
              <a:spLocks noChangeArrowheads="1"/>
            </p:cNvSpPr>
            <p:nvPr/>
          </p:nvSpPr>
          <p:spPr bwMode="auto">
            <a:xfrm>
              <a:off x="3928" y="2439"/>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47">
              <a:extLst>
                <a:ext uri="{FF2B5EF4-FFF2-40B4-BE49-F238E27FC236}">
                  <a16:creationId xmlns:a16="http://schemas.microsoft.com/office/drawing/2014/main" xmlns="" id="{466199C6-E5B3-40BD-8A94-76851A02726A}"/>
                </a:ext>
              </a:extLst>
            </p:cNvPr>
            <p:cNvSpPr>
              <a:spLocks noChangeShapeType="1"/>
            </p:cNvSpPr>
            <p:nvPr/>
          </p:nvSpPr>
          <p:spPr bwMode="auto">
            <a:xfrm flipH="1">
              <a:off x="3160" y="1815"/>
              <a:ext cx="96" cy="288"/>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Oval 48">
              <a:extLst>
                <a:ext uri="{FF2B5EF4-FFF2-40B4-BE49-F238E27FC236}">
                  <a16:creationId xmlns:a16="http://schemas.microsoft.com/office/drawing/2014/main" xmlns="" id="{82598FAD-E5DC-455C-B432-965CCA1E00E2}"/>
                </a:ext>
              </a:extLst>
            </p:cNvPr>
            <p:cNvSpPr>
              <a:spLocks noChangeArrowheads="1"/>
            </p:cNvSpPr>
            <p:nvPr/>
          </p:nvSpPr>
          <p:spPr bwMode="auto">
            <a:xfrm>
              <a:off x="3160" y="1671"/>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49">
              <a:extLst>
                <a:ext uri="{FF2B5EF4-FFF2-40B4-BE49-F238E27FC236}">
                  <a16:creationId xmlns:a16="http://schemas.microsoft.com/office/drawing/2014/main" xmlns="" id="{F15BC3DF-36EA-40EF-9898-3FEC6102D703}"/>
                </a:ext>
              </a:extLst>
            </p:cNvPr>
            <p:cNvSpPr>
              <a:spLocks noChangeShapeType="1"/>
            </p:cNvSpPr>
            <p:nvPr/>
          </p:nvSpPr>
          <p:spPr bwMode="auto">
            <a:xfrm>
              <a:off x="3304" y="1815"/>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0">
              <a:extLst>
                <a:ext uri="{FF2B5EF4-FFF2-40B4-BE49-F238E27FC236}">
                  <a16:creationId xmlns:a16="http://schemas.microsoft.com/office/drawing/2014/main" xmlns="" id="{4955268B-232D-47D1-AE48-05CB2CEC9235}"/>
                </a:ext>
              </a:extLst>
            </p:cNvPr>
            <p:cNvSpPr>
              <a:spLocks noChangeArrowheads="1"/>
            </p:cNvSpPr>
            <p:nvPr/>
          </p:nvSpPr>
          <p:spPr bwMode="auto">
            <a:xfrm>
              <a:off x="3304"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Oval 51">
              <a:extLst>
                <a:ext uri="{FF2B5EF4-FFF2-40B4-BE49-F238E27FC236}">
                  <a16:creationId xmlns:a16="http://schemas.microsoft.com/office/drawing/2014/main" xmlns="" id="{0A03C2E7-ECB7-487D-A979-E6C42446D17F}"/>
                </a:ext>
              </a:extLst>
            </p:cNvPr>
            <p:cNvSpPr>
              <a:spLocks noChangeArrowheads="1"/>
            </p:cNvSpPr>
            <p:nvPr/>
          </p:nvSpPr>
          <p:spPr bwMode="auto">
            <a:xfrm>
              <a:off x="3064"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2">
              <a:extLst>
                <a:ext uri="{FF2B5EF4-FFF2-40B4-BE49-F238E27FC236}">
                  <a16:creationId xmlns:a16="http://schemas.microsoft.com/office/drawing/2014/main" xmlns="" id="{882284B8-C247-4652-9C43-8278FF3874A7}"/>
                </a:ext>
              </a:extLst>
            </p:cNvPr>
            <p:cNvSpPr>
              <a:spLocks noChangeShapeType="1"/>
            </p:cNvSpPr>
            <p:nvPr/>
          </p:nvSpPr>
          <p:spPr bwMode="auto">
            <a:xfrm flipH="1">
              <a:off x="3304" y="2199"/>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Oval 53">
              <a:extLst>
                <a:ext uri="{FF2B5EF4-FFF2-40B4-BE49-F238E27FC236}">
                  <a16:creationId xmlns:a16="http://schemas.microsoft.com/office/drawing/2014/main" xmlns="" id="{71825898-C2FE-44F2-91BB-2CF53DD6D5DA}"/>
                </a:ext>
              </a:extLst>
            </p:cNvPr>
            <p:cNvSpPr>
              <a:spLocks noChangeArrowheads="1"/>
            </p:cNvSpPr>
            <p:nvPr/>
          </p:nvSpPr>
          <p:spPr bwMode="auto">
            <a:xfrm>
              <a:off x="3208" y="2439"/>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Oval 54">
              <a:extLst>
                <a:ext uri="{FF2B5EF4-FFF2-40B4-BE49-F238E27FC236}">
                  <a16:creationId xmlns:a16="http://schemas.microsoft.com/office/drawing/2014/main" xmlns="" id="{53886BBD-F0D1-40B3-BF2F-F73D14AED1CD}"/>
                </a:ext>
              </a:extLst>
            </p:cNvPr>
            <p:cNvSpPr>
              <a:spLocks noChangeArrowheads="1"/>
            </p:cNvSpPr>
            <p:nvPr/>
          </p:nvSpPr>
          <p:spPr bwMode="auto">
            <a:xfrm>
              <a:off x="2728" y="1671"/>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Oval 55">
              <a:extLst>
                <a:ext uri="{FF2B5EF4-FFF2-40B4-BE49-F238E27FC236}">
                  <a16:creationId xmlns:a16="http://schemas.microsoft.com/office/drawing/2014/main" xmlns="" id="{D8B50A30-D243-4E54-8BB3-541834784530}"/>
                </a:ext>
              </a:extLst>
            </p:cNvPr>
            <p:cNvSpPr>
              <a:spLocks noChangeArrowheads="1"/>
            </p:cNvSpPr>
            <p:nvPr/>
          </p:nvSpPr>
          <p:spPr bwMode="auto">
            <a:xfrm>
              <a:off x="2824"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Oval 56">
              <a:extLst>
                <a:ext uri="{FF2B5EF4-FFF2-40B4-BE49-F238E27FC236}">
                  <a16:creationId xmlns:a16="http://schemas.microsoft.com/office/drawing/2014/main" xmlns="" id="{28921411-46DC-4648-8886-83EB987E5A04}"/>
                </a:ext>
              </a:extLst>
            </p:cNvPr>
            <p:cNvSpPr>
              <a:spLocks noChangeArrowheads="1"/>
            </p:cNvSpPr>
            <p:nvPr/>
          </p:nvSpPr>
          <p:spPr bwMode="auto">
            <a:xfrm>
              <a:off x="2584"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Oval 57">
              <a:extLst>
                <a:ext uri="{FF2B5EF4-FFF2-40B4-BE49-F238E27FC236}">
                  <a16:creationId xmlns:a16="http://schemas.microsoft.com/office/drawing/2014/main" xmlns="" id="{7587448C-07A5-4794-9EEA-A52895C1550E}"/>
                </a:ext>
              </a:extLst>
            </p:cNvPr>
            <p:cNvSpPr>
              <a:spLocks noChangeArrowheads="1"/>
            </p:cNvSpPr>
            <p:nvPr/>
          </p:nvSpPr>
          <p:spPr bwMode="auto">
            <a:xfrm>
              <a:off x="2728" y="2439"/>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58">
              <a:extLst>
                <a:ext uri="{FF2B5EF4-FFF2-40B4-BE49-F238E27FC236}">
                  <a16:creationId xmlns:a16="http://schemas.microsoft.com/office/drawing/2014/main" xmlns="" id="{818E4877-3499-4951-BD5D-3079ED56684D}"/>
                </a:ext>
              </a:extLst>
            </p:cNvPr>
            <p:cNvSpPr>
              <a:spLocks noChangeShapeType="1"/>
            </p:cNvSpPr>
            <p:nvPr/>
          </p:nvSpPr>
          <p:spPr bwMode="auto">
            <a:xfrm>
              <a:off x="2392" y="1815"/>
              <a:ext cx="48"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59">
              <a:extLst>
                <a:ext uri="{FF2B5EF4-FFF2-40B4-BE49-F238E27FC236}">
                  <a16:creationId xmlns:a16="http://schemas.microsoft.com/office/drawing/2014/main" xmlns="" id="{7400C757-BBE0-4429-94C9-1051B845CB20}"/>
                </a:ext>
              </a:extLst>
            </p:cNvPr>
            <p:cNvSpPr>
              <a:spLocks noChangeShapeType="1"/>
            </p:cNvSpPr>
            <p:nvPr/>
          </p:nvSpPr>
          <p:spPr bwMode="auto">
            <a:xfrm flipH="1">
              <a:off x="2104" y="2199"/>
              <a:ext cx="48" cy="288"/>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60">
              <a:extLst>
                <a:ext uri="{FF2B5EF4-FFF2-40B4-BE49-F238E27FC236}">
                  <a16:creationId xmlns:a16="http://schemas.microsoft.com/office/drawing/2014/main" xmlns="" id="{0E444777-11E4-4827-8E8D-DEE63216F98C}"/>
                </a:ext>
              </a:extLst>
            </p:cNvPr>
            <p:cNvSpPr>
              <a:spLocks noChangeShapeType="1"/>
            </p:cNvSpPr>
            <p:nvPr/>
          </p:nvSpPr>
          <p:spPr bwMode="auto">
            <a:xfrm flipH="1">
              <a:off x="2200" y="1815"/>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Oval 61">
              <a:extLst>
                <a:ext uri="{FF2B5EF4-FFF2-40B4-BE49-F238E27FC236}">
                  <a16:creationId xmlns:a16="http://schemas.microsoft.com/office/drawing/2014/main" xmlns="" id="{93283EC9-313F-4E8B-8B28-D332887E9EDF}"/>
                </a:ext>
              </a:extLst>
            </p:cNvPr>
            <p:cNvSpPr>
              <a:spLocks noChangeArrowheads="1"/>
            </p:cNvSpPr>
            <p:nvPr/>
          </p:nvSpPr>
          <p:spPr bwMode="auto">
            <a:xfrm>
              <a:off x="2248" y="1671"/>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Oval 62">
              <a:extLst>
                <a:ext uri="{FF2B5EF4-FFF2-40B4-BE49-F238E27FC236}">
                  <a16:creationId xmlns:a16="http://schemas.microsoft.com/office/drawing/2014/main" xmlns="" id="{17D57F5A-7B0B-4236-90DC-BA3D13756976}"/>
                </a:ext>
              </a:extLst>
            </p:cNvPr>
            <p:cNvSpPr>
              <a:spLocks noChangeArrowheads="1"/>
            </p:cNvSpPr>
            <p:nvPr/>
          </p:nvSpPr>
          <p:spPr bwMode="auto">
            <a:xfrm>
              <a:off x="2344"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Oval 63">
              <a:extLst>
                <a:ext uri="{FF2B5EF4-FFF2-40B4-BE49-F238E27FC236}">
                  <a16:creationId xmlns:a16="http://schemas.microsoft.com/office/drawing/2014/main" xmlns="" id="{7C62B070-5456-49F6-9FA1-D58C4802818F}"/>
                </a:ext>
              </a:extLst>
            </p:cNvPr>
            <p:cNvSpPr>
              <a:spLocks noChangeArrowheads="1"/>
            </p:cNvSpPr>
            <p:nvPr/>
          </p:nvSpPr>
          <p:spPr bwMode="auto">
            <a:xfrm>
              <a:off x="2104"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64">
              <a:extLst>
                <a:ext uri="{FF2B5EF4-FFF2-40B4-BE49-F238E27FC236}">
                  <a16:creationId xmlns:a16="http://schemas.microsoft.com/office/drawing/2014/main" xmlns="" id="{FC844688-50EA-47BE-868D-0866A6D0376C}"/>
                </a:ext>
              </a:extLst>
            </p:cNvPr>
            <p:cNvSpPr>
              <a:spLocks noChangeArrowheads="1"/>
            </p:cNvSpPr>
            <p:nvPr/>
          </p:nvSpPr>
          <p:spPr bwMode="auto">
            <a:xfrm>
              <a:off x="2008" y="2439"/>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65">
              <a:extLst>
                <a:ext uri="{FF2B5EF4-FFF2-40B4-BE49-F238E27FC236}">
                  <a16:creationId xmlns:a16="http://schemas.microsoft.com/office/drawing/2014/main" xmlns="" id="{BB84124C-E1A9-4059-9EE9-5536F171408D}"/>
                </a:ext>
              </a:extLst>
            </p:cNvPr>
            <p:cNvSpPr>
              <a:spLocks noChangeShapeType="1"/>
            </p:cNvSpPr>
            <p:nvPr/>
          </p:nvSpPr>
          <p:spPr bwMode="auto">
            <a:xfrm>
              <a:off x="4504" y="2583"/>
              <a:ext cx="4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66">
              <a:extLst>
                <a:ext uri="{FF2B5EF4-FFF2-40B4-BE49-F238E27FC236}">
                  <a16:creationId xmlns:a16="http://schemas.microsoft.com/office/drawing/2014/main" xmlns="" id="{70336A1B-C820-499E-B0BE-F3645253D7CC}"/>
                </a:ext>
              </a:extLst>
            </p:cNvPr>
            <p:cNvSpPr>
              <a:spLocks noChangeShapeType="1"/>
            </p:cNvSpPr>
            <p:nvPr/>
          </p:nvSpPr>
          <p:spPr bwMode="auto">
            <a:xfrm>
              <a:off x="4504" y="1767"/>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67">
              <a:extLst>
                <a:ext uri="{FF2B5EF4-FFF2-40B4-BE49-F238E27FC236}">
                  <a16:creationId xmlns:a16="http://schemas.microsoft.com/office/drawing/2014/main" xmlns="" id="{05F460C9-11C6-4AC6-AE99-00221AFC6F2E}"/>
                </a:ext>
              </a:extLst>
            </p:cNvPr>
            <p:cNvSpPr>
              <a:spLocks noChangeShapeType="1"/>
            </p:cNvSpPr>
            <p:nvPr/>
          </p:nvSpPr>
          <p:spPr bwMode="auto">
            <a:xfrm flipH="1">
              <a:off x="4216" y="2199"/>
              <a:ext cx="96"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Oval 68">
              <a:extLst>
                <a:ext uri="{FF2B5EF4-FFF2-40B4-BE49-F238E27FC236}">
                  <a16:creationId xmlns:a16="http://schemas.microsoft.com/office/drawing/2014/main" xmlns="" id="{8640A966-6154-4FAB-BE2A-045328130E58}"/>
                </a:ext>
              </a:extLst>
            </p:cNvPr>
            <p:cNvSpPr>
              <a:spLocks noChangeArrowheads="1"/>
            </p:cNvSpPr>
            <p:nvPr/>
          </p:nvSpPr>
          <p:spPr bwMode="auto">
            <a:xfrm>
              <a:off x="4456"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Oval 69">
              <a:extLst>
                <a:ext uri="{FF2B5EF4-FFF2-40B4-BE49-F238E27FC236}">
                  <a16:creationId xmlns:a16="http://schemas.microsoft.com/office/drawing/2014/main" xmlns="" id="{5377C558-0A15-4166-8FB8-2AD4ED879E48}"/>
                </a:ext>
              </a:extLst>
            </p:cNvPr>
            <p:cNvSpPr>
              <a:spLocks noChangeArrowheads="1"/>
            </p:cNvSpPr>
            <p:nvPr/>
          </p:nvSpPr>
          <p:spPr bwMode="auto">
            <a:xfrm>
              <a:off x="4408" y="2439"/>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a:solidFill>
                    <a:schemeClr val="tx1"/>
                  </a:solidFill>
                </a:rPr>
                <a:t>  </a:t>
              </a:r>
            </a:p>
          </p:txBody>
        </p:sp>
        <p:sp>
          <p:nvSpPr>
            <p:cNvPr id="76" name="Oval 70">
              <a:extLst>
                <a:ext uri="{FF2B5EF4-FFF2-40B4-BE49-F238E27FC236}">
                  <a16:creationId xmlns:a16="http://schemas.microsoft.com/office/drawing/2014/main" xmlns="" id="{B3D7C1D4-627E-497B-9662-4DD1CA4A2B3B}"/>
                </a:ext>
              </a:extLst>
            </p:cNvPr>
            <p:cNvSpPr>
              <a:spLocks noChangeArrowheads="1"/>
            </p:cNvSpPr>
            <p:nvPr/>
          </p:nvSpPr>
          <p:spPr bwMode="auto">
            <a:xfrm>
              <a:off x="4456" y="2823"/>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Oval 71">
              <a:extLst>
                <a:ext uri="{FF2B5EF4-FFF2-40B4-BE49-F238E27FC236}">
                  <a16:creationId xmlns:a16="http://schemas.microsoft.com/office/drawing/2014/main" xmlns="" id="{1980AA67-E455-4616-8E7D-44B24B1F7010}"/>
                </a:ext>
              </a:extLst>
            </p:cNvPr>
            <p:cNvSpPr>
              <a:spLocks noChangeArrowheads="1"/>
            </p:cNvSpPr>
            <p:nvPr/>
          </p:nvSpPr>
          <p:spPr bwMode="auto">
            <a:xfrm>
              <a:off x="4408" y="1671"/>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72">
              <a:extLst>
                <a:ext uri="{FF2B5EF4-FFF2-40B4-BE49-F238E27FC236}">
                  <a16:creationId xmlns:a16="http://schemas.microsoft.com/office/drawing/2014/main" xmlns="" id="{2BDB1C4B-7BF8-4266-A5E3-669B5892869A}"/>
                </a:ext>
              </a:extLst>
            </p:cNvPr>
            <p:cNvSpPr>
              <a:spLocks noChangeShapeType="1"/>
            </p:cNvSpPr>
            <p:nvPr/>
          </p:nvSpPr>
          <p:spPr bwMode="auto">
            <a:xfrm>
              <a:off x="4264" y="1767"/>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Oval 73">
              <a:extLst>
                <a:ext uri="{FF2B5EF4-FFF2-40B4-BE49-F238E27FC236}">
                  <a16:creationId xmlns:a16="http://schemas.microsoft.com/office/drawing/2014/main" xmlns="" id="{35A3C286-B8E9-4598-B615-496DC95E6C4A}"/>
                </a:ext>
              </a:extLst>
            </p:cNvPr>
            <p:cNvSpPr>
              <a:spLocks noChangeArrowheads="1"/>
            </p:cNvSpPr>
            <p:nvPr/>
          </p:nvSpPr>
          <p:spPr bwMode="auto">
            <a:xfrm>
              <a:off x="4216"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Oval 74">
              <a:extLst>
                <a:ext uri="{FF2B5EF4-FFF2-40B4-BE49-F238E27FC236}">
                  <a16:creationId xmlns:a16="http://schemas.microsoft.com/office/drawing/2014/main" xmlns="" id="{73AC01F6-0474-4589-B89A-AC72AF8D20DD}"/>
                </a:ext>
              </a:extLst>
            </p:cNvPr>
            <p:cNvSpPr>
              <a:spLocks noChangeArrowheads="1"/>
            </p:cNvSpPr>
            <p:nvPr/>
          </p:nvSpPr>
          <p:spPr bwMode="auto">
            <a:xfrm>
              <a:off x="4168" y="2439"/>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Oval 75">
              <a:extLst>
                <a:ext uri="{FF2B5EF4-FFF2-40B4-BE49-F238E27FC236}">
                  <a16:creationId xmlns:a16="http://schemas.microsoft.com/office/drawing/2014/main" xmlns="" id="{64EFD568-4F8A-40AC-88A6-6D966F2AEDD7}"/>
                </a:ext>
              </a:extLst>
            </p:cNvPr>
            <p:cNvSpPr>
              <a:spLocks noChangeArrowheads="1"/>
            </p:cNvSpPr>
            <p:nvPr/>
          </p:nvSpPr>
          <p:spPr bwMode="auto">
            <a:xfrm>
              <a:off x="4120" y="2823"/>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Oval 76">
              <a:extLst>
                <a:ext uri="{FF2B5EF4-FFF2-40B4-BE49-F238E27FC236}">
                  <a16:creationId xmlns:a16="http://schemas.microsoft.com/office/drawing/2014/main" xmlns="" id="{90609231-7568-4587-A0A8-D01C54F75281}"/>
                </a:ext>
              </a:extLst>
            </p:cNvPr>
            <p:cNvSpPr>
              <a:spLocks noChangeArrowheads="1"/>
            </p:cNvSpPr>
            <p:nvPr/>
          </p:nvSpPr>
          <p:spPr bwMode="auto">
            <a:xfrm>
              <a:off x="4168" y="1671"/>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77">
              <a:extLst>
                <a:ext uri="{FF2B5EF4-FFF2-40B4-BE49-F238E27FC236}">
                  <a16:creationId xmlns:a16="http://schemas.microsoft.com/office/drawing/2014/main" xmlns="" id="{129F27A7-F59A-4F4C-8EAE-C7803A640AAB}"/>
                </a:ext>
              </a:extLst>
            </p:cNvPr>
            <p:cNvSpPr>
              <a:spLocks noChangeShapeType="1"/>
            </p:cNvSpPr>
            <p:nvPr/>
          </p:nvSpPr>
          <p:spPr bwMode="auto">
            <a:xfrm flipH="1">
              <a:off x="1272" y="1815"/>
              <a:ext cx="64"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Oval 78">
              <a:extLst>
                <a:ext uri="{FF2B5EF4-FFF2-40B4-BE49-F238E27FC236}">
                  <a16:creationId xmlns:a16="http://schemas.microsoft.com/office/drawing/2014/main" xmlns="" id="{29EA694C-D617-48C4-A7C6-586943F486AF}"/>
                </a:ext>
              </a:extLst>
            </p:cNvPr>
            <p:cNvSpPr>
              <a:spLocks noChangeArrowheads="1"/>
            </p:cNvSpPr>
            <p:nvPr/>
          </p:nvSpPr>
          <p:spPr bwMode="auto">
            <a:xfrm>
              <a:off x="1240" y="1671"/>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Oval 79">
              <a:extLst>
                <a:ext uri="{FF2B5EF4-FFF2-40B4-BE49-F238E27FC236}">
                  <a16:creationId xmlns:a16="http://schemas.microsoft.com/office/drawing/2014/main" xmlns="" id="{8C5A5975-69AE-4759-A902-3E8D714E1FE3}"/>
                </a:ext>
              </a:extLst>
            </p:cNvPr>
            <p:cNvSpPr>
              <a:spLocks noChangeArrowheads="1"/>
            </p:cNvSpPr>
            <p:nvPr/>
          </p:nvSpPr>
          <p:spPr bwMode="auto">
            <a:xfrm>
              <a:off x="1192"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80">
              <a:extLst>
                <a:ext uri="{FF2B5EF4-FFF2-40B4-BE49-F238E27FC236}">
                  <a16:creationId xmlns:a16="http://schemas.microsoft.com/office/drawing/2014/main" xmlns="" id="{88619AFA-35FA-4868-89FF-92B08A397250}"/>
                </a:ext>
              </a:extLst>
            </p:cNvPr>
            <p:cNvSpPr>
              <a:spLocks noChangeShapeType="1"/>
            </p:cNvSpPr>
            <p:nvPr/>
          </p:nvSpPr>
          <p:spPr bwMode="auto">
            <a:xfrm>
              <a:off x="1288" y="2199"/>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Oval 81">
              <a:extLst>
                <a:ext uri="{FF2B5EF4-FFF2-40B4-BE49-F238E27FC236}">
                  <a16:creationId xmlns:a16="http://schemas.microsoft.com/office/drawing/2014/main" xmlns="" id="{357E6ABE-9828-41D9-A939-4A25DFDDCA50}"/>
                </a:ext>
              </a:extLst>
            </p:cNvPr>
            <p:cNvSpPr>
              <a:spLocks noChangeArrowheads="1"/>
            </p:cNvSpPr>
            <p:nvPr/>
          </p:nvSpPr>
          <p:spPr bwMode="auto">
            <a:xfrm>
              <a:off x="1288" y="2439"/>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Oval 82">
              <a:extLst>
                <a:ext uri="{FF2B5EF4-FFF2-40B4-BE49-F238E27FC236}">
                  <a16:creationId xmlns:a16="http://schemas.microsoft.com/office/drawing/2014/main" xmlns="" id="{A6FD9E09-B11C-45D4-BBA7-BA8E902BFED4}"/>
                </a:ext>
              </a:extLst>
            </p:cNvPr>
            <p:cNvSpPr>
              <a:spLocks noChangeArrowheads="1"/>
            </p:cNvSpPr>
            <p:nvPr/>
          </p:nvSpPr>
          <p:spPr bwMode="auto">
            <a:xfrm>
              <a:off x="1048" y="2439"/>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83">
              <a:extLst>
                <a:ext uri="{FF2B5EF4-FFF2-40B4-BE49-F238E27FC236}">
                  <a16:creationId xmlns:a16="http://schemas.microsoft.com/office/drawing/2014/main" xmlns="" id="{DDDCD488-F5B0-4C4B-840F-217459A6A563}"/>
                </a:ext>
              </a:extLst>
            </p:cNvPr>
            <p:cNvSpPr>
              <a:spLocks noChangeShapeType="1"/>
            </p:cNvSpPr>
            <p:nvPr/>
          </p:nvSpPr>
          <p:spPr bwMode="auto">
            <a:xfrm>
              <a:off x="904" y="2583"/>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84">
              <a:extLst>
                <a:ext uri="{FF2B5EF4-FFF2-40B4-BE49-F238E27FC236}">
                  <a16:creationId xmlns:a16="http://schemas.microsoft.com/office/drawing/2014/main" xmlns="" id="{9EFC44F5-2367-49A5-AFCA-3F3C56DD0033}"/>
                </a:ext>
              </a:extLst>
            </p:cNvPr>
            <p:cNvSpPr>
              <a:spLocks noChangeShapeType="1"/>
            </p:cNvSpPr>
            <p:nvPr/>
          </p:nvSpPr>
          <p:spPr bwMode="auto">
            <a:xfrm flipH="1">
              <a:off x="568" y="1815"/>
              <a:ext cx="288" cy="105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Oval 85">
              <a:extLst>
                <a:ext uri="{FF2B5EF4-FFF2-40B4-BE49-F238E27FC236}">
                  <a16:creationId xmlns:a16="http://schemas.microsoft.com/office/drawing/2014/main" xmlns="" id="{F7D9102A-EA40-4B87-85D3-AC06EA549FCA}"/>
                </a:ext>
              </a:extLst>
            </p:cNvPr>
            <p:cNvSpPr>
              <a:spLocks noChangeArrowheads="1"/>
            </p:cNvSpPr>
            <p:nvPr/>
          </p:nvSpPr>
          <p:spPr bwMode="auto">
            <a:xfrm flipH="1">
              <a:off x="1000" y="1671"/>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Oval 86">
              <a:extLst>
                <a:ext uri="{FF2B5EF4-FFF2-40B4-BE49-F238E27FC236}">
                  <a16:creationId xmlns:a16="http://schemas.microsoft.com/office/drawing/2014/main" xmlns="" id="{6D32974F-F632-469F-AC04-B629238F8321}"/>
                </a:ext>
              </a:extLst>
            </p:cNvPr>
            <p:cNvSpPr>
              <a:spLocks noChangeArrowheads="1"/>
            </p:cNvSpPr>
            <p:nvPr/>
          </p:nvSpPr>
          <p:spPr bwMode="auto">
            <a:xfrm flipH="1">
              <a:off x="904"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Oval 87">
              <a:extLst>
                <a:ext uri="{FF2B5EF4-FFF2-40B4-BE49-F238E27FC236}">
                  <a16:creationId xmlns:a16="http://schemas.microsoft.com/office/drawing/2014/main" xmlns="" id="{A1FB16D2-33AB-47EB-B12D-AB208993E045}"/>
                </a:ext>
              </a:extLst>
            </p:cNvPr>
            <p:cNvSpPr>
              <a:spLocks noChangeArrowheads="1"/>
            </p:cNvSpPr>
            <p:nvPr/>
          </p:nvSpPr>
          <p:spPr bwMode="auto">
            <a:xfrm flipH="1">
              <a:off x="568" y="2439"/>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Oval 88">
              <a:extLst>
                <a:ext uri="{FF2B5EF4-FFF2-40B4-BE49-F238E27FC236}">
                  <a16:creationId xmlns:a16="http://schemas.microsoft.com/office/drawing/2014/main" xmlns="" id="{2536D8FA-C93E-46B2-ABA1-5C6BB2C965CB}"/>
                </a:ext>
              </a:extLst>
            </p:cNvPr>
            <p:cNvSpPr>
              <a:spLocks noChangeArrowheads="1"/>
            </p:cNvSpPr>
            <p:nvPr/>
          </p:nvSpPr>
          <p:spPr bwMode="auto">
            <a:xfrm flipH="1">
              <a:off x="424" y="2823"/>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Oval 89">
              <a:extLst>
                <a:ext uri="{FF2B5EF4-FFF2-40B4-BE49-F238E27FC236}">
                  <a16:creationId xmlns:a16="http://schemas.microsoft.com/office/drawing/2014/main" xmlns="" id="{6ED6AA2A-B20D-41AD-B893-C34672331654}"/>
                </a:ext>
              </a:extLst>
            </p:cNvPr>
            <p:cNvSpPr>
              <a:spLocks noChangeArrowheads="1"/>
            </p:cNvSpPr>
            <p:nvPr/>
          </p:nvSpPr>
          <p:spPr bwMode="auto">
            <a:xfrm flipH="1">
              <a:off x="904" y="2823"/>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Oval 90">
              <a:extLst>
                <a:ext uri="{FF2B5EF4-FFF2-40B4-BE49-F238E27FC236}">
                  <a16:creationId xmlns:a16="http://schemas.microsoft.com/office/drawing/2014/main" xmlns="" id="{9BF2F52F-117B-4DD0-A174-FA35277C6D14}"/>
                </a:ext>
              </a:extLst>
            </p:cNvPr>
            <p:cNvSpPr>
              <a:spLocks noChangeArrowheads="1"/>
            </p:cNvSpPr>
            <p:nvPr/>
          </p:nvSpPr>
          <p:spPr bwMode="auto">
            <a:xfrm flipH="1">
              <a:off x="760" y="1671"/>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Oval 91">
              <a:extLst>
                <a:ext uri="{FF2B5EF4-FFF2-40B4-BE49-F238E27FC236}">
                  <a16:creationId xmlns:a16="http://schemas.microsoft.com/office/drawing/2014/main" xmlns="" id="{03895CFC-0315-475C-A310-820EB434B44B}"/>
                </a:ext>
              </a:extLst>
            </p:cNvPr>
            <p:cNvSpPr>
              <a:spLocks noChangeArrowheads="1"/>
            </p:cNvSpPr>
            <p:nvPr/>
          </p:nvSpPr>
          <p:spPr bwMode="auto">
            <a:xfrm flipH="1">
              <a:off x="664" y="2055"/>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Oval 92">
              <a:extLst>
                <a:ext uri="{FF2B5EF4-FFF2-40B4-BE49-F238E27FC236}">
                  <a16:creationId xmlns:a16="http://schemas.microsoft.com/office/drawing/2014/main" xmlns="" id="{027036AF-FB99-4369-BDD3-D226B0E7CDAB}"/>
                </a:ext>
              </a:extLst>
            </p:cNvPr>
            <p:cNvSpPr>
              <a:spLocks noChangeArrowheads="1"/>
            </p:cNvSpPr>
            <p:nvPr/>
          </p:nvSpPr>
          <p:spPr bwMode="auto">
            <a:xfrm flipH="1">
              <a:off x="808" y="2439"/>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 name="组合 2">
            <a:extLst>
              <a:ext uri="{FF2B5EF4-FFF2-40B4-BE49-F238E27FC236}">
                <a16:creationId xmlns:a16="http://schemas.microsoft.com/office/drawing/2014/main" xmlns="" id="{3BBF41E3-EA57-4217-8246-E8DBFD513491}"/>
              </a:ext>
            </a:extLst>
          </p:cNvPr>
          <p:cNvGrpSpPr/>
          <p:nvPr/>
        </p:nvGrpSpPr>
        <p:grpSpPr>
          <a:xfrm>
            <a:off x="1043781" y="4813206"/>
            <a:ext cx="10104438" cy="1660525"/>
            <a:chOff x="1183481" y="4911951"/>
            <a:chExt cx="10104438" cy="1660525"/>
          </a:xfrm>
        </p:grpSpPr>
        <p:grpSp>
          <p:nvGrpSpPr>
            <p:cNvPr id="99" name="Group 95">
              <a:extLst>
                <a:ext uri="{FF2B5EF4-FFF2-40B4-BE49-F238E27FC236}">
                  <a16:creationId xmlns:a16="http://schemas.microsoft.com/office/drawing/2014/main" xmlns="" id="{E2BA54EF-8ABF-405E-9D24-33EF41508B9F}"/>
                </a:ext>
              </a:extLst>
            </p:cNvPr>
            <p:cNvGrpSpPr>
              <a:grpSpLocks/>
            </p:cNvGrpSpPr>
            <p:nvPr/>
          </p:nvGrpSpPr>
          <p:grpSpPr bwMode="auto">
            <a:xfrm>
              <a:off x="1183481" y="4911951"/>
              <a:ext cx="10104438" cy="1660525"/>
              <a:chOff x="385" y="1207"/>
              <a:chExt cx="6365" cy="1046"/>
            </a:xfrm>
          </p:grpSpPr>
          <p:graphicFrame>
            <p:nvGraphicFramePr>
              <p:cNvPr id="100" name="Object 96">
                <a:extLst>
                  <a:ext uri="{FF2B5EF4-FFF2-40B4-BE49-F238E27FC236}">
                    <a16:creationId xmlns:a16="http://schemas.microsoft.com/office/drawing/2014/main" xmlns="" id="{1E374F15-7EF0-43D8-8BC7-C2AACB463D80}"/>
                  </a:ext>
                </a:extLst>
              </p:cNvPr>
              <p:cNvGraphicFramePr>
                <a:graphicFrameLocks noChangeAspect="1"/>
              </p:cNvGraphicFramePr>
              <p:nvPr>
                <p:extLst>
                  <p:ext uri="{D42A27DB-BD31-4B8C-83A1-F6EECF244321}">
                    <p14:modId xmlns:p14="http://schemas.microsoft.com/office/powerpoint/2010/main" val="4105431765"/>
                  </p:ext>
                </p:extLst>
              </p:nvPr>
            </p:nvGraphicFramePr>
            <p:xfrm>
              <a:off x="2577" y="1612"/>
              <a:ext cx="1232" cy="641"/>
            </p:xfrm>
            <a:graphic>
              <a:graphicData uri="http://schemas.openxmlformats.org/presentationml/2006/ole">
                <mc:AlternateContent xmlns:mc="http://schemas.openxmlformats.org/markup-compatibility/2006">
                  <mc:Choice xmlns:v="urn:schemas-microsoft-com:vml" Requires="v">
                    <p:oleObj spid="_x0000_s11475" name="Equation" r:id="rId3" imgW="622080" imgH="393480" progId="Equation.DSMT4">
                      <p:embed/>
                    </p:oleObj>
                  </mc:Choice>
                  <mc:Fallback>
                    <p:oleObj name="Equation" r:id="rId3" imgW="622080" imgH="393480" progId="Equation.DSMT4">
                      <p:embed/>
                      <p:pic>
                        <p:nvPicPr>
                          <p:cNvPr id="521312" name="Object 96">
                            <a:extLst>
                              <a:ext uri="{FF2B5EF4-FFF2-40B4-BE49-F238E27FC236}">
                                <a16:creationId xmlns:a16="http://schemas.microsoft.com/office/drawing/2014/main" xmlns="" id="{5CF90B08-B735-4119-BC37-166A25131F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 y="1612"/>
                            <a:ext cx="1232" cy="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 name="Rectangle 97">
                <a:extLst>
                  <a:ext uri="{FF2B5EF4-FFF2-40B4-BE49-F238E27FC236}">
                    <a16:creationId xmlns:a16="http://schemas.microsoft.com/office/drawing/2014/main" xmlns="" id="{0C915FCF-87CB-4E30-AFE7-0B6A0106D180}"/>
                  </a:ext>
                </a:extLst>
              </p:cNvPr>
              <p:cNvSpPr>
                <a:spLocks noChangeArrowheads="1"/>
              </p:cNvSpPr>
              <p:nvPr/>
            </p:nvSpPr>
            <p:spPr bwMode="auto">
              <a:xfrm>
                <a:off x="385" y="1207"/>
                <a:ext cx="636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a:solidFill>
                      <a:srgbClr val="C00000"/>
                    </a:solidFill>
                    <a:latin typeface="Arial Narrow" panose="020B0606020202030204" pitchFamily="34" charset="0"/>
                  </a:rPr>
                  <a:t>一般地：</a:t>
                </a:r>
                <a:r>
                  <a:rPr lang="zh-CN" altLang="en-US" sz="3200">
                    <a:solidFill>
                      <a:schemeClr val="tx1"/>
                    </a:solidFill>
                    <a:latin typeface="Arial Narrow" panose="020B0606020202030204" pitchFamily="34" charset="0"/>
                  </a:rPr>
                  <a:t>有</a:t>
                </a:r>
                <a:r>
                  <a:rPr lang="en-US" altLang="zh-CN" sz="3200" i="1">
                    <a:solidFill>
                      <a:schemeClr val="tx1"/>
                    </a:solidFill>
                  </a:rPr>
                  <a:t>n</a:t>
                </a:r>
                <a:r>
                  <a:rPr lang="zh-CN" altLang="en-US" sz="3200">
                    <a:solidFill>
                      <a:schemeClr val="tx1"/>
                    </a:solidFill>
                    <a:latin typeface="Arial Narrow" panose="020B0606020202030204" pitchFamily="34" charset="0"/>
                  </a:rPr>
                  <a:t>个结点的不相似二叉树</a:t>
                </a:r>
                <a:r>
                  <a:rPr lang="zh-CN" altLang="en-US" sz="3200">
                    <a:latin typeface="Arial Narrow" panose="020B0606020202030204" pitchFamily="34" charset="0"/>
                  </a:rPr>
                  <a:t>有</a:t>
                </a:r>
                <a:r>
                  <a:rPr lang="en-US" altLang="zh-CN" sz="3200">
                    <a:latin typeface="Arial Narrow" panose="020B0606020202030204" pitchFamily="34" charset="0"/>
                  </a:rPr>
                  <a:t>M</a:t>
                </a:r>
                <a:r>
                  <a:rPr lang="zh-CN" altLang="en-US" sz="3200">
                    <a:latin typeface="Arial Narrow" panose="020B0606020202030204" pitchFamily="34" charset="0"/>
                  </a:rPr>
                  <a:t>种不同的形态</a:t>
                </a:r>
                <a:r>
                  <a:rPr lang="zh-CN" altLang="en-US" sz="3200">
                    <a:solidFill>
                      <a:schemeClr val="tx1"/>
                    </a:solidFill>
                    <a:latin typeface="Arial Narrow" panose="020B0606020202030204" pitchFamily="34" charset="0"/>
                  </a:rPr>
                  <a:t>：</a:t>
                </a:r>
              </a:p>
            </p:txBody>
          </p:sp>
        </p:grpSp>
        <p:sp>
          <p:nvSpPr>
            <p:cNvPr id="2" name="矩形 1">
              <a:extLst>
                <a:ext uri="{FF2B5EF4-FFF2-40B4-BE49-F238E27FC236}">
                  <a16:creationId xmlns:a16="http://schemas.microsoft.com/office/drawing/2014/main" xmlns="" id="{12154737-4AC9-4445-90EA-1EFE75D5DC2C}"/>
                </a:ext>
              </a:extLst>
            </p:cNvPr>
            <p:cNvSpPr/>
            <p:nvPr/>
          </p:nvSpPr>
          <p:spPr>
            <a:xfrm>
              <a:off x="3758152" y="5718081"/>
              <a:ext cx="840295" cy="769441"/>
            </a:xfrm>
            <a:prstGeom prst="rect">
              <a:avLst/>
            </a:prstGeom>
          </p:spPr>
          <p:txBody>
            <a:bodyPr wrap="none">
              <a:spAutoFit/>
            </a:bodyPr>
            <a:lstStyle/>
            <a:p>
              <a:r>
                <a:rPr lang="en-US" altLang="zh-CN" sz="4400" b="1">
                  <a:solidFill>
                    <a:srgbClr val="C00000"/>
                  </a:solidFill>
                  <a:latin typeface="Arial Narrow" panose="020B0606020202030204" pitchFamily="34" charset="0"/>
                </a:rPr>
                <a:t>M=</a:t>
              </a:r>
              <a:endParaRPr lang="zh-CN" altLang="en-US" sz="4400" b="1">
                <a:solidFill>
                  <a:srgbClr val="C00000"/>
                </a:solidFill>
              </a:endParaRPr>
            </a:p>
          </p:txBody>
        </p:sp>
      </p:grpSp>
    </p:spTree>
    <p:extLst>
      <p:ext uri="{BB962C8B-B14F-4D97-AF65-F5344CB8AC3E}">
        <p14:creationId xmlns:p14="http://schemas.microsoft.com/office/powerpoint/2010/main" val="3398553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7" name="Rectangle 3">
            <a:extLst>
              <a:ext uri="{FF2B5EF4-FFF2-40B4-BE49-F238E27FC236}">
                <a16:creationId xmlns:a16="http://schemas.microsoft.com/office/drawing/2014/main" xmlns="" id="{E27CF5F8-25F8-4C05-AB5A-517D09AFD3B8}"/>
              </a:ext>
            </a:extLst>
          </p:cNvPr>
          <p:cNvSpPr>
            <a:spLocks noGrp="1" noChangeArrowheads="1"/>
          </p:cNvSpPr>
          <p:nvPr>
            <p:ph type="body" idx="1"/>
          </p:nvPr>
        </p:nvSpPr>
        <p:spPr>
          <a:xfrm>
            <a:off x="816203" y="1708831"/>
            <a:ext cx="6948940" cy="4717596"/>
          </a:xfrm>
        </p:spPr>
        <p:txBody>
          <a:bodyPr/>
          <a:lstStyle/>
          <a:p>
            <a:pPr marL="914400" lvl="2" indent="0">
              <a:buNone/>
            </a:pPr>
            <a:r>
              <a:rPr lang="zh-CN" altLang="en-US" sz="3600" b="0"/>
              <a:t>二叉树是树的特殊形式（）</a:t>
            </a:r>
            <a:endParaRPr lang="en-US" altLang="zh-CN" sz="3600" b="0"/>
          </a:p>
          <a:p>
            <a:pPr marL="914400" lvl="2" indent="0">
              <a:buNone/>
            </a:pPr>
            <a:endParaRPr lang="en-US" altLang="zh-CN" sz="3600" b="0"/>
          </a:p>
          <a:p>
            <a:pPr lvl="3"/>
            <a:r>
              <a:rPr lang="en-US" altLang="zh-CN" sz="3200" b="0"/>
              <a:t>A </a:t>
            </a:r>
            <a:r>
              <a:rPr lang="zh-CN" altLang="en-US" sz="3200" b="0"/>
              <a:t>正确</a:t>
            </a:r>
            <a:r>
              <a:rPr lang="en-US" altLang="zh-CN" sz="3200" b="0"/>
              <a:t/>
            </a:r>
            <a:br>
              <a:rPr lang="en-US" altLang="zh-CN" sz="3200" b="0"/>
            </a:br>
            <a:endParaRPr lang="en-US" altLang="zh-CN" sz="3200" b="0"/>
          </a:p>
          <a:p>
            <a:pPr lvl="3"/>
            <a:r>
              <a:rPr lang="en-US" altLang="zh-CN" sz="3200" b="0"/>
              <a:t>B </a:t>
            </a:r>
            <a:r>
              <a:rPr lang="zh-CN" altLang="en-US" sz="3200" b="0"/>
              <a:t>错误</a:t>
            </a:r>
            <a:endParaRPr lang="en-US" altLang="zh-CN" sz="3600"/>
          </a:p>
        </p:txBody>
      </p:sp>
      <p:sp>
        <p:nvSpPr>
          <p:cNvPr id="3" name="Rectangle 1031">
            <a:extLst>
              <a:ext uri="{FF2B5EF4-FFF2-40B4-BE49-F238E27FC236}">
                <a16:creationId xmlns:a16="http://schemas.microsoft.com/office/drawing/2014/main" xmlns="" id="{42093339-5EB9-47E1-85D3-8602298740CF}"/>
              </a:ext>
            </a:extLst>
          </p:cNvPr>
          <p:cNvSpPr>
            <a:spLocks noGrp="1" noChangeArrowheads="1"/>
          </p:cNvSpPr>
          <p:nvPr>
            <p:ph type="title"/>
          </p:nvPr>
        </p:nvSpPr>
        <p:spPr>
          <a:xfrm>
            <a:off x="1481668" y="228600"/>
            <a:ext cx="2045303" cy="762000"/>
          </a:xfrm>
        </p:spPr>
        <p:txBody>
          <a:bodyPr/>
          <a:lstStyle/>
          <a:p>
            <a:pPr eaLnBrk="1" hangingPunct="1"/>
            <a:r>
              <a:rPr lang="zh-CN" altLang="en-US"/>
              <a:t>思考</a:t>
            </a:r>
          </a:p>
        </p:txBody>
      </p:sp>
      <p:sp>
        <p:nvSpPr>
          <p:cNvPr id="2" name="矩形 1">
            <a:extLst>
              <a:ext uri="{FF2B5EF4-FFF2-40B4-BE49-F238E27FC236}">
                <a16:creationId xmlns:a16="http://schemas.microsoft.com/office/drawing/2014/main" xmlns="" id="{D4DB2362-8905-4AA6-826F-20A547F9DCA4}"/>
              </a:ext>
            </a:extLst>
          </p:cNvPr>
          <p:cNvSpPr/>
          <p:nvPr/>
        </p:nvSpPr>
        <p:spPr>
          <a:xfrm>
            <a:off x="7986862" y="1690462"/>
            <a:ext cx="518091" cy="769441"/>
          </a:xfrm>
          <a:prstGeom prst="rect">
            <a:avLst/>
          </a:prstGeom>
        </p:spPr>
        <p:txBody>
          <a:bodyPr wrap="none">
            <a:spAutoFit/>
          </a:bodyPr>
          <a:lstStyle/>
          <a:p>
            <a:r>
              <a:rPr lang="en-US" altLang="zh-CN" sz="4400" b="1">
                <a:solidFill>
                  <a:srgbClr val="C00000"/>
                </a:solidFill>
              </a:rPr>
              <a:t>B</a:t>
            </a:r>
            <a:endParaRPr lang="zh-CN" altLang="en-US" sz="4400" b="1">
              <a:solidFill>
                <a:srgbClr val="C00000"/>
              </a:solidFill>
            </a:endParaRPr>
          </a:p>
        </p:txBody>
      </p:sp>
    </p:spTree>
    <p:extLst>
      <p:ext uri="{BB962C8B-B14F-4D97-AF65-F5344CB8AC3E}">
        <p14:creationId xmlns:p14="http://schemas.microsoft.com/office/powerpoint/2010/main" val="273039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7" name="Rectangle 3">
            <a:extLst>
              <a:ext uri="{FF2B5EF4-FFF2-40B4-BE49-F238E27FC236}">
                <a16:creationId xmlns:a16="http://schemas.microsoft.com/office/drawing/2014/main" xmlns="" id="{E27CF5F8-25F8-4C05-AB5A-517D09AFD3B8}"/>
              </a:ext>
            </a:extLst>
          </p:cNvPr>
          <p:cNvSpPr>
            <a:spLocks noGrp="1" noChangeArrowheads="1"/>
          </p:cNvSpPr>
          <p:nvPr>
            <p:ph type="body" idx="1"/>
          </p:nvPr>
        </p:nvSpPr>
        <p:spPr>
          <a:xfrm>
            <a:off x="816203" y="1070202"/>
            <a:ext cx="10243682" cy="4717596"/>
          </a:xfrm>
        </p:spPr>
        <p:txBody>
          <a:bodyPr/>
          <a:lstStyle/>
          <a:p>
            <a:pPr marL="457200" lvl="1" indent="0">
              <a:buNone/>
            </a:pPr>
            <a:r>
              <a:rPr lang="zh-CN" altLang="en-US" sz="3200" dirty="0"/>
              <a:t>注意：</a:t>
            </a:r>
            <a:endParaRPr lang="zh-CN" altLang="en-US" b="0" dirty="0"/>
          </a:p>
          <a:p>
            <a:pPr lvl="2"/>
            <a:r>
              <a:rPr lang="zh-CN" altLang="en-US" sz="2800" b="0" dirty="0">
                <a:solidFill>
                  <a:srgbClr val="FF3300"/>
                </a:solidFill>
              </a:rPr>
              <a:t>二叉树与树是两个不同的概念</a:t>
            </a:r>
            <a:r>
              <a:rPr lang="zh-CN" altLang="en-US" sz="2800" b="0" dirty="0"/>
              <a:t>，</a:t>
            </a:r>
            <a:r>
              <a:rPr lang="zh-CN" altLang="en-US" sz="2800" b="0" dirty="0">
                <a:solidFill>
                  <a:schemeClr val="tx2"/>
                </a:solidFill>
              </a:rPr>
              <a:t>它不是树的特殊情况</a:t>
            </a:r>
            <a:endParaRPr lang="en-US" altLang="zh-CN" sz="2800" b="0" dirty="0">
              <a:solidFill>
                <a:schemeClr val="tx2"/>
              </a:solidFill>
            </a:endParaRPr>
          </a:p>
          <a:p>
            <a:pPr marL="914400" lvl="2" indent="0">
              <a:buNone/>
            </a:pPr>
            <a:r>
              <a:rPr lang="en-US" altLang="zh-CN" sz="2800" b="0" dirty="0">
                <a:solidFill>
                  <a:srgbClr val="0066FF"/>
                </a:solidFill>
              </a:rPr>
              <a:t>       </a:t>
            </a:r>
            <a:r>
              <a:rPr lang="zh-CN" altLang="en-US" b="0" dirty="0"/>
              <a:t>这是因为二叉树的子树有左右之分，而树的子树不必区分次序。</a:t>
            </a:r>
            <a:endParaRPr lang="en-US" altLang="zh-CN" b="0" dirty="0"/>
          </a:p>
          <a:p>
            <a:pPr marL="914400" lvl="2" indent="0">
              <a:buNone/>
            </a:pPr>
            <a:endParaRPr lang="zh-CN" altLang="en-US" b="0" dirty="0"/>
          </a:p>
          <a:p>
            <a:pPr lvl="2"/>
            <a:r>
              <a:rPr lang="zh-CN" altLang="en-US" sz="2800" b="0" dirty="0">
                <a:solidFill>
                  <a:srgbClr val="FF3300"/>
                </a:solidFill>
              </a:rPr>
              <a:t>二叉树与度为</a:t>
            </a:r>
            <a:r>
              <a:rPr lang="en-US" altLang="zh-CN" sz="2800" b="0" dirty="0">
                <a:solidFill>
                  <a:srgbClr val="FF3300"/>
                </a:solidFill>
              </a:rPr>
              <a:t>2</a:t>
            </a:r>
            <a:r>
              <a:rPr lang="zh-CN" altLang="en-US" sz="2800" b="0" dirty="0">
                <a:solidFill>
                  <a:srgbClr val="FF3300"/>
                </a:solidFill>
              </a:rPr>
              <a:t>的有序树也是不同的概念</a:t>
            </a:r>
            <a:endParaRPr lang="zh-CN" altLang="en-US" sz="2800" b="0" dirty="0"/>
          </a:p>
          <a:p>
            <a:pPr lvl="3"/>
            <a:r>
              <a:rPr lang="zh-CN" altLang="en-US" sz="2400" b="0" dirty="0"/>
              <a:t>对于二叉树的子树而言，要么是根的左子树，要么是根的右子树，即使只有一棵子树也要区分是左是右；</a:t>
            </a:r>
          </a:p>
          <a:p>
            <a:pPr lvl="3"/>
            <a:r>
              <a:rPr lang="zh-CN" altLang="en-US" sz="2400" b="0" dirty="0"/>
              <a:t>度为</a:t>
            </a:r>
            <a:r>
              <a:rPr lang="en-US" altLang="zh-CN" sz="2400" b="0" dirty="0"/>
              <a:t>2</a:t>
            </a:r>
            <a:r>
              <a:rPr lang="zh-CN" altLang="en-US" sz="2400" b="0" dirty="0"/>
              <a:t>的有序树中，当一个结点有两棵子树时有左右之分，而只有一棵子树时就无左右之分。</a:t>
            </a:r>
          </a:p>
          <a:p>
            <a:endParaRPr lang="en-US" altLang="zh-CN" sz="2800" dirty="0"/>
          </a:p>
        </p:txBody>
      </p:sp>
      <p:sp>
        <p:nvSpPr>
          <p:cNvPr id="3" name="Rectangle 1031">
            <a:extLst>
              <a:ext uri="{FF2B5EF4-FFF2-40B4-BE49-F238E27FC236}">
                <a16:creationId xmlns:a16="http://schemas.microsoft.com/office/drawing/2014/main" xmlns="" id="{42093339-5EB9-47E1-85D3-8602298740CF}"/>
              </a:ext>
            </a:extLst>
          </p:cNvPr>
          <p:cNvSpPr>
            <a:spLocks noGrp="1" noChangeArrowheads="1"/>
          </p:cNvSpPr>
          <p:nvPr>
            <p:ph type="title"/>
          </p:nvPr>
        </p:nvSpPr>
        <p:spPr>
          <a:xfrm>
            <a:off x="1481667" y="228600"/>
            <a:ext cx="10390717" cy="762000"/>
          </a:xfrm>
        </p:spPr>
        <p:txBody>
          <a:bodyPr/>
          <a:lstStyle/>
          <a:p>
            <a:pPr eaLnBrk="1" hangingPunct="1"/>
            <a:r>
              <a:rPr lang="en-US" altLang="zh-CN"/>
              <a:t>6</a:t>
            </a:r>
            <a:r>
              <a:rPr lang="zh-CN" altLang="en-US"/>
              <a:t>.</a:t>
            </a:r>
            <a:r>
              <a:rPr lang="en-US" altLang="zh-CN"/>
              <a:t>2.1</a:t>
            </a:r>
            <a:r>
              <a:rPr lang="zh-CN" altLang="en-US"/>
              <a:t> 二叉树的定义</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82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18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82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1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7" name="Rectangle 3">
            <a:extLst>
              <a:ext uri="{FF2B5EF4-FFF2-40B4-BE49-F238E27FC236}">
                <a16:creationId xmlns:a16="http://schemas.microsoft.com/office/drawing/2014/main" xmlns="" id="{E27CF5F8-25F8-4C05-AB5A-517D09AFD3B8}"/>
              </a:ext>
            </a:extLst>
          </p:cNvPr>
          <p:cNvSpPr>
            <a:spLocks noGrp="1" noChangeArrowheads="1"/>
          </p:cNvSpPr>
          <p:nvPr>
            <p:ph type="body" idx="1"/>
          </p:nvPr>
        </p:nvSpPr>
        <p:spPr>
          <a:xfrm>
            <a:off x="239722" y="1273402"/>
            <a:ext cx="10243682" cy="4717596"/>
          </a:xfrm>
        </p:spPr>
        <p:txBody>
          <a:bodyPr/>
          <a:lstStyle/>
          <a:p>
            <a:pPr lvl="2"/>
            <a:r>
              <a:rPr lang="zh-CN" altLang="en-US" sz="2800" b="0" dirty="0">
                <a:solidFill>
                  <a:srgbClr val="FF3300"/>
                </a:solidFill>
              </a:rPr>
              <a:t>性质</a:t>
            </a:r>
            <a:r>
              <a:rPr lang="en-US" altLang="zh-CN" sz="2800" b="0" dirty="0">
                <a:solidFill>
                  <a:srgbClr val="FF3300"/>
                </a:solidFill>
              </a:rPr>
              <a:t>1   </a:t>
            </a:r>
            <a:r>
              <a:rPr lang="zh-CN" altLang="en-US" sz="2800" b="0" dirty="0"/>
              <a:t>在二叉树的第</a:t>
            </a:r>
            <a:r>
              <a:rPr lang="en-US" altLang="zh-CN" sz="2800" dirty="0" err="1">
                <a:solidFill>
                  <a:srgbClr val="FF0000"/>
                </a:solidFill>
              </a:rPr>
              <a:t>i</a:t>
            </a:r>
            <a:r>
              <a:rPr lang="zh-CN" altLang="en-US" sz="2800" b="0" dirty="0"/>
              <a:t>层上至多有</a:t>
            </a:r>
            <a:r>
              <a:rPr lang="en-US" altLang="zh-CN" sz="2800" dirty="0">
                <a:solidFill>
                  <a:srgbClr val="FF0000"/>
                </a:solidFill>
              </a:rPr>
              <a:t>2</a:t>
            </a:r>
            <a:r>
              <a:rPr lang="en-US" altLang="zh-CN" sz="2800" baseline="30000" dirty="0">
                <a:solidFill>
                  <a:srgbClr val="FF0000"/>
                </a:solidFill>
              </a:rPr>
              <a:t>i-1</a:t>
            </a:r>
            <a:r>
              <a:rPr lang="zh-CN" altLang="en-US" sz="2800" b="0" dirty="0"/>
              <a:t>个结点（</a:t>
            </a:r>
            <a:r>
              <a:rPr lang="en-US" altLang="zh-CN" sz="2800" b="0" dirty="0" err="1"/>
              <a:t>i</a:t>
            </a:r>
            <a:r>
              <a:rPr lang="en-US" altLang="zh-CN" sz="2800" b="0" dirty="0"/>
              <a:t>&gt;=1</a:t>
            </a:r>
            <a:r>
              <a:rPr lang="zh-CN" altLang="en-US" sz="2800" b="0" dirty="0"/>
              <a:t>）</a:t>
            </a:r>
            <a:endParaRPr lang="en-US" altLang="zh-CN" sz="2800" b="0" dirty="0">
              <a:solidFill>
                <a:schemeClr val="tx2"/>
              </a:solidFill>
            </a:endParaRPr>
          </a:p>
          <a:p>
            <a:pPr marL="914400" lvl="2" indent="0">
              <a:buNone/>
            </a:pPr>
            <a:r>
              <a:rPr lang="en-US" altLang="zh-CN" b="0" dirty="0">
                <a:solidFill>
                  <a:srgbClr val="0066FF"/>
                </a:solidFill>
              </a:rPr>
              <a:t>       </a:t>
            </a:r>
            <a:r>
              <a:rPr lang="zh-CN" altLang="en-US" sz="3200" dirty="0">
                <a:effectLst>
                  <a:outerShdw blurRad="38100" dist="38100" dir="2700000" algn="tl">
                    <a:srgbClr val="FFFFFF"/>
                  </a:outerShdw>
                </a:effectLst>
                <a:latin typeface="宋体" panose="02010600030101010101" pitchFamily="2" charset="-122"/>
              </a:rPr>
              <a:t>证明</a:t>
            </a:r>
            <a:r>
              <a:rPr lang="en-US" altLang="zh-CN" sz="3200" dirty="0">
                <a:effectLst>
                  <a:outerShdw blurRad="38100" dist="38100" dir="2700000" algn="tl">
                    <a:srgbClr val="FFFFFF"/>
                  </a:outerShdw>
                </a:effectLst>
                <a:latin typeface="宋体" panose="02010600030101010101" pitchFamily="2" charset="-122"/>
              </a:rPr>
              <a:t>: </a:t>
            </a:r>
            <a:r>
              <a:rPr lang="zh-CN" altLang="en-US" sz="3200" dirty="0">
                <a:solidFill>
                  <a:schemeClr val="tx2"/>
                </a:solidFill>
                <a:ea typeface="楷体_GB2312" pitchFamily="49" charset="-122"/>
              </a:rPr>
              <a:t>用归纳法</a:t>
            </a:r>
            <a:endParaRPr lang="en-US" altLang="zh-CN" sz="3200" b="0" dirty="0">
              <a:effectLst>
                <a:outerShdw blurRad="38100" dist="38100" dir="2700000" algn="tl">
                  <a:srgbClr val="FFFFFF"/>
                </a:outerShdw>
              </a:effectLst>
              <a:latin typeface="宋体" panose="02010600030101010101" pitchFamily="2" charset="-122"/>
            </a:endParaRPr>
          </a:p>
          <a:p>
            <a:pPr eaLnBrk="1" hangingPunct="1">
              <a:buFontTx/>
              <a:buNone/>
            </a:pPr>
            <a:r>
              <a:rPr lang="en-US" altLang="zh-CN" sz="2400" b="0" dirty="0">
                <a:effectLst>
                  <a:outerShdw blurRad="38100" dist="38100" dir="2700000" algn="tl">
                    <a:srgbClr val="FFFFFF"/>
                  </a:outerShdw>
                </a:effectLst>
                <a:latin typeface="宋体" panose="02010600030101010101" pitchFamily="2" charset="-122"/>
              </a:rPr>
              <a:t>          1.</a:t>
            </a:r>
            <a:r>
              <a:rPr lang="zh-CN" altLang="en-US" sz="2400" b="0" dirty="0">
                <a:effectLst>
                  <a:outerShdw blurRad="38100" dist="38100" dir="2700000" algn="tl">
                    <a:srgbClr val="FFFFFF"/>
                  </a:outerShdw>
                </a:effectLst>
                <a:latin typeface="宋体" panose="02010600030101010101" pitchFamily="2" charset="-122"/>
              </a:rPr>
              <a:t>当</a:t>
            </a:r>
            <a:r>
              <a:rPr lang="en-US" altLang="zh-CN" sz="2400" b="0" dirty="0" err="1">
                <a:effectLst>
                  <a:outerShdw blurRad="38100" dist="38100" dir="2700000" algn="tl">
                    <a:srgbClr val="FFFFFF"/>
                  </a:outerShdw>
                </a:effectLst>
                <a:latin typeface="宋体" panose="02010600030101010101" pitchFamily="2" charset="-122"/>
              </a:rPr>
              <a:t>i</a:t>
            </a:r>
            <a:r>
              <a:rPr lang="en-US" altLang="zh-CN" sz="2400" b="0" dirty="0">
                <a:effectLst>
                  <a:outerShdw blurRad="38100" dist="38100" dir="2700000" algn="tl">
                    <a:srgbClr val="FFFFFF"/>
                  </a:outerShdw>
                </a:effectLst>
                <a:latin typeface="宋体" panose="02010600030101010101" pitchFamily="2" charset="-122"/>
              </a:rPr>
              <a:t>=1,</a:t>
            </a:r>
            <a:r>
              <a:rPr lang="zh-CN" altLang="en-US" sz="2400" b="0" dirty="0">
                <a:effectLst>
                  <a:outerShdw blurRad="38100" dist="38100" dir="2700000" algn="tl">
                    <a:srgbClr val="FFFFFF"/>
                  </a:outerShdw>
                </a:effectLst>
                <a:latin typeface="宋体" panose="02010600030101010101" pitchFamily="2" charset="-122"/>
              </a:rPr>
              <a:t>即第一层只有一个根结点</a:t>
            </a:r>
            <a:r>
              <a:rPr lang="en-US" altLang="zh-CN" sz="2400" b="0" dirty="0">
                <a:effectLst>
                  <a:outerShdw blurRad="38100" dist="38100" dir="2700000" algn="tl">
                    <a:srgbClr val="FFFFFF"/>
                  </a:outerShdw>
                </a:effectLst>
                <a:latin typeface="宋体" panose="02010600030101010101" pitchFamily="2" charset="-122"/>
              </a:rPr>
              <a:t>,</a:t>
            </a:r>
          </a:p>
          <a:p>
            <a:pPr eaLnBrk="1" hangingPunct="1">
              <a:buFontTx/>
              <a:buNone/>
            </a:pPr>
            <a:r>
              <a:rPr lang="en-US" altLang="zh-CN" sz="2400" b="0" dirty="0">
                <a:effectLst>
                  <a:outerShdw blurRad="38100" dist="38100" dir="2700000" algn="tl">
                    <a:srgbClr val="FFFFFF"/>
                  </a:outerShdw>
                </a:effectLst>
                <a:latin typeface="宋体" panose="02010600030101010101" pitchFamily="2" charset="-122"/>
              </a:rPr>
              <a:t>            </a:t>
            </a:r>
            <a:r>
              <a:rPr lang="zh-CN" altLang="en-US" sz="2400" b="0" dirty="0">
                <a:effectLst>
                  <a:outerShdw blurRad="38100" dist="38100" dir="2700000" algn="tl">
                    <a:srgbClr val="FFFFFF"/>
                  </a:outerShdw>
                </a:effectLst>
                <a:latin typeface="宋体" panose="02010600030101010101" pitchFamily="2" charset="-122"/>
              </a:rPr>
              <a:t> 显然 </a:t>
            </a:r>
            <a:r>
              <a:rPr lang="en-US" altLang="zh-CN" sz="2400" b="0" dirty="0">
                <a:effectLst>
                  <a:outerShdw blurRad="38100" dist="38100" dir="2700000" algn="tl">
                    <a:srgbClr val="FFFFFF"/>
                  </a:outerShdw>
                </a:effectLst>
                <a:latin typeface="宋体" panose="02010600030101010101" pitchFamily="2" charset="-122"/>
              </a:rPr>
              <a:t>2</a:t>
            </a:r>
            <a:r>
              <a:rPr lang="en-US" altLang="zh-CN" sz="2400" b="0" baseline="34000" dirty="0">
                <a:effectLst>
                  <a:outerShdw blurRad="38100" dist="38100" dir="2700000" algn="tl">
                    <a:srgbClr val="FFFFFF"/>
                  </a:outerShdw>
                </a:effectLst>
                <a:latin typeface="宋体" panose="02010600030101010101" pitchFamily="2" charset="-122"/>
              </a:rPr>
              <a:t>i-1</a:t>
            </a:r>
            <a:r>
              <a:rPr lang="en-US" altLang="zh-CN" sz="2400" b="0" dirty="0">
                <a:effectLst>
                  <a:outerShdw blurRad="38100" dist="38100" dir="2700000" algn="tl">
                    <a:srgbClr val="FFFFFF"/>
                  </a:outerShdw>
                </a:effectLst>
                <a:latin typeface="宋体" panose="02010600030101010101" pitchFamily="2" charset="-122"/>
              </a:rPr>
              <a:t>=</a:t>
            </a:r>
            <a:r>
              <a:rPr lang="en-US" altLang="zh-CN" sz="2400" b="0" baseline="34000" dirty="0">
                <a:effectLst>
                  <a:outerShdw blurRad="38100" dist="38100" dir="2700000" algn="tl">
                    <a:srgbClr val="FFFFFF"/>
                  </a:outerShdw>
                </a:effectLst>
                <a:latin typeface="宋体" panose="02010600030101010101" pitchFamily="2" charset="-122"/>
              </a:rPr>
              <a:t> </a:t>
            </a:r>
            <a:r>
              <a:rPr lang="en-US" altLang="zh-CN" sz="2400" b="0" dirty="0">
                <a:effectLst>
                  <a:outerShdw blurRad="38100" dist="38100" dir="2700000" algn="tl">
                    <a:srgbClr val="FFFFFF"/>
                  </a:outerShdw>
                </a:effectLst>
                <a:latin typeface="宋体" panose="02010600030101010101" pitchFamily="2" charset="-122"/>
              </a:rPr>
              <a:t>2</a:t>
            </a:r>
            <a:r>
              <a:rPr lang="en-US" altLang="zh-CN" sz="2400" b="0" baseline="34000" dirty="0">
                <a:effectLst>
                  <a:outerShdw blurRad="38100" dist="38100" dir="2700000" algn="tl">
                    <a:srgbClr val="FFFFFF"/>
                  </a:outerShdw>
                </a:effectLst>
                <a:latin typeface="宋体" panose="02010600030101010101" pitchFamily="2" charset="-122"/>
              </a:rPr>
              <a:t>0</a:t>
            </a:r>
            <a:r>
              <a:rPr lang="en-US" altLang="zh-CN" sz="2400" b="0" dirty="0">
                <a:effectLst>
                  <a:outerShdw blurRad="38100" dist="38100" dir="2700000" algn="tl">
                    <a:srgbClr val="FFFFFF"/>
                  </a:outerShdw>
                </a:effectLst>
                <a:latin typeface="宋体" panose="02010600030101010101" pitchFamily="2" charset="-122"/>
              </a:rPr>
              <a:t>=1</a:t>
            </a:r>
            <a:r>
              <a:rPr lang="zh-CN" altLang="en-US" sz="2400" b="0" dirty="0">
                <a:effectLst>
                  <a:outerShdw blurRad="38100" dist="38100" dir="2700000" algn="tl">
                    <a:srgbClr val="FFFFFF"/>
                  </a:outerShdw>
                </a:effectLst>
                <a:latin typeface="宋体" panose="02010600030101010101" pitchFamily="2" charset="-122"/>
              </a:rPr>
              <a:t>成立</a:t>
            </a:r>
          </a:p>
          <a:p>
            <a:pPr eaLnBrk="1" hangingPunct="1">
              <a:buFontTx/>
              <a:buNone/>
            </a:pPr>
            <a:r>
              <a:rPr lang="en-US" altLang="zh-CN" sz="2400" b="0" dirty="0">
                <a:effectLst>
                  <a:outerShdw blurRad="38100" dist="38100" dir="2700000" algn="tl">
                    <a:srgbClr val="FFFFFF"/>
                  </a:outerShdw>
                </a:effectLst>
                <a:latin typeface="宋体" panose="02010600030101010101" pitchFamily="2" charset="-122"/>
              </a:rPr>
              <a:t>          2.</a:t>
            </a:r>
            <a:r>
              <a:rPr lang="zh-CN" altLang="en-US" sz="2400" b="0" dirty="0">
                <a:effectLst>
                  <a:outerShdw blurRad="38100" dist="38100" dir="2700000" algn="tl">
                    <a:srgbClr val="FFFFFF"/>
                  </a:outerShdw>
                </a:effectLst>
                <a:latin typeface="宋体" panose="02010600030101010101" pitchFamily="2" charset="-122"/>
              </a:rPr>
              <a:t>假设对所有的</a:t>
            </a:r>
            <a:r>
              <a:rPr lang="en-US" altLang="zh-CN" sz="2400" b="0" dirty="0">
                <a:effectLst>
                  <a:outerShdw blurRad="38100" dist="38100" dir="2700000" algn="tl">
                    <a:srgbClr val="FFFFFF"/>
                  </a:outerShdw>
                </a:effectLst>
                <a:latin typeface="宋体" panose="02010600030101010101" pitchFamily="2" charset="-122"/>
              </a:rPr>
              <a:t>j(1≤j</a:t>
            </a:r>
            <a:r>
              <a:rPr lang="zh-CN" altLang="en-US" sz="2400" b="0" dirty="0">
                <a:effectLst>
                  <a:outerShdw blurRad="38100" dist="38100" dir="2700000" algn="tl">
                    <a:srgbClr val="FFFFFF"/>
                  </a:outerShdw>
                </a:effectLst>
                <a:latin typeface="宋体" panose="02010600030101010101" pitchFamily="2" charset="-122"/>
              </a:rPr>
              <a:t>＜</a:t>
            </a:r>
            <a:r>
              <a:rPr lang="en-US" altLang="zh-CN" sz="2400" b="0" dirty="0" err="1">
                <a:effectLst>
                  <a:outerShdw blurRad="38100" dist="38100" dir="2700000" algn="tl">
                    <a:srgbClr val="FFFFFF"/>
                  </a:outerShdw>
                </a:effectLst>
                <a:latin typeface="宋体" panose="02010600030101010101" pitchFamily="2" charset="-122"/>
              </a:rPr>
              <a:t>i</a:t>
            </a:r>
            <a:r>
              <a:rPr lang="en-US" altLang="zh-CN" sz="2400" b="0" dirty="0">
                <a:effectLst>
                  <a:outerShdw blurRad="38100" dist="38100" dir="2700000" algn="tl">
                    <a:srgbClr val="FFFFFF"/>
                  </a:outerShdw>
                </a:effectLst>
                <a:latin typeface="宋体" panose="02010600030101010101" pitchFamily="2" charset="-122"/>
              </a:rPr>
              <a:t>)</a:t>
            </a:r>
            <a:r>
              <a:rPr lang="zh-CN" altLang="en-US" sz="2400" b="0" dirty="0">
                <a:effectLst>
                  <a:outerShdw blurRad="38100" dist="38100" dir="2700000" algn="tl">
                    <a:srgbClr val="FFFFFF"/>
                  </a:outerShdw>
                </a:effectLst>
                <a:latin typeface="宋体" panose="02010600030101010101" pitchFamily="2" charset="-122"/>
              </a:rPr>
              <a:t>上述性质成立</a:t>
            </a:r>
            <a:r>
              <a:rPr lang="en-US" altLang="zh-CN" sz="2400" b="0" dirty="0">
                <a:effectLst>
                  <a:outerShdw blurRad="38100" dist="38100" dir="2700000" algn="tl">
                    <a:srgbClr val="FFFFFF"/>
                  </a:outerShdw>
                </a:effectLst>
                <a:latin typeface="宋体" panose="02010600030101010101" pitchFamily="2" charset="-122"/>
              </a:rPr>
              <a:t>,</a:t>
            </a:r>
          </a:p>
          <a:p>
            <a:pPr eaLnBrk="1" hangingPunct="1">
              <a:buFontTx/>
              <a:buNone/>
            </a:pPr>
            <a:r>
              <a:rPr lang="en-US" altLang="zh-CN" sz="2400" b="0" dirty="0">
                <a:effectLst>
                  <a:outerShdw blurRad="38100" dist="38100" dir="2700000" algn="tl">
                    <a:srgbClr val="FFFFFF"/>
                  </a:outerShdw>
                </a:effectLst>
                <a:latin typeface="宋体" panose="02010600030101010101" pitchFamily="2" charset="-122"/>
              </a:rPr>
              <a:t>             </a:t>
            </a:r>
            <a:r>
              <a:rPr lang="zh-CN" altLang="en-US" sz="2400" b="0" dirty="0">
                <a:effectLst>
                  <a:outerShdw blurRad="38100" dist="38100" dir="2700000" algn="tl">
                    <a:srgbClr val="FFFFFF"/>
                  </a:outerShdw>
                </a:effectLst>
                <a:latin typeface="宋体" panose="02010600030101010101" pitchFamily="2" charset="-122"/>
              </a:rPr>
              <a:t>即第</a:t>
            </a:r>
            <a:r>
              <a:rPr lang="en-US" altLang="zh-CN" sz="2400" b="0" dirty="0">
                <a:effectLst>
                  <a:outerShdw blurRad="38100" dist="38100" dir="2700000" algn="tl">
                    <a:srgbClr val="FFFFFF"/>
                  </a:outerShdw>
                </a:effectLst>
                <a:latin typeface="宋体" panose="02010600030101010101" pitchFamily="2" charset="-122"/>
              </a:rPr>
              <a:t>j</a:t>
            </a:r>
            <a:r>
              <a:rPr lang="zh-CN" altLang="en-US" sz="2400" b="0" dirty="0">
                <a:effectLst>
                  <a:outerShdw blurRad="38100" dist="38100" dir="2700000" algn="tl">
                    <a:srgbClr val="FFFFFF"/>
                  </a:outerShdw>
                </a:effectLst>
                <a:latin typeface="宋体" panose="02010600030101010101" pitchFamily="2" charset="-122"/>
              </a:rPr>
              <a:t>层上至多有</a:t>
            </a:r>
            <a:r>
              <a:rPr lang="en-US" altLang="zh-CN" sz="2400" b="0" dirty="0">
                <a:effectLst>
                  <a:outerShdw blurRad="38100" dist="38100" dir="2700000" algn="tl">
                    <a:srgbClr val="FFFFFF"/>
                  </a:outerShdw>
                </a:effectLst>
                <a:latin typeface="宋体" panose="02010600030101010101" pitchFamily="2" charset="-122"/>
              </a:rPr>
              <a:t>2</a:t>
            </a:r>
            <a:r>
              <a:rPr lang="en-US" altLang="zh-CN" sz="2400" b="0" baseline="34000" dirty="0">
                <a:effectLst>
                  <a:outerShdw blurRad="38100" dist="38100" dir="2700000" algn="tl">
                    <a:srgbClr val="FFFFFF"/>
                  </a:outerShdw>
                </a:effectLst>
                <a:latin typeface="宋体" panose="02010600030101010101" pitchFamily="2" charset="-122"/>
              </a:rPr>
              <a:t>j-1</a:t>
            </a:r>
            <a:r>
              <a:rPr lang="zh-CN" altLang="en-US" sz="2400" b="0" dirty="0">
                <a:effectLst>
                  <a:outerShdw blurRad="38100" dist="38100" dir="2700000" algn="tl">
                    <a:srgbClr val="FFFFFF"/>
                  </a:outerShdw>
                </a:effectLst>
                <a:latin typeface="宋体" panose="02010600030101010101" pitchFamily="2" charset="-122"/>
              </a:rPr>
              <a:t>个结点</a:t>
            </a:r>
            <a:r>
              <a:rPr lang="en-US" altLang="zh-CN" sz="2400" b="0" dirty="0">
                <a:effectLst>
                  <a:outerShdw blurRad="38100" dist="38100" dir="2700000" algn="tl">
                    <a:srgbClr val="FFFFFF"/>
                  </a:outerShdw>
                </a:effectLst>
                <a:latin typeface="宋体" panose="02010600030101010101" pitchFamily="2" charset="-122"/>
              </a:rPr>
              <a:t>(1≤j</a:t>
            </a:r>
            <a:r>
              <a:rPr lang="zh-CN" altLang="en-US" sz="2400" b="0" dirty="0">
                <a:effectLst>
                  <a:outerShdw blurRad="38100" dist="38100" dir="2700000" algn="tl">
                    <a:srgbClr val="FFFFFF"/>
                  </a:outerShdw>
                </a:effectLst>
                <a:latin typeface="宋体" panose="02010600030101010101" pitchFamily="2" charset="-122"/>
              </a:rPr>
              <a:t>＜</a:t>
            </a:r>
            <a:r>
              <a:rPr lang="en-US" altLang="zh-CN" sz="2400" b="0" dirty="0" err="1">
                <a:effectLst>
                  <a:outerShdw blurRad="38100" dist="38100" dir="2700000" algn="tl">
                    <a:srgbClr val="FFFFFF"/>
                  </a:outerShdw>
                </a:effectLst>
                <a:latin typeface="宋体" panose="02010600030101010101" pitchFamily="2" charset="-122"/>
              </a:rPr>
              <a:t>i</a:t>
            </a:r>
            <a:r>
              <a:rPr lang="en-US" altLang="zh-CN" sz="2400" b="0" dirty="0">
                <a:effectLst>
                  <a:outerShdw blurRad="38100" dist="38100" dir="2700000" algn="tl">
                    <a:srgbClr val="FFFFFF"/>
                  </a:outerShdw>
                </a:effectLst>
                <a:latin typeface="宋体" panose="02010600030101010101" pitchFamily="2" charset="-122"/>
              </a:rPr>
              <a:t>)</a:t>
            </a:r>
          </a:p>
          <a:p>
            <a:pPr eaLnBrk="1" hangingPunct="1">
              <a:buFontTx/>
              <a:buNone/>
            </a:pPr>
            <a:r>
              <a:rPr lang="en-US" altLang="zh-CN" sz="2400" b="0" dirty="0">
                <a:effectLst>
                  <a:outerShdw blurRad="38100" dist="38100" dir="2700000" algn="tl">
                    <a:srgbClr val="FFFFFF"/>
                  </a:outerShdw>
                </a:effectLst>
                <a:latin typeface="宋体" panose="02010600030101010101" pitchFamily="2" charset="-122"/>
              </a:rPr>
              <a:t>          3.</a:t>
            </a:r>
            <a:r>
              <a:rPr lang="zh-CN" altLang="en-US" sz="2400" b="0" dirty="0">
                <a:effectLst>
                  <a:outerShdw blurRad="38100" dist="38100" dir="2700000" algn="tl">
                    <a:srgbClr val="FFFFFF"/>
                  </a:outerShdw>
                </a:effectLst>
                <a:latin typeface="宋体" panose="02010600030101010101" pitchFamily="2" charset="-122"/>
              </a:rPr>
              <a:t>要证明</a:t>
            </a:r>
            <a:r>
              <a:rPr lang="en-US" altLang="zh-CN" sz="2400" b="0" dirty="0">
                <a:effectLst>
                  <a:outerShdw blurRad="38100" dist="38100" dir="2700000" algn="tl">
                    <a:srgbClr val="FFFFFF"/>
                  </a:outerShdw>
                </a:effectLst>
                <a:latin typeface="宋体" panose="02010600030101010101" pitchFamily="2" charset="-122"/>
              </a:rPr>
              <a:t>j=</a:t>
            </a:r>
            <a:r>
              <a:rPr lang="en-US" altLang="zh-CN" sz="2400" b="0" dirty="0" err="1">
                <a:effectLst>
                  <a:outerShdw blurRad="38100" dist="38100" dir="2700000" algn="tl">
                    <a:srgbClr val="FFFFFF"/>
                  </a:outerShdw>
                </a:effectLst>
                <a:latin typeface="宋体" panose="02010600030101010101" pitchFamily="2" charset="-122"/>
              </a:rPr>
              <a:t>i</a:t>
            </a:r>
            <a:r>
              <a:rPr lang="zh-CN" altLang="en-US" sz="2400" b="0" dirty="0">
                <a:effectLst>
                  <a:outerShdw blurRad="38100" dist="38100" dir="2700000" algn="tl">
                    <a:srgbClr val="FFFFFF"/>
                  </a:outerShdw>
                </a:effectLst>
                <a:latin typeface="宋体" panose="02010600030101010101" pitchFamily="2" charset="-122"/>
              </a:rPr>
              <a:t>时</a:t>
            </a:r>
            <a:r>
              <a:rPr lang="en-US" altLang="zh-CN" sz="2400" b="0" dirty="0">
                <a:effectLst>
                  <a:outerShdw blurRad="38100" dist="38100" dir="2700000" algn="tl">
                    <a:srgbClr val="FFFFFF"/>
                  </a:outerShdw>
                </a:effectLst>
                <a:latin typeface="宋体" panose="02010600030101010101" pitchFamily="2" charset="-122"/>
              </a:rPr>
              <a:t>,</a:t>
            </a:r>
            <a:r>
              <a:rPr lang="zh-CN" altLang="en-US" sz="2400" b="0" dirty="0">
                <a:effectLst>
                  <a:outerShdw blurRad="38100" dist="38100" dir="2700000" algn="tl">
                    <a:srgbClr val="FFFFFF"/>
                  </a:outerShdw>
                </a:effectLst>
                <a:latin typeface="宋体" panose="02010600030101010101" pitchFamily="2" charset="-122"/>
              </a:rPr>
              <a:t>命题也成立。</a:t>
            </a:r>
          </a:p>
          <a:p>
            <a:pPr eaLnBrk="1" hangingPunct="1">
              <a:buFontTx/>
              <a:buNone/>
            </a:pPr>
            <a:r>
              <a:rPr lang="zh-CN" altLang="en-US" sz="2400" b="0" dirty="0">
                <a:effectLst>
                  <a:outerShdw blurRad="38100" dist="38100" dir="2700000" algn="tl">
                    <a:srgbClr val="FFFFFF"/>
                  </a:outerShdw>
                </a:effectLst>
                <a:latin typeface="宋体" panose="02010600030101010101" pitchFamily="2" charset="-122"/>
              </a:rPr>
              <a:t>             由归纳假设：第</a:t>
            </a:r>
            <a:r>
              <a:rPr lang="en-US" altLang="zh-CN" sz="2400" b="0" dirty="0">
                <a:effectLst>
                  <a:outerShdw blurRad="38100" dist="38100" dir="2700000" algn="tl">
                    <a:srgbClr val="FFFFFF"/>
                  </a:outerShdw>
                </a:effectLst>
                <a:latin typeface="宋体" panose="02010600030101010101" pitchFamily="2" charset="-122"/>
              </a:rPr>
              <a:t>i-1</a:t>
            </a:r>
            <a:r>
              <a:rPr lang="zh-CN" altLang="en-US" sz="2400" b="0" dirty="0">
                <a:effectLst>
                  <a:outerShdw blurRad="38100" dist="38100" dir="2700000" algn="tl">
                    <a:srgbClr val="FFFFFF"/>
                  </a:outerShdw>
                </a:effectLst>
                <a:latin typeface="宋体" panose="02010600030101010101" pitchFamily="2" charset="-122"/>
              </a:rPr>
              <a:t>层上至多有</a:t>
            </a:r>
            <a:r>
              <a:rPr lang="en-US" altLang="zh-CN" sz="2400" b="0" dirty="0">
                <a:effectLst>
                  <a:outerShdw blurRad="38100" dist="38100" dir="2700000" algn="tl">
                    <a:srgbClr val="FFFFFF"/>
                  </a:outerShdw>
                </a:effectLst>
                <a:latin typeface="宋体" panose="02010600030101010101" pitchFamily="2" charset="-122"/>
              </a:rPr>
              <a:t>2</a:t>
            </a:r>
            <a:r>
              <a:rPr lang="en-US" altLang="zh-CN" sz="2400" b="0" baseline="30000" dirty="0">
                <a:effectLst>
                  <a:outerShdw blurRad="38100" dist="38100" dir="2700000" algn="tl">
                    <a:srgbClr val="FFFFFF"/>
                  </a:outerShdw>
                </a:effectLst>
                <a:latin typeface="宋体" panose="02010600030101010101" pitchFamily="2" charset="-122"/>
              </a:rPr>
              <a:t>i-2</a:t>
            </a:r>
            <a:r>
              <a:rPr lang="zh-CN" altLang="en-US" sz="2400" b="0" dirty="0">
                <a:effectLst>
                  <a:outerShdw blurRad="38100" dist="38100" dir="2700000" algn="tl">
                    <a:srgbClr val="FFFFFF"/>
                  </a:outerShdw>
                </a:effectLst>
                <a:latin typeface="宋体" panose="02010600030101010101" pitchFamily="2" charset="-122"/>
              </a:rPr>
              <a:t>个结点，又由于二叉树每</a:t>
            </a:r>
            <a:endParaRPr lang="en-US" altLang="zh-CN" sz="2400" b="0" dirty="0">
              <a:effectLst>
                <a:outerShdw blurRad="38100" dist="38100" dir="2700000" algn="tl">
                  <a:srgbClr val="FFFFFF"/>
                </a:outerShdw>
              </a:effectLst>
              <a:latin typeface="宋体" panose="02010600030101010101" pitchFamily="2" charset="-122"/>
            </a:endParaRPr>
          </a:p>
          <a:p>
            <a:pPr eaLnBrk="1" hangingPunct="1">
              <a:buFontTx/>
              <a:buNone/>
            </a:pPr>
            <a:r>
              <a:rPr lang="zh-CN" altLang="en-US" sz="2400" b="0" dirty="0">
                <a:effectLst>
                  <a:outerShdw blurRad="38100" dist="38100" dir="2700000" algn="tl">
                    <a:srgbClr val="FFFFFF"/>
                  </a:outerShdw>
                </a:effectLst>
                <a:latin typeface="宋体" panose="02010600030101010101" pitchFamily="2" charset="-122"/>
              </a:rPr>
              <a:t>             个结点的度最大为</a:t>
            </a:r>
            <a:r>
              <a:rPr lang="en-US" altLang="zh-CN" sz="2400" b="0" dirty="0">
                <a:effectLst>
                  <a:outerShdw blurRad="38100" dist="38100" dir="2700000" algn="tl">
                    <a:srgbClr val="FFFFFF"/>
                  </a:outerShdw>
                </a:effectLst>
                <a:latin typeface="宋体" panose="02010600030101010101" pitchFamily="2" charset="-122"/>
              </a:rPr>
              <a:t>2</a:t>
            </a:r>
            <a:r>
              <a:rPr lang="zh-CN" altLang="en-US" sz="2400" b="0" dirty="0">
                <a:effectLst>
                  <a:outerShdw blurRad="38100" dist="38100" dir="2700000" algn="tl">
                    <a:srgbClr val="FFFFFF"/>
                  </a:outerShdw>
                </a:effectLst>
                <a:latin typeface="宋体" panose="02010600030101010101" pitchFamily="2" charset="-122"/>
              </a:rPr>
              <a:t>，所以第</a:t>
            </a:r>
            <a:r>
              <a:rPr lang="en-US" altLang="zh-CN" sz="2400" b="0" dirty="0" err="1">
                <a:effectLst>
                  <a:outerShdw blurRad="38100" dist="38100" dir="2700000" algn="tl">
                    <a:srgbClr val="FFFFFF"/>
                  </a:outerShdw>
                </a:effectLst>
                <a:latin typeface="宋体" panose="02010600030101010101" pitchFamily="2" charset="-122"/>
              </a:rPr>
              <a:t>i</a:t>
            </a:r>
            <a:r>
              <a:rPr lang="zh-CN" altLang="en-US" sz="2400" b="0" dirty="0">
                <a:effectLst>
                  <a:outerShdw blurRad="38100" dist="38100" dir="2700000" algn="tl">
                    <a:srgbClr val="FFFFFF"/>
                  </a:outerShdw>
                </a:effectLst>
                <a:latin typeface="宋体" panose="02010600030101010101" pitchFamily="2" charset="-122"/>
              </a:rPr>
              <a:t>层上结点总数最多为第</a:t>
            </a:r>
            <a:r>
              <a:rPr lang="en-US" altLang="zh-CN" sz="2400" b="0" dirty="0">
                <a:effectLst>
                  <a:outerShdw blurRad="38100" dist="38100" dir="2700000" algn="tl">
                    <a:srgbClr val="FFFFFF"/>
                  </a:outerShdw>
                </a:effectLst>
                <a:latin typeface="宋体" panose="02010600030101010101" pitchFamily="2" charset="-122"/>
              </a:rPr>
              <a:t>i-1</a:t>
            </a:r>
            <a:r>
              <a:rPr lang="zh-CN" altLang="en-US" sz="2400" b="0" dirty="0">
                <a:effectLst>
                  <a:outerShdw blurRad="38100" dist="38100" dir="2700000" algn="tl">
                    <a:srgbClr val="FFFFFF"/>
                  </a:outerShdw>
                </a:effectLst>
                <a:latin typeface="宋体" panose="02010600030101010101" pitchFamily="2" charset="-122"/>
              </a:rPr>
              <a:t>层上</a:t>
            </a:r>
            <a:endParaRPr lang="en-US" altLang="zh-CN" sz="2400" b="0" dirty="0">
              <a:effectLst>
                <a:outerShdw blurRad="38100" dist="38100" dir="2700000" algn="tl">
                  <a:srgbClr val="FFFFFF"/>
                </a:outerShdw>
              </a:effectLst>
              <a:latin typeface="宋体" panose="02010600030101010101" pitchFamily="2" charset="-122"/>
            </a:endParaRPr>
          </a:p>
          <a:p>
            <a:pPr eaLnBrk="1" hangingPunct="1">
              <a:buFontTx/>
              <a:buNone/>
            </a:pPr>
            <a:r>
              <a:rPr lang="zh-CN" altLang="en-US" sz="2400" b="0" dirty="0">
                <a:effectLst>
                  <a:outerShdw blurRad="38100" dist="38100" dir="2700000" algn="tl">
                    <a:srgbClr val="FFFFFF"/>
                  </a:outerShdw>
                </a:effectLst>
                <a:latin typeface="宋体" panose="02010600030101010101" pitchFamily="2" charset="-122"/>
              </a:rPr>
              <a:t>             最大结点数的</a:t>
            </a:r>
            <a:r>
              <a:rPr lang="en-US" altLang="zh-CN" sz="2400" b="0" dirty="0">
                <a:effectLst>
                  <a:outerShdw blurRad="38100" dist="38100" dir="2700000" algn="tl">
                    <a:srgbClr val="FFFFFF"/>
                  </a:outerShdw>
                </a:effectLst>
                <a:latin typeface="宋体" panose="02010600030101010101" pitchFamily="2" charset="-122"/>
              </a:rPr>
              <a:t>2</a:t>
            </a:r>
            <a:r>
              <a:rPr lang="zh-CN" altLang="en-US" sz="2400" b="0" dirty="0">
                <a:effectLst>
                  <a:outerShdw blurRad="38100" dist="38100" dir="2700000" algn="tl">
                    <a:srgbClr val="FFFFFF"/>
                  </a:outerShdw>
                </a:effectLst>
                <a:latin typeface="宋体" panose="02010600030101010101" pitchFamily="2" charset="-122"/>
              </a:rPr>
              <a:t>倍。即</a:t>
            </a:r>
            <a:r>
              <a:rPr lang="en-US" altLang="zh-CN" sz="2400" b="0" dirty="0">
                <a:effectLst>
                  <a:outerShdw blurRad="38100" dist="38100" dir="2700000" algn="tl">
                    <a:srgbClr val="FFFFFF"/>
                  </a:outerShdw>
                </a:effectLst>
                <a:latin typeface="宋体" panose="02010600030101010101" pitchFamily="2" charset="-122"/>
              </a:rPr>
              <a:t>j=</a:t>
            </a:r>
            <a:r>
              <a:rPr lang="en-US" altLang="zh-CN" sz="2400" b="0" dirty="0" err="1">
                <a:effectLst>
                  <a:outerShdw blurRad="38100" dist="38100" dir="2700000" algn="tl">
                    <a:srgbClr val="FFFFFF"/>
                  </a:outerShdw>
                </a:effectLst>
                <a:latin typeface="宋体" panose="02010600030101010101" pitchFamily="2" charset="-122"/>
              </a:rPr>
              <a:t>i</a:t>
            </a:r>
            <a:r>
              <a:rPr lang="zh-CN" altLang="en-US" sz="2400" b="0" dirty="0">
                <a:effectLst>
                  <a:outerShdw blurRad="38100" dist="38100" dir="2700000" algn="tl">
                    <a:srgbClr val="FFFFFF"/>
                  </a:outerShdw>
                </a:effectLst>
                <a:latin typeface="宋体" panose="02010600030101010101" pitchFamily="2" charset="-122"/>
              </a:rPr>
              <a:t>时该层上最多有： </a:t>
            </a:r>
            <a:r>
              <a:rPr lang="en-US" altLang="zh-CN" sz="2400" b="0" dirty="0">
                <a:effectLst>
                  <a:outerShdw blurRad="38100" dist="38100" dir="2700000" algn="tl">
                    <a:srgbClr val="FFFFFF"/>
                  </a:outerShdw>
                </a:effectLst>
                <a:latin typeface="宋体" panose="02010600030101010101" pitchFamily="2" charset="-122"/>
              </a:rPr>
              <a:t>2*2</a:t>
            </a:r>
            <a:r>
              <a:rPr lang="en-US" altLang="zh-CN" sz="2400" b="0" baseline="30000" dirty="0">
                <a:effectLst>
                  <a:outerShdw blurRad="38100" dist="38100" dir="2700000" algn="tl">
                    <a:srgbClr val="FFFFFF"/>
                  </a:outerShdw>
                </a:effectLst>
                <a:latin typeface="宋体" panose="02010600030101010101" pitchFamily="2" charset="-122"/>
              </a:rPr>
              <a:t>i-2</a:t>
            </a:r>
            <a:r>
              <a:rPr lang="en-US" altLang="zh-CN" sz="2400" b="0" dirty="0">
                <a:effectLst>
                  <a:outerShdw blurRad="38100" dist="38100" dir="2700000" algn="tl">
                    <a:srgbClr val="FFFFFF"/>
                  </a:outerShdw>
                </a:effectLst>
                <a:latin typeface="宋体" panose="02010600030101010101" pitchFamily="2" charset="-122"/>
              </a:rPr>
              <a:t>=2</a:t>
            </a:r>
            <a:r>
              <a:rPr lang="en-US" altLang="zh-CN" sz="2400" b="0" baseline="30000" dirty="0">
                <a:effectLst>
                  <a:outerShdw blurRad="38100" dist="38100" dir="2700000" algn="tl">
                    <a:srgbClr val="FFFFFF"/>
                  </a:outerShdw>
                </a:effectLst>
                <a:latin typeface="宋体" panose="02010600030101010101" pitchFamily="2" charset="-122"/>
              </a:rPr>
              <a:t>i-1</a:t>
            </a:r>
            <a:endParaRPr lang="zh-CN" altLang="en-US" sz="2400" b="0" dirty="0">
              <a:solidFill>
                <a:schemeClr val="tx2"/>
              </a:solidFill>
              <a:ea typeface="楷体_GB2312" pitchFamily="49" charset="-122"/>
            </a:endParaRPr>
          </a:p>
          <a:p>
            <a:pPr marL="0" indent="0">
              <a:buNone/>
            </a:pPr>
            <a:endParaRPr lang="en-US" altLang="zh-CN" sz="2800" dirty="0"/>
          </a:p>
        </p:txBody>
      </p:sp>
      <p:sp>
        <p:nvSpPr>
          <p:cNvPr id="3" name="Rectangle 1031">
            <a:extLst>
              <a:ext uri="{FF2B5EF4-FFF2-40B4-BE49-F238E27FC236}">
                <a16:creationId xmlns:a16="http://schemas.microsoft.com/office/drawing/2014/main" xmlns="" id="{42093339-5EB9-47E1-85D3-8602298740CF}"/>
              </a:ext>
            </a:extLst>
          </p:cNvPr>
          <p:cNvSpPr>
            <a:spLocks noGrp="1" noChangeArrowheads="1"/>
          </p:cNvSpPr>
          <p:nvPr>
            <p:ph type="title"/>
          </p:nvPr>
        </p:nvSpPr>
        <p:spPr>
          <a:xfrm>
            <a:off x="1481667" y="228600"/>
            <a:ext cx="6767811" cy="762000"/>
          </a:xfrm>
        </p:spPr>
        <p:txBody>
          <a:bodyPr/>
          <a:lstStyle/>
          <a:p>
            <a:pPr eaLnBrk="1" hangingPunct="1"/>
            <a:r>
              <a:rPr lang="en-US" altLang="zh-CN"/>
              <a:t>6</a:t>
            </a:r>
            <a:r>
              <a:rPr lang="zh-CN" altLang="en-US"/>
              <a:t>.</a:t>
            </a:r>
            <a:r>
              <a:rPr lang="en-US" altLang="zh-CN"/>
              <a:t>2.2</a:t>
            </a:r>
            <a:r>
              <a:rPr lang="zh-CN" altLang="en-US"/>
              <a:t> 二叉树的性质</a:t>
            </a:r>
          </a:p>
        </p:txBody>
      </p:sp>
    </p:spTree>
    <p:extLst>
      <p:ext uri="{BB962C8B-B14F-4D97-AF65-F5344CB8AC3E}">
        <p14:creationId xmlns:p14="http://schemas.microsoft.com/office/powerpoint/2010/main" val="1659483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8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18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182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182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182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182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182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1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7922" name="Rectangle 2">
                <a:extLst>
                  <a:ext uri="{FF2B5EF4-FFF2-40B4-BE49-F238E27FC236}">
                    <a16:creationId xmlns:a16="http://schemas.microsoft.com/office/drawing/2014/main" xmlns="" id="{91CC9D50-E5D0-405B-AF47-483ABCD78AD4}"/>
                  </a:ext>
                </a:extLst>
              </p:cNvPr>
              <p:cNvSpPr>
                <a:spLocks noChangeArrowheads="1"/>
              </p:cNvSpPr>
              <p:nvPr/>
            </p:nvSpPr>
            <p:spPr bwMode="auto">
              <a:xfrm>
                <a:off x="1302469" y="1104900"/>
                <a:ext cx="8995773" cy="464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None/>
                </a:pPr>
                <a:r>
                  <a:rPr lang="zh-CN" altLang="en-US" sz="2800" dirty="0">
                    <a:solidFill>
                      <a:srgbClr val="FF3300"/>
                    </a:solidFill>
                  </a:rPr>
                  <a:t>性质</a:t>
                </a:r>
                <a:r>
                  <a:rPr lang="en-US" altLang="zh-CN" sz="2800" dirty="0">
                    <a:solidFill>
                      <a:srgbClr val="FF3300"/>
                    </a:solidFill>
                  </a:rPr>
                  <a:t>2   </a:t>
                </a:r>
                <a:r>
                  <a:rPr lang="zh-CN" altLang="en-US" dirty="0">
                    <a:latin typeface="+mn-lt"/>
                    <a:ea typeface="+mn-ea"/>
                  </a:rPr>
                  <a:t>深度为</a:t>
                </a:r>
                <a:r>
                  <a:rPr lang="en-US" altLang="zh-CN" dirty="0">
                    <a:latin typeface="+mn-lt"/>
                    <a:ea typeface="+mn-ea"/>
                  </a:rPr>
                  <a:t>k</a:t>
                </a:r>
                <a:r>
                  <a:rPr lang="zh-CN" altLang="en-US" dirty="0">
                    <a:latin typeface="+mn-lt"/>
                    <a:ea typeface="+mn-ea"/>
                  </a:rPr>
                  <a:t>的二叉树至多有</a:t>
                </a:r>
                <a:r>
                  <a:rPr lang="en-US" altLang="zh-CN" dirty="0">
                    <a:solidFill>
                      <a:srgbClr val="FF0000"/>
                    </a:solidFill>
                    <a:latin typeface="+mn-lt"/>
                    <a:ea typeface="+mn-ea"/>
                  </a:rPr>
                  <a:t>2</a:t>
                </a:r>
                <a:r>
                  <a:rPr lang="en-US" altLang="zh-CN" baseline="30000" dirty="0">
                    <a:solidFill>
                      <a:srgbClr val="FF0000"/>
                    </a:solidFill>
                    <a:latin typeface="+mn-lt"/>
                    <a:ea typeface="+mn-ea"/>
                  </a:rPr>
                  <a:t>k</a:t>
                </a:r>
                <a:r>
                  <a:rPr lang="en-US" altLang="zh-CN" dirty="0">
                    <a:solidFill>
                      <a:srgbClr val="FF0000"/>
                    </a:solidFill>
                    <a:latin typeface="+mn-lt"/>
                    <a:ea typeface="+mn-ea"/>
                  </a:rPr>
                  <a:t>-1</a:t>
                </a:r>
                <a:r>
                  <a:rPr lang="zh-CN" altLang="en-US" dirty="0">
                    <a:latin typeface="+mn-lt"/>
                    <a:ea typeface="+mn-ea"/>
                  </a:rPr>
                  <a:t>个结点</a:t>
                </a:r>
                <a:r>
                  <a:rPr lang="en-US" altLang="zh-CN" dirty="0">
                    <a:latin typeface="+mn-lt"/>
                    <a:ea typeface="+mn-ea"/>
                  </a:rPr>
                  <a:t>(k≥1)</a:t>
                </a:r>
                <a:r>
                  <a:rPr lang="zh-CN" altLang="en-US" dirty="0">
                    <a:latin typeface="+mn-lt"/>
                    <a:ea typeface="+mn-ea"/>
                  </a:rPr>
                  <a:t>。</a:t>
                </a:r>
              </a:p>
              <a:p>
                <a:pPr eaLnBrk="1" hangingPunct="1">
                  <a:buFontTx/>
                  <a:buNone/>
                </a:pPr>
                <a:endParaRPr lang="en-US" altLang="zh-CN" sz="2800" b="1" dirty="0">
                  <a:effectLst>
                    <a:outerShdw blurRad="38100" dist="38100" dir="2700000" algn="tl">
                      <a:srgbClr val="FFFFFF"/>
                    </a:outerShdw>
                  </a:effectLst>
                  <a:latin typeface="宋体" panose="02010600030101010101" pitchFamily="2" charset="-122"/>
                </a:endParaRPr>
              </a:p>
              <a:p>
                <a:pPr eaLnBrk="1" hangingPunct="1">
                  <a:buFontTx/>
                  <a:buNone/>
                </a:pPr>
                <a:r>
                  <a:rPr lang="zh-CN" altLang="en-US" sz="2800" b="1" dirty="0">
                    <a:solidFill>
                      <a:schemeClr val="tx2"/>
                    </a:solidFill>
                    <a:latin typeface="+mn-lt"/>
                    <a:ea typeface="楷体_GB2312" pitchFamily="49" charset="-122"/>
                  </a:rPr>
                  <a:t>证明： </a:t>
                </a:r>
                <a:endParaRPr lang="en-US" altLang="zh-CN" sz="2800" b="1" dirty="0">
                  <a:solidFill>
                    <a:schemeClr val="tx2"/>
                  </a:solidFill>
                  <a:latin typeface="+mn-lt"/>
                  <a:ea typeface="楷体_GB2312" pitchFamily="49" charset="-122"/>
                </a:endParaRPr>
              </a:p>
              <a:p>
                <a:pPr eaLnBrk="1" hangingPunct="1">
                  <a:buFontTx/>
                  <a:buNone/>
                </a:pPr>
                <a:r>
                  <a:rPr lang="en-US" altLang="zh-CN" sz="2800" b="1" dirty="0">
                    <a:solidFill>
                      <a:schemeClr val="tx2"/>
                    </a:solidFill>
                    <a:latin typeface="+mn-lt"/>
                    <a:ea typeface="楷体_GB2312" pitchFamily="49" charset="-122"/>
                  </a:rPr>
                  <a:t>     </a:t>
                </a:r>
                <a:r>
                  <a:rPr lang="zh-CN" altLang="en-US" sz="2000" dirty="0">
                    <a:latin typeface="+mn-lt"/>
                    <a:ea typeface="楷体_GB2312" pitchFamily="49" charset="-122"/>
                  </a:rPr>
                  <a:t>由性质</a:t>
                </a:r>
                <a:r>
                  <a:rPr lang="en-US" altLang="zh-CN" sz="2000" dirty="0">
                    <a:latin typeface="+mn-lt"/>
                    <a:ea typeface="楷体_GB2312" pitchFamily="49" charset="-122"/>
                  </a:rPr>
                  <a:t>1</a:t>
                </a:r>
                <a:r>
                  <a:rPr lang="zh-CN" altLang="en-US" sz="2000" dirty="0">
                    <a:latin typeface="+mn-lt"/>
                    <a:ea typeface="楷体_GB2312" pitchFamily="49" charset="-122"/>
                  </a:rPr>
                  <a:t>，深度为</a:t>
                </a:r>
                <a:r>
                  <a:rPr lang="en-US" altLang="zh-CN" b="1" baseline="-6000" dirty="0">
                    <a:effectLst>
                      <a:outerShdw blurRad="38100" dist="38100" dir="2700000" algn="tl">
                        <a:srgbClr val="FFFFFF"/>
                      </a:outerShdw>
                    </a:effectLst>
                    <a:latin typeface="宋体" panose="02010600030101010101" pitchFamily="2" charset="-122"/>
                  </a:rPr>
                  <a:t>k</a:t>
                </a:r>
                <a:r>
                  <a:rPr lang="zh-CN" altLang="en-US" b="1" baseline="-6000" dirty="0">
                    <a:effectLst>
                      <a:outerShdw blurRad="38100" dist="38100" dir="2700000" algn="tl">
                        <a:srgbClr val="FFFFFF"/>
                      </a:outerShdw>
                    </a:effectLst>
                    <a:latin typeface="宋体" panose="02010600030101010101" pitchFamily="2" charset="-122"/>
                  </a:rPr>
                  <a:t>的二叉树的最大结点数为：</a:t>
                </a:r>
                <a:endParaRPr lang="en-US" altLang="zh-CN" sz="2800" b="1" dirty="0">
                  <a:effectLst>
                    <a:outerShdw blurRad="38100" dist="38100" dir="2700000" algn="tl">
                      <a:srgbClr val="FFFFFF"/>
                    </a:outerShdw>
                  </a:effectLst>
                  <a:latin typeface="宋体" panose="02010600030101010101" pitchFamily="2" charset="-122"/>
                </a:endParaRPr>
              </a:p>
              <a:p>
                <a:pPr eaLnBrk="1" hangingPunct="1">
                  <a:buFontTx/>
                  <a:buNone/>
                </a:pPr>
                <a:r>
                  <a:rPr lang="en-US" altLang="zh-CN" sz="2800" b="1" dirty="0">
                    <a:effectLst>
                      <a:outerShdw blurRad="38100" dist="38100" dir="2700000" algn="tl">
                        <a:srgbClr val="FFFFFF"/>
                      </a:outerShdw>
                    </a:effectLst>
                  </a:rPr>
                  <a:t>          </a:t>
                </a:r>
                <a14:m>
                  <m:oMath xmlns:m="http://schemas.openxmlformats.org/officeDocument/2006/math">
                    <m:nary>
                      <m:naryPr>
                        <m:chr m:val="∑"/>
                        <m:ctrlPr>
                          <a:rPr lang="en-US" altLang="zh-CN" sz="2800" b="1" i="1" smtClean="0">
                            <a:solidFill>
                              <a:srgbClr val="FF0000"/>
                            </a:solidFill>
                            <a:effectLst>
                              <a:outerShdw blurRad="38100" dist="38100" dir="2700000" algn="tl">
                                <a:srgbClr val="FFFFFF"/>
                              </a:outerShdw>
                            </a:effectLst>
                            <a:latin typeface="Cambria Math" charset="0"/>
                          </a:rPr>
                        </m:ctrlPr>
                      </m:naryPr>
                      <m:sub>
                        <m:r>
                          <m:rPr>
                            <m:sty m:val="p"/>
                            <m:brk m:alnAt="23"/>
                          </m:rPr>
                          <a:rPr lang="en-US" altLang="zh-CN" sz="2800" b="1" i="1">
                            <a:solidFill>
                              <a:srgbClr val="FF0000"/>
                            </a:solidFill>
                            <a:effectLst>
                              <a:outerShdw blurRad="38100" dist="38100" dir="2700000" algn="tl">
                                <a:srgbClr val="FFFFFF"/>
                              </a:outerShdw>
                            </a:effectLst>
                            <a:latin typeface="Cambria Math" panose="02040503050406030204" pitchFamily="18" charset="0"/>
                          </a:rPr>
                          <m:t>i</m:t>
                        </m:r>
                        <m:r>
                          <a:rPr lang="en-US" altLang="zh-CN" sz="2800" b="1" i="1" smtClean="0">
                            <a:solidFill>
                              <a:srgbClr val="FF0000"/>
                            </a:solidFill>
                            <a:effectLst>
                              <a:outerShdw blurRad="38100" dist="38100" dir="2700000" algn="tl">
                                <a:srgbClr val="FFFFFF"/>
                              </a:outerShdw>
                            </a:effectLst>
                            <a:latin typeface="Cambria Math" panose="02040503050406030204" pitchFamily="18" charset="0"/>
                          </a:rPr>
                          <m:t>=</m:t>
                        </m:r>
                        <m:r>
                          <a:rPr lang="en-US" altLang="zh-CN" sz="2800" b="1" i="1" smtClean="0">
                            <a:solidFill>
                              <a:srgbClr val="FF0000"/>
                            </a:solidFill>
                            <a:effectLst>
                              <a:outerShdw blurRad="38100" dist="38100" dir="2700000" algn="tl">
                                <a:srgbClr val="FFFFFF"/>
                              </a:outerShdw>
                            </a:effectLst>
                            <a:latin typeface="Cambria Math" panose="02040503050406030204" pitchFamily="18" charset="0"/>
                          </a:rPr>
                          <m:t>𝟏</m:t>
                        </m:r>
                      </m:sub>
                      <m:sup>
                        <m:r>
                          <a:rPr lang="en-US" altLang="zh-CN" sz="2800" b="1" i="1" smtClean="0">
                            <a:solidFill>
                              <a:srgbClr val="FF0000"/>
                            </a:solidFill>
                            <a:effectLst>
                              <a:outerShdw blurRad="38100" dist="38100" dir="2700000" algn="tl">
                                <a:srgbClr val="FFFFFF"/>
                              </a:outerShdw>
                            </a:effectLst>
                            <a:latin typeface="Cambria Math" panose="02040503050406030204" pitchFamily="18" charset="0"/>
                          </a:rPr>
                          <m:t>𝒌</m:t>
                        </m:r>
                      </m:sup>
                      <m:e>
                        <m:r>
                          <a:rPr lang="en-US" altLang="zh-CN" sz="2800" b="1" i="1" smtClean="0">
                            <a:solidFill>
                              <a:srgbClr val="FF0000"/>
                            </a:solidFill>
                            <a:effectLst>
                              <a:outerShdw blurRad="38100" dist="38100" dir="2700000" algn="tl">
                                <a:srgbClr val="FFFFFF"/>
                              </a:outerShdw>
                            </a:effectLst>
                            <a:latin typeface="Cambria Math" panose="02040503050406030204" pitchFamily="18" charset="0"/>
                          </a:rPr>
                          <m:t> </m:t>
                        </m:r>
                      </m:e>
                    </m:nary>
                    <m:r>
                      <a:rPr lang="en-US" altLang="zh-CN" sz="2800" b="1" i="0" smtClean="0">
                        <a:solidFill>
                          <a:srgbClr val="FF0000"/>
                        </a:solidFill>
                        <a:effectLst>
                          <a:outerShdw blurRad="38100" dist="38100" dir="2700000" algn="tl">
                            <a:srgbClr val="FFFFFF"/>
                          </a:outerShdw>
                        </a:effectLst>
                        <a:latin typeface="Cambria Math" panose="02040503050406030204" pitchFamily="18" charset="0"/>
                      </a:rPr>
                      <m:t>(</m:t>
                    </m:r>
                  </m:oMath>
                </a14:m>
                <a:r>
                  <a:rPr lang="zh-CN" altLang="en-US" sz="2800" b="1" dirty="0">
                    <a:solidFill>
                      <a:srgbClr val="FF0000"/>
                    </a:solidFill>
                    <a:effectLst>
                      <a:outerShdw blurRad="38100" dist="38100" dir="2700000" algn="tl">
                        <a:srgbClr val="FFFFFF"/>
                      </a:outerShdw>
                    </a:effectLst>
                    <a:latin typeface="宋体" panose="02010600030101010101" pitchFamily="2" charset="-122"/>
                  </a:rPr>
                  <a:t>第</a:t>
                </a:r>
                <a:r>
                  <a:rPr lang="en-US" altLang="zh-CN" sz="2800" b="1" dirty="0" err="1">
                    <a:solidFill>
                      <a:srgbClr val="FF0000"/>
                    </a:solidFill>
                    <a:effectLst>
                      <a:outerShdw blurRad="38100" dist="38100" dir="2700000" algn="tl">
                        <a:srgbClr val="FFFFFF"/>
                      </a:outerShdw>
                    </a:effectLst>
                    <a:latin typeface="宋体" panose="02010600030101010101" pitchFamily="2" charset="-122"/>
                  </a:rPr>
                  <a:t>i</a:t>
                </a:r>
                <a:r>
                  <a:rPr lang="zh-CN" altLang="en-US" sz="2800" b="1" dirty="0">
                    <a:solidFill>
                      <a:srgbClr val="FF0000"/>
                    </a:solidFill>
                    <a:effectLst>
                      <a:outerShdw blurRad="38100" dist="38100" dir="2700000" algn="tl">
                        <a:srgbClr val="FFFFFF"/>
                      </a:outerShdw>
                    </a:effectLst>
                    <a:latin typeface="宋体" panose="02010600030101010101" pitchFamily="2" charset="-122"/>
                  </a:rPr>
                  <a:t>层上结点的最大数</a:t>
                </a:r>
                <a:r>
                  <a:rPr lang="en-US" altLang="zh-CN" sz="2800" b="1" dirty="0">
                    <a:solidFill>
                      <a:srgbClr val="FF0000"/>
                    </a:solidFill>
                    <a:effectLst>
                      <a:outerShdw blurRad="38100" dist="38100" dir="2700000" algn="tl">
                        <a:srgbClr val="FFFFFF"/>
                      </a:outerShdw>
                    </a:effectLst>
                    <a:latin typeface="宋体" panose="02010600030101010101" pitchFamily="2" charset="-122"/>
                  </a:rPr>
                  <a:t>)</a:t>
                </a:r>
                <a:endParaRPr lang="zh-CN" altLang="en-US" sz="2800" b="1" dirty="0">
                  <a:solidFill>
                    <a:srgbClr val="FF0000"/>
                  </a:solidFill>
                  <a:effectLst>
                    <a:outerShdw blurRad="38100" dist="38100" dir="2700000" algn="tl">
                      <a:srgbClr val="FFFFFF"/>
                    </a:outerShdw>
                  </a:effectLst>
                  <a:latin typeface="宋体" panose="02010600030101010101" pitchFamily="2" charset="-122"/>
                </a:endParaRPr>
              </a:p>
              <a:p>
                <a:pPr>
                  <a:buNone/>
                </a:pPr>
                <a:r>
                  <a:rPr lang="en-US" altLang="zh-CN" b="1" baseline="16000" dirty="0">
                    <a:effectLst>
                      <a:outerShdw blurRad="38100" dist="38100" dir="2700000" algn="tl">
                        <a:srgbClr val="FFFFFF"/>
                      </a:outerShdw>
                    </a:effectLst>
                    <a:latin typeface="宋体" panose="02010600030101010101" pitchFamily="2" charset="-122"/>
                  </a:rPr>
                  <a:t> </a:t>
                </a:r>
                <a:r>
                  <a:rPr lang="en-US" altLang="zh-CN" b="1" dirty="0">
                    <a:effectLst>
                      <a:outerShdw blurRad="38100" dist="38100" dir="2700000" algn="tl">
                        <a:srgbClr val="FFFFFF"/>
                      </a:outerShdw>
                    </a:effectLst>
                    <a:latin typeface="宋体" panose="02010600030101010101" pitchFamily="2" charset="-122"/>
                  </a:rPr>
                  <a:t>    =</a:t>
                </a:r>
                <a:r>
                  <a:rPr lang="en-US" altLang="zh-CN" b="1" dirty="0">
                    <a:solidFill>
                      <a:srgbClr val="FF0000"/>
                    </a:solidFill>
                    <a:effectLst>
                      <a:outerShdw blurRad="38100" dist="38100" dir="2700000" algn="tl">
                        <a:srgbClr val="FFFFFF"/>
                      </a:outerShdw>
                    </a:effectLst>
                  </a:rPr>
                  <a:t> </a:t>
                </a:r>
                <a14:m>
                  <m:oMath xmlns:m="http://schemas.openxmlformats.org/officeDocument/2006/math">
                    <m:nary>
                      <m:naryPr>
                        <m:chr m:val="∑"/>
                        <m:ctrlPr>
                          <a:rPr lang="en-US" altLang="zh-CN" b="1" i="1">
                            <a:solidFill>
                              <a:srgbClr val="FF0000"/>
                            </a:solidFill>
                            <a:effectLst>
                              <a:outerShdw blurRad="38100" dist="38100" dir="2700000" algn="tl">
                                <a:srgbClr val="FFFFFF"/>
                              </a:outerShdw>
                            </a:effectLst>
                            <a:latin typeface="Cambria Math" charset="0"/>
                          </a:rPr>
                        </m:ctrlPr>
                      </m:naryPr>
                      <m:sub>
                        <m:r>
                          <m:rPr>
                            <m:sty m:val="p"/>
                            <m:brk m:alnAt="23"/>
                          </m:rPr>
                          <a:rPr lang="en-US" altLang="zh-CN" b="1" i="1">
                            <a:solidFill>
                              <a:srgbClr val="FF0000"/>
                            </a:solidFill>
                            <a:effectLst>
                              <a:outerShdw blurRad="38100" dist="38100" dir="2700000" algn="tl">
                                <a:srgbClr val="FFFFFF"/>
                              </a:outerShdw>
                            </a:effectLst>
                            <a:latin typeface="Cambria Math" panose="02040503050406030204" pitchFamily="18" charset="0"/>
                          </a:rPr>
                          <m:t>i</m:t>
                        </m:r>
                        <m:r>
                          <a:rPr lang="en-US" altLang="zh-CN" b="1" i="1">
                            <a:solidFill>
                              <a:srgbClr val="FF0000"/>
                            </a:solidFill>
                            <a:effectLst>
                              <a:outerShdw blurRad="38100" dist="38100" dir="2700000" algn="tl">
                                <a:srgbClr val="FFFFFF"/>
                              </a:outerShdw>
                            </a:effectLst>
                            <a:latin typeface="Cambria Math" panose="02040503050406030204" pitchFamily="18" charset="0"/>
                          </a:rPr>
                          <m:t>=</m:t>
                        </m:r>
                        <m:r>
                          <a:rPr lang="en-US" altLang="zh-CN" b="1" i="1">
                            <a:solidFill>
                              <a:srgbClr val="FF0000"/>
                            </a:solidFill>
                            <a:effectLst>
                              <a:outerShdw blurRad="38100" dist="38100" dir="2700000" algn="tl">
                                <a:srgbClr val="FFFFFF"/>
                              </a:outerShdw>
                            </a:effectLst>
                            <a:latin typeface="Cambria Math" panose="02040503050406030204" pitchFamily="18" charset="0"/>
                          </a:rPr>
                          <m:t>𝟏</m:t>
                        </m:r>
                      </m:sub>
                      <m:sup>
                        <m:r>
                          <a:rPr lang="en-US" altLang="zh-CN" b="1" i="1">
                            <a:solidFill>
                              <a:srgbClr val="FF0000"/>
                            </a:solidFill>
                            <a:effectLst>
                              <a:outerShdw blurRad="38100" dist="38100" dir="2700000" algn="tl">
                                <a:srgbClr val="FFFFFF"/>
                              </a:outerShdw>
                            </a:effectLst>
                            <a:latin typeface="Cambria Math" panose="02040503050406030204" pitchFamily="18" charset="0"/>
                          </a:rPr>
                          <m:t>𝒌</m:t>
                        </m:r>
                      </m:sup>
                      <m:e>
                        <m:r>
                          <a:rPr lang="en-US" altLang="zh-CN" b="1" i="1">
                            <a:solidFill>
                              <a:srgbClr val="FF0000"/>
                            </a:solidFill>
                            <a:effectLst>
                              <a:outerShdw blurRad="38100" dist="38100" dir="2700000" algn="tl">
                                <a:srgbClr val="FFFFFF"/>
                              </a:outerShdw>
                            </a:effectLst>
                            <a:latin typeface="Cambria Math" panose="02040503050406030204" pitchFamily="18" charset="0"/>
                          </a:rPr>
                          <m:t> </m:t>
                        </m:r>
                      </m:e>
                    </m:nary>
                    <m:r>
                      <a:rPr lang="en-US" altLang="zh-CN" b="1" i="1">
                        <a:solidFill>
                          <a:srgbClr val="FF0000"/>
                        </a:solidFill>
                        <a:effectLst>
                          <a:outerShdw blurRad="38100" dist="38100" dir="2700000" algn="tl">
                            <a:srgbClr val="FFFFFF"/>
                          </a:outerShdw>
                        </a:effectLst>
                        <a:latin typeface="Cambria Math" panose="02040503050406030204" pitchFamily="18" charset="0"/>
                      </a:rPr>
                      <m:t> </m:t>
                    </m:r>
                  </m:oMath>
                </a14:m>
                <a:r>
                  <a:rPr lang="en-US" altLang="zh-CN" b="1" dirty="0">
                    <a:effectLst>
                      <a:outerShdw blurRad="38100" dist="38100" dir="2700000" algn="tl">
                        <a:srgbClr val="FFFFFF"/>
                      </a:outerShdw>
                    </a:effectLst>
                    <a:latin typeface="宋体" panose="02010600030101010101" pitchFamily="2" charset="-122"/>
                  </a:rPr>
                  <a:t>2</a:t>
                </a:r>
                <a:r>
                  <a:rPr lang="en-US" altLang="zh-CN" b="1" baseline="34000" dirty="0">
                    <a:effectLst>
                      <a:outerShdw blurRad="38100" dist="38100" dir="2700000" algn="tl">
                        <a:srgbClr val="FFFFFF"/>
                      </a:outerShdw>
                    </a:effectLst>
                    <a:latin typeface="宋体" panose="02010600030101010101" pitchFamily="2" charset="-122"/>
                  </a:rPr>
                  <a:t>i-1</a:t>
                </a:r>
                <a:endParaRPr lang="en-US" altLang="zh-CN" b="1" dirty="0">
                  <a:effectLst>
                    <a:outerShdw blurRad="38100" dist="38100" dir="2700000" algn="tl">
                      <a:srgbClr val="FFFFFF"/>
                    </a:outerShdw>
                  </a:effectLst>
                  <a:latin typeface="宋体" panose="02010600030101010101" pitchFamily="2" charset="-122"/>
                </a:endParaRPr>
              </a:p>
              <a:p>
                <a:pPr>
                  <a:buNone/>
                </a:pPr>
                <a:r>
                  <a:rPr lang="en-US" altLang="zh-CN" b="1" dirty="0">
                    <a:effectLst>
                      <a:outerShdw blurRad="38100" dist="38100" dir="2700000" algn="tl">
                        <a:srgbClr val="FFFFFF"/>
                      </a:outerShdw>
                    </a:effectLst>
                    <a:latin typeface="宋体" panose="02010600030101010101" pitchFamily="2" charset="-122"/>
                  </a:rPr>
                  <a:t>    =1+2+2</a:t>
                </a:r>
                <a:r>
                  <a:rPr lang="en-US" altLang="zh-CN" b="1" baseline="34000" dirty="0">
                    <a:effectLst>
                      <a:outerShdw blurRad="38100" dist="38100" dir="2700000" algn="tl">
                        <a:srgbClr val="FFFFFF"/>
                      </a:outerShdw>
                    </a:effectLst>
                    <a:latin typeface="宋体" panose="02010600030101010101" pitchFamily="2" charset="-122"/>
                  </a:rPr>
                  <a:t>2</a:t>
                </a:r>
                <a:r>
                  <a:rPr lang="en-US" altLang="zh-CN" b="1" dirty="0">
                    <a:effectLst>
                      <a:outerShdw blurRad="38100" dist="38100" dir="2700000" algn="tl">
                        <a:srgbClr val="FFFFFF"/>
                      </a:outerShdw>
                    </a:effectLst>
                    <a:latin typeface="宋体" panose="02010600030101010101" pitchFamily="2" charset="-122"/>
                  </a:rPr>
                  <a:t>+</a:t>
                </a:r>
                <a:r>
                  <a:rPr lang="en-US" altLang="zh-CN" b="1" dirty="0">
                    <a:effectLst>
                      <a:outerShdw blurRad="38100" dist="38100" dir="2700000" algn="tl">
                        <a:srgbClr val="FFFFFF"/>
                      </a:outerShdw>
                    </a:effectLst>
                  </a:rPr>
                  <a:t>……</a:t>
                </a:r>
                <a:r>
                  <a:rPr lang="en-US" altLang="zh-CN" b="1" dirty="0">
                    <a:effectLst>
                      <a:outerShdw blurRad="38100" dist="38100" dir="2700000" algn="tl">
                        <a:srgbClr val="FFFFFF"/>
                      </a:outerShdw>
                    </a:effectLst>
                    <a:latin typeface="宋体" panose="02010600030101010101" pitchFamily="2" charset="-122"/>
                  </a:rPr>
                  <a:t>+2</a:t>
                </a:r>
                <a:r>
                  <a:rPr lang="en-US" altLang="zh-CN" b="1" baseline="34000" dirty="0">
                    <a:effectLst>
                      <a:outerShdw blurRad="38100" dist="38100" dir="2700000" algn="tl">
                        <a:srgbClr val="FFFFFF"/>
                      </a:outerShdw>
                    </a:effectLst>
                    <a:latin typeface="宋体" panose="02010600030101010101" pitchFamily="2" charset="-122"/>
                  </a:rPr>
                  <a:t>k-1</a:t>
                </a:r>
              </a:p>
              <a:p>
                <a:pPr>
                  <a:buNone/>
                </a:pPr>
                <a:r>
                  <a:rPr lang="en-US" altLang="zh-CN" b="1" baseline="34000" dirty="0">
                    <a:effectLst>
                      <a:outerShdw blurRad="38100" dist="38100" dir="2700000" algn="tl">
                        <a:srgbClr val="FFFFFF"/>
                      </a:outerShdw>
                    </a:effectLst>
                    <a:latin typeface="宋体" panose="02010600030101010101" pitchFamily="2" charset="-122"/>
                  </a:rPr>
                  <a:t>      </a:t>
                </a:r>
                <a:r>
                  <a:rPr lang="en-US" altLang="zh-CN" b="1" dirty="0">
                    <a:effectLst>
                      <a:outerShdw blurRad="38100" dist="38100" dir="2700000" algn="tl">
                        <a:srgbClr val="FFFFFF"/>
                      </a:outerShdw>
                    </a:effectLst>
                    <a:latin typeface="宋体" panose="02010600030101010101" pitchFamily="2" charset="-122"/>
                  </a:rPr>
                  <a:t>=</a:t>
                </a:r>
                <a:r>
                  <a:rPr lang="en-US" altLang="zh-CN" b="1" dirty="0">
                    <a:solidFill>
                      <a:srgbClr val="FF0000"/>
                    </a:solidFill>
                    <a:effectLst>
                      <a:outerShdw blurRad="38100" dist="38100" dir="2700000" algn="tl">
                        <a:srgbClr val="FFFFFF"/>
                      </a:outerShdw>
                    </a:effectLst>
                    <a:latin typeface="宋体" panose="02010600030101010101" pitchFamily="2" charset="-122"/>
                  </a:rPr>
                  <a:t>2</a:t>
                </a:r>
                <a:r>
                  <a:rPr lang="en-US" altLang="zh-CN" b="1" baseline="34000" dirty="0">
                    <a:solidFill>
                      <a:srgbClr val="FF0000"/>
                    </a:solidFill>
                    <a:effectLst>
                      <a:outerShdw blurRad="38100" dist="38100" dir="2700000" algn="tl">
                        <a:srgbClr val="FFFFFF"/>
                      </a:outerShdw>
                    </a:effectLst>
                    <a:latin typeface="宋体" panose="02010600030101010101" pitchFamily="2" charset="-122"/>
                  </a:rPr>
                  <a:t>k</a:t>
                </a:r>
                <a:r>
                  <a:rPr lang="en-US" altLang="zh-CN" b="1" dirty="0">
                    <a:solidFill>
                      <a:srgbClr val="FF0000"/>
                    </a:solidFill>
                    <a:effectLst>
                      <a:outerShdw blurRad="38100" dist="38100" dir="2700000" algn="tl">
                        <a:srgbClr val="FFFFFF"/>
                      </a:outerShdw>
                    </a:effectLst>
                    <a:latin typeface="宋体" panose="02010600030101010101" pitchFamily="2" charset="-122"/>
                  </a:rPr>
                  <a:t>-1</a:t>
                </a:r>
                <a:r>
                  <a:rPr lang="en-US" altLang="zh-CN" sz="2800" b="1" dirty="0">
                    <a:effectLst>
                      <a:outerShdw blurRad="38100" dist="38100" dir="2700000" algn="tl">
                        <a:srgbClr val="FFFFFF"/>
                      </a:outerShdw>
                    </a:effectLst>
                    <a:latin typeface="宋体" panose="02010600030101010101" pitchFamily="2" charset="-122"/>
                  </a:rPr>
                  <a:t>(</a:t>
                </a:r>
                <a:r>
                  <a:rPr lang="zh-CN" altLang="en-US" sz="2800" b="1" dirty="0">
                    <a:effectLst>
                      <a:outerShdw blurRad="38100" dist="38100" dir="2700000" algn="tl">
                        <a:srgbClr val="FFFFFF"/>
                      </a:outerShdw>
                    </a:effectLst>
                    <a:latin typeface="宋体" panose="02010600030101010101" pitchFamily="2" charset="-122"/>
                  </a:rPr>
                  <a:t>等比级数求和</a:t>
                </a:r>
                <a:r>
                  <a:rPr lang="en-US" altLang="zh-CN" sz="2800" b="1" dirty="0">
                    <a:effectLst>
                      <a:outerShdw blurRad="38100" dist="38100" dir="2700000" algn="tl">
                        <a:srgbClr val="FFFFFF"/>
                      </a:outerShdw>
                    </a:effectLst>
                    <a:latin typeface="宋体" panose="02010600030101010101" pitchFamily="2" charset="-122"/>
                  </a:rPr>
                  <a:t>)</a:t>
                </a:r>
                <a:endParaRPr lang="en-US" altLang="zh-CN" b="1" dirty="0">
                  <a:effectLst>
                    <a:outerShdw blurRad="38100" dist="38100" dir="2700000" algn="tl">
                      <a:srgbClr val="FFFFFF"/>
                    </a:outerShdw>
                  </a:effectLst>
                  <a:latin typeface="宋体" panose="02010600030101010101" pitchFamily="2" charset="-122"/>
                </a:endParaRPr>
              </a:p>
              <a:p>
                <a:pPr eaLnBrk="1" hangingPunct="1">
                  <a:lnSpc>
                    <a:spcPct val="70000"/>
                  </a:lnSpc>
                  <a:buFontTx/>
                  <a:buNone/>
                </a:pPr>
                <a:r>
                  <a:rPr lang="en-US" altLang="zh-CN" b="1" baseline="16000" dirty="0">
                    <a:effectLst>
                      <a:outerShdw blurRad="38100" dist="38100" dir="2700000" algn="tl">
                        <a:srgbClr val="FFFFFF"/>
                      </a:outerShdw>
                    </a:effectLst>
                    <a:latin typeface="宋体" panose="02010600030101010101" pitchFamily="2" charset="-122"/>
                  </a:rPr>
                  <a:t>  </a:t>
                </a:r>
              </a:p>
            </p:txBody>
          </p:sp>
        </mc:Choice>
        <mc:Fallback xmlns="">
          <p:sp>
            <p:nvSpPr>
              <p:cNvPr id="337922" name="Rectangle 2">
                <a:extLst>
                  <a:ext uri="{FF2B5EF4-FFF2-40B4-BE49-F238E27FC236}">
                    <a16:creationId xmlns:a16="http://schemas.microsoft.com/office/drawing/2014/main" xmlns="" xmlns:a14="http://schemas.microsoft.com/office/drawing/2010/main" id="{91CC9D50-E5D0-405B-AF47-483ABCD78AD4}"/>
                  </a:ext>
                </a:extLst>
              </p:cNvPr>
              <p:cNvSpPr>
                <a:spLocks noRot="1" noChangeAspect="1" noMove="1" noResize="1" noEditPoints="1" noAdjustHandles="1" noChangeArrowheads="1" noChangeShapeType="1" noTextEdit="1"/>
              </p:cNvSpPr>
              <p:nvPr/>
            </p:nvSpPr>
            <p:spPr bwMode="auto">
              <a:xfrm>
                <a:off x="1302469" y="1104900"/>
                <a:ext cx="8995773" cy="4648200"/>
              </a:xfrm>
              <a:prstGeom prst="rect">
                <a:avLst/>
              </a:prstGeom>
              <a:blipFill rotWithShape="0">
                <a:blip r:embed="rId3"/>
                <a:stretch>
                  <a:fillRect l="-1424" t="-2097" b="-32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3" name="Rectangle 1031">
            <a:extLst>
              <a:ext uri="{FF2B5EF4-FFF2-40B4-BE49-F238E27FC236}">
                <a16:creationId xmlns:a16="http://schemas.microsoft.com/office/drawing/2014/main" xmlns="" id="{CE254B58-EB35-4EE5-BD39-7FCA344A4C97}"/>
              </a:ext>
            </a:extLst>
          </p:cNvPr>
          <p:cNvSpPr txBox="1">
            <a:spLocks noChangeArrowheads="1"/>
          </p:cNvSpPr>
          <p:nvPr/>
        </p:nvSpPr>
        <p:spPr>
          <a:xfrm>
            <a:off x="1481667" y="228600"/>
            <a:ext cx="6767811"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6</a:t>
            </a:r>
            <a:r>
              <a:rPr lang="zh-CN" altLang="en-US" kern="0"/>
              <a:t>.</a:t>
            </a:r>
            <a:r>
              <a:rPr lang="en-US" altLang="zh-CN" kern="0"/>
              <a:t>2.2</a:t>
            </a:r>
            <a:r>
              <a:rPr lang="zh-CN" altLang="en-US" kern="0"/>
              <a:t> 二叉树的性质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22">
                                            <p:txEl>
                                              <p:pRg st="0" end="0"/>
                                            </p:txEl>
                                          </p:spTgt>
                                        </p:tgtEl>
                                        <p:attrNameLst>
                                          <p:attrName>style.visibility</p:attrName>
                                        </p:attrNameLst>
                                      </p:cBhvr>
                                      <p:to>
                                        <p:strVal val="visible"/>
                                      </p:to>
                                    </p:set>
                                    <p:animEffect transition="in" filter="wipe(left)">
                                      <p:cBhvr>
                                        <p:cTn id="7" dur="500"/>
                                        <p:tgtEl>
                                          <p:spTgt spid="3379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22">
                                            <p:txEl>
                                              <p:pRg st="2" end="2"/>
                                            </p:txEl>
                                          </p:spTgt>
                                        </p:tgtEl>
                                        <p:attrNameLst>
                                          <p:attrName>style.visibility</p:attrName>
                                        </p:attrNameLst>
                                      </p:cBhvr>
                                      <p:to>
                                        <p:strVal val="visible"/>
                                      </p:to>
                                    </p:set>
                                    <p:animEffect transition="in" filter="wipe(left)">
                                      <p:cBhvr>
                                        <p:cTn id="12" dur="500"/>
                                        <p:tgtEl>
                                          <p:spTgt spid="3379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22">
                                            <p:txEl>
                                              <p:pRg st="3" end="3"/>
                                            </p:txEl>
                                          </p:spTgt>
                                        </p:tgtEl>
                                        <p:attrNameLst>
                                          <p:attrName>style.visibility</p:attrName>
                                        </p:attrNameLst>
                                      </p:cBhvr>
                                      <p:to>
                                        <p:strVal val="visible"/>
                                      </p:to>
                                    </p:set>
                                    <p:animEffect transition="in" filter="wipe(left)">
                                      <p:cBhvr>
                                        <p:cTn id="17" dur="500"/>
                                        <p:tgtEl>
                                          <p:spTgt spid="3379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22">
                                            <p:txEl>
                                              <p:pRg st="4" end="4"/>
                                            </p:txEl>
                                          </p:spTgt>
                                        </p:tgtEl>
                                        <p:attrNameLst>
                                          <p:attrName>style.visibility</p:attrName>
                                        </p:attrNameLst>
                                      </p:cBhvr>
                                      <p:to>
                                        <p:strVal val="visible"/>
                                      </p:to>
                                    </p:set>
                                    <p:animEffect transition="in" filter="wipe(left)">
                                      <p:cBhvr>
                                        <p:cTn id="22" dur="500"/>
                                        <p:tgtEl>
                                          <p:spTgt spid="3379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7922">
                                            <p:txEl>
                                              <p:pRg st="5" end="5"/>
                                            </p:txEl>
                                          </p:spTgt>
                                        </p:tgtEl>
                                        <p:attrNameLst>
                                          <p:attrName>style.visibility</p:attrName>
                                        </p:attrNameLst>
                                      </p:cBhvr>
                                      <p:to>
                                        <p:strVal val="visible"/>
                                      </p:to>
                                    </p:set>
                                    <p:animEffect transition="in" filter="wipe(left)">
                                      <p:cBhvr>
                                        <p:cTn id="27" dur="500"/>
                                        <p:tgtEl>
                                          <p:spTgt spid="33792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7922">
                                            <p:txEl>
                                              <p:pRg st="6" end="6"/>
                                            </p:txEl>
                                          </p:spTgt>
                                        </p:tgtEl>
                                        <p:attrNameLst>
                                          <p:attrName>style.visibility</p:attrName>
                                        </p:attrNameLst>
                                      </p:cBhvr>
                                      <p:to>
                                        <p:strVal val="visible"/>
                                      </p:to>
                                    </p:set>
                                    <p:animEffect transition="in" filter="wipe(left)">
                                      <p:cBhvr>
                                        <p:cTn id="32" dur="500"/>
                                        <p:tgtEl>
                                          <p:spTgt spid="33792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7922">
                                            <p:txEl>
                                              <p:pRg st="7" end="7"/>
                                            </p:txEl>
                                          </p:spTgt>
                                        </p:tgtEl>
                                        <p:attrNameLst>
                                          <p:attrName>style.visibility</p:attrName>
                                        </p:attrNameLst>
                                      </p:cBhvr>
                                      <p:to>
                                        <p:strVal val="visible"/>
                                      </p:to>
                                    </p:set>
                                    <p:animEffect transition="in" filter="wipe(left)">
                                      <p:cBhvr>
                                        <p:cTn id="37" dur="500"/>
                                        <p:tgtEl>
                                          <p:spTgt spid="33792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7922">
                                            <p:txEl>
                                              <p:pRg st="8" end="8"/>
                                            </p:txEl>
                                          </p:spTgt>
                                        </p:tgtEl>
                                        <p:attrNameLst>
                                          <p:attrName>style.visibility</p:attrName>
                                        </p:attrNameLst>
                                      </p:cBhvr>
                                      <p:to>
                                        <p:strVal val="visible"/>
                                      </p:to>
                                    </p:set>
                                    <p:animEffect transition="in" filter="wipe(left)">
                                      <p:cBhvr>
                                        <p:cTn id="42" dur="500"/>
                                        <p:tgtEl>
                                          <p:spTgt spid="3379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xmlns="" id="{91CC9D50-E5D0-405B-AF47-483ABCD78AD4}"/>
              </a:ext>
            </a:extLst>
          </p:cNvPr>
          <p:cNvSpPr>
            <a:spLocks noChangeArrowheads="1"/>
          </p:cNvSpPr>
          <p:nvPr/>
        </p:nvSpPr>
        <p:spPr bwMode="auto">
          <a:xfrm>
            <a:off x="1302470" y="1104900"/>
            <a:ext cx="9274404" cy="562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None/>
            </a:pPr>
            <a:r>
              <a:rPr lang="zh-CN" altLang="en-US" sz="2800" dirty="0">
                <a:solidFill>
                  <a:srgbClr val="FF3300"/>
                </a:solidFill>
              </a:rPr>
              <a:t>性质</a:t>
            </a:r>
            <a:r>
              <a:rPr lang="en-US" altLang="zh-CN" sz="2800" dirty="0">
                <a:solidFill>
                  <a:srgbClr val="FF3300"/>
                </a:solidFill>
              </a:rPr>
              <a:t>3   </a:t>
            </a:r>
            <a:r>
              <a:rPr lang="zh-CN" altLang="en-US" sz="2400" dirty="0">
                <a:latin typeface="+mn-lt"/>
                <a:ea typeface="+mn-ea"/>
              </a:rPr>
              <a:t>对于任何一棵二叉树</a:t>
            </a:r>
            <a:r>
              <a:rPr lang="en-US" altLang="zh-CN" sz="2400" dirty="0">
                <a:latin typeface="+mn-lt"/>
                <a:ea typeface="+mn-ea"/>
              </a:rPr>
              <a:t>T</a:t>
            </a:r>
            <a:r>
              <a:rPr lang="zh-CN" altLang="en-US" sz="2400" dirty="0">
                <a:latin typeface="+mn-lt"/>
                <a:ea typeface="+mn-ea"/>
              </a:rPr>
              <a:t>，如果其终端结点数为</a:t>
            </a:r>
            <a:r>
              <a:rPr lang="en-US" altLang="zh-CN" sz="2400" dirty="0">
                <a:latin typeface="+mn-lt"/>
                <a:ea typeface="+mn-ea"/>
              </a:rPr>
              <a:t>n</a:t>
            </a:r>
            <a:r>
              <a:rPr lang="en-US" altLang="zh-CN" sz="2400" baseline="-25000" dirty="0">
                <a:latin typeface="+mn-lt"/>
                <a:ea typeface="+mn-ea"/>
              </a:rPr>
              <a:t>0</a:t>
            </a:r>
            <a:r>
              <a:rPr lang="en-US" altLang="zh-CN" sz="2400" dirty="0">
                <a:latin typeface="+mn-lt"/>
                <a:ea typeface="+mn-ea"/>
              </a:rPr>
              <a:t>,</a:t>
            </a:r>
            <a:r>
              <a:rPr lang="zh-CN" altLang="en-US" sz="2400" dirty="0">
                <a:latin typeface="+mn-lt"/>
                <a:ea typeface="+mn-ea"/>
              </a:rPr>
              <a:t>度</a:t>
            </a:r>
            <a:r>
              <a:rPr lang="zh-CN" altLang="en-US" sz="2400" dirty="0" smtClean="0">
                <a:latin typeface="+mn-lt"/>
                <a:ea typeface="+mn-ea"/>
              </a:rPr>
              <a:t>为</a:t>
            </a:r>
            <a:r>
              <a:rPr lang="en-US" altLang="zh-CN" sz="2400" dirty="0" smtClean="0">
                <a:latin typeface="+mn-lt"/>
                <a:ea typeface="+mn-ea"/>
              </a:rPr>
              <a:t>2</a:t>
            </a:r>
            <a:r>
              <a:rPr lang="zh-CN" altLang="en-US" sz="2400" dirty="0" smtClean="0">
                <a:latin typeface="+mn-lt"/>
                <a:ea typeface="+mn-ea"/>
              </a:rPr>
              <a:t>的结点数为</a:t>
            </a:r>
            <a:r>
              <a:rPr lang="en-US" altLang="zh-CN" sz="2400" dirty="0" smtClean="0"/>
              <a:t>n</a:t>
            </a:r>
            <a:r>
              <a:rPr lang="en-US" altLang="zh-CN" sz="2400" baseline="-25000" dirty="0" smtClean="0"/>
              <a:t>2</a:t>
            </a:r>
            <a:r>
              <a:rPr lang="zh-CN" altLang="en-US" sz="2400" dirty="0">
                <a:latin typeface="+mn-lt"/>
                <a:ea typeface="+mn-ea"/>
              </a:rPr>
              <a:t>，则</a:t>
            </a:r>
            <a:r>
              <a:rPr lang="en-US" altLang="zh-CN" sz="2400" dirty="0"/>
              <a:t>n</a:t>
            </a:r>
            <a:r>
              <a:rPr lang="en-US" altLang="zh-CN" sz="2400" baseline="-25000" dirty="0"/>
              <a:t>0</a:t>
            </a:r>
            <a:r>
              <a:rPr lang="en-US" altLang="zh-CN" sz="2400" dirty="0">
                <a:latin typeface="+mn-lt"/>
                <a:ea typeface="+mn-ea"/>
              </a:rPr>
              <a:t>=</a:t>
            </a:r>
            <a:r>
              <a:rPr lang="en-US" altLang="zh-CN" sz="2400" dirty="0"/>
              <a:t> n</a:t>
            </a:r>
            <a:r>
              <a:rPr lang="en-US" altLang="zh-CN" sz="2400" baseline="-25000" dirty="0"/>
              <a:t>2 </a:t>
            </a:r>
            <a:r>
              <a:rPr lang="en-US" altLang="zh-CN" sz="2400" dirty="0">
                <a:latin typeface="+mn-lt"/>
                <a:ea typeface="+mn-ea"/>
              </a:rPr>
              <a:t>+1</a:t>
            </a:r>
            <a:r>
              <a:rPr lang="zh-CN" altLang="en-US" sz="2400" dirty="0">
                <a:latin typeface="+mn-lt"/>
                <a:ea typeface="+mn-ea"/>
              </a:rPr>
              <a:t>。</a:t>
            </a:r>
            <a:endParaRPr lang="en-US" altLang="zh-CN" sz="2800" b="1" dirty="0">
              <a:effectLst>
                <a:outerShdw blurRad="38100" dist="38100" dir="2700000" algn="tl">
                  <a:srgbClr val="FFFFFF"/>
                </a:outerShdw>
              </a:effectLst>
              <a:latin typeface="宋体" panose="02010600030101010101" pitchFamily="2" charset="-122"/>
            </a:endParaRPr>
          </a:p>
          <a:p>
            <a:pPr eaLnBrk="1" hangingPunct="1">
              <a:buFontTx/>
              <a:buNone/>
            </a:pPr>
            <a:r>
              <a:rPr lang="zh-CN" altLang="en-US" sz="2800" b="1" dirty="0">
                <a:solidFill>
                  <a:schemeClr val="tx2"/>
                </a:solidFill>
                <a:latin typeface="+mn-lt"/>
                <a:ea typeface="楷体_GB2312" pitchFamily="49" charset="-122"/>
              </a:rPr>
              <a:t>证明： </a:t>
            </a:r>
            <a:endParaRPr lang="en-US" altLang="zh-CN" sz="2800" b="1" dirty="0">
              <a:solidFill>
                <a:schemeClr val="tx2"/>
              </a:solidFill>
              <a:latin typeface="+mn-lt"/>
              <a:ea typeface="楷体_GB2312" pitchFamily="49" charset="-122"/>
            </a:endParaRPr>
          </a:p>
          <a:p>
            <a:pPr lvl="1">
              <a:lnSpc>
                <a:spcPct val="120000"/>
              </a:lnSpc>
              <a:buFontTx/>
              <a:buNone/>
            </a:pPr>
            <a:r>
              <a:rPr lang="zh-CN" altLang="en-US" sz="2400" b="1" dirty="0"/>
              <a:t>设二叉树</a:t>
            </a:r>
            <a:r>
              <a:rPr lang="en-US" altLang="zh-CN" sz="2400" b="1" dirty="0"/>
              <a:t>T</a:t>
            </a:r>
            <a:r>
              <a:rPr lang="zh-CN" altLang="en-US" sz="2400" b="1" dirty="0"/>
              <a:t>的总结点数目为</a:t>
            </a:r>
            <a:r>
              <a:rPr lang="en-US" altLang="zh-CN" sz="2400" b="1" dirty="0"/>
              <a:t>n </a:t>
            </a:r>
            <a:r>
              <a:rPr lang="zh-CN" altLang="en-US" sz="2400" b="1" dirty="0"/>
              <a:t>，度为</a:t>
            </a:r>
            <a:r>
              <a:rPr lang="en-US" altLang="zh-CN" sz="2400" b="1" dirty="0"/>
              <a:t>1</a:t>
            </a:r>
            <a:r>
              <a:rPr lang="zh-CN" altLang="en-US" sz="2400" b="1" dirty="0"/>
              <a:t>的结点数目为</a:t>
            </a:r>
            <a:r>
              <a:rPr lang="en-US" altLang="zh-CN" sz="2400" b="1" dirty="0"/>
              <a:t>n</a:t>
            </a:r>
            <a:r>
              <a:rPr lang="en-US" altLang="zh-CN" sz="2400" b="1" baseline="-25000" dirty="0"/>
              <a:t>1</a:t>
            </a:r>
            <a:r>
              <a:rPr lang="zh-CN" altLang="en-US" sz="2400" b="1" dirty="0"/>
              <a:t>， 则</a:t>
            </a:r>
          </a:p>
          <a:p>
            <a:pPr lvl="1">
              <a:lnSpc>
                <a:spcPct val="120000"/>
              </a:lnSpc>
              <a:buFontTx/>
              <a:buNone/>
            </a:pPr>
            <a:r>
              <a:rPr lang="zh-CN" altLang="en-US" sz="2400" b="1" dirty="0"/>
              <a:t>			</a:t>
            </a:r>
            <a:r>
              <a:rPr lang="en-US" altLang="zh-CN" sz="2400" b="1" dirty="0">
                <a:solidFill>
                  <a:srgbClr val="FF3300"/>
                </a:solidFill>
              </a:rPr>
              <a:t>n</a:t>
            </a:r>
            <a:r>
              <a:rPr lang="zh-CN" altLang="en-US" sz="2400" b="1" dirty="0">
                <a:solidFill>
                  <a:srgbClr val="FF3300"/>
                </a:solidFill>
              </a:rPr>
              <a:t>＝</a:t>
            </a:r>
            <a:r>
              <a:rPr lang="en-US" altLang="zh-CN" sz="2400" b="1" dirty="0">
                <a:solidFill>
                  <a:srgbClr val="FF3300"/>
                </a:solidFill>
              </a:rPr>
              <a:t>n</a:t>
            </a:r>
            <a:r>
              <a:rPr lang="en-US" altLang="zh-CN" sz="2400" b="1" baseline="-25000" dirty="0">
                <a:solidFill>
                  <a:srgbClr val="FF3300"/>
                </a:solidFill>
              </a:rPr>
              <a:t>0</a:t>
            </a:r>
            <a:r>
              <a:rPr lang="zh-CN" altLang="en-US" sz="2400" b="1" dirty="0">
                <a:solidFill>
                  <a:srgbClr val="FF3300"/>
                </a:solidFill>
              </a:rPr>
              <a:t>＋ </a:t>
            </a:r>
            <a:r>
              <a:rPr lang="en-US" altLang="zh-CN" sz="2400" b="1" dirty="0">
                <a:solidFill>
                  <a:srgbClr val="FF3300"/>
                </a:solidFill>
              </a:rPr>
              <a:t>n</a:t>
            </a:r>
            <a:r>
              <a:rPr lang="en-US" altLang="zh-CN" sz="2400" b="1" baseline="-25000" dirty="0">
                <a:solidFill>
                  <a:srgbClr val="FF3300"/>
                </a:solidFill>
              </a:rPr>
              <a:t>1</a:t>
            </a:r>
            <a:r>
              <a:rPr lang="zh-CN" altLang="en-US" sz="2400" b="1" dirty="0">
                <a:solidFill>
                  <a:srgbClr val="FF3300"/>
                </a:solidFill>
              </a:rPr>
              <a:t>＋</a:t>
            </a:r>
            <a:r>
              <a:rPr lang="en-US" altLang="zh-CN" sz="2400" b="1" dirty="0">
                <a:solidFill>
                  <a:srgbClr val="FF3300"/>
                </a:solidFill>
              </a:rPr>
              <a:t>n</a:t>
            </a:r>
            <a:r>
              <a:rPr lang="en-US" altLang="zh-CN" sz="2400" b="1" baseline="-25000" dirty="0">
                <a:solidFill>
                  <a:srgbClr val="FF3300"/>
                </a:solidFill>
              </a:rPr>
              <a:t>2</a:t>
            </a:r>
            <a:r>
              <a:rPr lang="en-US" altLang="zh-CN" sz="2400" b="1" dirty="0"/>
              <a:t> 	     (1)</a:t>
            </a:r>
          </a:p>
          <a:p>
            <a:pPr lvl="1">
              <a:lnSpc>
                <a:spcPct val="120000"/>
              </a:lnSpc>
              <a:buFontTx/>
              <a:buNone/>
            </a:pPr>
            <a:r>
              <a:rPr lang="en-US" altLang="zh-CN" sz="2400" b="1" dirty="0"/>
              <a:t> </a:t>
            </a:r>
            <a:r>
              <a:rPr lang="zh-CN" altLang="en-US" sz="2400" b="1" dirty="0"/>
              <a:t>又由于二叉树</a:t>
            </a:r>
            <a:r>
              <a:rPr lang="en-US" altLang="zh-CN" sz="2400" b="1" dirty="0"/>
              <a:t>T</a:t>
            </a:r>
            <a:r>
              <a:rPr lang="zh-CN" altLang="en-US" sz="2400" b="1" dirty="0"/>
              <a:t>中，除根结点以外，每个结点刚好有一个分支指入，设</a:t>
            </a:r>
            <a:r>
              <a:rPr lang="en-US" altLang="zh-CN" sz="2400" b="1" dirty="0"/>
              <a:t>B</a:t>
            </a:r>
            <a:r>
              <a:rPr lang="zh-CN" altLang="en-US" sz="2400" b="1" dirty="0"/>
              <a:t>为分支总数，则</a:t>
            </a:r>
          </a:p>
          <a:p>
            <a:pPr lvl="1">
              <a:lnSpc>
                <a:spcPct val="120000"/>
              </a:lnSpc>
              <a:buFontTx/>
              <a:buNone/>
            </a:pPr>
            <a:r>
              <a:rPr lang="zh-CN" altLang="en-US" sz="2400" b="1" dirty="0"/>
              <a:t>			 </a:t>
            </a:r>
            <a:r>
              <a:rPr lang="en-US" altLang="zh-CN" sz="2400" b="1" dirty="0">
                <a:solidFill>
                  <a:srgbClr val="FF3300"/>
                </a:solidFill>
              </a:rPr>
              <a:t>B </a:t>
            </a:r>
            <a:r>
              <a:rPr lang="zh-CN" altLang="en-US" sz="2400" b="1" dirty="0">
                <a:solidFill>
                  <a:srgbClr val="FF3300"/>
                </a:solidFill>
              </a:rPr>
              <a:t>＝ </a:t>
            </a:r>
            <a:r>
              <a:rPr lang="en-US" altLang="zh-CN" sz="2400" b="1" dirty="0">
                <a:solidFill>
                  <a:srgbClr val="FF3300"/>
                </a:solidFill>
              </a:rPr>
              <a:t>n </a:t>
            </a:r>
            <a:r>
              <a:rPr lang="zh-CN" altLang="en-US" sz="2400" b="1" dirty="0">
                <a:solidFill>
                  <a:srgbClr val="FF3300"/>
                </a:solidFill>
              </a:rPr>
              <a:t>－</a:t>
            </a:r>
            <a:r>
              <a:rPr lang="en-US" altLang="zh-CN" sz="2400" b="1" dirty="0">
                <a:solidFill>
                  <a:srgbClr val="FF3300"/>
                </a:solidFill>
              </a:rPr>
              <a:t>1</a:t>
            </a:r>
            <a:r>
              <a:rPr lang="en-US" altLang="zh-CN" sz="2400" b="1" dirty="0"/>
              <a:t>	     (2) </a:t>
            </a:r>
          </a:p>
          <a:p>
            <a:pPr lvl="1">
              <a:lnSpc>
                <a:spcPct val="120000"/>
              </a:lnSpc>
              <a:buFontTx/>
              <a:buNone/>
            </a:pPr>
            <a:r>
              <a:rPr lang="zh-CN" altLang="en-US" sz="2400" b="1" dirty="0"/>
              <a:t>而二叉树的这些分支是由度为</a:t>
            </a:r>
            <a:r>
              <a:rPr lang="en-US" altLang="zh-CN" sz="2400" b="1" dirty="0"/>
              <a:t>1</a:t>
            </a:r>
            <a:r>
              <a:rPr lang="zh-CN" altLang="en-US" sz="2400" b="1" dirty="0"/>
              <a:t>和度为</a:t>
            </a:r>
            <a:r>
              <a:rPr lang="en-US" altLang="zh-CN" sz="2400" b="1" dirty="0"/>
              <a:t>2</a:t>
            </a:r>
            <a:r>
              <a:rPr lang="zh-CN" altLang="en-US" sz="2400" b="1" dirty="0"/>
              <a:t>的结点产生，则</a:t>
            </a:r>
          </a:p>
          <a:p>
            <a:pPr lvl="1">
              <a:lnSpc>
                <a:spcPct val="120000"/>
              </a:lnSpc>
              <a:buFontTx/>
              <a:buNone/>
            </a:pPr>
            <a:r>
              <a:rPr lang="zh-CN" altLang="en-US" sz="2400" b="1" dirty="0"/>
              <a:t>			</a:t>
            </a:r>
            <a:r>
              <a:rPr lang="en-US" altLang="zh-CN" sz="2400" b="1" dirty="0">
                <a:solidFill>
                  <a:srgbClr val="FF3300"/>
                </a:solidFill>
              </a:rPr>
              <a:t>B</a:t>
            </a:r>
            <a:r>
              <a:rPr lang="zh-CN" altLang="en-US" sz="2400" b="1" dirty="0">
                <a:solidFill>
                  <a:srgbClr val="FF3300"/>
                </a:solidFill>
              </a:rPr>
              <a:t>＝</a:t>
            </a:r>
            <a:r>
              <a:rPr lang="en-US" altLang="zh-CN" sz="2400" b="1" dirty="0">
                <a:solidFill>
                  <a:srgbClr val="FF3300"/>
                </a:solidFill>
              </a:rPr>
              <a:t>n</a:t>
            </a:r>
            <a:r>
              <a:rPr lang="en-US" altLang="zh-CN" sz="2400" b="1" baseline="-25000" dirty="0">
                <a:solidFill>
                  <a:srgbClr val="FF3300"/>
                </a:solidFill>
              </a:rPr>
              <a:t>1</a:t>
            </a:r>
            <a:r>
              <a:rPr lang="zh-CN" altLang="en-US" sz="2400" b="1" dirty="0">
                <a:solidFill>
                  <a:srgbClr val="FF3300"/>
                </a:solidFill>
              </a:rPr>
              <a:t>＋ </a:t>
            </a:r>
            <a:r>
              <a:rPr lang="en-US" altLang="zh-CN" sz="2400" b="1" dirty="0">
                <a:solidFill>
                  <a:srgbClr val="FF3300"/>
                </a:solidFill>
              </a:rPr>
              <a:t>2 n</a:t>
            </a:r>
            <a:r>
              <a:rPr lang="en-US" altLang="zh-CN" sz="2400" b="1" baseline="-25000" dirty="0">
                <a:solidFill>
                  <a:srgbClr val="FF3300"/>
                </a:solidFill>
              </a:rPr>
              <a:t>2</a:t>
            </a:r>
            <a:r>
              <a:rPr lang="en-US" altLang="zh-CN" sz="2400" b="1" dirty="0"/>
              <a:t> 	     (3)</a:t>
            </a:r>
          </a:p>
          <a:p>
            <a:pPr lvl="1">
              <a:lnSpc>
                <a:spcPct val="120000"/>
              </a:lnSpc>
              <a:buFontTx/>
              <a:buNone/>
            </a:pPr>
            <a:r>
              <a:rPr lang="en-US" altLang="zh-CN" sz="2400" b="1" dirty="0"/>
              <a:t> </a:t>
            </a:r>
            <a:r>
              <a:rPr lang="zh-CN" altLang="en-US" sz="2400" b="1" dirty="0"/>
              <a:t>综上三式，可知</a:t>
            </a:r>
            <a:r>
              <a:rPr lang="en-US" altLang="zh-CN" sz="2400" b="1" dirty="0"/>
              <a:t>n</a:t>
            </a:r>
            <a:r>
              <a:rPr lang="en-US" altLang="zh-CN" sz="2400" b="1" baseline="-25000" dirty="0"/>
              <a:t>0</a:t>
            </a:r>
            <a:r>
              <a:rPr lang="zh-CN" altLang="en-US" sz="2400" b="1" dirty="0"/>
              <a:t>＝</a:t>
            </a:r>
            <a:r>
              <a:rPr lang="en-US" altLang="zh-CN" sz="2400" b="1" dirty="0"/>
              <a:t>n</a:t>
            </a:r>
            <a:r>
              <a:rPr lang="en-US" altLang="zh-CN" sz="2400" b="1" baseline="-25000" dirty="0"/>
              <a:t>2</a:t>
            </a:r>
            <a:r>
              <a:rPr lang="zh-CN" altLang="en-US" sz="2400" b="1" dirty="0"/>
              <a:t>＋</a:t>
            </a:r>
            <a:r>
              <a:rPr lang="en-US" altLang="zh-CN" sz="2400" b="1" dirty="0"/>
              <a:t>1</a:t>
            </a:r>
            <a:r>
              <a:rPr lang="zh-CN" altLang="en-US" sz="2400" b="1" dirty="0"/>
              <a:t>成立。</a:t>
            </a:r>
          </a:p>
          <a:p>
            <a:pPr>
              <a:buNone/>
            </a:pPr>
            <a:endParaRPr lang="en-US" altLang="zh-CN" b="1" dirty="0">
              <a:effectLst>
                <a:outerShdw blurRad="38100" dist="38100" dir="2700000" algn="tl">
                  <a:srgbClr val="FFFFFF"/>
                </a:outerShdw>
              </a:effectLst>
              <a:latin typeface="宋体" panose="02010600030101010101" pitchFamily="2" charset="-122"/>
            </a:endParaRPr>
          </a:p>
          <a:p>
            <a:pPr eaLnBrk="1" hangingPunct="1">
              <a:lnSpc>
                <a:spcPct val="70000"/>
              </a:lnSpc>
              <a:buFontTx/>
              <a:buNone/>
            </a:pPr>
            <a:r>
              <a:rPr lang="en-US" altLang="zh-CN" b="1" baseline="16000" dirty="0">
                <a:effectLst>
                  <a:outerShdw blurRad="38100" dist="38100" dir="2700000" algn="tl">
                    <a:srgbClr val="FFFFFF"/>
                  </a:outerShdw>
                </a:effectLst>
                <a:latin typeface="宋体" panose="02010600030101010101" pitchFamily="2" charset="-122"/>
              </a:rPr>
              <a:t>  </a:t>
            </a:r>
          </a:p>
        </p:txBody>
      </p:sp>
      <p:sp>
        <p:nvSpPr>
          <p:cNvPr id="3" name="Rectangle 1031">
            <a:extLst>
              <a:ext uri="{FF2B5EF4-FFF2-40B4-BE49-F238E27FC236}">
                <a16:creationId xmlns:a16="http://schemas.microsoft.com/office/drawing/2014/main" xmlns="" id="{CE254B58-EB35-4EE5-BD39-7FCA344A4C97}"/>
              </a:ext>
            </a:extLst>
          </p:cNvPr>
          <p:cNvSpPr txBox="1">
            <a:spLocks noChangeArrowheads="1"/>
          </p:cNvSpPr>
          <p:nvPr/>
        </p:nvSpPr>
        <p:spPr>
          <a:xfrm>
            <a:off x="1481667" y="228600"/>
            <a:ext cx="6767811"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6</a:t>
            </a:r>
            <a:r>
              <a:rPr lang="zh-CN" altLang="en-US" kern="0"/>
              <a:t>.</a:t>
            </a:r>
            <a:r>
              <a:rPr lang="en-US" altLang="zh-CN" kern="0"/>
              <a:t>2.2</a:t>
            </a:r>
            <a:r>
              <a:rPr lang="zh-CN" altLang="en-US" kern="0"/>
              <a:t> 二叉树的性质</a:t>
            </a:r>
          </a:p>
        </p:txBody>
      </p:sp>
    </p:spTree>
    <p:extLst>
      <p:ext uri="{BB962C8B-B14F-4D97-AF65-F5344CB8AC3E}">
        <p14:creationId xmlns:p14="http://schemas.microsoft.com/office/powerpoint/2010/main" val="1717526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22">
                                            <p:txEl>
                                              <p:pRg st="0" end="0"/>
                                            </p:txEl>
                                          </p:spTgt>
                                        </p:tgtEl>
                                        <p:attrNameLst>
                                          <p:attrName>style.visibility</p:attrName>
                                        </p:attrNameLst>
                                      </p:cBhvr>
                                      <p:to>
                                        <p:strVal val="visible"/>
                                      </p:to>
                                    </p:set>
                                    <p:animEffect transition="in" filter="wipe(left)">
                                      <p:cBhvr>
                                        <p:cTn id="7" dur="500"/>
                                        <p:tgtEl>
                                          <p:spTgt spid="3379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22">
                                            <p:txEl>
                                              <p:pRg st="1" end="1"/>
                                            </p:txEl>
                                          </p:spTgt>
                                        </p:tgtEl>
                                        <p:attrNameLst>
                                          <p:attrName>style.visibility</p:attrName>
                                        </p:attrNameLst>
                                      </p:cBhvr>
                                      <p:to>
                                        <p:strVal val="visible"/>
                                      </p:to>
                                    </p:set>
                                    <p:animEffect transition="in" filter="wipe(left)">
                                      <p:cBhvr>
                                        <p:cTn id="12" dur="500"/>
                                        <p:tgtEl>
                                          <p:spTgt spid="337922">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37922">
                                            <p:txEl>
                                              <p:pRg st="2" end="2"/>
                                            </p:txEl>
                                          </p:spTgt>
                                        </p:tgtEl>
                                        <p:attrNameLst>
                                          <p:attrName>style.visibility</p:attrName>
                                        </p:attrNameLst>
                                      </p:cBhvr>
                                      <p:to>
                                        <p:strVal val="visible"/>
                                      </p:to>
                                    </p:set>
                                    <p:animEffect transition="in" filter="wipe(left)">
                                      <p:cBhvr>
                                        <p:cTn id="15" dur="500"/>
                                        <p:tgtEl>
                                          <p:spTgt spid="337922">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37922">
                                            <p:txEl>
                                              <p:pRg st="3" end="3"/>
                                            </p:txEl>
                                          </p:spTgt>
                                        </p:tgtEl>
                                        <p:attrNameLst>
                                          <p:attrName>style.visibility</p:attrName>
                                        </p:attrNameLst>
                                      </p:cBhvr>
                                      <p:to>
                                        <p:strVal val="visible"/>
                                      </p:to>
                                    </p:set>
                                    <p:animEffect transition="in" filter="wipe(left)">
                                      <p:cBhvr>
                                        <p:cTn id="18" dur="500"/>
                                        <p:tgtEl>
                                          <p:spTgt spid="33792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37922">
                                            <p:txEl>
                                              <p:pRg st="4" end="4"/>
                                            </p:txEl>
                                          </p:spTgt>
                                        </p:tgtEl>
                                        <p:attrNameLst>
                                          <p:attrName>style.visibility</p:attrName>
                                        </p:attrNameLst>
                                      </p:cBhvr>
                                      <p:to>
                                        <p:strVal val="visible"/>
                                      </p:to>
                                    </p:set>
                                    <p:animEffect transition="in" filter="wipe(left)">
                                      <p:cBhvr>
                                        <p:cTn id="23" dur="500"/>
                                        <p:tgtEl>
                                          <p:spTgt spid="337922">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37922">
                                            <p:txEl>
                                              <p:pRg st="5" end="5"/>
                                            </p:txEl>
                                          </p:spTgt>
                                        </p:tgtEl>
                                        <p:attrNameLst>
                                          <p:attrName>style.visibility</p:attrName>
                                        </p:attrNameLst>
                                      </p:cBhvr>
                                      <p:to>
                                        <p:strVal val="visible"/>
                                      </p:to>
                                    </p:set>
                                    <p:animEffect transition="in" filter="wipe(left)">
                                      <p:cBhvr>
                                        <p:cTn id="26" dur="500"/>
                                        <p:tgtEl>
                                          <p:spTgt spid="33792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37922">
                                            <p:txEl>
                                              <p:pRg st="6" end="6"/>
                                            </p:txEl>
                                          </p:spTgt>
                                        </p:tgtEl>
                                        <p:attrNameLst>
                                          <p:attrName>style.visibility</p:attrName>
                                        </p:attrNameLst>
                                      </p:cBhvr>
                                      <p:to>
                                        <p:strVal val="visible"/>
                                      </p:to>
                                    </p:set>
                                    <p:animEffect transition="in" filter="wipe(left)">
                                      <p:cBhvr>
                                        <p:cTn id="31" dur="500"/>
                                        <p:tgtEl>
                                          <p:spTgt spid="337922">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37922">
                                            <p:txEl>
                                              <p:pRg st="7" end="7"/>
                                            </p:txEl>
                                          </p:spTgt>
                                        </p:tgtEl>
                                        <p:attrNameLst>
                                          <p:attrName>style.visibility</p:attrName>
                                        </p:attrNameLst>
                                      </p:cBhvr>
                                      <p:to>
                                        <p:strVal val="visible"/>
                                      </p:to>
                                    </p:set>
                                    <p:animEffect transition="in" filter="wipe(left)">
                                      <p:cBhvr>
                                        <p:cTn id="34" dur="500"/>
                                        <p:tgtEl>
                                          <p:spTgt spid="337922">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37922">
                                            <p:txEl>
                                              <p:pRg st="8" end="8"/>
                                            </p:txEl>
                                          </p:spTgt>
                                        </p:tgtEl>
                                        <p:attrNameLst>
                                          <p:attrName>style.visibility</p:attrName>
                                        </p:attrNameLst>
                                      </p:cBhvr>
                                      <p:to>
                                        <p:strVal val="visible"/>
                                      </p:to>
                                    </p:set>
                                    <p:animEffect transition="in" filter="wipe(left)">
                                      <p:cBhvr>
                                        <p:cTn id="37" dur="500"/>
                                        <p:tgtEl>
                                          <p:spTgt spid="33792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7922">
                                            <p:txEl>
                                              <p:pRg st="10" end="10"/>
                                            </p:txEl>
                                          </p:spTgt>
                                        </p:tgtEl>
                                        <p:attrNameLst>
                                          <p:attrName>style.visibility</p:attrName>
                                        </p:attrNameLst>
                                      </p:cBhvr>
                                      <p:to>
                                        <p:strVal val="visible"/>
                                      </p:to>
                                    </p:set>
                                    <p:animEffect transition="in" filter="wipe(left)">
                                      <p:cBhvr>
                                        <p:cTn id="42" dur="500"/>
                                        <p:tgtEl>
                                          <p:spTgt spid="33792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文本框 1">
            <a:extLst>
              <a:ext uri="{FF2B5EF4-FFF2-40B4-BE49-F238E27FC236}">
                <a16:creationId xmlns:a16="http://schemas.microsoft.com/office/drawing/2014/main" xmlns="" id="{47599D65-F63F-4FF6-AA4C-008D216ABC79}"/>
              </a:ext>
            </a:extLst>
          </p:cNvPr>
          <p:cNvSpPr txBox="1">
            <a:spLocks noChangeArrowheads="1"/>
          </p:cNvSpPr>
          <p:nvPr/>
        </p:nvSpPr>
        <p:spPr bwMode="auto">
          <a:xfrm>
            <a:off x="5372100" y="-2933700"/>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000000"/>
              </a:solidFill>
              <a:effectLst/>
              <a:uLnTx/>
              <a:uFillTx/>
              <a:latin typeface="Arial Narrow" panose="020B0606020202030204" pitchFamily="34" charset="0"/>
              <a:ea typeface="楷体_GB2312" pitchFamily="49" charset="-122"/>
              <a:cs typeface="+mn-cs"/>
            </a:endParaRPr>
          </a:p>
        </p:txBody>
      </p:sp>
      <p:pic>
        <p:nvPicPr>
          <p:cNvPr id="90114" name="图片 12">
            <a:extLst>
              <a:ext uri="{FF2B5EF4-FFF2-40B4-BE49-F238E27FC236}">
                <a16:creationId xmlns:a16="http://schemas.microsoft.com/office/drawing/2014/main" xmlns="" id="{47DA0AB2-DBC4-4C3E-AE1E-A7E9797F1D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53913" cy="727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xmlns="" id="{66CAC2C9-3DD4-4E5A-B31B-8C62B37179D5}"/>
              </a:ext>
            </a:extLst>
          </p:cNvPr>
          <p:cNvSpPr/>
          <p:nvPr/>
        </p:nvSpPr>
        <p:spPr bwMode="auto">
          <a:xfrm>
            <a:off x="2264004" y="3164035"/>
            <a:ext cx="7663992" cy="471340"/>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bg1"/>
                </a:solidFill>
                <a:effectLst/>
                <a:latin typeface="Tahoma" pitchFamily="34" charset="0"/>
                <a:ea typeface="宋体" pitchFamily="2" charset="-122"/>
              </a:rPr>
              <a:t>数据结构中的树可以看做是自然界的树旋转</a:t>
            </a:r>
            <a:r>
              <a:rPr kumimoji="1" lang="en-US" altLang="zh-CN" sz="2400" b="1" i="0" u="none" strike="noStrike" cap="none" normalizeH="0" baseline="0" dirty="0">
                <a:ln>
                  <a:noFill/>
                </a:ln>
                <a:solidFill>
                  <a:schemeClr val="bg1"/>
                </a:solidFill>
                <a:effectLst/>
                <a:latin typeface="Tahoma" pitchFamily="34" charset="0"/>
                <a:ea typeface="宋体" pitchFamily="2" charset="-122"/>
              </a:rPr>
              <a:t>180°</a:t>
            </a:r>
            <a:r>
              <a:rPr kumimoji="1" lang="zh-CN" altLang="en-US" sz="2400" b="1" i="0" u="none" strike="noStrike" cap="none" normalizeH="0" baseline="0">
                <a:ln>
                  <a:noFill/>
                </a:ln>
                <a:solidFill>
                  <a:schemeClr val="bg1"/>
                </a:solidFill>
                <a:effectLst/>
                <a:latin typeface="Tahoma" pitchFamily="34" charset="0"/>
                <a:ea typeface="宋体" pitchFamily="2" charset="-122"/>
              </a:rPr>
              <a:t>而来</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xmlns="" id="{203DF64F-AF24-4B0F-8B75-5DDB284122D9}"/>
              </a:ext>
            </a:extLst>
          </p:cNvPr>
          <p:cNvSpPr>
            <a:spLocks noChangeArrowheads="1"/>
          </p:cNvSpPr>
          <p:nvPr/>
        </p:nvSpPr>
        <p:spPr bwMode="auto">
          <a:xfrm>
            <a:off x="1638300" y="1299370"/>
            <a:ext cx="8305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b="1" dirty="0">
                <a:solidFill>
                  <a:srgbClr val="FF0000"/>
                </a:solidFill>
                <a:latin typeface="宋体" panose="02010600030101010101" pitchFamily="2" charset="-122"/>
              </a:rPr>
              <a:t>满二叉树</a:t>
            </a:r>
            <a:r>
              <a:rPr lang="en-US" altLang="zh-CN" sz="2800" b="1" dirty="0">
                <a:effectLst>
                  <a:outerShdw blurRad="38100" dist="38100" dir="2700000" algn="tl">
                    <a:srgbClr val="FFFFFF"/>
                  </a:outerShdw>
                </a:effectLst>
                <a:latin typeface="宋体" panose="02010600030101010101" pitchFamily="2" charset="-122"/>
              </a:rPr>
              <a:t>:</a:t>
            </a:r>
            <a:r>
              <a:rPr lang="zh-CN" altLang="en-US" sz="2800" b="1" dirty="0">
                <a:effectLst>
                  <a:outerShdw blurRad="38100" dist="38100" dir="2700000" algn="tl">
                    <a:srgbClr val="FFFFFF"/>
                  </a:outerShdw>
                </a:effectLst>
                <a:latin typeface="宋体" panose="02010600030101010101" pitchFamily="2" charset="-122"/>
              </a:rPr>
              <a:t>深度为</a:t>
            </a:r>
            <a:r>
              <a:rPr lang="en-US" altLang="zh-CN" sz="2800" b="1" dirty="0">
                <a:effectLst>
                  <a:outerShdw blurRad="38100" dist="38100" dir="2700000" algn="tl">
                    <a:srgbClr val="FFFFFF"/>
                  </a:outerShdw>
                </a:effectLst>
                <a:latin typeface="宋体" panose="02010600030101010101" pitchFamily="2" charset="-122"/>
              </a:rPr>
              <a:t>k</a:t>
            </a:r>
            <a:r>
              <a:rPr lang="zh-CN" altLang="en-US" sz="2800" b="1" dirty="0">
                <a:effectLst>
                  <a:outerShdw blurRad="38100" dist="38100" dir="2700000" algn="tl">
                    <a:srgbClr val="FFFFFF"/>
                  </a:outerShdw>
                </a:effectLst>
                <a:latin typeface="宋体" panose="02010600030101010101" pitchFamily="2" charset="-122"/>
              </a:rPr>
              <a:t>，且有</a:t>
            </a:r>
            <a:r>
              <a:rPr lang="en-US" altLang="zh-CN" sz="2800" b="1" dirty="0">
                <a:effectLst>
                  <a:outerShdw blurRad="38100" dist="38100" dir="2700000" algn="tl">
                    <a:srgbClr val="FFFFFF"/>
                  </a:outerShdw>
                </a:effectLst>
                <a:latin typeface="宋体" panose="02010600030101010101" pitchFamily="2" charset="-122"/>
              </a:rPr>
              <a:t>2</a:t>
            </a:r>
            <a:r>
              <a:rPr lang="en-US" altLang="zh-CN" sz="2800" b="1" baseline="30000" dirty="0">
                <a:effectLst>
                  <a:outerShdw blurRad="38100" dist="38100" dir="2700000" algn="tl">
                    <a:srgbClr val="FFFFFF"/>
                  </a:outerShdw>
                </a:effectLst>
                <a:latin typeface="宋体" panose="02010600030101010101" pitchFamily="2" charset="-122"/>
              </a:rPr>
              <a:t>k</a:t>
            </a:r>
            <a:r>
              <a:rPr lang="en-US" altLang="zh-CN" sz="2800" b="1" dirty="0">
                <a:effectLst>
                  <a:outerShdw blurRad="38100" dist="38100" dir="2700000" algn="tl">
                    <a:srgbClr val="FFFFFF"/>
                  </a:outerShdw>
                </a:effectLst>
                <a:latin typeface="宋体" panose="02010600030101010101" pitchFamily="2" charset="-122"/>
              </a:rPr>
              <a:t>-1</a:t>
            </a:r>
            <a:r>
              <a:rPr lang="zh-CN" altLang="en-US" sz="2800" b="1" dirty="0">
                <a:effectLst>
                  <a:outerShdw blurRad="38100" dist="38100" dir="2700000" algn="tl">
                    <a:srgbClr val="FFFFFF"/>
                  </a:outerShdw>
                </a:effectLst>
                <a:latin typeface="宋体" panose="02010600030101010101" pitchFamily="2" charset="-122"/>
              </a:rPr>
              <a:t>个结点的二叉树。</a:t>
            </a:r>
          </a:p>
          <a:p>
            <a:pPr eaLnBrk="1" hangingPunct="1">
              <a:buFontTx/>
              <a:buNone/>
            </a:pPr>
            <a:r>
              <a:rPr lang="zh-CN" altLang="en-US" sz="2800" b="1" dirty="0">
                <a:effectLst>
                  <a:outerShdw blurRad="38100" dist="38100" dir="2700000" algn="tl">
                    <a:srgbClr val="FFFFFF"/>
                  </a:outerShdw>
                </a:effectLst>
                <a:latin typeface="宋体" panose="02010600030101010101" pitchFamily="2" charset="-122"/>
              </a:rPr>
              <a:t>特点：（</a:t>
            </a:r>
            <a:r>
              <a:rPr lang="en-US" altLang="zh-CN" sz="2800" b="1" dirty="0">
                <a:effectLst>
                  <a:outerShdw blurRad="38100" dist="38100" dir="2700000" algn="tl">
                    <a:srgbClr val="FFFFFF"/>
                  </a:outerShdw>
                </a:effectLst>
                <a:latin typeface="宋体" panose="02010600030101010101" pitchFamily="2" charset="-122"/>
              </a:rPr>
              <a:t>1</a:t>
            </a:r>
            <a:r>
              <a:rPr lang="zh-CN" altLang="en-US" sz="2800" b="1" dirty="0">
                <a:effectLst>
                  <a:outerShdw blurRad="38100" dist="38100" dir="2700000" algn="tl">
                    <a:srgbClr val="FFFFFF"/>
                  </a:outerShdw>
                </a:effectLst>
                <a:latin typeface="宋体" panose="02010600030101010101" pitchFamily="2" charset="-122"/>
              </a:rPr>
              <a:t>）每一层上结点数都达到最大</a:t>
            </a:r>
          </a:p>
          <a:p>
            <a:pPr eaLnBrk="1" hangingPunct="1">
              <a:buFontTx/>
              <a:buNone/>
            </a:pPr>
            <a:r>
              <a:rPr lang="zh-CN" altLang="en-US" sz="2800" b="1" dirty="0">
                <a:effectLst>
                  <a:outerShdw blurRad="38100" dist="38100" dir="2700000" algn="tl">
                    <a:srgbClr val="FFFFFF"/>
                  </a:outerShdw>
                </a:effectLst>
                <a:latin typeface="宋体" panose="02010600030101010101" pitchFamily="2" charset="-122"/>
              </a:rPr>
              <a:t>      （</a:t>
            </a:r>
            <a:r>
              <a:rPr lang="en-US" altLang="zh-CN" sz="2800" b="1" dirty="0">
                <a:effectLst>
                  <a:outerShdw blurRad="38100" dist="38100" dir="2700000" algn="tl">
                    <a:srgbClr val="FFFFFF"/>
                  </a:outerShdw>
                </a:effectLst>
                <a:latin typeface="宋体" panose="02010600030101010101" pitchFamily="2" charset="-122"/>
              </a:rPr>
              <a:t>2</a:t>
            </a:r>
            <a:r>
              <a:rPr lang="zh-CN" altLang="en-US" sz="2800" b="1" dirty="0">
                <a:effectLst>
                  <a:outerShdw blurRad="38100" dist="38100" dir="2700000" algn="tl">
                    <a:srgbClr val="FFFFFF"/>
                  </a:outerShdw>
                </a:effectLst>
                <a:latin typeface="宋体" panose="02010600030101010101" pitchFamily="2" charset="-122"/>
              </a:rPr>
              <a:t>）无度为</a:t>
            </a:r>
            <a:r>
              <a:rPr lang="en-US" altLang="zh-CN" sz="2800" b="1" dirty="0">
                <a:effectLst>
                  <a:outerShdw blurRad="38100" dist="38100" dir="2700000" algn="tl">
                    <a:srgbClr val="FFFFFF"/>
                  </a:outerShdw>
                </a:effectLst>
                <a:latin typeface="宋体" panose="02010600030101010101" pitchFamily="2" charset="-122"/>
              </a:rPr>
              <a:t>1</a:t>
            </a:r>
            <a:r>
              <a:rPr lang="zh-CN" altLang="en-US" sz="2800" b="1" dirty="0">
                <a:effectLst>
                  <a:outerShdw blurRad="38100" dist="38100" dir="2700000" algn="tl">
                    <a:srgbClr val="FFFFFF"/>
                  </a:outerShdw>
                </a:effectLst>
                <a:latin typeface="宋体" panose="02010600030101010101" pitchFamily="2" charset="-122"/>
              </a:rPr>
              <a:t>的结点</a:t>
            </a:r>
            <a:endParaRPr lang="en-US" altLang="zh-CN" sz="2800" b="1" dirty="0">
              <a:effectLst>
                <a:outerShdw blurRad="38100" dist="38100" dir="2700000" algn="tl">
                  <a:srgbClr val="FFFFFF"/>
                </a:outerShdw>
              </a:effectLst>
              <a:latin typeface="宋体" panose="02010600030101010101" pitchFamily="2" charset="-122"/>
            </a:endParaRPr>
          </a:p>
          <a:p>
            <a:pPr eaLnBrk="1" hangingPunct="1">
              <a:buFontTx/>
              <a:buNone/>
            </a:pPr>
            <a:r>
              <a:rPr lang="en-US" altLang="zh-CN" sz="2800" b="1" dirty="0">
                <a:effectLst>
                  <a:outerShdw blurRad="38100" dist="38100" dir="2700000" algn="tl">
                    <a:srgbClr val="FFFFFF"/>
                  </a:outerShdw>
                </a:effectLst>
                <a:latin typeface="宋体" panose="02010600030101010101" pitchFamily="2" charset="-122"/>
              </a:rPr>
              <a:t>   </a:t>
            </a:r>
            <a:r>
              <a:rPr lang="zh-CN" altLang="en-US" sz="2800" b="1" dirty="0">
                <a:effectLst>
                  <a:outerShdw blurRad="38100" dist="38100" dir="2700000" algn="tl">
                    <a:srgbClr val="FFFFFF"/>
                  </a:outerShdw>
                </a:effectLst>
                <a:latin typeface="宋体" panose="02010600030101010101" pitchFamily="2" charset="-122"/>
              </a:rPr>
              <a:t>结点层序编号方法：从根结点起从上到下逐层（层内从左到右）对二叉树的结点进行连续编号。</a:t>
            </a:r>
            <a:endParaRPr lang="zh-CN" altLang="en-US" b="1" dirty="0">
              <a:effectLst>
                <a:outerShdw blurRad="38100" dist="38100" dir="2700000" algn="tl">
                  <a:srgbClr val="FFFFFF"/>
                </a:outerShdw>
              </a:effectLst>
              <a:latin typeface="宋体" panose="02010600030101010101" pitchFamily="2" charset="-122"/>
            </a:endParaRPr>
          </a:p>
        </p:txBody>
      </p:sp>
      <p:grpSp>
        <p:nvGrpSpPr>
          <p:cNvPr id="342019" name="Group 3">
            <a:extLst>
              <a:ext uri="{FF2B5EF4-FFF2-40B4-BE49-F238E27FC236}">
                <a16:creationId xmlns:a16="http://schemas.microsoft.com/office/drawing/2014/main" xmlns="" id="{525A65AA-9587-405F-B20B-E8D5DAA3DE09}"/>
              </a:ext>
            </a:extLst>
          </p:cNvPr>
          <p:cNvGrpSpPr>
            <a:grpSpLocks/>
          </p:cNvGrpSpPr>
          <p:nvPr/>
        </p:nvGrpSpPr>
        <p:grpSpPr bwMode="auto">
          <a:xfrm>
            <a:off x="3733800" y="3810001"/>
            <a:ext cx="4535488" cy="2427288"/>
            <a:chOff x="288" y="2736"/>
            <a:chExt cx="2857" cy="1529"/>
          </a:xfrm>
        </p:grpSpPr>
        <p:grpSp>
          <p:nvGrpSpPr>
            <p:cNvPr id="342020" name="Group 4">
              <a:extLst>
                <a:ext uri="{FF2B5EF4-FFF2-40B4-BE49-F238E27FC236}">
                  <a16:creationId xmlns:a16="http://schemas.microsoft.com/office/drawing/2014/main" xmlns="" id="{92ABB7A9-5AAF-43CD-A3F8-5FB153F84E70}"/>
                </a:ext>
              </a:extLst>
            </p:cNvPr>
            <p:cNvGrpSpPr>
              <a:grpSpLocks/>
            </p:cNvGrpSpPr>
            <p:nvPr/>
          </p:nvGrpSpPr>
          <p:grpSpPr bwMode="auto">
            <a:xfrm>
              <a:off x="432" y="2736"/>
              <a:ext cx="1942" cy="1200"/>
              <a:chOff x="528" y="2544"/>
              <a:chExt cx="1942" cy="1200"/>
            </a:xfrm>
          </p:grpSpPr>
          <p:grpSp>
            <p:nvGrpSpPr>
              <p:cNvPr id="342021" name="Group 5">
                <a:extLst>
                  <a:ext uri="{FF2B5EF4-FFF2-40B4-BE49-F238E27FC236}">
                    <a16:creationId xmlns:a16="http://schemas.microsoft.com/office/drawing/2014/main" xmlns="" id="{18259187-D9A9-42C4-A34C-C4CD91F72580}"/>
                  </a:ext>
                </a:extLst>
              </p:cNvPr>
              <p:cNvGrpSpPr>
                <a:grpSpLocks/>
              </p:cNvGrpSpPr>
              <p:nvPr/>
            </p:nvGrpSpPr>
            <p:grpSpPr bwMode="auto">
              <a:xfrm>
                <a:off x="528" y="2544"/>
                <a:ext cx="1872" cy="1200"/>
                <a:chOff x="384" y="2544"/>
                <a:chExt cx="1872" cy="1200"/>
              </a:xfrm>
            </p:grpSpPr>
            <p:grpSp>
              <p:nvGrpSpPr>
                <p:cNvPr id="342022" name="Group 6">
                  <a:extLst>
                    <a:ext uri="{FF2B5EF4-FFF2-40B4-BE49-F238E27FC236}">
                      <a16:creationId xmlns:a16="http://schemas.microsoft.com/office/drawing/2014/main" xmlns="" id="{BD4A2E22-E8DD-4396-B3CD-06D2C1C5BD56}"/>
                    </a:ext>
                  </a:extLst>
                </p:cNvPr>
                <p:cNvGrpSpPr>
                  <a:grpSpLocks/>
                </p:cNvGrpSpPr>
                <p:nvPr/>
              </p:nvGrpSpPr>
              <p:grpSpPr bwMode="auto">
                <a:xfrm>
                  <a:off x="384" y="2544"/>
                  <a:ext cx="1872" cy="1200"/>
                  <a:chOff x="410" y="2544"/>
                  <a:chExt cx="1872" cy="1200"/>
                </a:xfrm>
              </p:grpSpPr>
              <p:sp>
                <p:nvSpPr>
                  <p:cNvPr id="342023" name="Line 7">
                    <a:extLst>
                      <a:ext uri="{FF2B5EF4-FFF2-40B4-BE49-F238E27FC236}">
                        <a16:creationId xmlns:a16="http://schemas.microsoft.com/office/drawing/2014/main" xmlns="" id="{8AABD06D-C018-422A-A377-4EDEC2DE2B5C}"/>
                      </a:ext>
                    </a:extLst>
                  </p:cNvPr>
                  <p:cNvSpPr>
                    <a:spLocks noChangeShapeType="1"/>
                  </p:cNvSpPr>
                  <p:nvPr/>
                </p:nvSpPr>
                <p:spPr bwMode="auto">
                  <a:xfrm>
                    <a:off x="1344" y="2784"/>
                    <a:ext cx="624" cy="72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2024" name="Freeform 8">
                    <a:extLst>
                      <a:ext uri="{FF2B5EF4-FFF2-40B4-BE49-F238E27FC236}">
                        <a16:creationId xmlns:a16="http://schemas.microsoft.com/office/drawing/2014/main" xmlns="" id="{79305FA9-4AD5-4A47-AB72-16FBED99610D}"/>
                      </a:ext>
                    </a:extLst>
                  </p:cNvPr>
                  <p:cNvSpPr>
                    <a:spLocks/>
                  </p:cNvSpPr>
                  <p:nvPr/>
                </p:nvSpPr>
                <p:spPr bwMode="auto">
                  <a:xfrm>
                    <a:off x="624" y="2822"/>
                    <a:ext cx="498" cy="634"/>
                  </a:xfrm>
                  <a:custGeom>
                    <a:avLst/>
                    <a:gdLst>
                      <a:gd name="T0" fmla="*/ 498 w 498"/>
                      <a:gd name="T1" fmla="*/ 0 h 634"/>
                      <a:gd name="T2" fmla="*/ 0 w 498"/>
                      <a:gd name="T3" fmla="*/ 634 h 634"/>
                    </a:gdLst>
                    <a:ahLst/>
                    <a:cxnLst>
                      <a:cxn ang="0">
                        <a:pos x="T0" y="T1"/>
                      </a:cxn>
                      <a:cxn ang="0">
                        <a:pos x="T2" y="T3"/>
                      </a:cxn>
                    </a:cxnLst>
                    <a:rect l="0" t="0" r="r" b="b"/>
                    <a:pathLst>
                      <a:path w="498" h="634">
                        <a:moveTo>
                          <a:pt x="498" y="0"/>
                        </a:moveTo>
                        <a:lnTo>
                          <a:pt x="0" y="634"/>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2025" name="Oval 9">
                    <a:extLst>
                      <a:ext uri="{FF2B5EF4-FFF2-40B4-BE49-F238E27FC236}">
                        <a16:creationId xmlns:a16="http://schemas.microsoft.com/office/drawing/2014/main" xmlns="" id="{4D744369-582B-4338-9038-090CD18E1C67}"/>
                      </a:ext>
                    </a:extLst>
                  </p:cNvPr>
                  <p:cNvSpPr>
                    <a:spLocks noChangeArrowheads="1"/>
                  </p:cNvSpPr>
                  <p:nvPr/>
                </p:nvSpPr>
                <p:spPr bwMode="auto">
                  <a:xfrm>
                    <a:off x="1056" y="2544"/>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2026" name="Oval 10">
                    <a:extLst>
                      <a:ext uri="{FF2B5EF4-FFF2-40B4-BE49-F238E27FC236}">
                        <a16:creationId xmlns:a16="http://schemas.microsoft.com/office/drawing/2014/main" xmlns="" id="{28FC7552-0F35-42CA-8751-ED3FAADDDE2F}"/>
                      </a:ext>
                    </a:extLst>
                  </p:cNvPr>
                  <p:cNvSpPr>
                    <a:spLocks noChangeArrowheads="1"/>
                  </p:cNvSpPr>
                  <p:nvPr/>
                </p:nvSpPr>
                <p:spPr bwMode="auto">
                  <a:xfrm>
                    <a:off x="1488" y="2976"/>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2027" name="Oval 11">
                    <a:extLst>
                      <a:ext uri="{FF2B5EF4-FFF2-40B4-BE49-F238E27FC236}">
                        <a16:creationId xmlns:a16="http://schemas.microsoft.com/office/drawing/2014/main" xmlns="" id="{A84A8432-37FF-4A03-8947-1C08ED5A9B9F}"/>
                      </a:ext>
                    </a:extLst>
                  </p:cNvPr>
                  <p:cNvSpPr>
                    <a:spLocks noChangeArrowheads="1"/>
                  </p:cNvSpPr>
                  <p:nvPr/>
                </p:nvSpPr>
                <p:spPr bwMode="auto">
                  <a:xfrm>
                    <a:off x="1344" y="3456"/>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2028" name="Oval 12">
                    <a:extLst>
                      <a:ext uri="{FF2B5EF4-FFF2-40B4-BE49-F238E27FC236}">
                        <a16:creationId xmlns:a16="http://schemas.microsoft.com/office/drawing/2014/main" xmlns="" id="{1978AE3D-EBA2-4B63-9015-D5788EB6FA28}"/>
                      </a:ext>
                    </a:extLst>
                  </p:cNvPr>
                  <p:cNvSpPr>
                    <a:spLocks noChangeArrowheads="1"/>
                  </p:cNvSpPr>
                  <p:nvPr/>
                </p:nvSpPr>
                <p:spPr bwMode="auto">
                  <a:xfrm>
                    <a:off x="410" y="3456"/>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2029" name="Oval 13">
                    <a:extLst>
                      <a:ext uri="{FF2B5EF4-FFF2-40B4-BE49-F238E27FC236}">
                        <a16:creationId xmlns:a16="http://schemas.microsoft.com/office/drawing/2014/main" xmlns="" id="{31BE7569-2F0A-4A7A-87E6-E41FA46DFECA}"/>
                      </a:ext>
                    </a:extLst>
                  </p:cNvPr>
                  <p:cNvSpPr>
                    <a:spLocks noChangeArrowheads="1"/>
                  </p:cNvSpPr>
                  <p:nvPr/>
                </p:nvSpPr>
                <p:spPr bwMode="auto">
                  <a:xfrm>
                    <a:off x="912" y="3456"/>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2030" name="Oval 14">
                    <a:extLst>
                      <a:ext uri="{FF2B5EF4-FFF2-40B4-BE49-F238E27FC236}">
                        <a16:creationId xmlns:a16="http://schemas.microsoft.com/office/drawing/2014/main" xmlns="" id="{5A313251-B04C-449D-884D-019B4BF66850}"/>
                      </a:ext>
                    </a:extLst>
                  </p:cNvPr>
                  <p:cNvSpPr>
                    <a:spLocks noChangeArrowheads="1"/>
                  </p:cNvSpPr>
                  <p:nvPr/>
                </p:nvSpPr>
                <p:spPr bwMode="auto">
                  <a:xfrm>
                    <a:off x="1946" y="3445"/>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2031" name="Line 15">
                    <a:extLst>
                      <a:ext uri="{FF2B5EF4-FFF2-40B4-BE49-F238E27FC236}">
                        <a16:creationId xmlns:a16="http://schemas.microsoft.com/office/drawing/2014/main" xmlns="" id="{389A0E67-D2D6-4327-B43E-74492BF09D91}"/>
                      </a:ext>
                    </a:extLst>
                  </p:cNvPr>
                  <p:cNvSpPr>
                    <a:spLocks noChangeShapeType="1"/>
                  </p:cNvSpPr>
                  <p:nvPr/>
                </p:nvSpPr>
                <p:spPr bwMode="auto">
                  <a:xfrm>
                    <a:off x="912" y="3264"/>
                    <a:ext cx="144"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2032" name="Line 16">
                    <a:extLst>
                      <a:ext uri="{FF2B5EF4-FFF2-40B4-BE49-F238E27FC236}">
                        <a16:creationId xmlns:a16="http://schemas.microsoft.com/office/drawing/2014/main" xmlns="" id="{C3EB8CC6-7AA6-4158-AFA7-011B40E460FC}"/>
                      </a:ext>
                    </a:extLst>
                  </p:cNvPr>
                  <p:cNvSpPr>
                    <a:spLocks noChangeShapeType="1"/>
                  </p:cNvSpPr>
                  <p:nvPr/>
                </p:nvSpPr>
                <p:spPr bwMode="auto">
                  <a:xfrm flipH="1">
                    <a:off x="1536" y="3264"/>
                    <a:ext cx="96"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2033" name="Oval 17">
                  <a:extLst>
                    <a:ext uri="{FF2B5EF4-FFF2-40B4-BE49-F238E27FC236}">
                      <a16:creationId xmlns:a16="http://schemas.microsoft.com/office/drawing/2014/main" xmlns="" id="{610C9DD4-B76C-42A9-BF54-F7ACFD871E89}"/>
                    </a:ext>
                  </a:extLst>
                </p:cNvPr>
                <p:cNvSpPr>
                  <a:spLocks noChangeArrowheads="1"/>
                </p:cNvSpPr>
                <p:nvPr/>
              </p:nvSpPr>
              <p:spPr bwMode="auto">
                <a:xfrm>
                  <a:off x="720" y="2976"/>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2034" name="Group 18">
                <a:extLst>
                  <a:ext uri="{FF2B5EF4-FFF2-40B4-BE49-F238E27FC236}">
                    <a16:creationId xmlns:a16="http://schemas.microsoft.com/office/drawing/2014/main" xmlns="" id="{251ECA0D-07BD-4A1C-A456-4E6E4D0196CF}"/>
                  </a:ext>
                </a:extLst>
              </p:cNvPr>
              <p:cNvGrpSpPr>
                <a:grpSpLocks/>
              </p:cNvGrpSpPr>
              <p:nvPr/>
            </p:nvGrpSpPr>
            <p:grpSpPr bwMode="auto">
              <a:xfrm>
                <a:off x="576" y="2545"/>
                <a:ext cx="1894" cy="1166"/>
                <a:chOff x="576" y="2545"/>
                <a:chExt cx="1894" cy="1166"/>
              </a:xfrm>
            </p:grpSpPr>
            <p:sp>
              <p:nvSpPr>
                <p:cNvPr id="342035" name="Text Box 19">
                  <a:extLst>
                    <a:ext uri="{FF2B5EF4-FFF2-40B4-BE49-F238E27FC236}">
                      <a16:creationId xmlns:a16="http://schemas.microsoft.com/office/drawing/2014/main" xmlns="" id="{24822E14-C5DE-4C74-AC19-FB0AE301CA48}"/>
                    </a:ext>
                  </a:extLst>
                </p:cNvPr>
                <p:cNvSpPr txBox="1">
                  <a:spLocks noChangeArrowheads="1"/>
                </p:cNvSpPr>
                <p:nvPr/>
              </p:nvSpPr>
              <p:spPr bwMode="auto">
                <a:xfrm>
                  <a:off x="1237" y="2545"/>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a:t>
                  </a:r>
                </a:p>
              </p:txBody>
            </p:sp>
            <p:sp>
              <p:nvSpPr>
                <p:cNvPr id="342036" name="Text Box 20">
                  <a:extLst>
                    <a:ext uri="{FF2B5EF4-FFF2-40B4-BE49-F238E27FC236}">
                      <a16:creationId xmlns:a16="http://schemas.microsoft.com/office/drawing/2014/main" xmlns="" id="{285F243A-0574-41BA-A23F-717307A256FE}"/>
                    </a:ext>
                  </a:extLst>
                </p:cNvPr>
                <p:cNvSpPr txBox="1">
                  <a:spLocks noChangeArrowheads="1"/>
                </p:cNvSpPr>
                <p:nvPr/>
              </p:nvSpPr>
              <p:spPr bwMode="auto">
                <a:xfrm>
                  <a:off x="916" y="299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a:t>
                  </a:r>
                </a:p>
              </p:txBody>
            </p:sp>
            <p:sp>
              <p:nvSpPr>
                <p:cNvPr id="342037" name="Text Box 21">
                  <a:extLst>
                    <a:ext uri="{FF2B5EF4-FFF2-40B4-BE49-F238E27FC236}">
                      <a16:creationId xmlns:a16="http://schemas.microsoft.com/office/drawing/2014/main" xmlns="" id="{C6F2A825-47C0-44F6-9D43-A0B2D2967DD5}"/>
                    </a:ext>
                  </a:extLst>
                </p:cNvPr>
                <p:cNvSpPr txBox="1">
                  <a:spLocks noChangeArrowheads="1"/>
                </p:cNvSpPr>
                <p:nvPr/>
              </p:nvSpPr>
              <p:spPr bwMode="auto">
                <a:xfrm>
                  <a:off x="1680" y="299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a:t>
                  </a:r>
                </a:p>
              </p:txBody>
            </p:sp>
            <p:sp>
              <p:nvSpPr>
                <p:cNvPr id="342038" name="Text Box 22">
                  <a:extLst>
                    <a:ext uri="{FF2B5EF4-FFF2-40B4-BE49-F238E27FC236}">
                      <a16:creationId xmlns:a16="http://schemas.microsoft.com/office/drawing/2014/main" xmlns="" id="{8351B2B3-1DD4-4F9B-91FF-D1E1966A5138}"/>
                    </a:ext>
                  </a:extLst>
                </p:cNvPr>
                <p:cNvSpPr txBox="1">
                  <a:spLocks noChangeArrowheads="1"/>
                </p:cNvSpPr>
                <p:nvPr/>
              </p:nvSpPr>
              <p:spPr bwMode="auto">
                <a:xfrm>
                  <a:off x="2134" y="3461"/>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7</a:t>
                  </a:r>
                </a:p>
              </p:txBody>
            </p:sp>
            <p:sp>
              <p:nvSpPr>
                <p:cNvPr id="342039" name="Text Box 23">
                  <a:extLst>
                    <a:ext uri="{FF2B5EF4-FFF2-40B4-BE49-F238E27FC236}">
                      <a16:creationId xmlns:a16="http://schemas.microsoft.com/office/drawing/2014/main" xmlns="" id="{09DEE8BF-2591-4D0A-9B7C-9E3A0643C979}"/>
                    </a:ext>
                  </a:extLst>
                </p:cNvPr>
                <p:cNvSpPr txBox="1">
                  <a:spLocks noChangeArrowheads="1"/>
                </p:cNvSpPr>
                <p:nvPr/>
              </p:nvSpPr>
              <p:spPr bwMode="auto">
                <a:xfrm>
                  <a:off x="1536" y="345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6</a:t>
                  </a:r>
                </a:p>
              </p:txBody>
            </p:sp>
            <p:sp>
              <p:nvSpPr>
                <p:cNvPr id="342040" name="Text Box 24">
                  <a:extLst>
                    <a:ext uri="{FF2B5EF4-FFF2-40B4-BE49-F238E27FC236}">
                      <a16:creationId xmlns:a16="http://schemas.microsoft.com/office/drawing/2014/main" xmlns="" id="{67577184-65F0-421A-A7F2-DDF96681E7F6}"/>
                    </a:ext>
                  </a:extLst>
                </p:cNvPr>
                <p:cNvSpPr txBox="1">
                  <a:spLocks noChangeArrowheads="1"/>
                </p:cNvSpPr>
                <p:nvPr/>
              </p:nvSpPr>
              <p:spPr bwMode="auto">
                <a:xfrm>
                  <a:off x="1104" y="345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5</a:t>
                  </a:r>
                </a:p>
              </p:txBody>
            </p:sp>
            <p:sp>
              <p:nvSpPr>
                <p:cNvPr id="342041" name="Text Box 25">
                  <a:extLst>
                    <a:ext uri="{FF2B5EF4-FFF2-40B4-BE49-F238E27FC236}">
                      <a16:creationId xmlns:a16="http://schemas.microsoft.com/office/drawing/2014/main" xmlns="" id="{4699BF00-F61E-4923-B18D-B40D714D19E2}"/>
                    </a:ext>
                  </a:extLst>
                </p:cNvPr>
                <p:cNvSpPr txBox="1">
                  <a:spLocks noChangeArrowheads="1"/>
                </p:cNvSpPr>
                <p:nvPr/>
              </p:nvSpPr>
              <p:spPr bwMode="auto">
                <a:xfrm>
                  <a:off x="576" y="345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4</a:t>
                  </a:r>
                </a:p>
              </p:txBody>
            </p:sp>
          </p:grpSp>
        </p:grpSp>
        <p:sp>
          <p:nvSpPr>
            <p:cNvPr id="342042" name="Text Box 26">
              <a:extLst>
                <a:ext uri="{FF2B5EF4-FFF2-40B4-BE49-F238E27FC236}">
                  <a16:creationId xmlns:a16="http://schemas.microsoft.com/office/drawing/2014/main" xmlns="" id="{1C3F1A6B-C5B7-4CE6-990C-F764EC5FCE92}"/>
                </a:ext>
              </a:extLst>
            </p:cNvPr>
            <p:cNvSpPr txBox="1">
              <a:spLocks noChangeArrowheads="1"/>
            </p:cNvSpPr>
            <p:nvPr/>
          </p:nvSpPr>
          <p:spPr bwMode="auto">
            <a:xfrm>
              <a:off x="2137" y="2987"/>
              <a:ext cx="1008" cy="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K=3</a:t>
              </a:r>
            </a:p>
            <a:p>
              <a:pPr>
                <a:spcBef>
                  <a:spcPct val="50000"/>
                </a:spcBef>
              </a:pPr>
              <a:r>
                <a:rPr lang="en-US" altLang="zh-CN"/>
                <a:t>n=2</a:t>
              </a:r>
              <a:r>
                <a:rPr lang="en-US" altLang="zh-CN" baseline="30000"/>
                <a:t>3</a:t>
              </a:r>
              <a:r>
                <a:rPr lang="en-US" altLang="zh-CN"/>
                <a:t>-1=7</a:t>
              </a:r>
            </a:p>
          </p:txBody>
        </p:sp>
        <p:sp>
          <p:nvSpPr>
            <p:cNvPr id="342043" name="Text Box 27">
              <a:extLst>
                <a:ext uri="{FF2B5EF4-FFF2-40B4-BE49-F238E27FC236}">
                  <a16:creationId xmlns:a16="http://schemas.microsoft.com/office/drawing/2014/main" xmlns="" id="{9F09EA68-50CA-4CF3-95B5-3E574D00D210}"/>
                </a:ext>
              </a:extLst>
            </p:cNvPr>
            <p:cNvSpPr txBox="1">
              <a:spLocks noChangeArrowheads="1"/>
            </p:cNvSpPr>
            <p:nvPr/>
          </p:nvSpPr>
          <p:spPr bwMode="auto">
            <a:xfrm>
              <a:off x="288" y="4032"/>
              <a:ext cx="22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zh-CN" altLang="en-US"/>
                <a:t>满二叉树                                                                 </a:t>
              </a:r>
            </a:p>
          </p:txBody>
        </p:sp>
      </p:grpSp>
      <p:sp>
        <p:nvSpPr>
          <p:cNvPr id="342044" name="Rectangle 28">
            <a:extLst>
              <a:ext uri="{FF2B5EF4-FFF2-40B4-BE49-F238E27FC236}">
                <a16:creationId xmlns:a16="http://schemas.microsoft.com/office/drawing/2014/main" xmlns="" id="{FE5B187F-4374-461E-8421-6A7BBD841014}"/>
              </a:ext>
            </a:extLst>
          </p:cNvPr>
          <p:cNvSpPr>
            <a:spLocks noChangeArrowheads="1"/>
          </p:cNvSpPr>
          <p:nvPr/>
        </p:nvSpPr>
        <p:spPr bwMode="auto">
          <a:xfrm>
            <a:off x="1333500" y="553246"/>
            <a:ext cx="5257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3600" b="1" kern="0">
                <a:latin typeface="+mj-lt"/>
                <a:ea typeface="+mj-ea"/>
                <a:cs typeface="+mj-cs"/>
              </a:rPr>
              <a:t>两类特殊的二叉树</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2018">
                                            <p:txEl>
                                              <p:pRg st="0" end="0"/>
                                            </p:txEl>
                                          </p:spTgt>
                                        </p:tgtEl>
                                        <p:attrNameLst>
                                          <p:attrName>style.visibility</p:attrName>
                                        </p:attrNameLst>
                                      </p:cBhvr>
                                      <p:to>
                                        <p:strVal val="visible"/>
                                      </p:to>
                                    </p:set>
                                    <p:anim calcmode="lin" valueType="num">
                                      <p:cBhvr additive="base">
                                        <p:cTn id="7" dur="500" fill="hold"/>
                                        <p:tgtEl>
                                          <p:spTgt spid="3420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20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nodeType="after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2018">
                                            <p:txEl>
                                              <p:pRg st="1" end="1"/>
                                            </p:txEl>
                                          </p:spTgt>
                                        </p:tgtEl>
                                        <p:attrNameLst>
                                          <p:attrName>style.visibility</p:attrName>
                                        </p:attrNameLst>
                                      </p:cBhvr>
                                      <p:to>
                                        <p:strVal val="visible"/>
                                      </p:to>
                                    </p:set>
                                    <p:anim calcmode="lin" valueType="num">
                                      <p:cBhvr additive="base">
                                        <p:cTn id="13" dur="500" fill="hold"/>
                                        <p:tgtEl>
                                          <p:spTgt spid="3420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2018">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342018">
                                            <p:txEl>
                                              <p:pRg st="2" end="2"/>
                                            </p:txEl>
                                          </p:spTgt>
                                        </p:tgtEl>
                                        <p:attrNameLst>
                                          <p:attrName>style.visibility</p:attrName>
                                        </p:attrNameLst>
                                      </p:cBhvr>
                                      <p:to>
                                        <p:strVal val="visible"/>
                                      </p:to>
                                    </p:set>
                                    <p:anim calcmode="lin" valueType="num">
                                      <p:cBhvr additive="base">
                                        <p:cTn id="18" dur="500" fill="hold"/>
                                        <p:tgtEl>
                                          <p:spTgt spid="342018">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420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nodeType="after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42018">
                                            <p:txEl>
                                              <p:pRg st="3" end="3"/>
                                            </p:txEl>
                                          </p:spTgt>
                                        </p:tgtEl>
                                        <p:attrNameLst>
                                          <p:attrName>style.visibility</p:attrName>
                                        </p:attrNameLst>
                                      </p:cBhvr>
                                      <p:to>
                                        <p:strVal val="visible"/>
                                      </p:to>
                                    </p:set>
                                    <p:anim calcmode="lin" valueType="num">
                                      <p:cBhvr additive="base">
                                        <p:cTn id="24" dur="500" fill="hold"/>
                                        <p:tgtEl>
                                          <p:spTgt spid="342018">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420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342019"/>
                                        </p:tgtEl>
                                        <p:attrNameLst>
                                          <p:attrName>style.visibility</p:attrName>
                                        </p:attrNameLst>
                                      </p:cBhvr>
                                      <p:to>
                                        <p:strVal val="visible"/>
                                      </p:to>
                                    </p:set>
                                    <p:anim calcmode="lin" valueType="num">
                                      <p:cBhvr additive="base">
                                        <p:cTn id="30" dur="500" fill="hold"/>
                                        <p:tgtEl>
                                          <p:spTgt spid="342019"/>
                                        </p:tgtEl>
                                        <p:attrNameLst>
                                          <p:attrName>ppt_x</p:attrName>
                                        </p:attrNameLst>
                                      </p:cBhvr>
                                      <p:tavLst>
                                        <p:tav tm="0">
                                          <p:val>
                                            <p:strVal val="0-#ppt_w/2"/>
                                          </p:val>
                                        </p:tav>
                                        <p:tav tm="100000">
                                          <p:val>
                                            <p:strVal val="#ppt_x"/>
                                          </p:val>
                                        </p:tav>
                                      </p:tavLst>
                                    </p:anim>
                                    <p:anim calcmode="lin" valueType="num">
                                      <p:cBhvr additive="base">
                                        <p:cTn id="31" dur="500" fill="hold"/>
                                        <p:tgtEl>
                                          <p:spTgt spid="3420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8" grpId="0" uiExpand="1" build="p" autoUpdateAnimBg="0"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xmlns="" id="{AD9A5FA1-A435-4BF6-9F41-749F53A085C1}"/>
              </a:ext>
            </a:extLst>
          </p:cNvPr>
          <p:cNvSpPr>
            <a:spLocks noChangeArrowheads="1"/>
          </p:cNvSpPr>
          <p:nvPr/>
        </p:nvSpPr>
        <p:spPr bwMode="auto">
          <a:xfrm>
            <a:off x="1905000" y="1371600"/>
            <a:ext cx="82296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b="1" dirty="0">
                <a:solidFill>
                  <a:srgbClr val="FF0000"/>
                </a:solidFill>
                <a:latin typeface="宋体" panose="02010600030101010101" pitchFamily="2" charset="-122"/>
              </a:rPr>
              <a:t>完全二叉树</a:t>
            </a:r>
            <a:r>
              <a:rPr lang="en-US" altLang="zh-CN" dirty="0">
                <a:latin typeface="宋体" panose="02010600030101010101" pitchFamily="2" charset="-122"/>
              </a:rPr>
              <a:t>:</a:t>
            </a:r>
            <a:r>
              <a:rPr lang="zh-CN" altLang="en-US" b="1" dirty="0">
                <a:latin typeface="宋体" panose="02010600030101010101" pitchFamily="2" charset="-122"/>
              </a:rPr>
              <a:t>深度为</a:t>
            </a:r>
            <a:r>
              <a:rPr lang="en-US" altLang="zh-CN" b="1" dirty="0">
                <a:latin typeface="宋体" panose="02010600030101010101" pitchFamily="2" charset="-122"/>
              </a:rPr>
              <a:t>k</a:t>
            </a:r>
            <a:r>
              <a:rPr lang="zh-CN" altLang="en-US" b="1" dirty="0">
                <a:latin typeface="宋体" panose="02010600030101010101" pitchFamily="2" charset="-122"/>
              </a:rPr>
              <a:t>，结点数为</a:t>
            </a:r>
            <a:r>
              <a:rPr lang="en-US" altLang="zh-CN" b="1" dirty="0">
                <a:latin typeface="宋体" panose="02010600030101010101" pitchFamily="2" charset="-122"/>
              </a:rPr>
              <a:t>n</a:t>
            </a:r>
            <a:r>
              <a:rPr lang="zh-CN" altLang="en-US" b="1" dirty="0">
                <a:latin typeface="宋体" panose="02010600030101010101" pitchFamily="2" charset="-122"/>
              </a:rPr>
              <a:t>的二叉树，当且仅当每个结点的编号都与相同深度的满二叉树中从</a:t>
            </a:r>
            <a:r>
              <a:rPr lang="en-US" altLang="zh-CN" b="1" dirty="0">
                <a:latin typeface="宋体" panose="02010600030101010101" pitchFamily="2" charset="-122"/>
              </a:rPr>
              <a:t>1</a:t>
            </a:r>
            <a:r>
              <a:rPr lang="zh-CN" altLang="en-US" b="1" dirty="0">
                <a:latin typeface="宋体" panose="02010600030101010101" pitchFamily="2" charset="-122"/>
              </a:rPr>
              <a:t>到</a:t>
            </a:r>
            <a:r>
              <a:rPr lang="en-US" altLang="zh-CN" b="1" dirty="0">
                <a:latin typeface="宋体" panose="02010600030101010101" pitchFamily="2" charset="-122"/>
              </a:rPr>
              <a:t>n</a:t>
            </a:r>
            <a:r>
              <a:rPr lang="zh-CN" altLang="en-US" b="1" dirty="0">
                <a:latin typeface="宋体" panose="02010600030101010101" pitchFamily="2" charset="-122"/>
              </a:rPr>
              <a:t>的结点一一对应时，称为完全二叉树。</a:t>
            </a:r>
          </a:p>
        </p:txBody>
      </p:sp>
      <p:grpSp>
        <p:nvGrpSpPr>
          <p:cNvPr id="344068" name="Group 4">
            <a:extLst>
              <a:ext uri="{FF2B5EF4-FFF2-40B4-BE49-F238E27FC236}">
                <a16:creationId xmlns:a16="http://schemas.microsoft.com/office/drawing/2014/main" xmlns="" id="{EB930468-4AC7-4B8B-BAF1-29AE5EDC3CB7}"/>
              </a:ext>
            </a:extLst>
          </p:cNvPr>
          <p:cNvGrpSpPr>
            <a:grpSpLocks/>
          </p:cNvGrpSpPr>
          <p:nvPr/>
        </p:nvGrpSpPr>
        <p:grpSpPr bwMode="auto">
          <a:xfrm>
            <a:off x="3886200" y="3810000"/>
            <a:ext cx="2209800" cy="1924050"/>
            <a:chOff x="1488" y="2724"/>
            <a:chExt cx="1392" cy="1212"/>
          </a:xfrm>
        </p:grpSpPr>
        <p:sp>
          <p:nvSpPr>
            <p:cNvPr id="344069" name="Line 5">
              <a:extLst>
                <a:ext uri="{FF2B5EF4-FFF2-40B4-BE49-F238E27FC236}">
                  <a16:creationId xmlns:a16="http://schemas.microsoft.com/office/drawing/2014/main" xmlns="" id="{3253E606-409F-4222-844B-7DF25AE1C53A}"/>
                </a:ext>
              </a:extLst>
            </p:cNvPr>
            <p:cNvSpPr>
              <a:spLocks noChangeShapeType="1"/>
            </p:cNvSpPr>
            <p:nvPr/>
          </p:nvSpPr>
          <p:spPr bwMode="auto">
            <a:xfrm>
              <a:off x="2422" y="2964"/>
              <a:ext cx="218"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4070" name="Group 6">
              <a:extLst>
                <a:ext uri="{FF2B5EF4-FFF2-40B4-BE49-F238E27FC236}">
                  <a16:creationId xmlns:a16="http://schemas.microsoft.com/office/drawing/2014/main" xmlns="" id="{D356A74F-F734-4CF0-A337-F9AAF0CFF1C9}"/>
                </a:ext>
              </a:extLst>
            </p:cNvPr>
            <p:cNvGrpSpPr>
              <a:grpSpLocks/>
            </p:cNvGrpSpPr>
            <p:nvPr/>
          </p:nvGrpSpPr>
          <p:grpSpPr bwMode="auto">
            <a:xfrm>
              <a:off x="1488" y="2724"/>
              <a:ext cx="1392" cy="1212"/>
              <a:chOff x="1488" y="2724"/>
              <a:chExt cx="1392" cy="1212"/>
            </a:xfrm>
          </p:grpSpPr>
          <p:sp>
            <p:nvSpPr>
              <p:cNvPr id="344071" name="Oval 7">
                <a:extLst>
                  <a:ext uri="{FF2B5EF4-FFF2-40B4-BE49-F238E27FC236}">
                    <a16:creationId xmlns:a16="http://schemas.microsoft.com/office/drawing/2014/main" xmlns="" id="{91E9AA97-E7AC-4E40-942A-5F4CDC0A57DB}"/>
                  </a:ext>
                </a:extLst>
              </p:cNvPr>
              <p:cNvSpPr>
                <a:spLocks noChangeArrowheads="1"/>
              </p:cNvSpPr>
              <p:nvPr/>
            </p:nvSpPr>
            <p:spPr bwMode="auto">
              <a:xfrm>
                <a:off x="1488" y="3648"/>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sp>
            <p:nvSpPr>
              <p:cNvPr id="344072" name="Oval 8">
                <a:extLst>
                  <a:ext uri="{FF2B5EF4-FFF2-40B4-BE49-F238E27FC236}">
                    <a16:creationId xmlns:a16="http://schemas.microsoft.com/office/drawing/2014/main" xmlns="" id="{84149827-F54A-4C33-9914-37A05A04BA88}"/>
                  </a:ext>
                </a:extLst>
              </p:cNvPr>
              <p:cNvSpPr>
                <a:spLocks noChangeArrowheads="1"/>
              </p:cNvSpPr>
              <p:nvPr/>
            </p:nvSpPr>
            <p:spPr bwMode="auto">
              <a:xfrm>
                <a:off x="1990" y="3636"/>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5</a:t>
                </a:r>
              </a:p>
            </p:txBody>
          </p:sp>
          <p:grpSp>
            <p:nvGrpSpPr>
              <p:cNvPr id="344073" name="Group 9">
                <a:extLst>
                  <a:ext uri="{FF2B5EF4-FFF2-40B4-BE49-F238E27FC236}">
                    <a16:creationId xmlns:a16="http://schemas.microsoft.com/office/drawing/2014/main" xmlns="" id="{7FEF45D8-5E91-46FB-AD3E-D291F02A37AD}"/>
                  </a:ext>
                </a:extLst>
              </p:cNvPr>
              <p:cNvGrpSpPr>
                <a:grpSpLocks/>
              </p:cNvGrpSpPr>
              <p:nvPr/>
            </p:nvGrpSpPr>
            <p:grpSpPr bwMode="auto">
              <a:xfrm>
                <a:off x="1702" y="3014"/>
                <a:ext cx="498" cy="634"/>
                <a:chOff x="1702" y="3014"/>
                <a:chExt cx="498" cy="634"/>
              </a:xfrm>
            </p:grpSpPr>
            <p:sp>
              <p:nvSpPr>
                <p:cNvPr id="344074" name="Freeform 10">
                  <a:extLst>
                    <a:ext uri="{FF2B5EF4-FFF2-40B4-BE49-F238E27FC236}">
                      <a16:creationId xmlns:a16="http://schemas.microsoft.com/office/drawing/2014/main" xmlns="" id="{553BA753-62A3-4F58-A08D-B0B50704900D}"/>
                    </a:ext>
                  </a:extLst>
                </p:cNvPr>
                <p:cNvSpPr>
                  <a:spLocks/>
                </p:cNvSpPr>
                <p:nvPr/>
              </p:nvSpPr>
              <p:spPr bwMode="auto">
                <a:xfrm>
                  <a:off x="1702" y="3014"/>
                  <a:ext cx="498" cy="634"/>
                </a:xfrm>
                <a:custGeom>
                  <a:avLst/>
                  <a:gdLst>
                    <a:gd name="T0" fmla="*/ 498 w 498"/>
                    <a:gd name="T1" fmla="*/ 0 h 634"/>
                    <a:gd name="T2" fmla="*/ 0 w 498"/>
                    <a:gd name="T3" fmla="*/ 634 h 634"/>
                  </a:gdLst>
                  <a:ahLst/>
                  <a:cxnLst>
                    <a:cxn ang="0">
                      <a:pos x="T0" y="T1"/>
                    </a:cxn>
                    <a:cxn ang="0">
                      <a:pos x="T2" y="T3"/>
                    </a:cxn>
                  </a:cxnLst>
                  <a:rect l="0" t="0" r="r" b="b"/>
                  <a:pathLst>
                    <a:path w="498" h="634">
                      <a:moveTo>
                        <a:pt x="498" y="0"/>
                      </a:moveTo>
                      <a:lnTo>
                        <a:pt x="0" y="634"/>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75" name="Line 11">
                  <a:extLst>
                    <a:ext uri="{FF2B5EF4-FFF2-40B4-BE49-F238E27FC236}">
                      <a16:creationId xmlns:a16="http://schemas.microsoft.com/office/drawing/2014/main" xmlns="" id="{C4C517DD-B587-4362-80C6-2A90E38CD157}"/>
                    </a:ext>
                  </a:extLst>
                </p:cNvPr>
                <p:cNvSpPr>
                  <a:spLocks noChangeShapeType="1"/>
                </p:cNvSpPr>
                <p:nvPr/>
              </p:nvSpPr>
              <p:spPr bwMode="auto">
                <a:xfrm>
                  <a:off x="1990" y="3456"/>
                  <a:ext cx="144"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76" name="Oval 12">
                  <a:extLst>
                    <a:ext uri="{FF2B5EF4-FFF2-40B4-BE49-F238E27FC236}">
                      <a16:creationId xmlns:a16="http://schemas.microsoft.com/office/drawing/2014/main" xmlns="" id="{308F020D-EF62-4051-9E37-60BFB2A6C95A}"/>
                    </a:ext>
                  </a:extLst>
                </p:cNvPr>
                <p:cNvSpPr>
                  <a:spLocks noChangeArrowheads="1"/>
                </p:cNvSpPr>
                <p:nvPr/>
              </p:nvSpPr>
              <p:spPr bwMode="auto">
                <a:xfrm>
                  <a:off x="1824" y="3168"/>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2</a:t>
                  </a:r>
                </a:p>
              </p:txBody>
            </p:sp>
          </p:grpSp>
          <p:grpSp>
            <p:nvGrpSpPr>
              <p:cNvPr id="344077" name="Group 13">
                <a:extLst>
                  <a:ext uri="{FF2B5EF4-FFF2-40B4-BE49-F238E27FC236}">
                    <a16:creationId xmlns:a16="http://schemas.microsoft.com/office/drawing/2014/main" xmlns="" id="{C4AAFC33-E61C-4C05-B5D6-D07B970438E2}"/>
                  </a:ext>
                </a:extLst>
              </p:cNvPr>
              <p:cNvGrpSpPr>
                <a:grpSpLocks/>
              </p:cNvGrpSpPr>
              <p:nvPr/>
            </p:nvGrpSpPr>
            <p:grpSpPr bwMode="auto">
              <a:xfrm>
                <a:off x="2544" y="3180"/>
                <a:ext cx="336" cy="288"/>
                <a:chOff x="2544" y="3180"/>
                <a:chExt cx="336" cy="288"/>
              </a:xfrm>
            </p:grpSpPr>
            <p:sp>
              <p:nvSpPr>
                <p:cNvPr id="344078" name="Oval 14">
                  <a:extLst>
                    <a:ext uri="{FF2B5EF4-FFF2-40B4-BE49-F238E27FC236}">
                      <a16:creationId xmlns:a16="http://schemas.microsoft.com/office/drawing/2014/main" xmlns="" id="{088635AA-DA76-40A1-9E24-D6752D23DECA}"/>
                    </a:ext>
                  </a:extLst>
                </p:cNvPr>
                <p:cNvSpPr>
                  <a:spLocks noChangeArrowheads="1"/>
                </p:cNvSpPr>
                <p:nvPr/>
              </p:nvSpPr>
              <p:spPr bwMode="auto">
                <a:xfrm>
                  <a:off x="2544" y="3180"/>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79" name="Text Box 15">
                  <a:extLst>
                    <a:ext uri="{FF2B5EF4-FFF2-40B4-BE49-F238E27FC236}">
                      <a16:creationId xmlns:a16="http://schemas.microsoft.com/office/drawing/2014/main" xmlns="" id="{A662C2CB-2267-4037-B7C8-3B2EE2143A2F}"/>
                    </a:ext>
                  </a:extLst>
                </p:cNvPr>
                <p:cNvSpPr txBox="1">
                  <a:spLocks noChangeArrowheads="1"/>
                </p:cNvSpPr>
                <p:nvPr/>
              </p:nvSpPr>
              <p:spPr bwMode="auto">
                <a:xfrm>
                  <a:off x="2607" y="3180"/>
                  <a:ext cx="1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3</a:t>
                  </a:r>
                </a:p>
              </p:txBody>
            </p:sp>
          </p:grpSp>
          <p:grpSp>
            <p:nvGrpSpPr>
              <p:cNvPr id="344080" name="Group 16">
                <a:extLst>
                  <a:ext uri="{FF2B5EF4-FFF2-40B4-BE49-F238E27FC236}">
                    <a16:creationId xmlns:a16="http://schemas.microsoft.com/office/drawing/2014/main" xmlns="" id="{B3AAB166-1CB6-45E2-B4C3-F6AF887EAEA0}"/>
                  </a:ext>
                </a:extLst>
              </p:cNvPr>
              <p:cNvGrpSpPr>
                <a:grpSpLocks/>
              </p:cNvGrpSpPr>
              <p:nvPr/>
            </p:nvGrpSpPr>
            <p:grpSpPr bwMode="auto">
              <a:xfrm>
                <a:off x="2134" y="2724"/>
                <a:ext cx="336" cy="300"/>
                <a:chOff x="2134" y="2724"/>
                <a:chExt cx="336" cy="300"/>
              </a:xfrm>
            </p:grpSpPr>
            <p:sp>
              <p:nvSpPr>
                <p:cNvPr id="344081" name="Oval 17">
                  <a:extLst>
                    <a:ext uri="{FF2B5EF4-FFF2-40B4-BE49-F238E27FC236}">
                      <a16:creationId xmlns:a16="http://schemas.microsoft.com/office/drawing/2014/main" xmlns="" id="{137CF6EC-6C68-4141-854C-EAEBAB64308F}"/>
                    </a:ext>
                  </a:extLst>
                </p:cNvPr>
                <p:cNvSpPr>
                  <a:spLocks noChangeArrowheads="1"/>
                </p:cNvSpPr>
                <p:nvPr/>
              </p:nvSpPr>
              <p:spPr bwMode="auto">
                <a:xfrm>
                  <a:off x="2134" y="2736"/>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82" name="Text Box 18">
                  <a:extLst>
                    <a:ext uri="{FF2B5EF4-FFF2-40B4-BE49-F238E27FC236}">
                      <a16:creationId xmlns:a16="http://schemas.microsoft.com/office/drawing/2014/main" xmlns="" id="{0972B947-292B-40EB-B268-71D9CD51130C}"/>
                    </a:ext>
                  </a:extLst>
                </p:cNvPr>
                <p:cNvSpPr txBox="1">
                  <a:spLocks noChangeArrowheads="1"/>
                </p:cNvSpPr>
                <p:nvPr/>
              </p:nvSpPr>
              <p:spPr bwMode="auto">
                <a:xfrm>
                  <a:off x="2188" y="2724"/>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grpSp>
        </p:grpSp>
      </p:grpSp>
      <p:sp>
        <p:nvSpPr>
          <p:cNvPr id="19" name="Rectangle 28">
            <a:extLst>
              <a:ext uri="{FF2B5EF4-FFF2-40B4-BE49-F238E27FC236}">
                <a16:creationId xmlns:a16="http://schemas.microsoft.com/office/drawing/2014/main" xmlns="" id="{8E67B617-247E-445A-A97F-874D9CF676CE}"/>
              </a:ext>
            </a:extLst>
          </p:cNvPr>
          <p:cNvSpPr>
            <a:spLocks noChangeArrowheads="1"/>
          </p:cNvSpPr>
          <p:nvPr/>
        </p:nvSpPr>
        <p:spPr bwMode="auto">
          <a:xfrm>
            <a:off x="1333500" y="553246"/>
            <a:ext cx="5257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3600" b="1" kern="0">
                <a:latin typeface="+mj-lt"/>
                <a:ea typeface="+mj-ea"/>
                <a:cs typeface="+mj-cs"/>
              </a:rPr>
              <a:t>两类特殊的二叉树</a:t>
            </a:r>
          </a:p>
        </p:txBody>
      </p:sp>
      <p:grpSp>
        <p:nvGrpSpPr>
          <p:cNvPr id="20" name="Group 3">
            <a:extLst>
              <a:ext uri="{FF2B5EF4-FFF2-40B4-BE49-F238E27FC236}">
                <a16:creationId xmlns:a16="http://schemas.microsoft.com/office/drawing/2014/main" xmlns="" id="{525A65AA-9587-405F-B20B-E8D5DAA3DE09}"/>
              </a:ext>
            </a:extLst>
          </p:cNvPr>
          <p:cNvGrpSpPr>
            <a:grpSpLocks/>
          </p:cNvGrpSpPr>
          <p:nvPr/>
        </p:nvGrpSpPr>
        <p:grpSpPr bwMode="auto">
          <a:xfrm>
            <a:off x="7391400" y="3777456"/>
            <a:ext cx="4535488" cy="2427288"/>
            <a:chOff x="288" y="2736"/>
            <a:chExt cx="2857" cy="1529"/>
          </a:xfrm>
        </p:grpSpPr>
        <p:grpSp>
          <p:nvGrpSpPr>
            <p:cNvPr id="21" name="Group 4">
              <a:extLst>
                <a:ext uri="{FF2B5EF4-FFF2-40B4-BE49-F238E27FC236}">
                  <a16:creationId xmlns:a16="http://schemas.microsoft.com/office/drawing/2014/main" xmlns="" id="{92ABB7A9-5AAF-43CD-A3F8-5FB153F84E70}"/>
                </a:ext>
              </a:extLst>
            </p:cNvPr>
            <p:cNvGrpSpPr>
              <a:grpSpLocks/>
            </p:cNvGrpSpPr>
            <p:nvPr/>
          </p:nvGrpSpPr>
          <p:grpSpPr bwMode="auto">
            <a:xfrm>
              <a:off x="432" y="2736"/>
              <a:ext cx="1942" cy="1200"/>
              <a:chOff x="528" y="2544"/>
              <a:chExt cx="1942" cy="1200"/>
            </a:xfrm>
          </p:grpSpPr>
          <p:grpSp>
            <p:nvGrpSpPr>
              <p:cNvPr id="24" name="Group 5">
                <a:extLst>
                  <a:ext uri="{FF2B5EF4-FFF2-40B4-BE49-F238E27FC236}">
                    <a16:creationId xmlns:a16="http://schemas.microsoft.com/office/drawing/2014/main" xmlns="" id="{18259187-D9A9-42C4-A34C-C4CD91F72580}"/>
                  </a:ext>
                </a:extLst>
              </p:cNvPr>
              <p:cNvGrpSpPr>
                <a:grpSpLocks/>
              </p:cNvGrpSpPr>
              <p:nvPr/>
            </p:nvGrpSpPr>
            <p:grpSpPr bwMode="auto">
              <a:xfrm>
                <a:off x="528" y="2544"/>
                <a:ext cx="1872" cy="1200"/>
                <a:chOff x="384" y="2544"/>
                <a:chExt cx="1872" cy="1200"/>
              </a:xfrm>
            </p:grpSpPr>
            <p:grpSp>
              <p:nvGrpSpPr>
                <p:cNvPr id="33" name="Group 6">
                  <a:extLst>
                    <a:ext uri="{FF2B5EF4-FFF2-40B4-BE49-F238E27FC236}">
                      <a16:creationId xmlns:a16="http://schemas.microsoft.com/office/drawing/2014/main" xmlns="" id="{BD4A2E22-E8DD-4396-B3CD-06D2C1C5BD56}"/>
                    </a:ext>
                  </a:extLst>
                </p:cNvPr>
                <p:cNvGrpSpPr>
                  <a:grpSpLocks/>
                </p:cNvGrpSpPr>
                <p:nvPr/>
              </p:nvGrpSpPr>
              <p:grpSpPr bwMode="auto">
                <a:xfrm>
                  <a:off x="384" y="2544"/>
                  <a:ext cx="1872" cy="1200"/>
                  <a:chOff x="410" y="2544"/>
                  <a:chExt cx="1872" cy="1200"/>
                </a:xfrm>
              </p:grpSpPr>
              <p:sp>
                <p:nvSpPr>
                  <p:cNvPr id="35" name="Line 7">
                    <a:extLst>
                      <a:ext uri="{FF2B5EF4-FFF2-40B4-BE49-F238E27FC236}">
                        <a16:creationId xmlns:a16="http://schemas.microsoft.com/office/drawing/2014/main" xmlns="" id="{8AABD06D-C018-422A-A377-4EDEC2DE2B5C}"/>
                      </a:ext>
                    </a:extLst>
                  </p:cNvPr>
                  <p:cNvSpPr>
                    <a:spLocks noChangeShapeType="1"/>
                  </p:cNvSpPr>
                  <p:nvPr/>
                </p:nvSpPr>
                <p:spPr bwMode="auto">
                  <a:xfrm>
                    <a:off x="1344" y="2784"/>
                    <a:ext cx="624" cy="72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Freeform 8">
                    <a:extLst>
                      <a:ext uri="{FF2B5EF4-FFF2-40B4-BE49-F238E27FC236}">
                        <a16:creationId xmlns:a16="http://schemas.microsoft.com/office/drawing/2014/main" xmlns="" id="{79305FA9-4AD5-4A47-AB72-16FBED99610D}"/>
                      </a:ext>
                    </a:extLst>
                  </p:cNvPr>
                  <p:cNvSpPr>
                    <a:spLocks/>
                  </p:cNvSpPr>
                  <p:nvPr/>
                </p:nvSpPr>
                <p:spPr bwMode="auto">
                  <a:xfrm>
                    <a:off x="624" y="2822"/>
                    <a:ext cx="498" cy="634"/>
                  </a:xfrm>
                  <a:custGeom>
                    <a:avLst/>
                    <a:gdLst>
                      <a:gd name="T0" fmla="*/ 498 w 498"/>
                      <a:gd name="T1" fmla="*/ 0 h 634"/>
                      <a:gd name="T2" fmla="*/ 0 w 498"/>
                      <a:gd name="T3" fmla="*/ 634 h 634"/>
                    </a:gdLst>
                    <a:ahLst/>
                    <a:cxnLst>
                      <a:cxn ang="0">
                        <a:pos x="T0" y="T1"/>
                      </a:cxn>
                      <a:cxn ang="0">
                        <a:pos x="T2" y="T3"/>
                      </a:cxn>
                    </a:cxnLst>
                    <a:rect l="0" t="0" r="r" b="b"/>
                    <a:pathLst>
                      <a:path w="498" h="634">
                        <a:moveTo>
                          <a:pt x="498" y="0"/>
                        </a:moveTo>
                        <a:lnTo>
                          <a:pt x="0" y="634"/>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9">
                    <a:extLst>
                      <a:ext uri="{FF2B5EF4-FFF2-40B4-BE49-F238E27FC236}">
                        <a16:creationId xmlns:a16="http://schemas.microsoft.com/office/drawing/2014/main" xmlns="" id="{4D744369-582B-4338-9038-090CD18E1C67}"/>
                      </a:ext>
                    </a:extLst>
                  </p:cNvPr>
                  <p:cNvSpPr>
                    <a:spLocks noChangeArrowheads="1"/>
                  </p:cNvSpPr>
                  <p:nvPr/>
                </p:nvSpPr>
                <p:spPr bwMode="auto">
                  <a:xfrm>
                    <a:off x="1056" y="2544"/>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Oval 10">
                    <a:extLst>
                      <a:ext uri="{FF2B5EF4-FFF2-40B4-BE49-F238E27FC236}">
                        <a16:creationId xmlns:a16="http://schemas.microsoft.com/office/drawing/2014/main" xmlns="" id="{28FC7552-0F35-42CA-8751-ED3FAADDDE2F}"/>
                      </a:ext>
                    </a:extLst>
                  </p:cNvPr>
                  <p:cNvSpPr>
                    <a:spLocks noChangeArrowheads="1"/>
                  </p:cNvSpPr>
                  <p:nvPr/>
                </p:nvSpPr>
                <p:spPr bwMode="auto">
                  <a:xfrm>
                    <a:off x="1488" y="2976"/>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Oval 11">
                    <a:extLst>
                      <a:ext uri="{FF2B5EF4-FFF2-40B4-BE49-F238E27FC236}">
                        <a16:creationId xmlns:a16="http://schemas.microsoft.com/office/drawing/2014/main" xmlns="" id="{A84A8432-37FF-4A03-8947-1C08ED5A9B9F}"/>
                      </a:ext>
                    </a:extLst>
                  </p:cNvPr>
                  <p:cNvSpPr>
                    <a:spLocks noChangeArrowheads="1"/>
                  </p:cNvSpPr>
                  <p:nvPr/>
                </p:nvSpPr>
                <p:spPr bwMode="auto">
                  <a:xfrm>
                    <a:off x="1344" y="3456"/>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12">
                    <a:extLst>
                      <a:ext uri="{FF2B5EF4-FFF2-40B4-BE49-F238E27FC236}">
                        <a16:creationId xmlns:a16="http://schemas.microsoft.com/office/drawing/2014/main" xmlns="" id="{1978AE3D-EBA2-4B63-9015-D5788EB6FA28}"/>
                      </a:ext>
                    </a:extLst>
                  </p:cNvPr>
                  <p:cNvSpPr>
                    <a:spLocks noChangeArrowheads="1"/>
                  </p:cNvSpPr>
                  <p:nvPr/>
                </p:nvSpPr>
                <p:spPr bwMode="auto">
                  <a:xfrm>
                    <a:off x="410" y="3456"/>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13">
                    <a:extLst>
                      <a:ext uri="{FF2B5EF4-FFF2-40B4-BE49-F238E27FC236}">
                        <a16:creationId xmlns:a16="http://schemas.microsoft.com/office/drawing/2014/main" xmlns="" id="{31BE7569-2F0A-4A7A-87E6-E41FA46DFECA}"/>
                      </a:ext>
                    </a:extLst>
                  </p:cNvPr>
                  <p:cNvSpPr>
                    <a:spLocks noChangeArrowheads="1"/>
                  </p:cNvSpPr>
                  <p:nvPr/>
                </p:nvSpPr>
                <p:spPr bwMode="auto">
                  <a:xfrm>
                    <a:off x="912" y="3456"/>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14">
                    <a:extLst>
                      <a:ext uri="{FF2B5EF4-FFF2-40B4-BE49-F238E27FC236}">
                        <a16:creationId xmlns:a16="http://schemas.microsoft.com/office/drawing/2014/main" xmlns="" id="{5A313251-B04C-449D-884D-019B4BF66850}"/>
                      </a:ext>
                    </a:extLst>
                  </p:cNvPr>
                  <p:cNvSpPr>
                    <a:spLocks noChangeArrowheads="1"/>
                  </p:cNvSpPr>
                  <p:nvPr/>
                </p:nvSpPr>
                <p:spPr bwMode="auto">
                  <a:xfrm>
                    <a:off x="1946" y="3445"/>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15">
                    <a:extLst>
                      <a:ext uri="{FF2B5EF4-FFF2-40B4-BE49-F238E27FC236}">
                        <a16:creationId xmlns:a16="http://schemas.microsoft.com/office/drawing/2014/main" xmlns="" id="{389A0E67-D2D6-4327-B43E-74492BF09D91}"/>
                      </a:ext>
                    </a:extLst>
                  </p:cNvPr>
                  <p:cNvSpPr>
                    <a:spLocks noChangeShapeType="1"/>
                  </p:cNvSpPr>
                  <p:nvPr/>
                </p:nvSpPr>
                <p:spPr bwMode="auto">
                  <a:xfrm>
                    <a:off x="912" y="3264"/>
                    <a:ext cx="144"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16">
                    <a:extLst>
                      <a:ext uri="{FF2B5EF4-FFF2-40B4-BE49-F238E27FC236}">
                        <a16:creationId xmlns:a16="http://schemas.microsoft.com/office/drawing/2014/main" xmlns="" id="{C3EB8CC6-7AA6-4158-AFA7-011B40E460FC}"/>
                      </a:ext>
                    </a:extLst>
                  </p:cNvPr>
                  <p:cNvSpPr>
                    <a:spLocks noChangeShapeType="1"/>
                  </p:cNvSpPr>
                  <p:nvPr/>
                </p:nvSpPr>
                <p:spPr bwMode="auto">
                  <a:xfrm flipH="1">
                    <a:off x="1536" y="3264"/>
                    <a:ext cx="96"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 name="Oval 17">
                  <a:extLst>
                    <a:ext uri="{FF2B5EF4-FFF2-40B4-BE49-F238E27FC236}">
                      <a16:creationId xmlns:a16="http://schemas.microsoft.com/office/drawing/2014/main" xmlns="" id="{610C9DD4-B76C-42A9-BF54-F7ACFD871E89}"/>
                    </a:ext>
                  </a:extLst>
                </p:cNvPr>
                <p:cNvSpPr>
                  <a:spLocks noChangeArrowheads="1"/>
                </p:cNvSpPr>
                <p:nvPr/>
              </p:nvSpPr>
              <p:spPr bwMode="auto">
                <a:xfrm>
                  <a:off x="720" y="2976"/>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 name="Group 18">
                <a:extLst>
                  <a:ext uri="{FF2B5EF4-FFF2-40B4-BE49-F238E27FC236}">
                    <a16:creationId xmlns:a16="http://schemas.microsoft.com/office/drawing/2014/main" xmlns="" id="{251ECA0D-07BD-4A1C-A456-4E6E4D0196CF}"/>
                  </a:ext>
                </a:extLst>
              </p:cNvPr>
              <p:cNvGrpSpPr>
                <a:grpSpLocks/>
              </p:cNvGrpSpPr>
              <p:nvPr/>
            </p:nvGrpSpPr>
            <p:grpSpPr bwMode="auto">
              <a:xfrm>
                <a:off x="576" y="2545"/>
                <a:ext cx="1894" cy="1166"/>
                <a:chOff x="576" y="2545"/>
                <a:chExt cx="1894" cy="1166"/>
              </a:xfrm>
            </p:grpSpPr>
            <p:sp>
              <p:nvSpPr>
                <p:cNvPr id="26" name="Text Box 19">
                  <a:extLst>
                    <a:ext uri="{FF2B5EF4-FFF2-40B4-BE49-F238E27FC236}">
                      <a16:creationId xmlns:a16="http://schemas.microsoft.com/office/drawing/2014/main" xmlns="" id="{24822E14-C5DE-4C74-AC19-FB0AE301CA48}"/>
                    </a:ext>
                  </a:extLst>
                </p:cNvPr>
                <p:cNvSpPr txBox="1">
                  <a:spLocks noChangeArrowheads="1"/>
                </p:cNvSpPr>
                <p:nvPr/>
              </p:nvSpPr>
              <p:spPr bwMode="auto">
                <a:xfrm>
                  <a:off x="1237" y="2545"/>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a:t>
                  </a:r>
                </a:p>
              </p:txBody>
            </p:sp>
            <p:sp>
              <p:nvSpPr>
                <p:cNvPr id="27" name="Text Box 20">
                  <a:extLst>
                    <a:ext uri="{FF2B5EF4-FFF2-40B4-BE49-F238E27FC236}">
                      <a16:creationId xmlns:a16="http://schemas.microsoft.com/office/drawing/2014/main" xmlns="" id="{285F243A-0574-41BA-A23F-717307A256FE}"/>
                    </a:ext>
                  </a:extLst>
                </p:cNvPr>
                <p:cNvSpPr txBox="1">
                  <a:spLocks noChangeArrowheads="1"/>
                </p:cNvSpPr>
                <p:nvPr/>
              </p:nvSpPr>
              <p:spPr bwMode="auto">
                <a:xfrm>
                  <a:off x="916" y="299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a:t>
                  </a:r>
                </a:p>
              </p:txBody>
            </p:sp>
            <p:sp>
              <p:nvSpPr>
                <p:cNvPr id="28" name="Text Box 21">
                  <a:extLst>
                    <a:ext uri="{FF2B5EF4-FFF2-40B4-BE49-F238E27FC236}">
                      <a16:creationId xmlns:a16="http://schemas.microsoft.com/office/drawing/2014/main" xmlns="" id="{C6F2A825-47C0-44F6-9D43-A0B2D2967DD5}"/>
                    </a:ext>
                  </a:extLst>
                </p:cNvPr>
                <p:cNvSpPr txBox="1">
                  <a:spLocks noChangeArrowheads="1"/>
                </p:cNvSpPr>
                <p:nvPr/>
              </p:nvSpPr>
              <p:spPr bwMode="auto">
                <a:xfrm>
                  <a:off x="1680" y="299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a:t>
                  </a:r>
                </a:p>
              </p:txBody>
            </p:sp>
            <p:sp>
              <p:nvSpPr>
                <p:cNvPr id="29" name="Text Box 22">
                  <a:extLst>
                    <a:ext uri="{FF2B5EF4-FFF2-40B4-BE49-F238E27FC236}">
                      <a16:creationId xmlns:a16="http://schemas.microsoft.com/office/drawing/2014/main" xmlns="" id="{8351B2B3-1DD4-4F9B-91FF-D1E1966A5138}"/>
                    </a:ext>
                  </a:extLst>
                </p:cNvPr>
                <p:cNvSpPr txBox="1">
                  <a:spLocks noChangeArrowheads="1"/>
                </p:cNvSpPr>
                <p:nvPr/>
              </p:nvSpPr>
              <p:spPr bwMode="auto">
                <a:xfrm>
                  <a:off x="2134" y="3461"/>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7</a:t>
                  </a:r>
                </a:p>
              </p:txBody>
            </p:sp>
            <p:sp>
              <p:nvSpPr>
                <p:cNvPr id="30" name="Text Box 23">
                  <a:extLst>
                    <a:ext uri="{FF2B5EF4-FFF2-40B4-BE49-F238E27FC236}">
                      <a16:creationId xmlns:a16="http://schemas.microsoft.com/office/drawing/2014/main" xmlns="" id="{09DEE8BF-2591-4D0A-9B7C-9E3A0643C979}"/>
                    </a:ext>
                  </a:extLst>
                </p:cNvPr>
                <p:cNvSpPr txBox="1">
                  <a:spLocks noChangeArrowheads="1"/>
                </p:cNvSpPr>
                <p:nvPr/>
              </p:nvSpPr>
              <p:spPr bwMode="auto">
                <a:xfrm>
                  <a:off x="1536" y="345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6</a:t>
                  </a:r>
                </a:p>
              </p:txBody>
            </p:sp>
            <p:sp>
              <p:nvSpPr>
                <p:cNvPr id="31" name="Text Box 24">
                  <a:extLst>
                    <a:ext uri="{FF2B5EF4-FFF2-40B4-BE49-F238E27FC236}">
                      <a16:creationId xmlns:a16="http://schemas.microsoft.com/office/drawing/2014/main" xmlns="" id="{67577184-65F0-421A-A7F2-DDF96681E7F6}"/>
                    </a:ext>
                  </a:extLst>
                </p:cNvPr>
                <p:cNvSpPr txBox="1">
                  <a:spLocks noChangeArrowheads="1"/>
                </p:cNvSpPr>
                <p:nvPr/>
              </p:nvSpPr>
              <p:spPr bwMode="auto">
                <a:xfrm>
                  <a:off x="1104" y="345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5</a:t>
                  </a:r>
                </a:p>
              </p:txBody>
            </p:sp>
            <p:sp>
              <p:nvSpPr>
                <p:cNvPr id="32" name="Text Box 25">
                  <a:extLst>
                    <a:ext uri="{FF2B5EF4-FFF2-40B4-BE49-F238E27FC236}">
                      <a16:creationId xmlns:a16="http://schemas.microsoft.com/office/drawing/2014/main" xmlns="" id="{4699BF00-F61E-4923-B18D-B40D714D19E2}"/>
                    </a:ext>
                  </a:extLst>
                </p:cNvPr>
                <p:cNvSpPr txBox="1">
                  <a:spLocks noChangeArrowheads="1"/>
                </p:cNvSpPr>
                <p:nvPr/>
              </p:nvSpPr>
              <p:spPr bwMode="auto">
                <a:xfrm>
                  <a:off x="576" y="345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4</a:t>
                  </a:r>
                </a:p>
              </p:txBody>
            </p:sp>
          </p:grpSp>
        </p:grpSp>
        <p:sp>
          <p:nvSpPr>
            <p:cNvPr id="22" name="Text Box 26">
              <a:extLst>
                <a:ext uri="{FF2B5EF4-FFF2-40B4-BE49-F238E27FC236}">
                  <a16:creationId xmlns:a16="http://schemas.microsoft.com/office/drawing/2014/main" xmlns="" id="{1C3F1A6B-C5B7-4CE6-990C-F764EC5FCE92}"/>
                </a:ext>
              </a:extLst>
            </p:cNvPr>
            <p:cNvSpPr txBox="1">
              <a:spLocks noChangeArrowheads="1"/>
            </p:cNvSpPr>
            <p:nvPr/>
          </p:nvSpPr>
          <p:spPr bwMode="auto">
            <a:xfrm>
              <a:off x="2137" y="2987"/>
              <a:ext cx="1008" cy="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K=3</a:t>
              </a:r>
            </a:p>
            <a:p>
              <a:pPr>
                <a:spcBef>
                  <a:spcPct val="50000"/>
                </a:spcBef>
              </a:pPr>
              <a:r>
                <a:rPr lang="en-US" altLang="zh-CN"/>
                <a:t>n=2</a:t>
              </a:r>
              <a:r>
                <a:rPr lang="en-US" altLang="zh-CN" baseline="30000"/>
                <a:t>3</a:t>
              </a:r>
              <a:r>
                <a:rPr lang="en-US" altLang="zh-CN"/>
                <a:t>-1=7</a:t>
              </a:r>
            </a:p>
          </p:txBody>
        </p:sp>
        <p:sp>
          <p:nvSpPr>
            <p:cNvPr id="23" name="Text Box 27">
              <a:extLst>
                <a:ext uri="{FF2B5EF4-FFF2-40B4-BE49-F238E27FC236}">
                  <a16:creationId xmlns:a16="http://schemas.microsoft.com/office/drawing/2014/main" xmlns="" id="{9F09EA68-50CA-4CF3-95B5-3E574D00D210}"/>
                </a:ext>
              </a:extLst>
            </p:cNvPr>
            <p:cNvSpPr txBox="1">
              <a:spLocks noChangeArrowheads="1"/>
            </p:cNvSpPr>
            <p:nvPr/>
          </p:nvSpPr>
          <p:spPr bwMode="auto">
            <a:xfrm>
              <a:off x="288" y="4032"/>
              <a:ext cx="22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zh-CN" altLang="en-US" dirty="0"/>
                <a:t>满二叉树                                                                 </a:t>
              </a:r>
            </a:p>
          </p:txBody>
        </p:sp>
      </p:grpSp>
      <p:sp>
        <p:nvSpPr>
          <p:cNvPr id="2" name="文本框 1"/>
          <p:cNvSpPr txBox="1"/>
          <p:nvPr/>
        </p:nvSpPr>
        <p:spPr>
          <a:xfrm>
            <a:off x="4152900" y="6001306"/>
            <a:ext cx="1982788" cy="369332"/>
          </a:xfrm>
          <a:prstGeom prst="rect">
            <a:avLst/>
          </a:prstGeom>
          <a:noFill/>
        </p:spPr>
        <p:txBody>
          <a:bodyPr wrap="square" rtlCol="0">
            <a:spAutoFit/>
          </a:bodyPr>
          <a:lstStyle/>
          <a:p>
            <a:r>
              <a:rPr kumimoji="1" lang="zh-CN" altLang="en-US" dirty="0" smtClean="0"/>
              <a:t>完全二叉树</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40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xmlns="" id="{D73C9DC0-F1E5-4177-8481-5BCC6A2F8F13}"/>
              </a:ext>
            </a:extLst>
          </p:cNvPr>
          <p:cNvSpPr>
            <a:spLocks noChangeArrowheads="1"/>
          </p:cNvSpPr>
          <p:nvPr/>
        </p:nvSpPr>
        <p:spPr bwMode="auto">
          <a:xfrm>
            <a:off x="1562100" y="1646238"/>
            <a:ext cx="800100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b="1" dirty="0">
                <a:effectLst>
                  <a:outerShdw blurRad="38100" dist="38100" dir="2700000" algn="tl">
                    <a:srgbClr val="FFFFFF"/>
                  </a:outerShdw>
                </a:effectLst>
                <a:latin typeface="宋体" panose="02010600030101010101" pitchFamily="2" charset="-122"/>
              </a:rPr>
              <a:t>（</a:t>
            </a:r>
            <a:r>
              <a:rPr lang="en-US" altLang="zh-CN" sz="2800" b="1" dirty="0">
                <a:effectLst>
                  <a:outerShdw blurRad="38100" dist="38100" dir="2700000" algn="tl">
                    <a:srgbClr val="FFFFFF"/>
                  </a:outerShdw>
                </a:effectLst>
                <a:latin typeface="宋体" panose="02010600030101010101" pitchFamily="2" charset="-122"/>
              </a:rPr>
              <a:t>1</a:t>
            </a:r>
            <a:r>
              <a:rPr lang="zh-CN" altLang="en-US" sz="2800" b="1" dirty="0">
                <a:effectLst>
                  <a:outerShdw blurRad="38100" dist="38100" dir="2700000" algn="tl">
                    <a:srgbClr val="FFFFFF"/>
                  </a:outerShdw>
                </a:effectLst>
                <a:latin typeface="宋体" panose="02010600030101010101" pitchFamily="2" charset="-122"/>
              </a:rPr>
              <a:t>）叶子结点只可能出现在层次最大的两层上。</a:t>
            </a:r>
            <a:endParaRPr lang="en-US" altLang="zh-CN" sz="2800" b="1" dirty="0">
              <a:effectLst>
                <a:outerShdw blurRad="38100" dist="38100" dir="2700000" algn="tl">
                  <a:srgbClr val="FFFFFF"/>
                </a:outerShdw>
              </a:effectLst>
              <a:latin typeface="宋体" panose="02010600030101010101" pitchFamily="2" charset="-122"/>
            </a:endParaRPr>
          </a:p>
          <a:p>
            <a:pPr eaLnBrk="1" hangingPunct="1">
              <a:buFontTx/>
              <a:buNone/>
            </a:pPr>
            <a:r>
              <a:rPr lang="zh-CN" altLang="en-US" sz="2800" b="1" dirty="0">
                <a:effectLst>
                  <a:outerShdw blurRad="38100" dist="38100" dir="2700000" algn="tl">
                    <a:srgbClr val="FFFFFF"/>
                  </a:outerShdw>
                </a:effectLst>
                <a:latin typeface="宋体" panose="02010600030101010101" pitchFamily="2" charset="-122"/>
              </a:rPr>
              <a:t>（</a:t>
            </a:r>
            <a:r>
              <a:rPr lang="en-US" altLang="zh-CN" sz="2800" b="1" dirty="0">
                <a:effectLst>
                  <a:outerShdw blurRad="38100" dist="38100" dir="2700000" algn="tl">
                    <a:srgbClr val="FFFFFF"/>
                  </a:outerShdw>
                </a:effectLst>
                <a:latin typeface="宋体" panose="02010600030101010101" pitchFamily="2" charset="-122"/>
              </a:rPr>
              <a:t>2</a:t>
            </a:r>
            <a:r>
              <a:rPr lang="zh-CN" altLang="en-US" sz="2800" b="1" dirty="0">
                <a:effectLst>
                  <a:outerShdw blurRad="38100" dist="38100" dir="2700000" algn="tl">
                    <a:srgbClr val="FFFFFF"/>
                  </a:outerShdw>
                </a:effectLst>
                <a:latin typeface="宋体" panose="02010600030101010101" pitchFamily="2" charset="-122"/>
              </a:rPr>
              <a:t>）对于任一结点，其右分支最大层次为</a:t>
            </a:r>
            <a:r>
              <a:rPr lang="en-US" altLang="zh-CN" sz="2800" b="1" dirty="0">
                <a:effectLst>
                  <a:outerShdw blurRad="38100" dist="38100" dir="2700000" algn="tl">
                    <a:srgbClr val="FFFFFF"/>
                  </a:outerShdw>
                </a:effectLst>
                <a:latin typeface="宋体" panose="02010600030101010101" pitchFamily="2" charset="-122"/>
              </a:rPr>
              <a:t>L,</a:t>
            </a:r>
            <a:r>
              <a:rPr lang="zh-CN" altLang="en-US" sz="2800" b="1" dirty="0">
                <a:effectLst>
                  <a:outerShdw blurRad="38100" dist="38100" dir="2700000" algn="tl">
                    <a:srgbClr val="FFFFFF"/>
                  </a:outerShdw>
                </a:effectLst>
                <a:latin typeface="宋体" panose="02010600030101010101" pitchFamily="2" charset="-122"/>
              </a:rPr>
              <a:t>则左分支的最大层次必为</a:t>
            </a:r>
            <a:r>
              <a:rPr lang="en-US" altLang="zh-CN" sz="2800" b="1" dirty="0">
                <a:effectLst>
                  <a:outerShdw blurRad="38100" dist="38100" dir="2700000" algn="tl">
                    <a:srgbClr val="FFFFFF"/>
                  </a:outerShdw>
                </a:effectLst>
                <a:latin typeface="宋体" panose="02010600030101010101" pitchFamily="2" charset="-122"/>
              </a:rPr>
              <a:t>L,</a:t>
            </a:r>
            <a:r>
              <a:rPr lang="zh-CN" altLang="en-US" sz="2800" b="1" dirty="0">
                <a:effectLst>
                  <a:outerShdw blurRad="38100" dist="38100" dir="2700000" algn="tl">
                    <a:srgbClr val="FFFFFF"/>
                  </a:outerShdw>
                </a:effectLst>
                <a:latin typeface="宋体" panose="02010600030101010101" pitchFamily="2" charset="-122"/>
              </a:rPr>
              <a:t>或</a:t>
            </a:r>
            <a:r>
              <a:rPr lang="en-US" altLang="zh-CN" sz="2800" b="1" dirty="0">
                <a:effectLst>
                  <a:outerShdw blurRad="38100" dist="38100" dir="2700000" algn="tl">
                    <a:srgbClr val="FFFFFF"/>
                  </a:outerShdw>
                </a:effectLst>
                <a:latin typeface="宋体" panose="02010600030101010101" pitchFamily="2" charset="-122"/>
              </a:rPr>
              <a:t>L+1</a:t>
            </a:r>
            <a:endParaRPr lang="zh-CN" altLang="en-US" sz="2800" b="1" dirty="0">
              <a:effectLst>
                <a:outerShdw blurRad="38100" dist="38100" dir="2700000" algn="tl">
                  <a:srgbClr val="FFFFFF"/>
                </a:outerShdw>
              </a:effectLst>
              <a:latin typeface="宋体" panose="02010600030101010101" pitchFamily="2" charset="-122"/>
            </a:endParaRPr>
          </a:p>
          <a:p>
            <a:pPr eaLnBrk="1" hangingPunct="1">
              <a:buFontTx/>
              <a:buNone/>
            </a:pPr>
            <a:r>
              <a:rPr lang="zh-CN" altLang="en-US" sz="2800" b="1" dirty="0">
                <a:effectLst>
                  <a:outerShdw blurRad="38100" dist="38100" dir="2700000" algn="tl">
                    <a:srgbClr val="FFFFFF"/>
                  </a:outerShdw>
                </a:effectLst>
                <a:latin typeface="宋体" panose="02010600030101010101" pitchFamily="2" charset="-122"/>
              </a:rPr>
              <a:t>（</a:t>
            </a:r>
            <a:r>
              <a:rPr lang="en-US" altLang="zh-CN" sz="2800" b="1" dirty="0">
                <a:effectLst>
                  <a:outerShdw blurRad="38100" dist="38100" dir="2700000" algn="tl">
                    <a:srgbClr val="FFFFFF"/>
                  </a:outerShdw>
                </a:effectLst>
                <a:latin typeface="宋体" panose="02010600030101010101" pitchFamily="2" charset="-122"/>
              </a:rPr>
              <a:t>3</a:t>
            </a:r>
            <a:r>
              <a:rPr lang="zh-CN" altLang="en-US" sz="2800" b="1" dirty="0">
                <a:effectLst>
                  <a:outerShdw blurRad="38100" dist="38100" dir="2700000" algn="tl">
                    <a:srgbClr val="FFFFFF"/>
                  </a:outerShdw>
                </a:effectLst>
                <a:latin typeface="宋体" panose="02010600030101010101" pitchFamily="2" charset="-122"/>
              </a:rPr>
              <a:t>）完全二叉树结点数</a:t>
            </a:r>
            <a:r>
              <a:rPr lang="en-US" altLang="zh-CN" sz="2800" b="1" dirty="0">
                <a:effectLst>
                  <a:outerShdw blurRad="38100" dist="38100" dir="2700000" algn="tl">
                    <a:srgbClr val="FFFFFF"/>
                  </a:outerShdw>
                </a:effectLst>
                <a:latin typeface="宋体" panose="02010600030101010101" pitchFamily="2" charset="-122"/>
              </a:rPr>
              <a:t>n</a:t>
            </a:r>
            <a:r>
              <a:rPr lang="zh-CN" altLang="en-US" sz="2800" b="1" dirty="0">
                <a:effectLst>
                  <a:outerShdw blurRad="38100" dist="38100" dir="2700000" algn="tl">
                    <a:srgbClr val="FFFFFF"/>
                  </a:outerShdw>
                </a:effectLst>
                <a:latin typeface="宋体" panose="02010600030101010101" pitchFamily="2" charset="-122"/>
              </a:rPr>
              <a:t>满足</a:t>
            </a:r>
            <a:r>
              <a:rPr lang="en-US" altLang="zh-CN" sz="2800" b="1" dirty="0">
                <a:effectLst>
                  <a:outerShdw blurRad="38100" dist="38100" dir="2700000" algn="tl">
                    <a:srgbClr val="FFFFFF"/>
                  </a:outerShdw>
                </a:effectLst>
                <a:latin typeface="宋体" panose="02010600030101010101" pitchFamily="2" charset="-122"/>
              </a:rPr>
              <a:t>2</a:t>
            </a:r>
            <a:r>
              <a:rPr lang="en-US" altLang="zh-CN" sz="2800" b="1" baseline="30000" dirty="0">
                <a:effectLst>
                  <a:outerShdw blurRad="38100" dist="38100" dir="2700000" algn="tl">
                    <a:srgbClr val="FFFFFF"/>
                  </a:outerShdw>
                </a:effectLst>
                <a:latin typeface="宋体" panose="02010600030101010101" pitchFamily="2" charset="-122"/>
              </a:rPr>
              <a:t>k-1</a:t>
            </a:r>
            <a:r>
              <a:rPr lang="en-US" altLang="zh-CN" sz="2800" b="1" dirty="0">
                <a:effectLst>
                  <a:outerShdw blurRad="38100" dist="38100" dir="2700000" algn="tl">
                    <a:srgbClr val="FFFFFF"/>
                  </a:outerShdw>
                </a:effectLst>
                <a:latin typeface="宋体" panose="02010600030101010101" pitchFamily="2" charset="-122"/>
              </a:rPr>
              <a:t>-1</a:t>
            </a:r>
            <a:r>
              <a:rPr lang="zh-CN" altLang="en-US" sz="2800" b="1" dirty="0">
                <a:effectLst>
                  <a:outerShdw blurRad="38100" dist="38100" dir="2700000" algn="tl">
                    <a:srgbClr val="FFFFFF"/>
                  </a:outerShdw>
                </a:effectLst>
                <a:latin typeface="宋体" panose="02010600030101010101" pitchFamily="2" charset="-122"/>
              </a:rPr>
              <a:t>＜</a:t>
            </a:r>
            <a:r>
              <a:rPr lang="en-US" altLang="zh-CN" sz="2800" b="1" dirty="0">
                <a:effectLst>
                  <a:outerShdw blurRad="38100" dist="38100" dir="2700000" algn="tl">
                    <a:srgbClr val="FFFFFF"/>
                  </a:outerShdw>
                </a:effectLst>
                <a:latin typeface="宋体" panose="02010600030101010101" pitchFamily="2" charset="-122"/>
              </a:rPr>
              <a:t>n≤</a:t>
            </a:r>
            <a:r>
              <a:rPr lang="en-US" altLang="zh-CN" sz="2800" b="1" dirty="0" smtClean="0">
                <a:effectLst>
                  <a:outerShdw blurRad="38100" dist="38100" dir="2700000" algn="tl">
                    <a:srgbClr val="FFFFFF"/>
                  </a:outerShdw>
                </a:effectLst>
                <a:latin typeface="宋体" panose="02010600030101010101" pitchFamily="2" charset="-122"/>
              </a:rPr>
              <a:t>2</a:t>
            </a:r>
            <a:r>
              <a:rPr lang="en-US" altLang="zh-CN" sz="2800" b="1" baseline="30000" dirty="0" smtClean="0">
                <a:effectLst>
                  <a:outerShdw blurRad="38100" dist="38100" dir="2700000" algn="tl">
                    <a:srgbClr val="FFFFFF"/>
                  </a:outerShdw>
                </a:effectLst>
                <a:latin typeface="宋体" panose="02010600030101010101" pitchFamily="2" charset="-122"/>
              </a:rPr>
              <a:t>k</a:t>
            </a:r>
            <a:r>
              <a:rPr lang="en-US" altLang="zh-CN" sz="2800" b="1" dirty="0" smtClean="0">
                <a:effectLst>
                  <a:outerShdw blurRad="38100" dist="38100" dir="2700000" algn="tl">
                    <a:srgbClr val="FFFFFF"/>
                  </a:outerShdw>
                </a:effectLst>
                <a:latin typeface="宋体" panose="02010600030101010101" pitchFamily="2" charset="-122"/>
              </a:rPr>
              <a:t>-1</a:t>
            </a:r>
            <a:r>
              <a:rPr lang="zh-CN" altLang="en-US" sz="2800" b="1" dirty="0" smtClean="0">
                <a:effectLst>
                  <a:outerShdw blurRad="38100" dist="38100" dir="2700000" algn="tl">
                    <a:srgbClr val="FFFFFF"/>
                  </a:outerShdw>
                </a:effectLst>
                <a:latin typeface="宋体" panose="02010600030101010101" pitchFamily="2" charset="-122"/>
              </a:rPr>
              <a:t>（</a:t>
            </a:r>
            <a:r>
              <a:rPr lang="en-US" altLang="zh-CN" sz="2800" b="1" dirty="0" smtClean="0">
                <a:effectLst>
                  <a:outerShdw blurRad="38100" dist="38100" dir="2700000" algn="tl">
                    <a:srgbClr val="FFFFFF"/>
                  </a:outerShdw>
                </a:effectLst>
                <a:latin typeface="宋体" panose="02010600030101010101" pitchFamily="2" charset="-122"/>
              </a:rPr>
              <a:t>k</a:t>
            </a:r>
            <a:r>
              <a:rPr lang="zh-CN" altLang="en-US" sz="2800" b="1" dirty="0" smtClean="0">
                <a:effectLst>
                  <a:outerShdw blurRad="38100" dist="38100" dir="2700000" algn="tl">
                    <a:srgbClr val="FFFFFF"/>
                  </a:outerShdw>
                </a:effectLst>
                <a:latin typeface="宋体" panose="02010600030101010101" pitchFamily="2" charset="-122"/>
              </a:rPr>
              <a:t>为二叉树的深度）</a:t>
            </a:r>
            <a:r>
              <a:rPr lang="en-US" altLang="zh-CN" sz="2800" b="1" dirty="0" smtClean="0">
                <a:effectLst>
                  <a:outerShdw blurRad="38100" dist="38100" dir="2700000" algn="tl">
                    <a:srgbClr val="FFFFFF"/>
                  </a:outerShdw>
                </a:effectLst>
                <a:latin typeface="宋体" panose="02010600030101010101" pitchFamily="2" charset="-122"/>
              </a:rPr>
              <a:t> </a:t>
            </a:r>
            <a:endParaRPr lang="en-US" altLang="zh-CN" sz="2800" b="1" dirty="0">
              <a:effectLst>
                <a:outerShdw blurRad="38100" dist="38100" dir="2700000" algn="tl">
                  <a:srgbClr val="FFFFFF"/>
                </a:outerShdw>
              </a:effectLst>
              <a:latin typeface="宋体" panose="02010600030101010101" pitchFamily="2" charset="-122"/>
            </a:endParaRPr>
          </a:p>
          <a:p>
            <a:pPr eaLnBrk="1" hangingPunct="1">
              <a:buFontTx/>
              <a:buNone/>
            </a:pPr>
            <a:r>
              <a:rPr lang="zh-CN" altLang="en-US" sz="2800" b="1" dirty="0">
                <a:effectLst>
                  <a:outerShdw blurRad="38100" dist="38100" dir="2700000" algn="tl">
                    <a:srgbClr val="FFFFFF"/>
                  </a:outerShdw>
                </a:effectLst>
                <a:latin typeface="宋体" panose="02010600030101010101" pitchFamily="2" charset="-122"/>
              </a:rPr>
              <a:t>（</a:t>
            </a:r>
            <a:r>
              <a:rPr lang="en-US" altLang="zh-CN" sz="2800" b="1" dirty="0">
                <a:effectLst>
                  <a:outerShdw blurRad="38100" dist="38100" dir="2700000" algn="tl">
                    <a:srgbClr val="FFFFFF"/>
                  </a:outerShdw>
                </a:effectLst>
                <a:latin typeface="宋体" panose="02010600030101010101" pitchFamily="2" charset="-122"/>
              </a:rPr>
              <a:t>4</a:t>
            </a:r>
            <a:r>
              <a:rPr lang="zh-CN" altLang="en-US" sz="2800" b="1" dirty="0">
                <a:effectLst>
                  <a:outerShdw blurRad="38100" dist="38100" dir="2700000" algn="tl">
                    <a:srgbClr val="FFFFFF"/>
                  </a:outerShdw>
                </a:effectLst>
                <a:latin typeface="宋体" panose="02010600030101010101" pitchFamily="2" charset="-122"/>
              </a:rPr>
              <a:t>）满二叉树一定是完全二叉树，反之不成立</a:t>
            </a:r>
            <a:r>
              <a:rPr lang="zh-CN" altLang="en-US" sz="2800" b="1" dirty="0">
                <a:latin typeface="宋体" panose="02010600030101010101" pitchFamily="2" charset="-122"/>
              </a:rPr>
              <a:t>。</a:t>
            </a:r>
          </a:p>
        </p:txBody>
      </p:sp>
      <p:grpSp>
        <p:nvGrpSpPr>
          <p:cNvPr id="346115" name="Group 3">
            <a:extLst>
              <a:ext uri="{FF2B5EF4-FFF2-40B4-BE49-F238E27FC236}">
                <a16:creationId xmlns:a16="http://schemas.microsoft.com/office/drawing/2014/main" xmlns="" id="{11F75614-D55B-4FAD-943C-10578A8C2B20}"/>
              </a:ext>
            </a:extLst>
          </p:cNvPr>
          <p:cNvGrpSpPr>
            <a:grpSpLocks/>
          </p:cNvGrpSpPr>
          <p:nvPr/>
        </p:nvGrpSpPr>
        <p:grpSpPr bwMode="auto">
          <a:xfrm>
            <a:off x="4457700" y="4637088"/>
            <a:ext cx="2209800" cy="1924050"/>
            <a:chOff x="1872" y="3060"/>
            <a:chExt cx="1392" cy="1212"/>
          </a:xfrm>
        </p:grpSpPr>
        <p:grpSp>
          <p:nvGrpSpPr>
            <p:cNvPr id="346116" name="Group 4">
              <a:extLst>
                <a:ext uri="{FF2B5EF4-FFF2-40B4-BE49-F238E27FC236}">
                  <a16:creationId xmlns:a16="http://schemas.microsoft.com/office/drawing/2014/main" xmlns="" id="{41722D69-F8E1-4149-A39D-310382FE1562}"/>
                </a:ext>
              </a:extLst>
            </p:cNvPr>
            <p:cNvGrpSpPr>
              <a:grpSpLocks/>
            </p:cNvGrpSpPr>
            <p:nvPr/>
          </p:nvGrpSpPr>
          <p:grpSpPr bwMode="auto">
            <a:xfrm>
              <a:off x="1872" y="3060"/>
              <a:ext cx="1392" cy="1212"/>
              <a:chOff x="3264" y="2724"/>
              <a:chExt cx="1392" cy="1212"/>
            </a:xfrm>
          </p:grpSpPr>
          <p:sp>
            <p:nvSpPr>
              <p:cNvPr id="346117" name="Line 5">
                <a:extLst>
                  <a:ext uri="{FF2B5EF4-FFF2-40B4-BE49-F238E27FC236}">
                    <a16:creationId xmlns:a16="http://schemas.microsoft.com/office/drawing/2014/main" xmlns="" id="{84D7AFEB-935C-4A23-A97D-477B2B987CC2}"/>
                  </a:ext>
                </a:extLst>
              </p:cNvPr>
              <p:cNvSpPr>
                <a:spLocks noChangeShapeType="1"/>
              </p:cNvSpPr>
              <p:nvPr/>
            </p:nvSpPr>
            <p:spPr bwMode="auto">
              <a:xfrm>
                <a:off x="4198" y="2964"/>
                <a:ext cx="218"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6118" name="Group 6">
                <a:extLst>
                  <a:ext uri="{FF2B5EF4-FFF2-40B4-BE49-F238E27FC236}">
                    <a16:creationId xmlns:a16="http://schemas.microsoft.com/office/drawing/2014/main" xmlns="" id="{BBACFEDF-A7CA-4DD0-A809-98BAF031B4D1}"/>
                  </a:ext>
                </a:extLst>
              </p:cNvPr>
              <p:cNvGrpSpPr>
                <a:grpSpLocks/>
              </p:cNvGrpSpPr>
              <p:nvPr/>
            </p:nvGrpSpPr>
            <p:grpSpPr bwMode="auto">
              <a:xfrm>
                <a:off x="3264" y="2724"/>
                <a:ext cx="1392" cy="1212"/>
                <a:chOff x="3264" y="2724"/>
                <a:chExt cx="1392" cy="1212"/>
              </a:xfrm>
            </p:grpSpPr>
            <p:sp>
              <p:nvSpPr>
                <p:cNvPr id="346119" name="Oval 7">
                  <a:extLst>
                    <a:ext uri="{FF2B5EF4-FFF2-40B4-BE49-F238E27FC236}">
                      <a16:creationId xmlns:a16="http://schemas.microsoft.com/office/drawing/2014/main" xmlns="" id="{4AE67A01-24A0-4542-80DA-BC2770CA047F}"/>
                    </a:ext>
                  </a:extLst>
                </p:cNvPr>
                <p:cNvSpPr>
                  <a:spLocks noChangeArrowheads="1"/>
                </p:cNvSpPr>
                <p:nvPr/>
              </p:nvSpPr>
              <p:spPr bwMode="auto">
                <a:xfrm>
                  <a:off x="3264" y="3648"/>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sp>
              <p:nvSpPr>
                <p:cNvPr id="346120" name="Oval 8">
                  <a:extLst>
                    <a:ext uri="{FF2B5EF4-FFF2-40B4-BE49-F238E27FC236}">
                      <a16:creationId xmlns:a16="http://schemas.microsoft.com/office/drawing/2014/main" xmlns="" id="{4DF1EACB-DAB3-495F-BFB8-8A399CCD2B45}"/>
                    </a:ext>
                  </a:extLst>
                </p:cNvPr>
                <p:cNvSpPr>
                  <a:spLocks noChangeArrowheads="1"/>
                </p:cNvSpPr>
                <p:nvPr/>
              </p:nvSpPr>
              <p:spPr bwMode="auto">
                <a:xfrm>
                  <a:off x="3766" y="3636"/>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5</a:t>
                  </a:r>
                </a:p>
              </p:txBody>
            </p:sp>
            <p:grpSp>
              <p:nvGrpSpPr>
                <p:cNvPr id="346121" name="Group 9">
                  <a:extLst>
                    <a:ext uri="{FF2B5EF4-FFF2-40B4-BE49-F238E27FC236}">
                      <a16:creationId xmlns:a16="http://schemas.microsoft.com/office/drawing/2014/main" xmlns="" id="{1FC9DF89-8160-4CED-BA75-DBD71188D17B}"/>
                    </a:ext>
                  </a:extLst>
                </p:cNvPr>
                <p:cNvGrpSpPr>
                  <a:grpSpLocks/>
                </p:cNvGrpSpPr>
                <p:nvPr/>
              </p:nvGrpSpPr>
              <p:grpSpPr bwMode="auto">
                <a:xfrm>
                  <a:off x="3478" y="3014"/>
                  <a:ext cx="498" cy="634"/>
                  <a:chOff x="3478" y="3014"/>
                  <a:chExt cx="498" cy="634"/>
                </a:xfrm>
              </p:grpSpPr>
              <p:sp>
                <p:nvSpPr>
                  <p:cNvPr id="346122" name="Freeform 10">
                    <a:extLst>
                      <a:ext uri="{FF2B5EF4-FFF2-40B4-BE49-F238E27FC236}">
                        <a16:creationId xmlns:a16="http://schemas.microsoft.com/office/drawing/2014/main" xmlns="" id="{15EDD76A-632B-4A50-BA8C-15C1FDDA8AF0}"/>
                      </a:ext>
                    </a:extLst>
                  </p:cNvPr>
                  <p:cNvSpPr>
                    <a:spLocks/>
                  </p:cNvSpPr>
                  <p:nvPr/>
                </p:nvSpPr>
                <p:spPr bwMode="auto">
                  <a:xfrm>
                    <a:off x="3478" y="3014"/>
                    <a:ext cx="498" cy="634"/>
                  </a:xfrm>
                  <a:custGeom>
                    <a:avLst/>
                    <a:gdLst>
                      <a:gd name="T0" fmla="*/ 498 w 498"/>
                      <a:gd name="T1" fmla="*/ 0 h 634"/>
                      <a:gd name="T2" fmla="*/ 0 w 498"/>
                      <a:gd name="T3" fmla="*/ 634 h 634"/>
                    </a:gdLst>
                    <a:ahLst/>
                    <a:cxnLst>
                      <a:cxn ang="0">
                        <a:pos x="T0" y="T1"/>
                      </a:cxn>
                      <a:cxn ang="0">
                        <a:pos x="T2" y="T3"/>
                      </a:cxn>
                    </a:cxnLst>
                    <a:rect l="0" t="0" r="r" b="b"/>
                    <a:pathLst>
                      <a:path w="498" h="634">
                        <a:moveTo>
                          <a:pt x="498" y="0"/>
                        </a:moveTo>
                        <a:lnTo>
                          <a:pt x="0" y="634"/>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23" name="Line 11">
                    <a:extLst>
                      <a:ext uri="{FF2B5EF4-FFF2-40B4-BE49-F238E27FC236}">
                        <a16:creationId xmlns:a16="http://schemas.microsoft.com/office/drawing/2014/main" xmlns="" id="{40A0050C-B5EC-46B8-B3A7-7C6FB2AB0B5E}"/>
                      </a:ext>
                    </a:extLst>
                  </p:cNvPr>
                  <p:cNvSpPr>
                    <a:spLocks noChangeShapeType="1"/>
                  </p:cNvSpPr>
                  <p:nvPr/>
                </p:nvSpPr>
                <p:spPr bwMode="auto">
                  <a:xfrm>
                    <a:off x="3766" y="3456"/>
                    <a:ext cx="144"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24" name="Oval 12">
                    <a:extLst>
                      <a:ext uri="{FF2B5EF4-FFF2-40B4-BE49-F238E27FC236}">
                        <a16:creationId xmlns:a16="http://schemas.microsoft.com/office/drawing/2014/main" xmlns="" id="{AFFF2448-0E44-41AA-AF81-BE424C468A2A}"/>
                      </a:ext>
                    </a:extLst>
                  </p:cNvPr>
                  <p:cNvSpPr>
                    <a:spLocks noChangeArrowheads="1"/>
                  </p:cNvSpPr>
                  <p:nvPr/>
                </p:nvSpPr>
                <p:spPr bwMode="auto">
                  <a:xfrm>
                    <a:off x="3600" y="3168"/>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p>
                </p:txBody>
              </p:sp>
            </p:grpSp>
            <p:grpSp>
              <p:nvGrpSpPr>
                <p:cNvPr id="346125" name="Group 13">
                  <a:extLst>
                    <a:ext uri="{FF2B5EF4-FFF2-40B4-BE49-F238E27FC236}">
                      <a16:creationId xmlns:a16="http://schemas.microsoft.com/office/drawing/2014/main" xmlns="" id="{1FCAB6DD-85DC-44A2-8592-104335FB7381}"/>
                    </a:ext>
                  </a:extLst>
                </p:cNvPr>
                <p:cNvGrpSpPr>
                  <a:grpSpLocks/>
                </p:cNvGrpSpPr>
                <p:nvPr/>
              </p:nvGrpSpPr>
              <p:grpSpPr bwMode="auto">
                <a:xfrm>
                  <a:off x="3910" y="2724"/>
                  <a:ext cx="336" cy="300"/>
                  <a:chOff x="3910" y="2724"/>
                  <a:chExt cx="336" cy="300"/>
                </a:xfrm>
              </p:grpSpPr>
              <p:sp>
                <p:nvSpPr>
                  <p:cNvPr id="346126" name="Oval 14">
                    <a:extLst>
                      <a:ext uri="{FF2B5EF4-FFF2-40B4-BE49-F238E27FC236}">
                        <a16:creationId xmlns:a16="http://schemas.microsoft.com/office/drawing/2014/main" xmlns="" id="{6B2BF4F3-A21B-4BC9-8705-EE92C5928662}"/>
                      </a:ext>
                    </a:extLst>
                  </p:cNvPr>
                  <p:cNvSpPr>
                    <a:spLocks noChangeArrowheads="1"/>
                  </p:cNvSpPr>
                  <p:nvPr/>
                </p:nvSpPr>
                <p:spPr bwMode="auto">
                  <a:xfrm>
                    <a:off x="3910" y="2736"/>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27" name="Text Box 15">
                    <a:extLst>
                      <a:ext uri="{FF2B5EF4-FFF2-40B4-BE49-F238E27FC236}">
                        <a16:creationId xmlns:a16="http://schemas.microsoft.com/office/drawing/2014/main" xmlns="" id="{A80549D4-C2D6-40BC-9F04-D63E5FEBD634}"/>
                      </a:ext>
                    </a:extLst>
                  </p:cNvPr>
                  <p:cNvSpPr txBox="1">
                    <a:spLocks noChangeArrowheads="1"/>
                  </p:cNvSpPr>
                  <p:nvPr/>
                </p:nvSpPr>
                <p:spPr bwMode="auto">
                  <a:xfrm>
                    <a:off x="3964" y="272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grpSp>
            <p:grpSp>
              <p:nvGrpSpPr>
                <p:cNvPr id="346128" name="Group 16">
                  <a:extLst>
                    <a:ext uri="{FF2B5EF4-FFF2-40B4-BE49-F238E27FC236}">
                      <a16:creationId xmlns:a16="http://schemas.microsoft.com/office/drawing/2014/main" xmlns="" id="{A95A3224-2635-48E5-ADCF-EC6739FC595D}"/>
                    </a:ext>
                  </a:extLst>
                </p:cNvPr>
                <p:cNvGrpSpPr>
                  <a:grpSpLocks/>
                </p:cNvGrpSpPr>
                <p:nvPr/>
              </p:nvGrpSpPr>
              <p:grpSpPr bwMode="auto">
                <a:xfrm>
                  <a:off x="4320" y="3180"/>
                  <a:ext cx="336" cy="288"/>
                  <a:chOff x="4320" y="3180"/>
                  <a:chExt cx="336" cy="288"/>
                </a:xfrm>
              </p:grpSpPr>
              <p:sp>
                <p:nvSpPr>
                  <p:cNvPr id="346129" name="Oval 17">
                    <a:extLst>
                      <a:ext uri="{FF2B5EF4-FFF2-40B4-BE49-F238E27FC236}">
                        <a16:creationId xmlns:a16="http://schemas.microsoft.com/office/drawing/2014/main" xmlns="" id="{59D79BB5-10AE-4E19-906C-791BDBDA2429}"/>
                      </a:ext>
                    </a:extLst>
                  </p:cNvPr>
                  <p:cNvSpPr>
                    <a:spLocks noChangeArrowheads="1"/>
                  </p:cNvSpPr>
                  <p:nvPr/>
                </p:nvSpPr>
                <p:spPr bwMode="auto">
                  <a:xfrm>
                    <a:off x="4320" y="3180"/>
                    <a:ext cx="336" cy="288"/>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30" name="Text Box 18">
                    <a:extLst>
                      <a:ext uri="{FF2B5EF4-FFF2-40B4-BE49-F238E27FC236}">
                        <a16:creationId xmlns:a16="http://schemas.microsoft.com/office/drawing/2014/main" xmlns="" id="{0CD07808-21ED-4CB3-B4DC-962CD5481C8C}"/>
                      </a:ext>
                    </a:extLst>
                  </p:cNvPr>
                  <p:cNvSpPr txBox="1">
                    <a:spLocks noChangeArrowheads="1"/>
                  </p:cNvSpPr>
                  <p:nvPr/>
                </p:nvSpPr>
                <p:spPr bwMode="auto">
                  <a:xfrm>
                    <a:off x="4383" y="3180"/>
                    <a:ext cx="1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3</a:t>
                    </a:r>
                  </a:p>
                </p:txBody>
              </p:sp>
            </p:grpSp>
          </p:grpSp>
        </p:grpSp>
        <p:sp>
          <p:nvSpPr>
            <p:cNvPr id="346131" name="Text Box 19">
              <a:extLst>
                <a:ext uri="{FF2B5EF4-FFF2-40B4-BE49-F238E27FC236}">
                  <a16:creationId xmlns:a16="http://schemas.microsoft.com/office/drawing/2014/main" xmlns="" id="{114FACAF-8FAF-4C97-97BE-E98CD7069F41}"/>
                </a:ext>
              </a:extLst>
            </p:cNvPr>
            <p:cNvSpPr txBox="1">
              <a:spLocks noChangeArrowheads="1"/>
            </p:cNvSpPr>
            <p:nvPr/>
          </p:nvSpPr>
          <p:spPr bwMode="auto">
            <a:xfrm>
              <a:off x="2586" y="3072"/>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p>
          </p:txBody>
        </p:sp>
      </p:grpSp>
      <p:sp>
        <p:nvSpPr>
          <p:cNvPr id="21" name="Rectangle 28">
            <a:extLst>
              <a:ext uri="{FF2B5EF4-FFF2-40B4-BE49-F238E27FC236}">
                <a16:creationId xmlns:a16="http://schemas.microsoft.com/office/drawing/2014/main" xmlns="" id="{EA5275D2-18F5-4CD0-B6DA-CB8AE30ADDE5}"/>
              </a:ext>
            </a:extLst>
          </p:cNvPr>
          <p:cNvSpPr>
            <a:spLocks noChangeArrowheads="1"/>
          </p:cNvSpPr>
          <p:nvPr/>
        </p:nvSpPr>
        <p:spPr bwMode="auto">
          <a:xfrm>
            <a:off x="1333500" y="553246"/>
            <a:ext cx="5257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3600" b="1" kern="0">
                <a:latin typeface="+mj-lt"/>
                <a:ea typeface="+mj-ea"/>
                <a:cs typeface="+mj-cs"/>
              </a:rPr>
              <a:t>完全二叉树的特点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1B40FF77-FF7C-4215-AF22-D4F0040A3ECA}"/>
              </a:ext>
            </a:extLst>
          </p:cNvPr>
          <p:cNvSpPr>
            <a:spLocks noGrp="1" noChangeArrowheads="1"/>
          </p:cNvSpPr>
          <p:nvPr>
            <p:ph type="title"/>
          </p:nvPr>
        </p:nvSpPr>
        <p:spPr bwMode="auto">
          <a:xfrm>
            <a:off x="1392575" y="349112"/>
            <a:ext cx="8001000" cy="5582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3200"/>
              <a:t>练习</a:t>
            </a:r>
          </a:p>
        </p:txBody>
      </p:sp>
      <p:sp>
        <p:nvSpPr>
          <p:cNvPr id="129189" name="Text Box 165">
            <a:extLst>
              <a:ext uri="{FF2B5EF4-FFF2-40B4-BE49-F238E27FC236}">
                <a16:creationId xmlns:a16="http://schemas.microsoft.com/office/drawing/2014/main" xmlns="" id="{243D1EFA-380C-43B8-AD7C-01AE9BE5ACA0}"/>
              </a:ext>
            </a:extLst>
          </p:cNvPr>
          <p:cNvSpPr txBox="1">
            <a:spLocks noChangeArrowheads="1"/>
          </p:cNvSpPr>
          <p:nvPr/>
        </p:nvSpPr>
        <p:spPr bwMode="auto">
          <a:xfrm>
            <a:off x="726751" y="2567740"/>
            <a:ext cx="52341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solidFill>
                  <a:srgbClr val="FF0000"/>
                </a:solidFill>
              </a:rPr>
              <a:t>是：完全二叉树，且是满二叉树</a:t>
            </a:r>
          </a:p>
        </p:txBody>
      </p:sp>
      <p:sp>
        <p:nvSpPr>
          <p:cNvPr id="129191" name="Text Box 167">
            <a:extLst>
              <a:ext uri="{FF2B5EF4-FFF2-40B4-BE49-F238E27FC236}">
                <a16:creationId xmlns:a16="http://schemas.microsoft.com/office/drawing/2014/main" xmlns="" id="{3A2F9170-32D6-4A64-A772-8B49FEC55FFD}"/>
              </a:ext>
            </a:extLst>
          </p:cNvPr>
          <p:cNvSpPr txBox="1">
            <a:spLocks noChangeArrowheads="1"/>
          </p:cNvSpPr>
          <p:nvPr/>
        </p:nvSpPr>
        <p:spPr bwMode="auto">
          <a:xfrm>
            <a:off x="7481142" y="2119804"/>
            <a:ext cx="2709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solidFill>
                  <a:srgbClr val="FF0000"/>
                </a:solidFill>
              </a:rPr>
              <a:t>不是完全二叉树</a:t>
            </a:r>
          </a:p>
        </p:txBody>
      </p:sp>
      <p:sp>
        <p:nvSpPr>
          <p:cNvPr id="129199" name="Text Box 175">
            <a:extLst>
              <a:ext uri="{FF2B5EF4-FFF2-40B4-BE49-F238E27FC236}">
                <a16:creationId xmlns:a16="http://schemas.microsoft.com/office/drawing/2014/main" xmlns="" id="{43BAC051-B05E-4EE6-A6B1-88B6E712C403}"/>
              </a:ext>
            </a:extLst>
          </p:cNvPr>
          <p:cNvSpPr txBox="1">
            <a:spLocks noChangeArrowheads="1"/>
          </p:cNvSpPr>
          <p:nvPr/>
        </p:nvSpPr>
        <p:spPr bwMode="auto">
          <a:xfrm>
            <a:off x="1522255" y="5647151"/>
            <a:ext cx="2709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solidFill>
                  <a:srgbClr val="FF0000"/>
                </a:solidFill>
              </a:rPr>
              <a:t>不是完全二叉树</a:t>
            </a:r>
          </a:p>
        </p:txBody>
      </p:sp>
      <p:sp>
        <p:nvSpPr>
          <p:cNvPr id="129200" name="Text Box 176">
            <a:extLst>
              <a:ext uri="{FF2B5EF4-FFF2-40B4-BE49-F238E27FC236}">
                <a16:creationId xmlns:a16="http://schemas.microsoft.com/office/drawing/2014/main" xmlns="" id="{7333C352-C831-4C40-ABAA-723EEFED061B}"/>
              </a:ext>
            </a:extLst>
          </p:cNvPr>
          <p:cNvSpPr txBox="1">
            <a:spLocks noChangeArrowheads="1"/>
          </p:cNvSpPr>
          <p:nvPr/>
        </p:nvSpPr>
        <p:spPr bwMode="auto">
          <a:xfrm>
            <a:off x="8193693" y="4994361"/>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solidFill>
                  <a:srgbClr val="FF0000"/>
                </a:solidFill>
              </a:rPr>
              <a:t>是完全二叉树</a:t>
            </a:r>
          </a:p>
        </p:txBody>
      </p:sp>
      <p:grpSp>
        <p:nvGrpSpPr>
          <p:cNvPr id="80" name="Group 86">
            <a:extLst>
              <a:ext uri="{FF2B5EF4-FFF2-40B4-BE49-F238E27FC236}">
                <a16:creationId xmlns:a16="http://schemas.microsoft.com/office/drawing/2014/main" xmlns="" id="{06CC3C14-0D22-4E8F-81CA-4D0AD06DD831}"/>
              </a:ext>
            </a:extLst>
          </p:cNvPr>
          <p:cNvGrpSpPr>
            <a:grpSpLocks/>
          </p:cNvGrpSpPr>
          <p:nvPr/>
        </p:nvGrpSpPr>
        <p:grpSpPr bwMode="auto">
          <a:xfrm>
            <a:off x="407434" y="1493045"/>
            <a:ext cx="5292805" cy="2659062"/>
            <a:chOff x="288" y="1152"/>
            <a:chExt cx="2925" cy="1694"/>
          </a:xfrm>
        </p:grpSpPr>
        <p:sp>
          <p:nvSpPr>
            <p:cNvPr id="81" name="Freeform 85">
              <a:extLst>
                <a:ext uri="{FF2B5EF4-FFF2-40B4-BE49-F238E27FC236}">
                  <a16:creationId xmlns:a16="http://schemas.microsoft.com/office/drawing/2014/main" xmlns="" id="{B390CC3B-C6DC-41E4-899D-C90AD2F85C0F}"/>
                </a:ext>
              </a:extLst>
            </p:cNvPr>
            <p:cNvSpPr>
              <a:spLocks/>
            </p:cNvSpPr>
            <p:nvPr/>
          </p:nvSpPr>
          <p:spPr bwMode="auto">
            <a:xfrm>
              <a:off x="2852" y="2238"/>
              <a:ext cx="220" cy="450"/>
            </a:xfrm>
            <a:custGeom>
              <a:avLst/>
              <a:gdLst>
                <a:gd name="T0" fmla="*/ 0 w 220"/>
                <a:gd name="T1" fmla="*/ 0 h 450"/>
                <a:gd name="T2" fmla="*/ 220 w 220"/>
                <a:gd name="T3" fmla="*/ 450 h 450"/>
                <a:gd name="T4" fmla="*/ 0 60000 65536"/>
                <a:gd name="T5" fmla="*/ 0 60000 65536"/>
                <a:gd name="T6" fmla="*/ 0 w 220"/>
                <a:gd name="T7" fmla="*/ 0 h 450"/>
                <a:gd name="T8" fmla="*/ 220 w 220"/>
                <a:gd name="T9" fmla="*/ 450 h 450"/>
              </a:gdLst>
              <a:ahLst/>
              <a:cxnLst>
                <a:cxn ang="T4">
                  <a:pos x="T0" y="T1"/>
                </a:cxn>
                <a:cxn ang="T5">
                  <a:pos x="T2" y="T3"/>
                </a:cxn>
              </a:cxnLst>
              <a:rect l="T6" t="T7" r="T8" b="T9"/>
              <a:pathLst>
                <a:path w="220" h="450">
                  <a:moveTo>
                    <a:pt x="0" y="0"/>
                  </a:moveTo>
                  <a:lnTo>
                    <a:pt x="220" y="45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82" name="Line 84">
              <a:extLst>
                <a:ext uri="{FF2B5EF4-FFF2-40B4-BE49-F238E27FC236}">
                  <a16:creationId xmlns:a16="http://schemas.microsoft.com/office/drawing/2014/main" xmlns="" id="{571BDDA8-C70D-4EF1-ADC3-4737D379A101}"/>
                </a:ext>
              </a:extLst>
            </p:cNvPr>
            <p:cNvSpPr>
              <a:spLocks noChangeShapeType="1"/>
            </p:cNvSpPr>
            <p:nvPr/>
          </p:nvSpPr>
          <p:spPr bwMode="auto">
            <a:xfrm>
              <a:off x="2064" y="2208"/>
              <a:ext cx="24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3" name="Line 83">
              <a:extLst>
                <a:ext uri="{FF2B5EF4-FFF2-40B4-BE49-F238E27FC236}">
                  <a16:creationId xmlns:a16="http://schemas.microsoft.com/office/drawing/2014/main" xmlns="" id="{B4C842EB-0874-4D5E-B9AF-989FD381AF83}"/>
                </a:ext>
              </a:extLst>
            </p:cNvPr>
            <p:cNvSpPr>
              <a:spLocks noChangeShapeType="1"/>
            </p:cNvSpPr>
            <p:nvPr/>
          </p:nvSpPr>
          <p:spPr bwMode="auto">
            <a:xfrm>
              <a:off x="1344" y="2256"/>
              <a:ext cx="28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4" name="Line 82">
              <a:extLst>
                <a:ext uri="{FF2B5EF4-FFF2-40B4-BE49-F238E27FC236}">
                  <a16:creationId xmlns:a16="http://schemas.microsoft.com/office/drawing/2014/main" xmlns="" id="{EAA56222-0F8B-43AE-A5B7-E551CC090FFC}"/>
                </a:ext>
              </a:extLst>
            </p:cNvPr>
            <p:cNvSpPr>
              <a:spLocks noChangeShapeType="1"/>
            </p:cNvSpPr>
            <p:nvPr/>
          </p:nvSpPr>
          <p:spPr bwMode="auto">
            <a:xfrm>
              <a:off x="624" y="2256"/>
              <a:ext cx="192"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 name="Freeform 81">
              <a:extLst>
                <a:ext uri="{FF2B5EF4-FFF2-40B4-BE49-F238E27FC236}">
                  <a16:creationId xmlns:a16="http://schemas.microsoft.com/office/drawing/2014/main" xmlns="" id="{33677A12-612A-4F86-9642-34C4F72AECEF}"/>
                </a:ext>
              </a:extLst>
            </p:cNvPr>
            <p:cNvSpPr>
              <a:spLocks/>
            </p:cNvSpPr>
            <p:nvPr/>
          </p:nvSpPr>
          <p:spPr bwMode="auto">
            <a:xfrm>
              <a:off x="2465" y="1756"/>
              <a:ext cx="368" cy="932"/>
            </a:xfrm>
            <a:custGeom>
              <a:avLst/>
              <a:gdLst>
                <a:gd name="T0" fmla="*/ 0 w 368"/>
                <a:gd name="T1" fmla="*/ 0 h 932"/>
                <a:gd name="T2" fmla="*/ 368 w 368"/>
                <a:gd name="T3" fmla="*/ 501 h 932"/>
                <a:gd name="T4" fmla="*/ 223 w 368"/>
                <a:gd name="T5" fmla="*/ 932 h 932"/>
                <a:gd name="T6" fmla="*/ 0 60000 65536"/>
                <a:gd name="T7" fmla="*/ 0 60000 65536"/>
                <a:gd name="T8" fmla="*/ 0 60000 65536"/>
                <a:gd name="T9" fmla="*/ 0 w 368"/>
                <a:gd name="T10" fmla="*/ 0 h 932"/>
                <a:gd name="T11" fmla="*/ 368 w 368"/>
                <a:gd name="T12" fmla="*/ 932 h 932"/>
              </a:gdLst>
              <a:ahLst/>
              <a:cxnLst>
                <a:cxn ang="T6">
                  <a:pos x="T0" y="T1"/>
                </a:cxn>
                <a:cxn ang="T7">
                  <a:pos x="T2" y="T3"/>
                </a:cxn>
                <a:cxn ang="T8">
                  <a:pos x="T4" y="T5"/>
                </a:cxn>
              </a:cxnLst>
              <a:rect l="T9" t="T10" r="T11" b="T12"/>
              <a:pathLst>
                <a:path w="368" h="932">
                  <a:moveTo>
                    <a:pt x="0" y="0"/>
                  </a:moveTo>
                  <a:lnTo>
                    <a:pt x="368" y="501"/>
                  </a:lnTo>
                  <a:lnTo>
                    <a:pt x="223" y="93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86" name="Freeform 80">
              <a:extLst>
                <a:ext uri="{FF2B5EF4-FFF2-40B4-BE49-F238E27FC236}">
                  <a16:creationId xmlns:a16="http://schemas.microsoft.com/office/drawing/2014/main" xmlns="" id="{6AF01CEB-F12B-45CE-94F0-9A9B4A20DBD1}"/>
                </a:ext>
              </a:extLst>
            </p:cNvPr>
            <p:cNvSpPr>
              <a:spLocks/>
            </p:cNvSpPr>
            <p:nvPr/>
          </p:nvSpPr>
          <p:spPr bwMode="auto">
            <a:xfrm>
              <a:off x="1737" y="1284"/>
              <a:ext cx="728" cy="1452"/>
            </a:xfrm>
            <a:custGeom>
              <a:avLst/>
              <a:gdLst>
                <a:gd name="T0" fmla="*/ 0 w 728"/>
                <a:gd name="T1" fmla="*/ 0 h 1452"/>
                <a:gd name="T2" fmla="*/ 728 w 728"/>
                <a:gd name="T3" fmla="*/ 472 h 1452"/>
                <a:gd name="T4" fmla="*/ 327 w 728"/>
                <a:gd name="T5" fmla="*/ 972 h 1452"/>
                <a:gd name="T6" fmla="*/ 183 w 728"/>
                <a:gd name="T7" fmla="*/ 1452 h 1452"/>
                <a:gd name="T8" fmla="*/ 0 60000 65536"/>
                <a:gd name="T9" fmla="*/ 0 60000 65536"/>
                <a:gd name="T10" fmla="*/ 0 60000 65536"/>
                <a:gd name="T11" fmla="*/ 0 60000 65536"/>
                <a:gd name="T12" fmla="*/ 0 w 728"/>
                <a:gd name="T13" fmla="*/ 0 h 1452"/>
                <a:gd name="T14" fmla="*/ 728 w 728"/>
                <a:gd name="T15" fmla="*/ 1452 h 1452"/>
              </a:gdLst>
              <a:ahLst/>
              <a:cxnLst>
                <a:cxn ang="T8">
                  <a:pos x="T0" y="T1"/>
                </a:cxn>
                <a:cxn ang="T9">
                  <a:pos x="T2" y="T3"/>
                </a:cxn>
                <a:cxn ang="T10">
                  <a:pos x="T4" y="T5"/>
                </a:cxn>
                <a:cxn ang="T11">
                  <a:pos x="T6" y="T7"/>
                </a:cxn>
              </a:cxnLst>
              <a:rect l="T12" t="T13" r="T14" b="T15"/>
              <a:pathLst>
                <a:path w="728" h="1452">
                  <a:moveTo>
                    <a:pt x="0" y="0"/>
                  </a:moveTo>
                  <a:lnTo>
                    <a:pt x="728" y="472"/>
                  </a:lnTo>
                  <a:lnTo>
                    <a:pt x="327" y="972"/>
                  </a:lnTo>
                  <a:lnTo>
                    <a:pt x="183" y="145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87" name="Freeform 79">
              <a:extLst>
                <a:ext uri="{FF2B5EF4-FFF2-40B4-BE49-F238E27FC236}">
                  <a16:creationId xmlns:a16="http://schemas.microsoft.com/office/drawing/2014/main" xmlns="" id="{88DCD5F8-CE20-4E92-B13D-4D741F7EF774}"/>
                </a:ext>
              </a:extLst>
            </p:cNvPr>
            <p:cNvSpPr>
              <a:spLocks/>
            </p:cNvSpPr>
            <p:nvPr/>
          </p:nvSpPr>
          <p:spPr bwMode="auto">
            <a:xfrm>
              <a:off x="1056" y="1776"/>
              <a:ext cx="336" cy="960"/>
            </a:xfrm>
            <a:custGeom>
              <a:avLst/>
              <a:gdLst>
                <a:gd name="T0" fmla="*/ 0 w 336"/>
                <a:gd name="T1" fmla="*/ 0 h 960"/>
                <a:gd name="T2" fmla="*/ 336 w 336"/>
                <a:gd name="T3" fmla="*/ 480 h 960"/>
                <a:gd name="T4" fmla="*/ 144 w 336"/>
                <a:gd name="T5" fmla="*/ 960 h 960"/>
                <a:gd name="T6" fmla="*/ 0 60000 65536"/>
                <a:gd name="T7" fmla="*/ 0 60000 65536"/>
                <a:gd name="T8" fmla="*/ 0 60000 65536"/>
                <a:gd name="T9" fmla="*/ 0 w 336"/>
                <a:gd name="T10" fmla="*/ 0 h 960"/>
                <a:gd name="T11" fmla="*/ 336 w 336"/>
                <a:gd name="T12" fmla="*/ 960 h 960"/>
              </a:gdLst>
              <a:ahLst/>
              <a:cxnLst>
                <a:cxn ang="T6">
                  <a:pos x="T0" y="T1"/>
                </a:cxn>
                <a:cxn ang="T7">
                  <a:pos x="T2" y="T3"/>
                </a:cxn>
                <a:cxn ang="T8">
                  <a:pos x="T4" y="T5"/>
                </a:cxn>
              </a:cxnLst>
              <a:rect l="T9" t="T10" r="T11" b="T12"/>
              <a:pathLst>
                <a:path w="336" h="960">
                  <a:moveTo>
                    <a:pt x="0" y="0"/>
                  </a:moveTo>
                  <a:lnTo>
                    <a:pt x="336" y="480"/>
                  </a:lnTo>
                  <a:lnTo>
                    <a:pt x="144" y="96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88" name="Freeform 78">
              <a:extLst>
                <a:ext uri="{FF2B5EF4-FFF2-40B4-BE49-F238E27FC236}">
                  <a16:creationId xmlns:a16="http://schemas.microsoft.com/office/drawing/2014/main" xmlns="" id="{E11D156E-1D93-463A-8AB3-2B49986B0082}"/>
                </a:ext>
              </a:extLst>
            </p:cNvPr>
            <p:cNvSpPr>
              <a:spLocks/>
            </p:cNvSpPr>
            <p:nvPr/>
          </p:nvSpPr>
          <p:spPr bwMode="auto">
            <a:xfrm>
              <a:off x="384" y="1275"/>
              <a:ext cx="1344" cy="1461"/>
            </a:xfrm>
            <a:custGeom>
              <a:avLst/>
              <a:gdLst>
                <a:gd name="T0" fmla="*/ 1344 w 1344"/>
                <a:gd name="T1" fmla="*/ 0 h 1461"/>
                <a:gd name="T2" fmla="*/ 672 w 1344"/>
                <a:gd name="T3" fmla="*/ 501 h 1461"/>
                <a:gd name="T4" fmla="*/ 192 w 1344"/>
                <a:gd name="T5" fmla="*/ 981 h 1461"/>
                <a:gd name="T6" fmla="*/ 0 w 1344"/>
                <a:gd name="T7" fmla="*/ 1461 h 1461"/>
                <a:gd name="T8" fmla="*/ 0 60000 65536"/>
                <a:gd name="T9" fmla="*/ 0 60000 65536"/>
                <a:gd name="T10" fmla="*/ 0 60000 65536"/>
                <a:gd name="T11" fmla="*/ 0 60000 65536"/>
                <a:gd name="T12" fmla="*/ 0 w 1344"/>
                <a:gd name="T13" fmla="*/ 0 h 1461"/>
                <a:gd name="T14" fmla="*/ 1344 w 1344"/>
                <a:gd name="T15" fmla="*/ 1461 h 1461"/>
              </a:gdLst>
              <a:ahLst/>
              <a:cxnLst>
                <a:cxn ang="T8">
                  <a:pos x="T0" y="T1"/>
                </a:cxn>
                <a:cxn ang="T9">
                  <a:pos x="T2" y="T3"/>
                </a:cxn>
                <a:cxn ang="T10">
                  <a:pos x="T4" y="T5"/>
                </a:cxn>
                <a:cxn ang="T11">
                  <a:pos x="T6" y="T7"/>
                </a:cxn>
              </a:cxnLst>
              <a:rect l="T12" t="T13" r="T14" b="T15"/>
              <a:pathLst>
                <a:path w="1344" h="1461">
                  <a:moveTo>
                    <a:pt x="1344" y="0"/>
                  </a:moveTo>
                  <a:lnTo>
                    <a:pt x="672" y="501"/>
                  </a:lnTo>
                  <a:lnTo>
                    <a:pt x="192" y="981"/>
                  </a:lnTo>
                  <a:lnTo>
                    <a:pt x="0" y="1461"/>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89" name="Oval 58">
              <a:extLst>
                <a:ext uri="{FF2B5EF4-FFF2-40B4-BE49-F238E27FC236}">
                  <a16:creationId xmlns:a16="http://schemas.microsoft.com/office/drawing/2014/main" xmlns="" id="{66B52FC6-2522-4BE1-8A10-DB9E4D4253AB}"/>
                </a:ext>
              </a:extLst>
            </p:cNvPr>
            <p:cNvSpPr>
              <a:spLocks noChangeArrowheads="1"/>
            </p:cNvSpPr>
            <p:nvPr/>
          </p:nvSpPr>
          <p:spPr bwMode="auto">
            <a:xfrm>
              <a:off x="480" y="2112"/>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4</a:t>
              </a:r>
            </a:p>
          </p:txBody>
        </p:sp>
        <p:sp>
          <p:nvSpPr>
            <p:cNvPr id="90" name="Oval 59">
              <a:extLst>
                <a:ext uri="{FF2B5EF4-FFF2-40B4-BE49-F238E27FC236}">
                  <a16:creationId xmlns:a16="http://schemas.microsoft.com/office/drawing/2014/main" xmlns="" id="{DCFF00E3-67BB-483A-91CC-408B00736110}"/>
                </a:ext>
              </a:extLst>
            </p:cNvPr>
            <p:cNvSpPr>
              <a:spLocks noChangeArrowheads="1"/>
            </p:cNvSpPr>
            <p:nvPr/>
          </p:nvSpPr>
          <p:spPr bwMode="auto">
            <a:xfrm>
              <a:off x="1248" y="2112"/>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5</a:t>
              </a:r>
            </a:p>
          </p:txBody>
        </p:sp>
        <p:sp>
          <p:nvSpPr>
            <p:cNvPr id="91" name="Oval 60">
              <a:extLst>
                <a:ext uri="{FF2B5EF4-FFF2-40B4-BE49-F238E27FC236}">
                  <a16:creationId xmlns:a16="http://schemas.microsoft.com/office/drawing/2014/main" xmlns="" id="{08EECA45-2B79-47B6-834C-A0B3401939B7}"/>
                </a:ext>
              </a:extLst>
            </p:cNvPr>
            <p:cNvSpPr>
              <a:spLocks noChangeArrowheads="1"/>
            </p:cNvSpPr>
            <p:nvPr/>
          </p:nvSpPr>
          <p:spPr bwMode="auto">
            <a:xfrm>
              <a:off x="1968" y="2112"/>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6</a:t>
              </a:r>
            </a:p>
          </p:txBody>
        </p:sp>
        <p:sp>
          <p:nvSpPr>
            <p:cNvPr id="92" name="Oval 61">
              <a:extLst>
                <a:ext uri="{FF2B5EF4-FFF2-40B4-BE49-F238E27FC236}">
                  <a16:creationId xmlns:a16="http://schemas.microsoft.com/office/drawing/2014/main" xmlns="" id="{0B58D9C9-C2E2-47C6-8A37-4A47613BBB9C}"/>
                </a:ext>
              </a:extLst>
            </p:cNvPr>
            <p:cNvSpPr>
              <a:spLocks noChangeArrowheads="1"/>
            </p:cNvSpPr>
            <p:nvPr/>
          </p:nvSpPr>
          <p:spPr bwMode="auto">
            <a:xfrm>
              <a:off x="2736" y="2112"/>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7</a:t>
              </a:r>
            </a:p>
          </p:txBody>
        </p:sp>
        <p:sp>
          <p:nvSpPr>
            <p:cNvPr id="93" name="Oval 62">
              <a:extLst>
                <a:ext uri="{FF2B5EF4-FFF2-40B4-BE49-F238E27FC236}">
                  <a16:creationId xmlns:a16="http://schemas.microsoft.com/office/drawing/2014/main" xmlns="" id="{63907C5B-4821-4EA0-A4F1-7E0C3C3C54A8}"/>
                </a:ext>
              </a:extLst>
            </p:cNvPr>
            <p:cNvSpPr>
              <a:spLocks noChangeArrowheads="1"/>
            </p:cNvSpPr>
            <p:nvPr/>
          </p:nvSpPr>
          <p:spPr bwMode="auto">
            <a:xfrm>
              <a:off x="288" y="2592"/>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8</a:t>
              </a:r>
            </a:p>
          </p:txBody>
        </p:sp>
        <p:sp>
          <p:nvSpPr>
            <p:cNvPr id="94" name="Oval 63">
              <a:extLst>
                <a:ext uri="{FF2B5EF4-FFF2-40B4-BE49-F238E27FC236}">
                  <a16:creationId xmlns:a16="http://schemas.microsoft.com/office/drawing/2014/main" xmlns="" id="{7EA79244-71F8-45C7-8F59-444EE778BEDA}"/>
                </a:ext>
              </a:extLst>
            </p:cNvPr>
            <p:cNvSpPr>
              <a:spLocks noChangeArrowheads="1"/>
            </p:cNvSpPr>
            <p:nvPr/>
          </p:nvSpPr>
          <p:spPr bwMode="auto">
            <a:xfrm>
              <a:off x="672" y="2592"/>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9</a:t>
              </a:r>
            </a:p>
          </p:txBody>
        </p:sp>
        <p:sp>
          <p:nvSpPr>
            <p:cNvPr id="95" name="Oval 64">
              <a:extLst>
                <a:ext uri="{FF2B5EF4-FFF2-40B4-BE49-F238E27FC236}">
                  <a16:creationId xmlns:a16="http://schemas.microsoft.com/office/drawing/2014/main" xmlns="" id="{3E3A326A-8367-4BC9-8A9B-94EE76CCC0D5}"/>
                </a:ext>
              </a:extLst>
            </p:cNvPr>
            <p:cNvSpPr>
              <a:spLocks noChangeArrowheads="1"/>
            </p:cNvSpPr>
            <p:nvPr/>
          </p:nvSpPr>
          <p:spPr bwMode="auto">
            <a:xfrm>
              <a:off x="1056" y="2592"/>
              <a:ext cx="288"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10</a:t>
              </a:r>
            </a:p>
          </p:txBody>
        </p:sp>
        <p:sp>
          <p:nvSpPr>
            <p:cNvPr id="96" name="Oval 65">
              <a:extLst>
                <a:ext uri="{FF2B5EF4-FFF2-40B4-BE49-F238E27FC236}">
                  <a16:creationId xmlns:a16="http://schemas.microsoft.com/office/drawing/2014/main" xmlns="" id="{4031A559-3CC7-48B9-A7C6-20E89F9D2ED3}"/>
                </a:ext>
              </a:extLst>
            </p:cNvPr>
            <p:cNvSpPr>
              <a:spLocks noChangeArrowheads="1"/>
            </p:cNvSpPr>
            <p:nvPr/>
          </p:nvSpPr>
          <p:spPr bwMode="auto">
            <a:xfrm>
              <a:off x="1440" y="2592"/>
              <a:ext cx="288"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11</a:t>
              </a:r>
            </a:p>
          </p:txBody>
        </p:sp>
        <p:sp>
          <p:nvSpPr>
            <p:cNvPr id="97" name="Oval 66">
              <a:extLst>
                <a:ext uri="{FF2B5EF4-FFF2-40B4-BE49-F238E27FC236}">
                  <a16:creationId xmlns:a16="http://schemas.microsoft.com/office/drawing/2014/main" xmlns="" id="{D0F5B4F6-85E2-4976-8FC7-E0A443E67CE8}"/>
                </a:ext>
              </a:extLst>
            </p:cNvPr>
            <p:cNvSpPr>
              <a:spLocks noChangeArrowheads="1"/>
            </p:cNvSpPr>
            <p:nvPr/>
          </p:nvSpPr>
          <p:spPr bwMode="auto">
            <a:xfrm>
              <a:off x="1776" y="2592"/>
              <a:ext cx="285"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12</a:t>
              </a:r>
            </a:p>
          </p:txBody>
        </p:sp>
        <p:sp>
          <p:nvSpPr>
            <p:cNvPr id="98" name="Oval 70">
              <a:extLst>
                <a:ext uri="{FF2B5EF4-FFF2-40B4-BE49-F238E27FC236}">
                  <a16:creationId xmlns:a16="http://schemas.microsoft.com/office/drawing/2014/main" xmlns="" id="{9AB8F0B7-1A01-461A-97E7-F38FB06C07A4}"/>
                </a:ext>
              </a:extLst>
            </p:cNvPr>
            <p:cNvSpPr>
              <a:spLocks noChangeArrowheads="1"/>
            </p:cNvSpPr>
            <p:nvPr/>
          </p:nvSpPr>
          <p:spPr bwMode="auto">
            <a:xfrm>
              <a:off x="2352" y="1632"/>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3</a:t>
              </a:r>
            </a:p>
          </p:txBody>
        </p:sp>
        <p:sp>
          <p:nvSpPr>
            <p:cNvPr id="99" name="Oval 71">
              <a:extLst>
                <a:ext uri="{FF2B5EF4-FFF2-40B4-BE49-F238E27FC236}">
                  <a16:creationId xmlns:a16="http://schemas.microsoft.com/office/drawing/2014/main" xmlns="" id="{7A6FFCF5-13DD-49E0-9847-5BE4C5F7F01E}"/>
                </a:ext>
              </a:extLst>
            </p:cNvPr>
            <p:cNvSpPr>
              <a:spLocks noChangeArrowheads="1"/>
            </p:cNvSpPr>
            <p:nvPr/>
          </p:nvSpPr>
          <p:spPr bwMode="auto">
            <a:xfrm>
              <a:off x="912" y="1632"/>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2</a:t>
              </a:r>
            </a:p>
          </p:txBody>
        </p:sp>
        <p:sp>
          <p:nvSpPr>
            <p:cNvPr id="100" name="Oval 72">
              <a:extLst>
                <a:ext uri="{FF2B5EF4-FFF2-40B4-BE49-F238E27FC236}">
                  <a16:creationId xmlns:a16="http://schemas.microsoft.com/office/drawing/2014/main" xmlns="" id="{5A1510B3-62CB-4076-9A08-94E9DF1B5BFF}"/>
                </a:ext>
              </a:extLst>
            </p:cNvPr>
            <p:cNvSpPr>
              <a:spLocks noChangeArrowheads="1"/>
            </p:cNvSpPr>
            <p:nvPr/>
          </p:nvSpPr>
          <p:spPr bwMode="auto">
            <a:xfrm>
              <a:off x="1632" y="1152"/>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1</a:t>
              </a:r>
            </a:p>
          </p:txBody>
        </p:sp>
        <p:sp>
          <p:nvSpPr>
            <p:cNvPr id="101" name="Oval 73">
              <a:extLst>
                <a:ext uri="{FF2B5EF4-FFF2-40B4-BE49-F238E27FC236}">
                  <a16:creationId xmlns:a16="http://schemas.microsoft.com/office/drawing/2014/main" xmlns="" id="{D2AB47E1-5B97-4834-8A12-4B810B052DB9}"/>
                </a:ext>
              </a:extLst>
            </p:cNvPr>
            <p:cNvSpPr>
              <a:spLocks noChangeArrowheads="1"/>
            </p:cNvSpPr>
            <p:nvPr/>
          </p:nvSpPr>
          <p:spPr bwMode="auto">
            <a:xfrm>
              <a:off x="2160" y="2592"/>
              <a:ext cx="285"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13</a:t>
              </a:r>
            </a:p>
          </p:txBody>
        </p:sp>
        <p:sp>
          <p:nvSpPr>
            <p:cNvPr id="102" name="Oval 74">
              <a:extLst>
                <a:ext uri="{FF2B5EF4-FFF2-40B4-BE49-F238E27FC236}">
                  <a16:creationId xmlns:a16="http://schemas.microsoft.com/office/drawing/2014/main" xmlns="" id="{4865BF0A-AF4F-4BC8-8893-268D0EBE0A95}"/>
                </a:ext>
              </a:extLst>
            </p:cNvPr>
            <p:cNvSpPr>
              <a:spLocks noChangeArrowheads="1"/>
            </p:cNvSpPr>
            <p:nvPr/>
          </p:nvSpPr>
          <p:spPr bwMode="auto">
            <a:xfrm>
              <a:off x="2544" y="2592"/>
              <a:ext cx="285"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14</a:t>
              </a:r>
            </a:p>
          </p:txBody>
        </p:sp>
        <p:sp>
          <p:nvSpPr>
            <p:cNvPr id="103" name="Oval 75">
              <a:extLst>
                <a:ext uri="{FF2B5EF4-FFF2-40B4-BE49-F238E27FC236}">
                  <a16:creationId xmlns:a16="http://schemas.microsoft.com/office/drawing/2014/main" xmlns="" id="{2ED8B72D-7A84-44A5-BFAD-54491C5C6EF3}"/>
                </a:ext>
              </a:extLst>
            </p:cNvPr>
            <p:cNvSpPr>
              <a:spLocks noChangeArrowheads="1"/>
            </p:cNvSpPr>
            <p:nvPr/>
          </p:nvSpPr>
          <p:spPr bwMode="auto">
            <a:xfrm>
              <a:off x="2928" y="2592"/>
              <a:ext cx="285"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15</a:t>
              </a:r>
            </a:p>
          </p:txBody>
        </p:sp>
      </p:grpSp>
      <p:sp>
        <p:nvSpPr>
          <p:cNvPr id="6" name="矩形 5">
            <a:extLst>
              <a:ext uri="{FF2B5EF4-FFF2-40B4-BE49-F238E27FC236}">
                <a16:creationId xmlns:a16="http://schemas.microsoft.com/office/drawing/2014/main" xmlns="" id="{6E47317D-674B-4C5F-9DDD-EC996724CEC4}"/>
              </a:ext>
            </a:extLst>
          </p:cNvPr>
          <p:cNvSpPr/>
          <p:nvPr/>
        </p:nvSpPr>
        <p:spPr>
          <a:xfrm>
            <a:off x="2300956" y="379287"/>
            <a:ext cx="8802410" cy="523220"/>
          </a:xfrm>
          <a:prstGeom prst="rect">
            <a:avLst/>
          </a:prstGeom>
        </p:spPr>
        <p:txBody>
          <a:bodyPr wrap="none">
            <a:spAutoFit/>
          </a:bodyPr>
          <a:lstStyle/>
          <a:p>
            <a:r>
              <a:rPr lang="zh-CN" altLang="en-US" sz="2800" b="1">
                <a:latin typeface="SimSun" charset="-122"/>
                <a:ea typeface="SimSun" charset="-122"/>
                <a:cs typeface="SimSun" charset="-122"/>
              </a:rPr>
              <a:t>判定以下树中，哪些是满二叉树，哪些是完全二叉树？</a:t>
            </a:r>
          </a:p>
        </p:txBody>
      </p:sp>
      <p:grpSp>
        <p:nvGrpSpPr>
          <p:cNvPr id="105" name="Group 112">
            <a:extLst>
              <a:ext uri="{FF2B5EF4-FFF2-40B4-BE49-F238E27FC236}">
                <a16:creationId xmlns:a16="http://schemas.microsoft.com/office/drawing/2014/main" xmlns="" id="{FF1E82D1-4649-4BCB-A0EF-79245C92A625}"/>
              </a:ext>
            </a:extLst>
          </p:cNvPr>
          <p:cNvGrpSpPr>
            <a:grpSpLocks/>
          </p:cNvGrpSpPr>
          <p:nvPr/>
        </p:nvGrpSpPr>
        <p:grpSpPr bwMode="auto">
          <a:xfrm>
            <a:off x="7073723" y="1214870"/>
            <a:ext cx="4135437" cy="2689225"/>
            <a:chOff x="3312" y="816"/>
            <a:chExt cx="2301" cy="1694"/>
          </a:xfrm>
        </p:grpSpPr>
        <p:sp>
          <p:nvSpPr>
            <p:cNvPr id="106" name="Line 111">
              <a:extLst>
                <a:ext uri="{FF2B5EF4-FFF2-40B4-BE49-F238E27FC236}">
                  <a16:creationId xmlns:a16="http://schemas.microsoft.com/office/drawing/2014/main" xmlns="" id="{9F025495-6F1C-4CEF-8563-64AD222ADEC6}"/>
                </a:ext>
              </a:extLst>
            </p:cNvPr>
            <p:cNvSpPr>
              <a:spLocks noChangeShapeType="1"/>
            </p:cNvSpPr>
            <p:nvPr/>
          </p:nvSpPr>
          <p:spPr bwMode="auto">
            <a:xfrm flipH="1">
              <a:off x="3408" y="912"/>
              <a:ext cx="72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7" name="Freeform 88">
              <a:extLst>
                <a:ext uri="{FF2B5EF4-FFF2-40B4-BE49-F238E27FC236}">
                  <a16:creationId xmlns:a16="http://schemas.microsoft.com/office/drawing/2014/main" xmlns="" id="{0CB86D64-3CFC-44AF-B260-6A88239E6456}"/>
                </a:ext>
              </a:extLst>
            </p:cNvPr>
            <p:cNvSpPr>
              <a:spLocks/>
            </p:cNvSpPr>
            <p:nvPr/>
          </p:nvSpPr>
          <p:spPr bwMode="auto">
            <a:xfrm>
              <a:off x="5252" y="1902"/>
              <a:ext cx="220" cy="450"/>
            </a:xfrm>
            <a:custGeom>
              <a:avLst/>
              <a:gdLst>
                <a:gd name="T0" fmla="*/ 0 w 220"/>
                <a:gd name="T1" fmla="*/ 0 h 450"/>
                <a:gd name="T2" fmla="*/ 220 w 220"/>
                <a:gd name="T3" fmla="*/ 450 h 450"/>
                <a:gd name="T4" fmla="*/ 0 60000 65536"/>
                <a:gd name="T5" fmla="*/ 0 60000 65536"/>
                <a:gd name="T6" fmla="*/ 0 w 220"/>
                <a:gd name="T7" fmla="*/ 0 h 450"/>
                <a:gd name="T8" fmla="*/ 220 w 220"/>
                <a:gd name="T9" fmla="*/ 450 h 450"/>
              </a:gdLst>
              <a:ahLst/>
              <a:cxnLst>
                <a:cxn ang="T4">
                  <a:pos x="T0" y="T1"/>
                </a:cxn>
                <a:cxn ang="T5">
                  <a:pos x="T2" y="T3"/>
                </a:cxn>
              </a:cxnLst>
              <a:rect l="T6" t="T7" r="T8" b="T9"/>
              <a:pathLst>
                <a:path w="220" h="450">
                  <a:moveTo>
                    <a:pt x="0" y="0"/>
                  </a:moveTo>
                  <a:lnTo>
                    <a:pt x="220" y="45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08" name="Line 89">
              <a:extLst>
                <a:ext uri="{FF2B5EF4-FFF2-40B4-BE49-F238E27FC236}">
                  <a16:creationId xmlns:a16="http://schemas.microsoft.com/office/drawing/2014/main" xmlns="" id="{EBB3B05B-6C73-4AD5-B922-443BA8CF040B}"/>
                </a:ext>
              </a:extLst>
            </p:cNvPr>
            <p:cNvSpPr>
              <a:spLocks noChangeShapeType="1"/>
            </p:cNvSpPr>
            <p:nvPr/>
          </p:nvSpPr>
          <p:spPr bwMode="auto">
            <a:xfrm>
              <a:off x="4464" y="1872"/>
              <a:ext cx="24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9" name="Line 90">
              <a:extLst>
                <a:ext uri="{FF2B5EF4-FFF2-40B4-BE49-F238E27FC236}">
                  <a16:creationId xmlns:a16="http://schemas.microsoft.com/office/drawing/2014/main" xmlns="" id="{A99CB9FA-5AE1-4E91-A3F7-A4A41EE9069B}"/>
                </a:ext>
              </a:extLst>
            </p:cNvPr>
            <p:cNvSpPr>
              <a:spLocks noChangeShapeType="1"/>
            </p:cNvSpPr>
            <p:nvPr/>
          </p:nvSpPr>
          <p:spPr bwMode="auto">
            <a:xfrm>
              <a:off x="3744" y="1920"/>
              <a:ext cx="28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0" name="Freeform 92">
              <a:extLst>
                <a:ext uri="{FF2B5EF4-FFF2-40B4-BE49-F238E27FC236}">
                  <a16:creationId xmlns:a16="http://schemas.microsoft.com/office/drawing/2014/main" xmlns="" id="{62DB108C-E541-488F-A017-BDA1CA53C11F}"/>
                </a:ext>
              </a:extLst>
            </p:cNvPr>
            <p:cNvSpPr>
              <a:spLocks/>
            </p:cNvSpPr>
            <p:nvPr/>
          </p:nvSpPr>
          <p:spPr bwMode="auto">
            <a:xfrm>
              <a:off x="4865" y="1420"/>
              <a:ext cx="368" cy="932"/>
            </a:xfrm>
            <a:custGeom>
              <a:avLst/>
              <a:gdLst>
                <a:gd name="T0" fmla="*/ 0 w 368"/>
                <a:gd name="T1" fmla="*/ 0 h 932"/>
                <a:gd name="T2" fmla="*/ 368 w 368"/>
                <a:gd name="T3" fmla="*/ 501 h 932"/>
                <a:gd name="T4" fmla="*/ 223 w 368"/>
                <a:gd name="T5" fmla="*/ 932 h 932"/>
                <a:gd name="T6" fmla="*/ 0 60000 65536"/>
                <a:gd name="T7" fmla="*/ 0 60000 65536"/>
                <a:gd name="T8" fmla="*/ 0 60000 65536"/>
                <a:gd name="T9" fmla="*/ 0 w 368"/>
                <a:gd name="T10" fmla="*/ 0 h 932"/>
                <a:gd name="T11" fmla="*/ 368 w 368"/>
                <a:gd name="T12" fmla="*/ 932 h 932"/>
              </a:gdLst>
              <a:ahLst/>
              <a:cxnLst>
                <a:cxn ang="T6">
                  <a:pos x="T0" y="T1"/>
                </a:cxn>
                <a:cxn ang="T7">
                  <a:pos x="T2" y="T3"/>
                </a:cxn>
                <a:cxn ang="T8">
                  <a:pos x="T4" y="T5"/>
                </a:cxn>
              </a:cxnLst>
              <a:rect l="T9" t="T10" r="T11" b="T12"/>
              <a:pathLst>
                <a:path w="368" h="932">
                  <a:moveTo>
                    <a:pt x="0" y="0"/>
                  </a:moveTo>
                  <a:lnTo>
                    <a:pt x="368" y="501"/>
                  </a:lnTo>
                  <a:lnTo>
                    <a:pt x="223" y="93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1" name="Freeform 93">
              <a:extLst>
                <a:ext uri="{FF2B5EF4-FFF2-40B4-BE49-F238E27FC236}">
                  <a16:creationId xmlns:a16="http://schemas.microsoft.com/office/drawing/2014/main" xmlns="" id="{5801EDB3-AFBC-40A4-AAD6-7EC294099144}"/>
                </a:ext>
              </a:extLst>
            </p:cNvPr>
            <p:cNvSpPr>
              <a:spLocks/>
            </p:cNvSpPr>
            <p:nvPr/>
          </p:nvSpPr>
          <p:spPr bwMode="auto">
            <a:xfrm>
              <a:off x="4137" y="948"/>
              <a:ext cx="728" cy="1452"/>
            </a:xfrm>
            <a:custGeom>
              <a:avLst/>
              <a:gdLst>
                <a:gd name="T0" fmla="*/ 0 w 728"/>
                <a:gd name="T1" fmla="*/ 0 h 1452"/>
                <a:gd name="T2" fmla="*/ 728 w 728"/>
                <a:gd name="T3" fmla="*/ 472 h 1452"/>
                <a:gd name="T4" fmla="*/ 327 w 728"/>
                <a:gd name="T5" fmla="*/ 972 h 1452"/>
                <a:gd name="T6" fmla="*/ 183 w 728"/>
                <a:gd name="T7" fmla="*/ 1452 h 1452"/>
                <a:gd name="T8" fmla="*/ 0 60000 65536"/>
                <a:gd name="T9" fmla="*/ 0 60000 65536"/>
                <a:gd name="T10" fmla="*/ 0 60000 65536"/>
                <a:gd name="T11" fmla="*/ 0 60000 65536"/>
                <a:gd name="T12" fmla="*/ 0 w 728"/>
                <a:gd name="T13" fmla="*/ 0 h 1452"/>
                <a:gd name="T14" fmla="*/ 728 w 728"/>
                <a:gd name="T15" fmla="*/ 1452 h 1452"/>
              </a:gdLst>
              <a:ahLst/>
              <a:cxnLst>
                <a:cxn ang="T8">
                  <a:pos x="T0" y="T1"/>
                </a:cxn>
                <a:cxn ang="T9">
                  <a:pos x="T2" y="T3"/>
                </a:cxn>
                <a:cxn ang="T10">
                  <a:pos x="T4" y="T5"/>
                </a:cxn>
                <a:cxn ang="T11">
                  <a:pos x="T6" y="T7"/>
                </a:cxn>
              </a:cxnLst>
              <a:rect l="T12" t="T13" r="T14" b="T15"/>
              <a:pathLst>
                <a:path w="728" h="1452">
                  <a:moveTo>
                    <a:pt x="0" y="0"/>
                  </a:moveTo>
                  <a:lnTo>
                    <a:pt x="728" y="472"/>
                  </a:lnTo>
                  <a:lnTo>
                    <a:pt x="327" y="972"/>
                  </a:lnTo>
                  <a:lnTo>
                    <a:pt x="183" y="145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2" name="Freeform 94">
              <a:extLst>
                <a:ext uri="{FF2B5EF4-FFF2-40B4-BE49-F238E27FC236}">
                  <a16:creationId xmlns:a16="http://schemas.microsoft.com/office/drawing/2014/main" xmlns="" id="{094C11E6-59C1-475D-A5F6-E3FC905D0F1E}"/>
                </a:ext>
              </a:extLst>
            </p:cNvPr>
            <p:cNvSpPr>
              <a:spLocks/>
            </p:cNvSpPr>
            <p:nvPr/>
          </p:nvSpPr>
          <p:spPr bwMode="auto">
            <a:xfrm>
              <a:off x="3456" y="1440"/>
              <a:ext cx="336" cy="960"/>
            </a:xfrm>
            <a:custGeom>
              <a:avLst/>
              <a:gdLst>
                <a:gd name="T0" fmla="*/ 0 w 336"/>
                <a:gd name="T1" fmla="*/ 0 h 960"/>
                <a:gd name="T2" fmla="*/ 336 w 336"/>
                <a:gd name="T3" fmla="*/ 480 h 960"/>
                <a:gd name="T4" fmla="*/ 144 w 336"/>
                <a:gd name="T5" fmla="*/ 960 h 960"/>
                <a:gd name="T6" fmla="*/ 0 60000 65536"/>
                <a:gd name="T7" fmla="*/ 0 60000 65536"/>
                <a:gd name="T8" fmla="*/ 0 60000 65536"/>
                <a:gd name="T9" fmla="*/ 0 w 336"/>
                <a:gd name="T10" fmla="*/ 0 h 960"/>
                <a:gd name="T11" fmla="*/ 336 w 336"/>
                <a:gd name="T12" fmla="*/ 960 h 960"/>
              </a:gdLst>
              <a:ahLst/>
              <a:cxnLst>
                <a:cxn ang="T6">
                  <a:pos x="T0" y="T1"/>
                </a:cxn>
                <a:cxn ang="T7">
                  <a:pos x="T2" y="T3"/>
                </a:cxn>
                <a:cxn ang="T8">
                  <a:pos x="T4" y="T5"/>
                </a:cxn>
              </a:cxnLst>
              <a:rect l="T9" t="T10" r="T11" b="T12"/>
              <a:pathLst>
                <a:path w="336" h="960">
                  <a:moveTo>
                    <a:pt x="0" y="0"/>
                  </a:moveTo>
                  <a:lnTo>
                    <a:pt x="336" y="480"/>
                  </a:lnTo>
                  <a:lnTo>
                    <a:pt x="144" y="96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3" name="Oval 97">
              <a:extLst>
                <a:ext uri="{FF2B5EF4-FFF2-40B4-BE49-F238E27FC236}">
                  <a16:creationId xmlns:a16="http://schemas.microsoft.com/office/drawing/2014/main" xmlns="" id="{234ACE42-3112-49C7-9504-F2ABE33BAFCC}"/>
                </a:ext>
              </a:extLst>
            </p:cNvPr>
            <p:cNvSpPr>
              <a:spLocks noChangeArrowheads="1"/>
            </p:cNvSpPr>
            <p:nvPr/>
          </p:nvSpPr>
          <p:spPr bwMode="auto">
            <a:xfrm>
              <a:off x="3648" y="1776"/>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4</a:t>
              </a:r>
            </a:p>
          </p:txBody>
        </p:sp>
        <p:sp>
          <p:nvSpPr>
            <p:cNvPr id="114" name="Oval 98">
              <a:extLst>
                <a:ext uri="{FF2B5EF4-FFF2-40B4-BE49-F238E27FC236}">
                  <a16:creationId xmlns:a16="http://schemas.microsoft.com/office/drawing/2014/main" xmlns="" id="{4EC48177-8206-4343-B1A1-9098BD3E2A64}"/>
                </a:ext>
              </a:extLst>
            </p:cNvPr>
            <p:cNvSpPr>
              <a:spLocks noChangeArrowheads="1"/>
            </p:cNvSpPr>
            <p:nvPr/>
          </p:nvSpPr>
          <p:spPr bwMode="auto">
            <a:xfrm>
              <a:off x="4368" y="1776"/>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5</a:t>
              </a:r>
            </a:p>
          </p:txBody>
        </p:sp>
        <p:sp>
          <p:nvSpPr>
            <p:cNvPr id="115" name="Oval 99">
              <a:extLst>
                <a:ext uri="{FF2B5EF4-FFF2-40B4-BE49-F238E27FC236}">
                  <a16:creationId xmlns:a16="http://schemas.microsoft.com/office/drawing/2014/main" xmlns="" id="{C9539C5A-02B8-42DD-970B-D6E485E2EE0C}"/>
                </a:ext>
              </a:extLst>
            </p:cNvPr>
            <p:cNvSpPr>
              <a:spLocks noChangeArrowheads="1"/>
            </p:cNvSpPr>
            <p:nvPr/>
          </p:nvSpPr>
          <p:spPr bwMode="auto">
            <a:xfrm>
              <a:off x="5136" y="1776"/>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6</a:t>
              </a:r>
            </a:p>
          </p:txBody>
        </p:sp>
        <p:sp>
          <p:nvSpPr>
            <p:cNvPr id="116" name="Oval 102">
              <a:extLst>
                <a:ext uri="{FF2B5EF4-FFF2-40B4-BE49-F238E27FC236}">
                  <a16:creationId xmlns:a16="http://schemas.microsoft.com/office/drawing/2014/main" xmlns="" id="{616DFC7C-6C00-462E-BBBC-6D698F2370BD}"/>
                </a:ext>
              </a:extLst>
            </p:cNvPr>
            <p:cNvSpPr>
              <a:spLocks noChangeArrowheads="1"/>
            </p:cNvSpPr>
            <p:nvPr/>
          </p:nvSpPr>
          <p:spPr bwMode="auto">
            <a:xfrm>
              <a:off x="3456" y="2256"/>
              <a:ext cx="288"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7</a:t>
              </a:r>
            </a:p>
          </p:txBody>
        </p:sp>
        <p:sp>
          <p:nvSpPr>
            <p:cNvPr id="117" name="Oval 103">
              <a:extLst>
                <a:ext uri="{FF2B5EF4-FFF2-40B4-BE49-F238E27FC236}">
                  <a16:creationId xmlns:a16="http://schemas.microsoft.com/office/drawing/2014/main" xmlns="" id="{E7FEF027-42B2-4556-92B2-3810F09D9691}"/>
                </a:ext>
              </a:extLst>
            </p:cNvPr>
            <p:cNvSpPr>
              <a:spLocks noChangeArrowheads="1"/>
            </p:cNvSpPr>
            <p:nvPr/>
          </p:nvSpPr>
          <p:spPr bwMode="auto">
            <a:xfrm>
              <a:off x="3840" y="2256"/>
              <a:ext cx="288"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8</a:t>
              </a:r>
            </a:p>
          </p:txBody>
        </p:sp>
        <p:sp>
          <p:nvSpPr>
            <p:cNvPr id="118" name="Oval 104">
              <a:extLst>
                <a:ext uri="{FF2B5EF4-FFF2-40B4-BE49-F238E27FC236}">
                  <a16:creationId xmlns:a16="http://schemas.microsoft.com/office/drawing/2014/main" xmlns="" id="{B09C8211-5FEF-4BCE-882E-5CF533D2EDD2}"/>
                </a:ext>
              </a:extLst>
            </p:cNvPr>
            <p:cNvSpPr>
              <a:spLocks noChangeArrowheads="1"/>
            </p:cNvSpPr>
            <p:nvPr/>
          </p:nvSpPr>
          <p:spPr bwMode="auto">
            <a:xfrm>
              <a:off x="4176" y="2256"/>
              <a:ext cx="285"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9</a:t>
              </a:r>
            </a:p>
          </p:txBody>
        </p:sp>
        <p:sp>
          <p:nvSpPr>
            <p:cNvPr id="119" name="Oval 105">
              <a:extLst>
                <a:ext uri="{FF2B5EF4-FFF2-40B4-BE49-F238E27FC236}">
                  <a16:creationId xmlns:a16="http://schemas.microsoft.com/office/drawing/2014/main" xmlns="" id="{7FCF19A9-1B1C-4C02-B50F-F4C284031E47}"/>
                </a:ext>
              </a:extLst>
            </p:cNvPr>
            <p:cNvSpPr>
              <a:spLocks noChangeArrowheads="1"/>
            </p:cNvSpPr>
            <p:nvPr/>
          </p:nvSpPr>
          <p:spPr bwMode="auto">
            <a:xfrm>
              <a:off x="4752" y="1296"/>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3</a:t>
              </a:r>
            </a:p>
          </p:txBody>
        </p:sp>
        <p:sp>
          <p:nvSpPr>
            <p:cNvPr id="120" name="Oval 106">
              <a:extLst>
                <a:ext uri="{FF2B5EF4-FFF2-40B4-BE49-F238E27FC236}">
                  <a16:creationId xmlns:a16="http://schemas.microsoft.com/office/drawing/2014/main" xmlns="" id="{963E93A9-FB46-49A5-8A77-321F8F9C03B2}"/>
                </a:ext>
              </a:extLst>
            </p:cNvPr>
            <p:cNvSpPr>
              <a:spLocks noChangeArrowheads="1"/>
            </p:cNvSpPr>
            <p:nvPr/>
          </p:nvSpPr>
          <p:spPr bwMode="auto">
            <a:xfrm>
              <a:off x="3312" y="1296"/>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2</a:t>
              </a:r>
            </a:p>
          </p:txBody>
        </p:sp>
        <p:sp>
          <p:nvSpPr>
            <p:cNvPr id="121" name="Oval 107">
              <a:extLst>
                <a:ext uri="{FF2B5EF4-FFF2-40B4-BE49-F238E27FC236}">
                  <a16:creationId xmlns:a16="http://schemas.microsoft.com/office/drawing/2014/main" xmlns="" id="{3A894495-7E3C-4507-BFBD-CD5BECB53ED2}"/>
                </a:ext>
              </a:extLst>
            </p:cNvPr>
            <p:cNvSpPr>
              <a:spLocks noChangeArrowheads="1"/>
            </p:cNvSpPr>
            <p:nvPr/>
          </p:nvSpPr>
          <p:spPr bwMode="auto">
            <a:xfrm>
              <a:off x="4032" y="816"/>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1</a:t>
              </a:r>
            </a:p>
          </p:txBody>
        </p:sp>
        <p:sp>
          <p:nvSpPr>
            <p:cNvPr id="122" name="Oval 108">
              <a:extLst>
                <a:ext uri="{FF2B5EF4-FFF2-40B4-BE49-F238E27FC236}">
                  <a16:creationId xmlns:a16="http://schemas.microsoft.com/office/drawing/2014/main" xmlns="" id="{88F9CC16-49E3-463C-8328-C5F1375DB7BC}"/>
                </a:ext>
              </a:extLst>
            </p:cNvPr>
            <p:cNvSpPr>
              <a:spLocks noChangeArrowheads="1"/>
            </p:cNvSpPr>
            <p:nvPr/>
          </p:nvSpPr>
          <p:spPr bwMode="auto">
            <a:xfrm>
              <a:off x="4560" y="2256"/>
              <a:ext cx="285"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10</a:t>
              </a:r>
            </a:p>
          </p:txBody>
        </p:sp>
        <p:sp>
          <p:nvSpPr>
            <p:cNvPr id="123" name="Oval 109">
              <a:extLst>
                <a:ext uri="{FF2B5EF4-FFF2-40B4-BE49-F238E27FC236}">
                  <a16:creationId xmlns:a16="http://schemas.microsoft.com/office/drawing/2014/main" xmlns="" id="{592C5478-666B-43F0-87AD-3BBCB5F1C8AE}"/>
                </a:ext>
              </a:extLst>
            </p:cNvPr>
            <p:cNvSpPr>
              <a:spLocks noChangeArrowheads="1"/>
            </p:cNvSpPr>
            <p:nvPr/>
          </p:nvSpPr>
          <p:spPr bwMode="auto">
            <a:xfrm>
              <a:off x="4944" y="2256"/>
              <a:ext cx="285"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11</a:t>
              </a:r>
            </a:p>
          </p:txBody>
        </p:sp>
        <p:sp>
          <p:nvSpPr>
            <p:cNvPr id="124" name="Oval 110">
              <a:extLst>
                <a:ext uri="{FF2B5EF4-FFF2-40B4-BE49-F238E27FC236}">
                  <a16:creationId xmlns:a16="http://schemas.microsoft.com/office/drawing/2014/main" xmlns="" id="{D6209DF6-B0F7-464A-8E4D-189AEA7E3375}"/>
                </a:ext>
              </a:extLst>
            </p:cNvPr>
            <p:cNvSpPr>
              <a:spLocks noChangeArrowheads="1"/>
            </p:cNvSpPr>
            <p:nvPr/>
          </p:nvSpPr>
          <p:spPr bwMode="auto">
            <a:xfrm>
              <a:off x="5328" y="2256"/>
              <a:ext cx="285"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12</a:t>
              </a:r>
            </a:p>
          </p:txBody>
        </p:sp>
      </p:grpSp>
      <p:grpSp>
        <p:nvGrpSpPr>
          <p:cNvPr id="125" name="Group 139">
            <a:extLst>
              <a:ext uri="{FF2B5EF4-FFF2-40B4-BE49-F238E27FC236}">
                <a16:creationId xmlns:a16="http://schemas.microsoft.com/office/drawing/2014/main" xmlns="" id="{38C9B719-C1A8-4DBE-8BC2-FF5FC3EACAD3}"/>
              </a:ext>
            </a:extLst>
          </p:cNvPr>
          <p:cNvGrpSpPr>
            <a:grpSpLocks/>
          </p:cNvGrpSpPr>
          <p:nvPr/>
        </p:nvGrpSpPr>
        <p:grpSpPr bwMode="auto">
          <a:xfrm>
            <a:off x="1750992" y="4754870"/>
            <a:ext cx="2205038" cy="1698625"/>
            <a:chOff x="432" y="2112"/>
            <a:chExt cx="1389" cy="1070"/>
          </a:xfrm>
        </p:grpSpPr>
        <p:sp>
          <p:nvSpPr>
            <p:cNvPr id="126" name="Line 138">
              <a:extLst>
                <a:ext uri="{FF2B5EF4-FFF2-40B4-BE49-F238E27FC236}">
                  <a16:creationId xmlns:a16="http://schemas.microsoft.com/office/drawing/2014/main" xmlns="" id="{E17D05BC-E6A7-4831-B267-B8E55CB0C85D}"/>
                </a:ext>
              </a:extLst>
            </p:cNvPr>
            <p:cNvSpPr>
              <a:spLocks noChangeShapeType="1"/>
            </p:cNvSpPr>
            <p:nvPr/>
          </p:nvSpPr>
          <p:spPr bwMode="auto">
            <a:xfrm>
              <a:off x="816" y="2544"/>
              <a:ext cx="24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7" name="Freeform 137">
              <a:extLst>
                <a:ext uri="{FF2B5EF4-FFF2-40B4-BE49-F238E27FC236}">
                  <a16:creationId xmlns:a16="http://schemas.microsoft.com/office/drawing/2014/main" xmlns="" id="{C60640B3-9F73-4535-9454-ACBEF9E12C49}"/>
                </a:ext>
              </a:extLst>
            </p:cNvPr>
            <p:cNvSpPr>
              <a:spLocks/>
            </p:cNvSpPr>
            <p:nvPr/>
          </p:nvSpPr>
          <p:spPr bwMode="auto">
            <a:xfrm>
              <a:off x="528" y="2228"/>
              <a:ext cx="1191" cy="850"/>
            </a:xfrm>
            <a:custGeom>
              <a:avLst/>
              <a:gdLst>
                <a:gd name="T0" fmla="*/ 1191 w 1191"/>
                <a:gd name="T1" fmla="*/ 850 h 850"/>
                <a:gd name="T2" fmla="*/ 907 w 1191"/>
                <a:gd name="T3" fmla="*/ 397 h 850"/>
                <a:gd name="T4" fmla="*/ 605 w 1191"/>
                <a:gd name="T5" fmla="*/ 0 h 850"/>
                <a:gd name="T6" fmla="*/ 288 w 1191"/>
                <a:gd name="T7" fmla="*/ 364 h 850"/>
                <a:gd name="T8" fmla="*/ 0 w 1191"/>
                <a:gd name="T9" fmla="*/ 844 h 850"/>
                <a:gd name="T10" fmla="*/ 0 60000 65536"/>
                <a:gd name="T11" fmla="*/ 0 60000 65536"/>
                <a:gd name="T12" fmla="*/ 0 60000 65536"/>
                <a:gd name="T13" fmla="*/ 0 60000 65536"/>
                <a:gd name="T14" fmla="*/ 0 60000 65536"/>
                <a:gd name="T15" fmla="*/ 0 w 1191"/>
                <a:gd name="T16" fmla="*/ 0 h 850"/>
                <a:gd name="T17" fmla="*/ 1191 w 1191"/>
                <a:gd name="T18" fmla="*/ 850 h 850"/>
              </a:gdLst>
              <a:ahLst/>
              <a:cxnLst>
                <a:cxn ang="T10">
                  <a:pos x="T0" y="T1"/>
                </a:cxn>
                <a:cxn ang="T11">
                  <a:pos x="T2" y="T3"/>
                </a:cxn>
                <a:cxn ang="T12">
                  <a:pos x="T4" y="T5"/>
                </a:cxn>
                <a:cxn ang="T13">
                  <a:pos x="T6" y="T7"/>
                </a:cxn>
                <a:cxn ang="T14">
                  <a:pos x="T8" y="T9"/>
                </a:cxn>
              </a:cxnLst>
              <a:rect l="T15" t="T16" r="T17" b="T18"/>
              <a:pathLst>
                <a:path w="1191" h="850">
                  <a:moveTo>
                    <a:pt x="1191" y="850"/>
                  </a:moveTo>
                  <a:lnTo>
                    <a:pt x="907" y="397"/>
                  </a:lnTo>
                  <a:lnTo>
                    <a:pt x="605" y="0"/>
                  </a:lnTo>
                  <a:lnTo>
                    <a:pt x="288" y="364"/>
                  </a:lnTo>
                  <a:lnTo>
                    <a:pt x="0" y="84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28" name="Oval 122">
              <a:extLst>
                <a:ext uri="{FF2B5EF4-FFF2-40B4-BE49-F238E27FC236}">
                  <a16:creationId xmlns:a16="http://schemas.microsoft.com/office/drawing/2014/main" xmlns="" id="{306AA6F5-D95F-4EFA-8475-C8A6026C68E6}"/>
                </a:ext>
              </a:extLst>
            </p:cNvPr>
            <p:cNvSpPr>
              <a:spLocks noChangeArrowheads="1"/>
            </p:cNvSpPr>
            <p:nvPr/>
          </p:nvSpPr>
          <p:spPr bwMode="auto">
            <a:xfrm>
              <a:off x="432" y="2928"/>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4</a:t>
              </a:r>
            </a:p>
          </p:txBody>
        </p:sp>
        <p:sp>
          <p:nvSpPr>
            <p:cNvPr id="129" name="Oval 123">
              <a:extLst>
                <a:ext uri="{FF2B5EF4-FFF2-40B4-BE49-F238E27FC236}">
                  <a16:creationId xmlns:a16="http://schemas.microsoft.com/office/drawing/2014/main" xmlns="" id="{3C0B4A4F-4366-4BA1-A1C9-DD9656C43583}"/>
                </a:ext>
              </a:extLst>
            </p:cNvPr>
            <p:cNvSpPr>
              <a:spLocks noChangeArrowheads="1"/>
            </p:cNvSpPr>
            <p:nvPr/>
          </p:nvSpPr>
          <p:spPr bwMode="auto">
            <a:xfrm>
              <a:off x="912" y="2928"/>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5</a:t>
              </a:r>
            </a:p>
          </p:txBody>
        </p:sp>
        <p:sp>
          <p:nvSpPr>
            <p:cNvPr id="130" name="Oval 125">
              <a:extLst>
                <a:ext uri="{FF2B5EF4-FFF2-40B4-BE49-F238E27FC236}">
                  <a16:creationId xmlns:a16="http://schemas.microsoft.com/office/drawing/2014/main" xmlns="" id="{FA793DBA-3369-449D-9F32-2AFC794A2A21}"/>
                </a:ext>
              </a:extLst>
            </p:cNvPr>
            <p:cNvSpPr>
              <a:spLocks noChangeArrowheads="1"/>
            </p:cNvSpPr>
            <p:nvPr/>
          </p:nvSpPr>
          <p:spPr bwMode="auto">
            <a:xfrm>
              <a:off x="1584" y="2928"/>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6</a:t>
              </a:r>
            </a:p>
          </p:txBody>
        </p:sp>
        <p:sp>
          <p:nvSpPr>
            <p:cNvPr id="131" name="Oval 131">
              <a:extLst>
                <a:ext uri="{FF2B5EF4-FFF2-40B4-BE49-F238E27FC236}">
                  <a16:creationId xmlns:a16="http://schemas.microsoft.com/office/drawing/2014/main" xmlns="" id="{757B9F3C-E8EE-4B39-8525-ADE562038B52}"/>
                </a:ext>
              </a:extLst>
            </p:cNvPr>
            <p:cNvSpPr>
              <a:spLocks noChangeArrowheads="1"/>
            </p:cNvSpPr>
            <p:nvPr/>
          </p:nvSpPr>
          <p:spPr bwMode="auto">
            <a:xfrm>
              <a:off x="1296" y="2496"/>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3</a:t>
              </a:r>
            </a:p>
          </p:txBody>
        </p:sp>
        <p:sp>
          <p:nvSpPr>
            <p:cNvPr id="132" name="Oval 132">
              <a:extLst>
                <a:ext uri="{FF2B5EF4-FFF2-40B4-BE49-F238E27FC236}">
                  <a16:creationId xmlns:a16="http://schemas.microsoft.com/office/drawing/2014/main" xmlns="" id="{A3CE69CF-4664-4A78-8E69-D247398AA932}"/>
                </a:ext>
              </a:extLst>
            </p:cNvPr>
            <p:cNvSpPr>
              <a:spLocks noChangeArrowheads="1"/>
            </p:cNvSpPr>
            <p:nvPr/>
          </p:nvSpPr>
          <p:spPr bwMode="auto">
            <a:xfrm>
              <a:off x="720" y="2448"/>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2</a:t>
              </a:r>
            </a:p>
          </p:txBody>
        </p:sp>
        <p:sp>
          <p:nvSpPr>
            <p:cNvPr id="133" name="Oval 133">
              <a:extLst>
                <a:ext uri="{FF2B5EF4-FFF2-40B4-BE49-F238E27FC236}">
                  <a16:creationId xmlns:a16="http://schemas.microsoft.com/office/drawing/2014/main" xmlns="" id="{4A31AB41-AFD9-406A-8CF2-1496CA08CA64}"/>
                </a:ext>
              </a:extLst>
            </p:cNvPr>
            <p:cNvSpPr>
              <a:spLocks noChangeArrowheads="1"/>
            </p:cNvSpPr>
            <p:nvPr/>
          </p:nvSpPr>
          <p:spPr bwMode="auto">
            <a:xfrm>
              <a:off x="1008" y="2112"/>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1</a:t>
              </a:r>
            </a:p>
          </p:txBody>
        </p:sp>
      </p:grpSp>
      <p:grpSp>
        <p:nvGrpSpPr>
          <p:cNvPr id="134" name="Group 164">
            <a:extLst>
              <a:ext uri="{FF2B5EF4-FFF2-40B4-BE49-F238E27FC236}">
                <a16:creationId xmlns:a16="http://schemas.microsoft.com/office/drawing/2014/main" xmlns="" id="{D09A5F1E-37D1-4657-8859-B9A936C57D67}"/>
              </a:ext>
            </a:extLst>
          </p:cNvPr>
          <p:cNvGrpSpPr>
            <a:grpSpLocks/>
          </p:cNvGrpSpPr>
          <p:nvPr/>
        </p:nvGrpSpPr>
        <p:grpSpPr bwMode="auto">
          <a:xfrm>
            <a:off x="7029047" y="3981536"/>
            <a:ext cx="4262438" cy="2689225"/>
            <a:chOff x="2064" y="1824"/>
            <a:chExt cx="2685" cy="1694"/>
          </a:xfrm>
        </p:grpSpPr>
        <p:sp>
          <p:nvSpPr>
            <p:cNvPr id="135" name="Line 143">
              <a:extLst>
                <a:ext uri="{FF2B5EF4-FFF2-40B4-BE49-F238E27FC236}">
                  <a16:creationId xmlns:a16="http://schemas.microsoft.com/office/drawing/2014/main" xmlns="" id="{591EB2FD-9E3E-4C9C-88C4-BFA953984794}"/>
                </a:ext>
              </a:extLst>
            </p:cNvPr>
            <p:cNvSpPr>
              <a:spLocks noChangeShapeType="1"/>
            </p:cNvSpPr>
            <p:nvPr/>
          </p:nvSpPr>
          <p:spPr bwMode="auto">
            <a:xfrm>
              <a:off x="3120" y="2928"/>
              <a:ext cx="28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6" name="Line 144">
              <a:extLst>
                <a:ext uri="{FF2B5EF4-FFF2-40B4-BE49-F238E27FC236}">
                  <a16:creationId xmlns:a16="http://schemas.microsoft.com/office/drawing/2014/main" xmlns="" id="{25D3084F-09E4-4989-99A6-93CA412418FF}"/>
                </a:ext>
              </a:extLst>
            </p:cNvPr>
            <p:cNvSpPr>
              <a:spLocks noChangeShapeType="1"/>
            </p:cNvSpPr>
            <p:nvPr/>
          </p:nvSpPr>
          <p:spPr bwMode="auto">
            <a:xfrm>
              <a:off x="2400" y="2928"/>
              <a:ext cx="192"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7" name="Freeform 145">
              <a:extLst>
                <a:ext uri="{FF2B5EF4-FFF2-40B4-BE49-F238E27FC236}">
                  <a16:creationId xmlns:a16="http://schemas.microsoft.com/office/drawing/2014/main" xmlns="" id="{0B4E5F53-0A5D-42CD-A59A-65BA85BD5F6D}"/>
                </a:ext>
              </a:extLst>
            </p:cNvPr>
            <p:cNvSpPr>
              <a:spLocks/>
            </p:cNvSpPr>
            <p:nvPr/>
          </p:nvSpPr>
          <p:spPr bwMode="auto">
            <a:xfrm>
              <a:off x="4241" y="2428"/>
              <a:ext cx="368" cy="501"/>
            </a:xfrm>
            <a:custGeom>
              <a:avLst/>
              <a:gdLst>
                <a:gd name="T0" fmla="*/ 0 w 368"/>
                <a:gd name="T1" fmla="*/ 0 h 501"/>
                <a:gd name="T2" fmla="*/ 368 w 368"/>
                <a:gd name="T3" fmla="*/ 501 h 501"/>
                <a:gd name="T4" fmla="*/ 367 w 368"/>
                <a:gd name="T5" fmla="*/ 490 h 501"/>
                <a:gd name="T6" fmla="*/ 0 60000 65536"/>
                <a:gd name="T7" fmla="*/ 0 60000 65536"/>
                <a:gd name="T8" fmla="*/ 0 60000 65536"/>
                <a:gd name="T9" fmla="*/ 0 w 368"/>
                <a:gd name="T10" fmla="*/ 0 h 501"/>
                <a:gd name="T11" fmla="*/ 368 w 368"/>
                <a:gd name="T12" fmla="*/ 501 h 501"/>
              </a:gdLst>
              <a:ahLst/>
              <a:cxnLst>
                <a:cxn ang="T6">
                  <a:pos x="T0" y="T1"/>
                </a:cxn>
                <a:cxn ang="T7">
                  <a:pos x="T2" y="T3"/>
                </a:cxn>
                <a:cxn ang="T8">
                  <a:pos x="T4" y="T5"/>
                </a:cxn>
              </a:cxnLst>
              <a:rect l="T9" t="T10" r="T11" b="T12"/>
              <a:pathLst>
                <a:path w="368" h="501">
                  <a:moveTo>
                    <a:pt x="0" y="0"/>
                  </a:moveTo>
                  <a:lnTo>
                    <a:pt x="368" y="501"/>
                  </a:lnTo>
                  <a:lnTo>
                    <a:pt x="367" y="49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38" name="Freeform 146">
              <a:extLst>
                <a:ext uri="{FF2B5EF4-FFF2-40B4-BE49-F238E27FC236}">
                  <a16:creationId xmlns:a16="http://schemas.microsoft.com/office/drawing/2014/main" xmlns="" id="{262B9EBE-0341-4680-AA62-6919DBF30A04}"/>
                </a:ext>
              </a:extLst>
            </p:cNvPr>
            <p:cNvSpPr>
              <a:spLocks/>
            </p:cNvSpPr>
            <p:nvPr/>
          </p:nvSpPr>
          <p:spPr bwMode="auto">
            <a:xfrm>
              <a:off x="3513" y="1956"/>
              <a:ext cx="728" cy="1452"/>
            </a:xfrm>
            <a:custGeom>
              <a:avLst/>
              <a:gdLst>
                <a:gd name="T0" fmla="*/ 0 w 728"/>
                <a:gd name="T1" fmla="*/ 0 h 1452"/>
                <a:gd name="T2" fmla="*/ 728 w 728"/>
                <a:gd name="T3" fmla="*/ 472 h 1452"/>
                <a:gd name="T4" fmla="*/ 327 w 728"/>
                <a:gd name="T5" fmla="*/ 972 h 1452"/>
                <a:gd name="T6" fmla="*/ 183 w 728"/>
                <a:gd name="T7" fmla="*/ 1452 h 1452"/>
                <a:gd name="T8" fmla="*/ 0 60000 65536"/>
                <a:gd name="T9" fmla="*/ 0 60000 65536"/>
                <a:gd name="T10" fmla="*/ 0 60000 65536"/>
                <a:gd name="T11" fmla="*/ 0 60000 65536"/>
                <a:gd name="T12" fmla="*/ 0 w 728"/>
                <a:gd name="T13" fmla="*/ 0 h 1452"/>
                <a:gd name="T14" fmla="*/ 728 w 728"/>
                <a:gd name="T15" fmla="*/ 1452 h 1452"/>
              </a:gdLst>
              <a:ahLst/>
              <a:cxnLst>
                <a:cxn ang="T8">
                  <a:pos x="T0" y="T1"/>
                </a:cxn>
                <a:cxn ang="T9">
                  <a:pos x="T2" y="T3"/>
                </a:cxn>
                <a:cxn ang="T10">
                  <a:pos x="T4" y="T5"/>
                </a:cxn>
                <a:cxn ang="T11">
                  <a:pos x="T6" y="T7"/>
                </a:cxn>
              </a:cxnLst>
              <a:rect l="T12" t="T13" r="T14" b="T15"/>
              <a:pathLst>
                <a:path w="728" h="1452">
                  <a:moveTo>
                    <a:pt x="0" y="0"/>
                  </a:moveTo>
                  <a:lnTo>
                    <a:pt x="728" y="472"/>
                  </a:lnTo>
                  <a:lnTo>
                    <a:pt x="327" y="972"/>
                  </a:lnTo>
                  <a:lnTo>
                    <a:pt x="183" y="145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39" name="Freeform 147">
              <a:extLst>
                <a:ext uri="{FF2B5EF4-FFF2-40B4-BE49-F238E27FC236}">
                  <a16:creationId xmlns:a16="http://schemas.microsoft.com/office/drawing/2014/main" xmlns="" id="{9861B669-51BA-43CD-B6BF-D4ECFC690BCB}"/>
                </a:ext>
              </a:extLst>
            </p:cNvPr>
            <p:cNvSpPr>
              <a:spLocks/>
            </p:cNvSpPr>
            <p:nvPr/>
          </p:nvSpPr>
          <p:spPr bwMode="auto">
            <a:xfrm>
              <a:off x="2832" y="2448"/>
              <a:ext cx="336" cy="960"/>
            </a:xfrm>
            <a:custGeom>
              <a:avLst/>
              <a:gdLst>
                <a:gd name="T0" fmla="*/ 0 w 336"/>
                <a:gd name="T1" fmla="*/ 0 h 960"/>
                <a:gd name="T2" fmla="*/ 336 w 336"/>
                <a:gd name="T3" fmla="*/ 480 h 960"/>
                <a:gd name="T4" fmla="*/ 144 w 336"/>
                <a:gd name="T5" fmla="*/ 960 h 960"/>
                <a:gd name="T6" fmla="*/ 0 60000 65536"/>
                <a:gd name="T7" fmla="*/ 0 60000 65536"/>
                <a:gd name="T8" fmla="*/ 0 60000 65536"/>
                <a:gd name="T9" fmla="*/ 0 w 336"/>
                <a:gd name="T10" fmla="*/ 0 h 960"/>
                <a:gd name="T11" fmla="*/ 336 w 336"/>
                <a:gd name="T12" fmla="*/ 960 h 960"/>
              </a:gdLst>
              <a:ahLst/>
              <a:cxnLst>
                <a:cxn ang="T6">
                  <a:pos x="T0" y="T1"/>
                </a:cxn>
                <a:cxn ang="T7">
                  <a:pos x="T2" y="T3"/>
                </a:cxn>
                <a:cxn ang="T8">
                  <a:pos x="T4" y="T5"/>
                </a:cxn>
              </a:cxnLst>
              <a:rect l="T9" t="T10" r="T11" b="T12"/>
              <a:pathLst>
                <a:path w="336" h="960">
                  <a:moveTo>
                    <a:pt x="0" y="0"/>
                  </a:moveTo>
                  <a:lnTo>
                    <a:pt x="336" y="480"/>
                  </a:lnTo>
                  <a:lnTo>
                    <a:pt x="144" y="96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0" name="Freeform 148">
              <a:extLst>
                <a:ext uri="{FF2B5EF4-FFF2-40B4-BE49-F238E27FC236}">
                  <a16:creationId xmlns:a16="http://schemas.microsoft.com/office/drawing/2014/main" xmlns="" id="{53913132-EC76-4EEF-ABEB-8FCB3BCEBEA9}"/>
                </a:ext>
              </a:extLst>
            </p:cNvPr>
            <p:cNvSpPr>
              <a:spLocks/>
            </p:cNvSpPr>
            <p:nvPr/>
          </p:nvSpPr>
          <p:spPr bwMode="auto">
            <a:xfrm>
              <a:off x="2160" y="1947"/>
              <a:ext cx="1344" cy="1461"/>
            </a:xfrm>
            <a:custGeom>
              <a:avLst/>
              <a:gdLst>
                <a:gd name="T0" fmla="*/ 1344 w 1344"/>
                <a:gd name="T1" fmla="*/ 0 h 1461"/>
                <a:gd name="T2" fmla="*/ 672 w 1344"/>
                <a:gd name="T3" fmla="*/ 501 h 1461"/>
                <a:gd name="T4" fmla="*/ 192 w 1344"/>
                <a:gd name="T5" fmla="*/ 981 h 1461"/>
                <a:gd name="T6" fmla="*/ 0 w 1344"/>
                <a:gd name="T7" fmla="*/ 1461 h 1461"/>
                <a:gd name="T8" fmla="*/ 0 60000 65536"/>
                <a:gd name="T9" fmla="*/ 0 60000 65536"/>
                <a:gd name="T10" fmla="*/ 0 60000 65536"/>
                <a:gd name="T11" fmla="*/ 0 60000 65536"/>
                <a:gd name="T12" fmla="*/ 0 w 1344"/>
                <a:gd name="T13" fmla="*/ 0 h 1461"/>
                <a:gd name="T14" fmla="*/ 1344 w 1344"/>
                <a:gd name="T15" fmla="*/ 1461 h 1461"/>
              </a:gdLst>
              <a:ahLst/>
              <a:cxnLst>
                <a:cxn ang="T8">
                  <a:pos x="T0" y="T1"/>
                </a:cxn>
                <a:cxn ang="T9">
                  <a:pos x="T2" y="T3"/>
                </a:cxn>
                <a:cxn ang="T10">
                  <a:pos x="T4" y="T5"/>
                </a:cxn>
                <a:cxn ang="T11">
                  <a:pos x="T6" y="T7"/>
                </a:cxn>
              </a:cxnLst>
              <a:rect l="T12" t="T13" r="T14" b="T15"/>
              <a:pathLst>
                <a:path w="1344" h="1461">
                  <a:moveTo>
                    <a:pt x="1344" y="0"/>
                  </a:moveTo>
                  <a:lnTo>
                    <a:pt x="672" y="501"/>
                  </a:lnTo>
                  <a:lnTo>
                    <a:pt x="192" y="981"/>
                  </a:lnTo>
                  <a:lnTo>
                    <a:pt x="0" y="1461"/>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1" name="Oval 149">
              <a:extLst>
                <a:ext uri="{FF2B5EF4-FFF2-40B4-BE49-F238E27FC236}">
                  <a16:creationId xmlns:a16="http://schemas.microsoft.com/office/drawing/2014/main" xmlns="" id="{9BC344F7-DCE2-46A2-9F26-2BC610D85CF6}"/>
                </a:ext>
              </a:extLst>
            </p:cNvPr>
            <p:cNvSpPr>
              <a:spLocks noChangeArrowheads="1"/>
            </p:cNvSpPr>
            <p:nvPr/>
          </p:nvSpPr>
          <p:spPr bwMode="auto">
            <a:xfrm>
              <a:off x="2256" y="2784"/>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4</a:t>
              </a:r>
            </a:p>
          </p:txBody>
        </p:sp>
        <p:sp>
          <p:nvSpPr>
            <p:cNvPr id="142" name="Oval 150">
              <a:extLst>
                <a:ext uri="{FF2B5EF4-FFF2-40B4-BE49-F238E27FC236}">
                  <a16:creationId xmlns:a16="http://schemas.microsoft.com/office/drawing/2014/main" xmlns="" id="{972B873D-A27E-4B91-A651-09F5D1233925}"/>
                </a:ext>
              </a:extLst>
            </p:cNvPr>
            <p:cNvSpPr>
              <a:spLocks noChangeArrowheads="1"/>
            </p:cNvSpPr>
            <p:nvPr/>
          </p:nvSpPr>
          <p:spPr bwMode="auto">
            <a:xfrm>
              <a:off x="3024" y="2784"/>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5</a:t>
              </a:r>
            </a:p>
          </p:txBody>
        </p:sp>
        <p:sp>
          <p:nvSpPr>
            <p:cNvPr id="143" name="Oval 151">
              <a:extLst>
                <a:ext uri="{FF2B5EF4-FFF2-40B4-BE49-F238E27FC236}">
                  <a16:creationId xmlns:a16="http://schemas.microsoft.com/office/drawing/2014/main" xmlns="" id="{92915B63-6A0B-4B5D-B24A-D28700736856}"/>
                </a:ext>
              </a:extLst>
            </p:cNvPr>
            <p:cNvSpPr>
              <a:spLocks noChangeArrowheads="1"/>
            </p:cNvSpPr>
            <p:nvPr/>
          </p:nvSpPr>
          <p:spPr bwMode="auto">
            <a:xfrm>
              <a:off x="3744" y="2784"/>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6</a:t>
              </a:r>
            </a:p>
          </p:txBody>
        </p:sp>
        <p:sp>
          <p:nvSpPr>
            <p:cNvPr id="144" name="Oval 152">
              <a:extLst>
                <a:ext uri="{FF2B5EF4-FFF2-40B4-BE49-F238E27FC236}">
                  <a16:creationId xmlns:a16="http://schemas.microsoft.com/office/drawing/2014/main" xmlns="" id="{08A6FF15-EAC5-47EA-9FC4-CBC4C0F773BB}"/>
                </a:ext>
              </a:extLst>
            </p:cNvPr>
            <p:cNvSpPr>
              <a:spLocks noChangeArrowheads="1"/>
            </p:cNvSpPr>
            <p:nvPr/>
          </p:nvSpPr>
          <p:spPr bwMode="auto">
            <a:xfrm>
              <a:off x="4512" y="2784"/>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7</a:t>
              </a:r>
            </a:p>
          </p:txBody>
        </p:sp>
        <p:sp>
          <p:nvSpPr>
            <p:cNvPr id="145" name="Oval 153">
              <a:extLst>
                <a:ext uri="{FF2B5EF4-FFF2-40B4-BE49-F238E27FC236}">
                  <a16:creationId xmlns:a16="http://schemas.microsoft.com/office/drawing/2014/main" xmlns="" id="{5021BBC4-7C85-4266-9D6D-482B33E3B40C}"/>
                </a:ext>
              </a:extLst>
            </p:cNvPr>
            <p:cNvSpPr>
              <a:spLocks noChangeArrowheads="1"/>
            </p:cNvSpPr>
            <p:nvPr/>
          </p:nvSpPr>
          <p:spPr bwMode="auto">
            <a:xfrm>
              <a:off x="2064" y="3264"/>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8</a:t>
              </a:r>
            </a:p>
          </p:txBody>
        </p:sp>
        <p:sp>
          <p:nvSpPr>
            <p:cNvPr id="146" name="Oval 154">
              <a:extLst>
                <a:ext uri="{FF2B5EF4-FFF2-40B4-BE49-F238E27FC236}">
                  <a16:creationId xmlns:a16="http://schemas.microsoft.com/office/drawing/2014/main" xmlns="" id="{AC389761-E111-4568-8D54-E1DF78A3E994}"/>
                </a:ext>
              </a:extLst>
            </p:cNvPr>
            <p:cNvSpPr>
              <a:spLocks noChangeArrowheads="1"/>
            </p:cNvSpPr>
            <p:nvPr/>
          </p:nvSpPr>
          <p:spPr bwMode="auto">
            <a:xfrm>
              <a:off x="2448" y="3264"/>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9</a:t>
              </a:r>
            </a:p>
          </p:txBody>
        </p:sp>
        <p:sp>
          <p:nvSpPr>
            <p:cNvPr id="147" name="Oval 155">
              <a:extLst>
                <a:ext uri="{FF2B5EF4-FFF2-40B4-BE49-F238E27FC236}">
                  <a16:creationId xmlns:a16="http://schemas.microsoft.com/office/drawing/2014/main" xmlns="" id="{63421021-BAFB-4FD5-B374-CD35595F1628}"/>
                </a:ext>
              </a:extLst>
            </p:cNvPr>
            <p:cNvSpPr>
              <a:spLocks noChangeArrowheads="1"/>
            </p:cNvSpPr>
            <p:nvPr/>
          </p:nvSpPr>
          <p:spPr bwMode="auto">
            <a:xfrm>
              <a:off x="2832" y="3264"/>
              <a:ext cx="288"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10</a:t>
              </a:r>
            </a:p>
          </p:txBody>
        </p:sp>
        <p:sp>
          <p:nvSpPr>
            <p:cNvPr id="148" name="Oval 156">
              <a:extLst>
                <a:ext uri="{FF2B5EF4-FFF2-40B4-BE49-F238E27FC236}">
                  <a16:creationId xmlns:a16="http://schemas.microsoft.com/office/drawing/2014/main" xmlns="" id="{70C8333C-0278-4E89-871A-07C6A4891A40}"/>
                </a:ext>
              </a:extLst>
            </p:cNvPr>
            <p:cNvSpPr>
              <a:spLocks noChangeArrowheads="1"/>
            </p:cNvSpPr>
            <p:nvPr/>
          </p:nvSpPr>
          <p:spPr bwMode="auto">
            <a:xfrm>
              <a:off x="3216" y="3264"/>
              <a:ext cx="288"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11</a:t>
              </a:r>
            </a:p>
          </p:txBody>
        </p:sp>
        <p:sp>
          <p:nvSpPr>
            <p:cNvPr id="149" name="Oval 157">
              <a:extLst>
                <a:ext uri="{FF2B5EF4-FFF2-40B4-BE49-F238E27FC236}">
                  <a16:creationId xmlns:a16="http://schemas.microsoft.com/office/drawing/2014/main" xmlns="" id="{30AC6C01-33B8-4223-9D44-B115396A9E6B}"/>
                </a:ext>
              </a:extLst>
            </p:cNvPr>
            <p:cNvSpPr>
              <a:spLocks noChangeArrowheads="1"/>
            </p:cNvSpPr>
            <p:nvPr/>
          </p:nvSpPr>
          <p:spPr bwMode="auto">
            <a:xfrm>
              <a:off x="3552" y="3264"/>
              <a:ext cx="285"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12</a:t>
              </a:r>
            </a:p>
          </p:txBody>
        </p:sp>
        <p:sp>
          <p:nvSpPr>
            <p:cNvPr id="150" name="Oval 158">
              <a:extLst>
                <a:ext uri="{FF2B5EF4-FFF2-40B4-BE49-F238E27FC236}">
                  <a16:creationId xmlns:a16="http://schemas.microsoft.com/office/drawing/2014/main" xmlns="" id="{F8DB1529-CD9F-4F78-B62D-22B75AE42D61}"/>
                </a:ext>
              </a:extLst>
            </p:cNvPr>
            <p:cNvSpPr>
              <a:spLocks noChangeArrowheads="1"/>
            </p:cNvSpPr>
            <p:nvPr/>
          </p:nvSpPr>
          <p:spPr bwMode="auto">
            <a:xfrm>
              <a:off x="4128" y="2304"/>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3</a:t>
              </a:r>
            </a:p>
          </p:txBody>
        </p:sp>
        <p:sp>
          <p:nvSpPr>
            <p:cNvPr id="151" name="Oval 159">
              <a:extLst>
                <a:ext uri="{FF2B5EF4-FFF2-40B4-BE49-F238E27FC236}">
                  <a16:creationId xmlns:a16="http://schemas.microsoft.com/office/drawing/2014/main" xmlns="" id="{2F9C5C07-8E23-4E1F-9E32-70FE3401E05E}"/>
                </a:ext>
              </a:extLst>
            </p:cNvPr>
            <p:cNvSpPr>
              <a:spLocks noChangeArrowheads="1"/>
            </p:cNvSpPr>
            <p:nvPr/>
          </p:nvSpPr>
          <p:spPr bwMode="auto">
            <a:xfrm>
              <a:off x="2688" y="2304"/>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2</a:t>
              </a:r>
            </a:p>
          </p:txBody>
        </p:sp>
        <p:sp>
          <p:nvSpPr>
            <p:cNvPr id="152" name="Oval 160">
              <a:extLst>
                <a:ext uri="{FF2B5EF4-FFF2-40B4-BE49-F238E27FC236}">
                  <a16:creationId xmlns:a16="http://schemas.microsoft.com/office/drawing/2014/main" xmlns="" id="{28EC9449-8E1B-4725-9767-15FD6083B1F0}"/>
                </a:ext>
              </a:extLst>
            </p:cNvPr>
            <p:cNvSpPr>
              <a:spLocks noChangeArrowheads="1"/>
            </p:cNvSpPr>
            <p:nvPr/>
          </p:nvSpPr>
          <p:spPr bwMode="auto">
            <a:xfrm>
              <a:off x="3408" y="1824"/>
              <a:ext cx="237" cy="254"/>
            </a:xfrm>
            <a:prstGeom prst="ellipse">
              <a:avLst/>
            </a:prstGeom>
            <a:solidFill>
              <a:schemeClr val="bg1"/>
            </a:solidFill>
            <a:ln w="9525">
              <a:solidFill>
                <a:schemeClr val="tx1"/>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a:t>1</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up)">
                                      <p:cBhvr>
                                        <p:cTn id="7" dur="500"/>
                                        <p:tgtEl>
                                          <p:spTgt spid="8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ipe(up)">
                                      <p:cBhvr>
                                        <p:cTn id="11" dur="500"/>
                                        <p:tgtEl>
                                          <p:spTgt spid="10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wipe(up)">
                                      <p:cBhvr>
                                        <p:cTn id="15" dur="500"/>
                                        <p:tgtEl>
                                          <p:spTgt spid="12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34"/>
                                        </p:tgtEl>
                                        <p:attrNameLst>
                                          <p:attrName>style.visibility</p:attrName>
                                        </p:attrNameLst>
                                      </p:cBhvr>
                                      <p:to>
                                        <p:strVal val="visible"/>
                                      </p:to>
                                    </p:set>
                                    <p:animEffect transition="in" filter="wipe(up)">
                                      <p:cBhvr>
                                        <p:cTn id="19" dur="500"/>
                                        <p:tgtEl>
                                          <p:spTgt spid="13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918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129191"/>
                                        </p:tgtEl>
                                        <p:attrNameLst>
                                          <p:attrName>style.visibility</p:attrName>
                                        </p:attrNameLst>
                                      </p:cBhvr>
                                      <p:to>
                                        <p:strVal val="visible"/>
                                      </p:to>
                                    </p:set>
                                    <p:anim calcmode="lin" valueType="num">
                                      <p:cBhvr>
                                        <p:cTn id="28" dur="1000" fill="hold"/>
                                        <p:tgtEl>
                                          <p:spTgt spid="129191"/>
                                        </p:tgtEl>
                                        <p:attrNameLst>
                                          <p:attrName>ppt_w</p:attrName>
                                        </p:attrNameLst>
                                      </p:cBhvr>
                                      <p:tavLst>
                                        <p:tav tm="0">
                                          <p:val>
                                            <p:fltVal val="0"/>
                                          </p:val>
                                        </p:tav>
                                        <p:tav tm="100000">
                                          <p:val>
                                            <p:strVal val="#ppt_w"/>
                                          </p:val>
                                        </p:tav>
                                      </p:tavLst>
                                    </p:anim>
                                    <p:anim calcmode="lin" valueType="num">
                                      <p:cBhvr>
                                        <p:cTn id="29" dur="1000" fill="hold"/>
                                        <p:tgtEl>
                                          <p:spTgt spid="129191"/>
                                        </p:tgtEl>
                                        <p:attrNameLst>
                                          <p:attrName>ppt_h</p:attrName>
                                        </p:attrNameLst>
                                      </p:cBhvr>
                                      <p:tavLst>
                                        <p:tav tm="0">
                                          <p:val>
                                            <p:fltVal val="0"/>
                                          </p:val>
                                        </p:tav>
                                        <p:tav tm="100000">
                                          <p:val>
                                            <p:strVal val="#ppt_h"/>
                                          </p:val>
                                        </p:tav>
                                      </p:tavLst>
                                    </p:anim>
                                    <p:anim calcmode="lin" valueType="num">
                                      <p:cBhvr>
                                        <p:cTn id="30" dur="1000" fill="hold"/>
                                        <p:tgtEl>
                                          <p:spTgt spid="129191"/>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2919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129199"/>
                                        </p:tgtEl>
                                        <p:attrNameLst>
                                          <p:attrName>style.visibility</p:attrName>
                                        </p:attrNameLst>
                                      </p:cBhvr>
                                      <p:to>
                                        <p:strVal val="visible"/>
                                      </p:to>
                                    </p:set>
                                    <p:anim calcmode="lin" valueType="num">
                                      <p:cBhvr>
                                        <p:cTn id="36" dur="1000" fill="hold"/>
                                        <p:tgtEl>
                                          <p:spTgt spid="129199"/>
                                        </p:tgtEl>
                                        <p:attrNameLst>
                                          <p:attrName>ppt_w</p:attrName>
                                        </p:attrNameLst>
                                      </p:cBhvr>
                                      <p:tavLst>
                                        <p:tav tm="0">
                                          <p:val>
                                            <p:fltVal val="0"/>
                                          </p:val>
                                        </p:tav>
                                        <p:tav tm="100000">
                                          <p:val>
                                            <p:strVal val="#ppt_w"/>
                                          </p:val>
                                        </p:tav>
                                      </p:tavLst>
                                    </p:anim>
                                    <p:anim calcmode="lin" valueType="num">
                                      <p:cBhvr>
                                        <p:cTn id="37" dur="1000" fill="hold"/>
                                        <p:tgtEl>
                                          <p:spTgt spid="129199"/>
                                        </p:tgtEl>
                                        <p:attrNameLst>
                                          <p:attrName>ppt_h</p:attrName>
                                        </p:attrNameLst>
                                      </p:cBhvr>
                                      <p:tavLst>
                                        <p:tav tm="0">
                                          <p:val>
                                            <p:fltVal val="0"/>
                                          </p:val>
                                        </p:tav>
                                        <p:tav tm="100000">
                                          <p:val>
                                            <p:strVal val="#ppt_h"/>
                                          </p:val>
                                        </p:tav>
                                      </p:tavLst>
                                    </p:anim>
                                    <p:anim calcmode="lin" valueType="num">
                                      <p:cBhvr>
                                        <p:cTn id="38" dur="1000" fill="hold"/>
                                        <p:tgtEl>
                                          <p:spTgt spid="129199"/>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2919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5" presetClass="entr" presetSubtype="0" fill="hold" grpId="0" nodeType="clickEffect">
                                  <p:stCondLst>
                                    <p:cond delay="0"/>
                                  </p:stCondLst>
                                  <p:childTnLst>
                                    <p:set>
                                      <p:cBhvr>
                                        <p:cTn id="43" dur="1" fill="hold">
                                          <p:stCondLst>
                                            <p:cond delay="0"/>
                                          </p:stCondLst>
                                        </p:cTn>
                                        <p:tgtEl>
                                          <p:spTgt spid="129200"/>
                                        </p:tgtEl>
                                        <p:attrNameLst>
                                          <p:attrName>style.visibility</p:attrName>
                                        </p:attrNameLst>
                                      </p:cBhvr>
                                      <p:to>
                                        <p:strVal val="visible"/>
                                      </p:to>
                                    </p:set>
                                    <p:anim calcmode="lin" valueType="num">
                                      <p:cBhvr>
                                        <p:cTn id="44" dur="1000" fill="hold"/>
                                        <p:tgtEl>
                                          <p:spTgt spid="129200"/>
                                        </p:tgtEl>
                                        <p:attrNameLst>
                                          <p:attrName>ppt_w</p:attrName>
                                        </p:attrNameLst>
                                      </p:cBhvr>
                                      <p:tavLst>
                                        <p:tav tm="0">
                                          <p:val>
                                            <p:fltVal val="0"/>
                                          </p:val>
                                        </p:tav>
                                        <p:tav tm="100000">
                                          <p:val>
                                            <p:strVal val="#ppt_w"/>
                                          </p:val>
                                        </p:tav>
                                      </p:tavLst>
                                    </p:anim>
                                    <p:anim calcmode="lin" valueType="num">
                                      <p:cBhvr>
                                        <p:cTn id="45" dur="1000" fill="hold"/>
                                        <p:tgtEl>
                                          <p:spTgt spid="129200"/>
                                        </p:tgtEl>
                                        <p:attrNameLst>
                                          <p:attrName>ppt_h</p:attrName>
                                        </p:attrNameLst>
                                      </p:cBhvr>
                                      <p:tavLst>
                                        <p:tav tm="0">
                                          <p:val>
                                            <p:fltVal val="0"/>
                                          </p:val>
                                        </p:tav>
                                        <p:tav tm="100000">
                                          <p:val>
                                            <p:strVal val="#ppt_h"/>
                                          </p:val>
                                        </p:tav>
                                      </p:tavLst>
                                    </p:anim>
                                    <p:anim calcmode="lin" valueType="num">
                                      <p:cBhvr>
                                        <p:cTn id="46" dur="1000" fill="hold"/>
                                        <p:tgtEl>
                                          <p:spTgt spid="129200"/>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12920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89" grpId="0"/>
      <p:bldP spid="129191" grpId="0" autoUpdateAnimBg="0"/>
      <p:bldP spid="129199" grpId="0" autoUpdateAnimBg="0"/>
      <p:bldP spid="12920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xmlns="" id="{B9DDF0FC-F8DC-425C-9299-F22C4C33EC02}"/>
              </a:ext>
            </a:extLst>
          </p:cNvPr>
          <p:cNvSpPr>
            <a:spLocks noChangeArrowheads="1"/>
          </p:cNvSpPr>
          <p:nvPr/>
        </p:nvSpPr>
        <p:spPr bwMode="auto">
          <a:xfrm>
            <a:off x="1095472" y="1096652"/>
            <a:ext cx="957252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b="1" dirty="0">
                <a:solidFill>
                  <a:srgbClr val="FF0000"/>
                </a:solidFill>
                <a:latin typeface="宋体" panose="02010600030101010101" pitchFamily="2" charset="-122"/>
              </a:rPr>
              <a:t>性质</a:t>
            </a:r>
            <a:r>
              <a:rPr lang="en-US" altLang="zh-CN" sz="2800" b="1" dirty="0">
                <a:solidFill>
                  <a:srgbClr val="FF0000"/>
                </a:solidFill>
                <a:latin typeface="宋体" panose="02010600030101010101" pitchFamily="2" charset="-122"/>
              </a:rPr>
              <a:t>4.</a:t>
            </a:r>
            <a:r>
              <a:rPr lang="en-US" altLang="zh-CN" sz="2800" b="1" dirty="0">
                <a:latin typeface="宋体" panose="02010600030101010101" pitchFamily="2" charset="-122"/>
              </a:rPr>
              <a:t> </a:t>
            </a:r>
            <a:r>
              <a:rPr lang="zh-CN" altLang="en-US" sz="2800" b="1" dirty="0">
                <a:latin typeface="宋体" panose="02010600030101010101" pitchFamily="2" charset="-122"/>
              </a:rPr>
              <a:t>结点数为</a:t>
            </a:r>
            <a:r>
              <a:rPr lang="en-US" altLang="zh-CN" sz="2800" b="1" dirty="0">
                <a:latin typeface="宋体" panose="02010600030101010101" pitchFamily="2" charset="-122"/>
              </a:rPr>
              <a:t>n</a:t>
            </a:r>
            <a:r>
              <a:rPr lang="zh-CN" altLang="en-US" sz="2800" b="1" dirty="0">
                <a:latin typeface="宋体" panose="02010600030101010101" pitchFamily="2" charset="-122"/>
              </a:rPr>
              <a:t>的完全二叉树，其深度为 </a:t>
            </a:r>
            <a:r>
              <a:rPr lang="zh-CN" altLang="en-US" sz="2800" b="1" baseline="-25000" dirty="0">
                <a:latin typeface="宋体" panose="02010600030101010101" pitchFamily="2" charset="-122"/>
              </a:rPr>
              <a:t>└</a:t>
            </a:r>
            <a:r>
              <a:rPr lang="en-US" altLang="zh-CN" sz="2800" b="1" dirty="0">
                <a:latin typeface="宋体" panose="02010600030101010101" pitchFamily="2" charset="-122"/>
              </a:rPr>
              <a:t>log</a:t>
            </a:r>
            <a:r>
              <a:rPr lang="en-US" altLang="zh-CN" sz="2800" b="1" baseline="-14000" dirty="0">
                <a:latin typeface="宋体" panose="02010600030101010101" pitchFamily="2" charset="-122"/>
              </a:rPr>
              <a:t>2</a:t>
            </a:r>
            <a:r>
              <a:rPr lang="en-US" altLang="zh-CN" sz="2800" b="1" dirty="0">
                <a:latin typeface="宋体" panose="02010600030101010101" pitchFamily="2" charset="-122"/>
              </a:rPr>
              <a:t>n</a:t>
            </a:r>
            <a:r>
              <a:rPr lang="en-US" altLang="zh-CN" sz="2800" b="1" baseline="-25000" dirty="0">
                <a:latin typeface="宋体" panose="02010600030101010101" pitchFamily="2" charset="-122"/>
              </a:rPr>
              <a:t>┘ </a:t>
            </a:r>
            <a:r>
              <a:rPr lang="en-US" altLang="zh-CN" sz="2800" b="1" dirty="0">
                <a:latin typeface="宋体" panose="02010600030101010101" pitchFamily="2" charset="-122"/>
              </a:rPr>
              <a:t>+ 1</a:t>
            </a:r>
          </a:p>
          <a:p>
            <a:pPr eaLnBrk="1" hangingPunct="1">
              <a:buFontTx/>
              <a:buNone/>
            </a:pPr>
            <a:r>
              <a:rPr lang="zh-CN" altLang="en-US" sz="2800" b="1" dirty="0">
                <a:latin typeface="宋体" panose="02010600030101010101" pitchFamily="2" charset="-122"/>
              </a:rPr>
              <a:t>证明：设深度为</a:t>
            </a:r>
            <a:r>
              <a:rPr lang="en-US" altLang="zh-CN" sz="2800" b="1" dirty="0">
                <a:latin typeface="宋体" panose="02010600030101010101" pitchFamily="2" charset="-122"/>
              </a:rPr>
              <a:t>k</a:t>
            </a:r>
            <a:r>
              <a:rPr lang="zh-CN" altLang="en-US" sz="2800" b="1" dirty="0">
                <a:latin typeface="宋体" panose="02010600030101010101" pitchFamily="2" charset="-122"/>
              </a:rPr>
              <a:t>，</a:t>
            </a:r>
          </a:p>
          <a:p>
            <a:pPr eaLnBrk="1" hangingPunct="1">
              <a:buFontTx/>
              <a:buNone/>
            </a:pPr>
            <a:r>
              <a:rPr lang="zh-CN" altLang="en-US" sz="2800" b="1" dirty="0">
                <a:latin typeface="宋体" panose="02010600030101010101" pitchFamily="2" charset="-122"/>
              </a:rPr>
              <a:t>      则 由性质</a:t>
            </a:r>
            <a:r>
              <a:rPr lang="en-US" altLang="zh-CN" sz="2800" b="1" dirty="0">
                <a:latin typeface="宋体" panose="02010600030101010101" pitchFamily="2" charset="-122"/>
              </a:rPr>
              <a:t>2</a:t>
            </a:r>
            <a:r>
              <a:rPr lang="zh-CN" altLang="en-US" sz="2800" b="1" dirty="0">
                <a:latin typeface="宋体" panose="02010600030101010101" pitchFamily="2" charset="-122"/>
              </a:rPr>
              <a:t>和完全二叉树定义有：</a:t>
            </a:r>
          </a:p>
          <a:p>
            <a:pPr eaLnBrk="1" hangingPunct="1">
              <a:buFontTx/>
              <a:buNone/>
            </a:pPr>
            <a:r>
              <a:rPr lang="zh-CN" altLang="en-US" sz="2800" b="1" dirty="0">
                <a:latin typeface="宋体" panose="02010600030101010101" pitchFamily="2" charset="-122"/>
              </a:rPr>
              <a:t>      结点数</a:t>
            </a:r>
            <a:r>
              <a:rPr lang="en-US" altLang="zh-CN" sz="2800" b="1" dirty="0">
                <a:latin typeface="宋体" panose="02010600030101010101" pitchFamily="2" charset="-122"/>
              </a:rPr>
              <a:t>n</a:t>
            </a:r>
            <a:r>
              <a:rPr lang="zh-CN" altLang="en-US" sz="2800" b="1" dirty="0">
                <a:latin typeface="宋体" panose="02010600030101010101" pitchFamily="2" charset="-122"/>
              </a:rPr>
              <a:t>满足：</a:t>
            </a:r>
            <a:r>
              <a:rPr lang="en-US" altLang="zh-CN" sz="2800" b="1" dirty="0">
                <a:latin typeface="宋体" panose="02010600030101010101" pitchFamily="2" charset="-122"/>
              </a:rPr>
              <a:t>2</a:t>
            </a:r>
            <a:r>
              <a:rPr lang="en-US" altLang="zh-CN" sz="2800" b="1" baseline="30000" dirty="0">
                <a:latin typeface="宋体" panose="02010600030101010101" pitchFamily="2" charset="-122"/>
              </a:rPr>
              <a:t>k-1</a:t>
            </a:r>
            <a:r>
              <a:rPr lang="en-US" altLang="zh-CN" sz="2800" b="1" dirty="0">
                <a:latin typeface="宋体" panose="02010600030101010101" pitchFamily="2" charset="-122"/>
              </a:rPr>
              <a:t>-1</a:t>
            </a:r>
            <a:r>
              <a:rPr lang="zh-CN" altLang="en-US" sz="2800" b="1" dirty="0">
                <a:latin typeface="宋体" panose="02010600030101010101" pitchFamily="2" charset="-122"/>
              </a:rPr>
              <a:t>＜</a:t>
            </a:r>
            <a:r>
              <a:rPr lang="en-US" altLang="zh-CN" sz="2800" b="1" dirty="0">
                <a:latin typeface="宋体" panose="02010600030101010101" pitchFamily="2" charset="-122"/>
              </a:rPr>
              <a:t>n≤2</a:t>
            </a:r>
            <a:r>
              <a:rPr lang="en-US" altLang="zh-CN" sz="2800" b="1" baseline="30000" dirty="0">
                <a:latin typeface="宋体" panose="02010600030101010101" pitchFamily="2" charset="-122"/>
              </a:rPr>
              <a:t>k</a:t>
            </a:r>
            <a:r>
              <a:rPr lang="en-US" altLang="zh-CN" sz="2800" b="1" dirty="0">
                <a:latin typeface="宋体" panose="02010600030101010101" pitchFamily="2" charset="-122"/>
              </a:rPr>
              <a:t>-1</a:t>
            </a:r>
          </a:p>
          <a:p>
            <a:pPr eaLnBrk="1" hangingPunct="1">
              <a:buFontTx/>
              <a:buNone/>
            </a:pPr>
            <a:r>
              <a:rPr lang="en-US" altLang="zh-CN" sz="2800" b="1" dirty="0">
                <a:latin typeface="宋体" panose="02010600030101010101" pitchFamily="2" charset="-122"/>
              </a:rPr>
              <a:t>      </a:t>
            </a:r>
            <a:r>
              <a:rPr lang="zh-CN" altLang="en-US" sz="2800" b="1" dirty="0">
                <a:latin typeface="宋体" panose="02010600030101010101" pitchFamily="2" charset="-122"/>
              </a:rPr>
              <a:t>即</a:t>
            </a:r>
            <a:r>
              <a:rPr lang="en-US" altLang="zh-CN" sz="2800" b="1" dirty="0">
                <a:latin typeface="宋体" panose="02010600030101010101" pitchFamily="2" charset="-122"/>
              </a:rPr>
              <a:t>2</a:t>
            </a:r>
            <a:r>
              <a:rPr lang="en-US" altLang="zh-CN" sz="2800" b="1" baseline="30000" dirty="0">
                <a:latin typeface="宋体" panose="02010600030101010101" pitchFamily="2" charset="-122"/>
              </a:rPr>
              <a:t>k-1</a:t>
            </a:r>
            <a:r>
              <a:rPr lang="en-US" altLang="zh-CN" sz="2800" b="1" dirty="0">
                <a:latin typeface="宋体" panose="02010600030101010101" pitchFamily="2" charset="-122"/>
              </a:rPr>
              <a:t>≤n</a:t>
            </a:r>
            <a:r>
              <a:rPr lang="zh-CN" altLang="en-US" sz="2800" b="1" dirty="0">
                <a:latin typeface="宋体" panose="02010600030101010101" pitchFamily="2" charset="-122"/>
              </a:rPr>
              <a:t>＜</a:t>
            </a:r>
            <a:r>
              <a:rPr lang="en-US" altLang="zh-CN" sz="2800" b="1" dirty="0">
                <a:latin typeface="宋体" panose="02010600030101010101" pitchFamily="2" charset="-122"/>
              </a:rPr>
              <a:t>2</a:t>
            </a:r>
            <a:r>
              <a:rPr lang="en-US" altLang="zh-CN" sz="2800" b="1" baseline="30000" dirty="0">
                <a:latin typeface="宋体" panose="02010600030101010101" pitchFamily="2" charset="-122"/>
              </a:rPr>
              <a:t>k</a:t>
            </a:r>
            <a:endParaRPr lang="en-US" altLang="zh-CN" sz="2800" b="1" dirty="0">
              <a:latin typeface="宋体" panose="02010600030101010101" pitchFamily="2" charset="-122"/>
            </a:endParaRPr>
          </a:p>
          <a:p>
            <a:pPr eaLnBrk="1" hangingPunct="1">
              <a:buFontTx/>
              <a:buNone/>
            </a:pPr>
            <a:r>
              <a:rPr lang="en-US" altLang="zh-CN" sz="2800" b="1" dirty="0">
                <a:latin typeface="宋体" panose="02010600030101010101" pitchFamily="2" charset="-122"/>
              </a:rPr>
              <a:t>      </a:t>
            </a:r>
            <a:r>
              <a:rPr lang="zh-CN" altLang="en-US" sz="2800" b="1" dirty="0">
                <a:latin typeface="宋体" panose="02010600030101010101" pitchFamily="2" charset="-122"/>
              </a:rPr>
              <a:t>于是有：</a:t>
            </a:r>
            <a:r>
              <a:rPr lang="en-US" altLang="zh-CN" sz="2800" b="1" dirty="0">
                <a:latin typeface="宋体" panose="02010600030101010101" pitchFamily="2" charset="-122"/>
              </a:rPr>
              <a:t>k-1≤log</a:t>
            </a:r>
            <a:r>
              <a:rPr lang="en-US" altLang="zh-CN" sz="2800" b="1" baseline="-14000" dirty="0">
                <a:latin typeface="宋体" panose="02010600030101010101" pitchFamily="2" charset="-122"/>
              </a:rPr>
              <a:t>2</a:t>
            </a:r>
            <a:r>
              <a:rPr lang="en-US" altLang="zh-CN" sz="2800" b="1" dirty="0">
                <a:latin typeface="宋体" panose="02010600030101010101" pitchFamily="2" charset="-122"/>
              </a:rPr>
              <a:t>n</a:t>
            </a:r>
            <a:r>
              <a:rPr lang="zh-CN" altLang="en-US" sz="2800" b="1" dirty="0">
                <a:latin typeface="宋体" panose="02010600030101010101" pitchFamily="2" charset="-122"/>
              </a:rPr>
              <a:t>＜</a:t>
            </a:r>
            <a:r>
              <a:rPr lang="en-US" altLang="zh-CN" sz="2800" b="1" dirty="0">
                <a:latin typeface="宋体" panose="02010600030101010101" pitchFamily="2" charset="-122"/>
              </a:rPr>
              <a:t>k</a:t>
            </a:r>
          </a:p>
          <a:p>
            <a:pPr eaLnBrk="1" hangingPunct="1">
              <a:buFontTx/>
              <a:buNone/>
            </a:pPr>
            <a:r>
              <a:rPr lang="en-US" altLang="zh-CN" sz="2800" b="1" dirty="0">
                <a:latin typeface="宋体" panose="02010600030101010101" pitchFamily="2" charset="-122"/>
              </a:rPr>
              <a:t>      </a:t>
            </a:r>
            <a:r>
              <a:rPr lang="zh-CN" altLang="en-US" sz="2800" b="1" dirty="0">
                <a:latin typeface="宋体" panose="02010600030101010101" pitchFamily="2" charset="-122"/>
              </a:rPr>
              <a:t>因为 </a:t>
            </a:r>
            <a:r>
              <a:rPr lang="en-US" altLang="zh-CN" sz="2800" b="1" dirty="0">
                <a:latin typeface="宋体" panose="02010600030101010101" pitchFamily="2" charset="-122"/>
              </a:rPr>
              <a:t>k-1</a:t>
            </a:r>
            <a:r>
              <a:rPr lang="zh-CN" altLang="en-US" sz="2800" b="1" dirty="0">
                <a:latin typeface="宋体" panose="02010600030101010101" pitchFamily="2" charset="-122"/>
              </a:rPr>
              <a:t>和</a:t>
            </a:r>
            <a:r>
              <a:rPr lang="en-US" altLang="zh-CN" sz="2800" b="1" dirty="0">
                <a:latin typeface="宋体" panose="02010600030101010101" pitchFamily="2" charset="-122"/>
              </a:rPr>
              <a:t>k</a:t>
            </a:r>
            <a:r>
              <a:rPr lang="zh-CN" altLang="en-US" sz="2800" b="1" dirty="0">
                <a:latin typeface="宋体" panose="02010600030101010101" pitchFamily="2" charset="-122"/>
              </a:rPr>
              <a:t>均为整数</a:t>
            </a:r>
          </a:p>
          <a:p>
            <a:pPr eaLnBrk="1" hangingPunct="1">
              <a:buFontTx/>
              <a:buNone/>
            </a:pPr>
            <a:r>
              <a:rPr lang="zh-CN" altLang="en-US" sz="2800" b="1" dirty="0">
                <a:latin typeface="宋体" panose="02010600030101010101" pitchFamily="2" charset="-122"/>
              </a:rPr>
              <a:t>      显然有</a:t>
            </a:r>
            <a:r>
              <a:rPr lang="zh-CN" altLang="en-US" sz="2800" b="1" baseline="-25000" dirty="0">
                <a:latin typeface="宋体" panose="02010600030101010101" pitchFamily="2" charset="-122"/>
              </a:rPr>
              <a:t>└</a:t>
            </a:r>
            <a:r>
              <a:rPr lang="en-US" altLang="zh-CN" sz="2800" b="1" dirty="0">
                <a:latin typeface="宋体" panose="02010600030101010101" pitchFamily="2" charset="-122"/>
              </a:rPr>
              <a:t>log</a:t>
            </a:r>
            <a:r>
              <a:rPr lang="en-US" altLang="zh-CN" sz="2800" b="1" baseline="-14000" dirty="0">
                <a:latin typeface="宋体" panose="02010600030101010101" pitchFamily="2" charset="-122"/>
              </a:rPr>
              <a:t>2</a:t>
            </a:r>
            <a:r>
              <a:rPr lang="en-US" altLang="zh-CN" sz="2800" b="1" dirty="0">
                <a:latin typeface="宋体" panose="02010600030101010101" pitchFamily="2" charset="-122"/>
              </a:rPr>
              <a:t>n</a:t>
            </a:r>
            <a:r>
              <a:rPr lang="en-US" altLang="zh-CN" sz="2800" b="1" baseline="-25000" dirty="0">
                <a:latin typeface="宋体" panose="02010600030101010101" pitchFamily="2" charset="-122"/>
              </a:rPr>
              <a:t>┘</a:t>
            </a:r>
            <a:r>
              <a:rPr lang="en-US" altLang="zh-CN" sz="2800" b="1" dirty="0">
                <a:latin typeface="宋体" panose="02010600030101010101" pitchFamily="2" charset="-122"/>
              </a:rPr>
              <a:t>=k-1,  </a:t>
            </a:r>
            <a:r>
              <a:rPr lang="zh-CN" altLang="en-US" sz="2800" b="1" dirty="0">
                <a:latin typeface="宋体" panose="02010600030101010101" pitchFamily="2" charset="-122"/>
              </a:rPr>
              <a:t>故 </a:t>
            </a:r>
            <a:r>
              <a:rPr lang="en-US" altLang="zh-CN" sz="2800" b="1" dirty="0">
                <a:latin typeface="宋体" panose="02010600030101010101" pitchFamily="2" charset="-122"/>
              </a:rPr>
              <a:t>k=</a:t>
            </a:r>
            <a:r>
              <a:rPr lang="en-US" altLang="zh-CN" sz="2800" b="1" baseline="-25000" dirty="0">
                <a:latin typeface="宋体" panose="02010600030101010101" pitchFamily="2" charset="-122"/>
              </a:rPr>
              <a:t>└</a:t>
            </a:r>
            <a:r>
              <a:rPr lang="en-US" altLang="zh-CN" sz="2800" b="1" dirty="0">
                <a:latin typeface="宋体" panose="02010600030101010101" pitchFamily="2" charset="-122"/>
              </a:rPr>
              <a:t>log</a:t>
            </a:r>
            <a:r>
              <a:rPr lang="en-US" altLang="zh-CN" sz="2800" b="1" baseline="-14000" dirty="0">
                <a:latin typeface="宋体" panose="02010600030101010101" pitchFamily="2" charset="-122"/>
              </a:rPr>
              <a:t>2</a:t>
            </a:r>
            <a:r>
              <a:rPr lang="en-US" altLang="zh-CN" sz="2800" b="1" dirty="0">
                <a:latin typeface="宋体" panose="02010600030101010101" pitchFamily="2" charset="-122"/>
              </a:rPr>
              <a:t>n</a:t>
            </a:r>
            <a:r>
              <a:rPr lang="en-US" altLang="zh-CN" sz="2800" b="1" baseline="-25000" dirty="0">
                <a:latin typeface="宋体" panose="02010600030101010101" pitchFamily="2" charset="-122"/>
              </a:rPr>
              <a:t>┘ </a:t>
            </a:r>
            <a:r>
              <a:rPr lang="en-US" altLang="zh-CN" sz="2800" b="1" dirty="0">
                <a:latin typeface="宋体" panose="02010600030101010101" pitchFamily="2" charset="-122"/>
              </a:rPr>
              <a:t>+ 1</a:t>
            </a:r>
            <a:endParaRPr lang="en-US" altLang="zh-CN" sz="2800" b="1" baseline="-25000" dirty="0">
              <a:latin typeface="宋体" panose="02010600030101010101" pitchFamily="2" charset="-122"/>
            </a:endParaRPr>
          </a:p>
        </p:txBody>
      </p:sp>
      <p:sp>
        <p:nvSpPr>
          <p:cNvPr id="5" name="Rectangle 1031">
            <a:extLst>
              <a:ext uri="{FF2B5EF4-FFF2-40B4-BE49-F238E27FC236}">
                <a16:creationId xmlns:a16="http://schemas.microsoft.com/office/drawing/2014/main" xmlns="" id="{26E9C7D5-53D7-4252-BE3E-FC4595299E11}"/>
              </a:ext>
            </a:extLst>
          </p:cNvPr>
          <p:cNvSpPr txBox="1">
            <a:spLocks noChangeArrowheads="1"/>
          </p:cNvSpPr>
          <p:nvPr/>
        </p:nvSpPr>
        <p:spPr>
          <a:xfrm>
            <a:off x="1481667" y="407710"/>
            <a:ext cx="6767811"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6</a:t>
            </a:r>
            <a:r>
              <a:rPr lang="zh-CN" altLang="en-US" kern="0"/>
              <a:t>.</a:t>
            </a:r>
            <a:r>
              <a:rPr lang="en-US" altLang="zh-CN" kern="0"/>
              <a:t>2.2</a:t>
            </a:r>
            <a:r>
              <a:rPr lang="zh-CN" altLang="en-US" kern="0"/>
              <a:t> 二叉树的性质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2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02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02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2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021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02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02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8994" name="Group 2">
            <a:extLst>
              <a:ext uri="{FF2B5EF4-FFF2-40B4-BE49-F238E27FC236}">
                <a16:creationId xmlns:a16="http://schemas.microsoft.com/office/drawing/2014/main" xmlns="" id="{CF8843E1-BBB5-4BEB-8F12-03AB381F2688}"/>
              </a:ext>
            </a:extLst>
          </p:cNvPr>
          <p:cNvGrpSpPr>
            <a:grpSpLocks/>
          </p:cNvGrpSpPr>
          <p:nvPr/>
        </p:nvGrpSpPr>
        <p:grpSpPr bwMode="auto">
          <a:xfrm>
            <a:off x="5578475" y="2647951"/>
            <a:ext cx="5029200" cy="2678113"/>
            <a:chOff x="2362" y="1327"/>
            <a:chExt cx="3168" cy="1687"/>
          </a:xfrm>
        </p:grpSpPr>
        <p:sp>
          <p:nvSpPr>
            <p:cNvPr id="468995" name="Text Box 3">
              <a:extLst>
                <a:ext uri="{FF2B5EF4-FFF2-40B4-BE49-F238E27FC236}">
                  <a16:creationId xmlns:a16="http://schemas.microsoft.com/office/drawing/2014/main" xmlns="" id="{FAB19915-7033-4FD6-B6A0-FBBF5F48C25C}"/>
                </a:ext>
              </a:extLst>
            </p:cNvPr>
            <p:cNvSpPr txBox="1">
              <a:spLocks noChangeArrowheads="1"/>
            </p:cNvSpPr>
            <p:nvPr/>
          </p:nvSpPr>
          <p:spPr bwMode="auto">
            <a:xfrm>
              <a:off x="2362" y="1327"/>
              <a:ext cx="3168"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3300"/>
                </a:buClr>
                <a:buFontTx/>
                <a:buAutoNum type="arabicPeriod"/>
              </a:pPr>
              <a:r>
                <a:rPr lang="zh-CN" altLang="en-US" b="1">
                  <a:latin typeface="Arial Narrow" panose="020B0606020202030204" pitchFamily="34" charset="0"/>
                </a:rPr>
                <a:t>当</a:t>
              </a:r>
              <a:r>
                <a:rPr lang="en-US" altLang="zh-CN" b="1" i="1" err="1"/>
                <a:t>i</a:t>
              </a:r>
              <a:r>
                <a:rPr lang="zh-CN" altLang="en-US" b="1">
                  <a:latin typeface="Arial Narrow" panose="020B0606020202030204" pitchFamily="34" charset="0"/>
                </a:rPr>
                <a:t>＝</a:t>
              </a:r>
              <a:r>
                <a:rPr lang="en-US" altLang="zh-CN" b="1">
                  <a:latin typeface="Arial Narrow" panose="020B0606020202030204" pitchFamily="34" charset="0"/>
                </a:rPr>
                <a:t>1,</a:t>
              </a:r>
              <a:r>
                <a:rPr lang="zh-CN" altLang="en-US" b="1">
                  <a:latin typeface="Arial Narrow" panose="020B0606020202030204" pitchFamily="34" charset="0"/>
                </a:rPr>
                <a:t>结点</a:t>
              </a:r>
              <a:r>
                <a:rPr lang="en-US" altLang="zh-CN" b="1" i="1" err="1"/>
                <a:t>i</a:t>
              </a:r>
              <a:r>
                <a:rPr lang="zh-CN" altLang="en-US" b="1">
                  <a:latin typeface="Arial Narrow" panose="020B0606020202030204" pitchFamily="34" charset="0"/>
                </a:rPr>
                <a:t>为根结点，无双亲结点，否则其双亲为       </a:t>
              </a:r>
              <a:r>
                <a:rPr lang="en-US" altLang="zh-CN" b="1" i="1">
                  <a:latin typeface="Arial Narrow" panose="020B0606020202030204" pitchFamily="34" charset="0"/>
                </a:rPr>
                <a:t>;</a:t>
              </a:r>
            </a:p>
            <a:p>
              <a:pPr eaLnBrk="1" hangingPunct="1">
                <a:spcBef>
                  <a:spcPct val="50000"/>
                </a:spcBef>
                <a:buClr>
                  <a:srgbClr val="FF3300"/>
                </a:buClr>
                <a:buFontTx/>
                <a:buAutoNum type="arabicPeriod"/>
              </a:pPr>
              <a:r>
                <a:rPr lang="zh-CN" altLang="en-US" b="1">
                  <a:latin typeface="Arial Narrow" panose="020B0606020202030204" pitchFamily="34" charset="0"/>
                </a:rPr>
                <a:t>若</a:t>
              </a:r>
              <a:r>
                <a:rPr lang="en-US" altLang="zh-CN" b="1" i="1"/>
                <a:t>2i</a:t>
              </a:r>
              <a:r>
                <a:rPr lang="zh-CN" altLang="en-US" b="1">
                  <a:latin typeface="Arial Narrow" panose="020B0606020202030204" pitchFamily="34" charset="0"/>
                </a:rPr>
                <a:t>＞</a:t>
              </a:r>
              <a:r>
                <a:rPr lang="en-US" altLang="zh-CN" b="1" i="1"/>
                <a:t>n</a:t>
              </a:r>
              <a:r>
                <a:rPr lang="en-US" altLang="zh-CN" b="1">
                  <a:latin typeface="Arial Narrow" panose="020B0606020202030204" pitchFamily="34" charset="0"/>
                </a:rPr>
                <a:t>,</a:t>
              </a:r>
              <a:r>
                <a:rPr lang="zh-CN" altLang="en-US" b="1">
                  <a:latin typeface="Arial Narrow" panose="020B0606020202030204" pitchFamily="34" charset="0"/>
                </a:rPr>
                <a:t>结点</a:t>
              </a:r>
              <a:r>
                <a:rPr lang="en-US" altLang="zh-CN" b="1" i="1" err="1"/>
                <a:t>i</a:t>
              </a:r>
              <a:r>
                <a:rPr lang="zh-CN" altLang="en-US" b="1">
                  <a:latin typeface="Arial Narrow" panose="020B0606020202030204" pitchFamily="34" charset="0"/>
                </a:rPr>
                <a:t>无左子女</a:t>
              </a:r>
              <a:r>
                <a:rPr lang="en-US" altLang="zh-CN" b="1">
                  <a:latin typeface="Arial Narrow" panose="020B0606020202030204" pitchFamily="34" charset="0"/>
                </a:rPr>
                <a:t>;</a:t>
              </a:r>
              <a:r>
                <a:rPr lang="zh-CN" altLang="en-US" b="1">
                  <a:latin typeface="Arial Narrow" panose="020B0606020202030204" pitchFamily="34" charset="0"/>
                </a:rPr>
                <a:t>否则其左子女为</a:t>
              </a:r>
              <a:r>
                <a:rPr lang="en-US" altLang="zh-CN" b="1" i="1">
                  <a:solidFill>
                    <a:srgbClr val="FF0000"/>
                  </a:solidFill>
                </a:rPr>
                <a:t>2i</a:t>
              </a:r>
              <a:r>
                <a:rPr lang="en-US" altLang="zh-CN" b="1" i="1">
                  <a:latin typeface="Arial Narrow" panose="020B0606020202030204" pitchFamily="34" charset="0"/>
                </a:rPr>
                <a:t>;</a:t>
              </a:r>
            </a:p>
            <a:p>
              <a:pPr eaLnBrk="1" hangingPunct="1">
                <a:spcBef>
                  <a:spcPct val="50000"/>
                </a:spcBef>
                <a:buClr>
                  <a:srgbClr val="FF3300"/>
                </a:buClr>
                <a:buFontTx/>
                <a:buAutoNum type="arabicPeriod"/>
              </a:pPr>
              <a:r>
                <a:rPr lang="zh-CN" altLang="en-US" b="1">
                  <a:latin typeface="Arial Narrow" panose="020B0606020202030204" pitchFamily="34" charset="0"/>
                </a:rPr>
                <a:t>若</a:t>
              </a:r>
              <a:r>
                <a:rPr lang="en-US" altLang="zh-CN" b="1" i="1"/>
                <a:t>2i</a:t>
              </a:r>
              <a:r>
                <a:rPr lang="zh-CN" altLang="en-US" b="1" i="1"/>
                <a:t>＋</a:t>
              </a:r>
              <a:r>
                <a:rPr lang="en-US" altLang="zh-CN" b="1" i="1"/>
                <a:t>1</a:t>
              </a:r>
              <a:r>
                <a:rPr lang="zh-CN" altLang="en-US" b="1">
                  <a:latin typeface="Arial Narrow" panose="020B0606020202030204" pitchFamily="34" charset="0"/>
                </a:rPr>
                <a:t>＞</a:t>
              </a:r>
              <a:r>
                <a:rPr lang="en-US" altLang="zh-CN" b="1" i="1"/>
                <a:t>n</a:t>
              </a:r>
              <a:r>
                <a:rPr lang="en-US" altLang="zh-CN" b="1">
                  <a:latin typeface="Arial Narrow" panose="020B0606020202030204" pitchFamily="34" charset="0"/>
                </a:rPr>
                <a:t>,</a:t>
              </a:r>
              <a:r>
                <a:rPr lang="zh-CN" altLang="en-US" b="1">
                  <a:latin typeface="Arial Narrow" panose="020B0606020202030204" pitchFamily="34" charset="0"/>
                </a:rPr>
                <a:t>结点</a:t>
              </a:r>
              <a:r>
                <a:rPr lang="en-US" altLang="zh-CN" b="1" i="1" err="1"/>
                <a:t>i</a:t>
              </a:r>
              <a:r>
                <a:rPr lang="zh-CN" altLang="en-US" b="1">
                  <a:latin typeface="Arial Narrow" panose="020B0606020202030204" pitchFamily="34" charset="0"/>
                </a:rPr>
                <a:t>无右子女</a:t>
              </a:r>
              <a:r>
                <a:rPr lang="en-US" altLang="zh-CN" b="1">
                  <a:latin typeface="Arial Narrow" panose="020B0606020202030204" pitchFamily="34" charset="0"/>
                </a:rPr>
                <a:t>;</a:t>
              </a:r>
              <a:r>
                <a:rPr lang="zh-CN" altLang="en-US" b="1">
                  <a:latin typeface="Arial Narrow" panose="020B0606020202030204" pitchFamily="34" charset="0"/>
                </a:rPr>
                <a:t>否则其右子女为</a:t>
              </a:r>
              <a:r>
                <a:rPr lang="en-US" altLang="zh-CN" b="1" i="1">
                  <a:solidFill>
                    <a:srgbClr val="FF0000"/>
                  </a:solidFill>
                </a:rPr>
                <a:t>2i</a:t>
              </a:r>
              <a:r>
                <a:rPr lang="zh-CN" altLang="en-US" b="1" i="1">
                  <a:solidFill>
                    <a:srgbClr val="FF0000"/>
                  </a:solidFill>
                </a:rPr>
                <a:t>＋</a:t>
              </a:r>
              <a:r>
                <a:rPr lang="en-US" altLang="zh-CN" b="1" i="1">
                  <a:solidFill>
                    <a:srgbClr val="FF0000"/>
                  </a:solidFill>
                </a:rPr>
                <a:t>1</a:t>
              </a:r>
              <a:r>
                <a:rPr lang="zh-CN" altLang="en-US" b="1" i="1">
                  <a:latin typeface="Arial Narrow" panose="020B0606020202030204" pitchFamily="34" charset="0"/>
                </a:rPr>
                <a:t>。</a:t>
              </a:r>
            </a:p>
          </p:txBody>
        </p:sp>
        <p:graphicFrame>
          <p:nvGraphicFramePr>
            <p:cNvPr id="468996" name="Object 4">
              <a:extLst>
                <a:ext uri="{FF2B5EF4-FFF2-40B4-BE49-F238E27FC236}">
                  <a16:creationId xmlns:a16="http://schemas.microsoft.com/office/drawing/2014/main" xmlns="" id="{13661232-984D-4015-8C21-23E75347B538}"/>
                </a:ext>
              </a:extLst>
            </p:cNvPr>
            <p:cNvGraphicFramePr>
              <a:graphicFrameLocks noChangeAspect="1"/>
            </p:cNvGraphicFramePr>
            <p:nvPr>
              <p:extLst>
                <p:ext uri="{D42A27DB-BD31-4B8C-83A1-F6EECF244321}">
                  <p14:modId xmlns:p14="http://schemas.microsoft.com/office/powerpoint/2010/main" val="2309663510"/>
                </p:ext>
              </p:extLst>
            </p:nvPr>
          </p:nvGraphicFramePr>
          <p:xfrm>
            <a:off x="4255" y="1549"/>
            <a:ext cx="285" cy="405"/>
          </p:xfrm>
          <a:graphic>
            <a:graphicData uri="http://schemas.openxmlformats.org/presentationml/2006/ole">
              <mc:AlternateContent xmlns:mc="http://schemas.openxmlformats.org/markup-compatibility/2006">
                <mc:Choice xmlns:v="urn:schemas-microsoft-com:vml" Requires="v">
                  <p:oleObj spid="_x0000_s12491" name="Equation" r:id="rId4" imgW="279360" imgH="431640" progId="Equation.DSMT4">
                    <p:embed/>
                  </p:oleObj>
                </mc:Choice>
                <mc:Fallback>
                  <p:oleObj name="Equation" r:id="rId4" imgW="279360" imgH="431640" progId="Equation.DSMT4">
                    <p:embed/>
                    <p:pic>
                      <p:nvPicPr>
                        <p:cNvPr id="468996" name="Object 4">
                          <a:extLst>
                            <a:ext uri="{FF2B5EF4-FFF2-40B4-BE49-F238E27FC236}">
                              <a16:creationId xmlns:a16="http://schemas.microsoft.com/office/drawing/2014/main" xmlns="" id="{13661232-984D-4015-8C21-23E75347B5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5" y="1549"/>
                          <a:ext cx="285"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8997" name="Rectangle 5">
            <a:extLst>
              <a:ext uri="{FF2B5EF4-FFF2-40B4-BE49-F238E27FC236}">
                <a16:creationId xmlns:a16="http://schemas.microsoft.com/office/drawing/2014/main" xmlns="" id="{97FE55D8-8460-43E2-A286-D474D882ED11}"/>
              </a:ext>
            </a:extLst>
          </p:cNvPr>
          <p:cNvSpPr>
            <a:spLocks noChangeArrowheads="1"/>
          </p:cNvSpPr>
          <p:nvPr/>
        </p:nvSpPr>
        <p:spPr bwMode="auto">
          <a:xfrm>
            <a:off x="1406950" y="1130127"/>
            <a:ext cx="8610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3300"/>
              </a:buClr>
              <a:buSzPct val="75000"/>
            </a:pPr>
            <a:r>
              <a:rPr lang="zh-CN" altLang="en-US" sz="2800" b="1" dirty="0">
                <a:solidFill>
                  <a:srgbClr val="FF0000"/>
                </a:solidFill>
                <a:latin typeface="宋体" panose="02010600030101010101" pitchFamily="2" charset="-122"/>
              </a:rPr>
              <a:t>性质</a:t>
            </a:r>
            <a:r>
              <a:rPr lang="en-US" altLang="zh-CN" sz="2800" b="1" dirty="0">
                <a:solidFill>
                  <a:srgbClr val="FF0000"/>
                </a:solidFill>
                <a:latin typeface="宋体" panose="02010600030101010101" pitchFamily="2" charset="-122"/>
              </a:rPr>
              <a:t>5.</a:t>
            </a:r>
            <a:r>
              <a:rPr lang="zh-CN" altLang="en-US" b="1" dirty="0">
                <a:latin typeface="Arial Narrow" panose="020B0606020202030204" pitchFamily="34" charset="0"/>
              </a:rPr>
              <a:t>     </a:t>
            </a:r>
            <a:r>
              <a:rPr kumimoji="1" lang="zh-CN" altLang="en-US" sz="2800" b="1" dirty="0">
                <a:latin typeface="宋体" panose="02010600030101010101" pitchFamily="2" charset="-122"/>
                <a:ea typeface="宋体" panose="02010600030101010101" pitchFamily="2" charset="-122"/>
              </a:rPr>
              <a:t>对完全二叉树进行编号（按层次从左到右）编号可以反映二叉树结点之间的关系 。（如下图）</a:t>
            </a:r>
          </a:p>
        </p:txBody>
      </p:sp>
      <p:grpSp>
        <p:nvGrpSpPr>
          <p:cNvPr id="468999" name="Group 7">
            <a:extLst>
              <a:ext uri="{FF2B5EF4-FFF2-40B4-BE49-F238E27FC236}">
                <a16:creationId xmlns:a16="http://schemas.microsoft.com/office/drawing/2014/main" xmlns="" id="{C25E213E-8E54-4B70-AFEC-C7013DEFEF12}"/>
              </a:ext>
            </a:extLst>
          </p:cNvPr>
          <p:cNvGrpSpPr>
            <a:grpSpLocks/>
          </p:cNvGrpSpPr>
          <p:nvPr/>
        </p:nvGrpSpPr>
        <p:grpSpPr bwMode="auto">
          <a:xfrm>
            <a:off x="1584325" y="2451273"/>
            <a:ext cx="3011632" cy="3276600"/>
            <a:chOff x="384" y="1248"/>
            <a:chExt cx="1776" cy="1920"/>
          </a:xfrm>
        </p:grpSpPr>
        <p:sp>
          <p:nvSpPr>
            <p:cNvPr id="469000" name="Oval 8">
              <a:extLst>
                <a:ext uri="{FF2B5EF4-FFF2-40B4-BE49-F238E27FC236}">
                  <a16:creationId xmlns:a16="http://schemas.microsoft.com/office/drawing/2014/main" xmlns="" id="{25B5122A-9183-490C-B8B7-0461FD328081}"/>
                </a:ext>
              </a:extLst>
            </p:cNvPr>
            <p:cNvSpPr>
              <a:spLocks noChangeArrowheads="1"/>
            </p:cNvSpPr>
            <p:nvPr/>
          </p:nvSpPr>
          <p:spPr bwMode="auto">
            <a:xfrm>
              <a:off x="1200" y="1248"/>
              <a:ext cx="480"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000" b="1">
                <a:latin typeface="Arial Narrow" panose="020B0606020202030204" pitchFamily="34" charset="0"/>
              </a:endParaRPr>
            </a:p>
          </p:txBody>
        </p:sp>
        <p:sp>
          <p:nvSpPr>
            <p:cNvPr id="469001" name="Line 9">
              <a:extLst>
                <a:ext uri="{FF2B5EF4-FFF2-40B4-BE49-F238E27FC236}">
                  <a16:creationId xmlns:a16="http://schemas.microsoft.com/office/drawing/2014/main" xmlns="" id="{B0C3E976-E45D-4D88-BDB0-08F7775F4814}"/>
                </a:ext>
              </a:extLst>
            </p:cNvPr>
            <p:cNvSpPr>
              <a:spLocks noChangeShapeType="1"/>
            </p:cNvSpPr>
            <p:nvPr/>
          </p:nvSpPr>
          <p:spPr bwMode="auto">
            <a:xfrm flipH="1">
              <a:off x="960" y="1632"/>
              <a:ext cx="336"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9002" name="Line 10">
              <a:extLst>
                <a:ext uri="{FF2B5EF4-FFF2-40B4-BE49-F238E27FC236}">
                  <a16:creationId xmlns:a16="http://schemas.microsoft.com/office/drawing/2014/main" xmlns="" id="{09F297EA-5177-485C-B6F6-647EE93C9BB3}"/>
                </a:ext>
              </a:extLst>
            </p:cNvPr>
            <p:cNvSpPr>
              <a:spLocks noChangeShapeType="1"/>
            </p:cNvSpPr>
            <p:nvPr/>
          </p:nvSpPr>
          <p:spPr bwMode="auto">
            <a:xfrm>
              <a:off x="1584" y="1632"/>
              <a:ext cx="336"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9003" name="Oval 11">
              <a:extLst>
                <a:ext uri="{FF2B5EF4-FFF2-40B4-BE49-F238E27FC236}">
                  <a16:creationId xmlns:a16="http://schemas.microsoft.com/office/drawing/2014/main" xmlns="" id="{1E23EA58-A7C4-40E9-8CCA-C1924D30B9F6}"/>
                </a:ext>
              </a:extLst>
            </p:cNvPr>
            <p:cNvSpPr>
              <a:spLocks noChangeArrowheads="1"/>
            </p:cNvSpPr>
            <p:nvPr/>
          </p:nvSpPr>
          <p:spPr bwMode="auto">
            <a:xfrm>
              <a:off x="720" y="1968"/>
              <a:ext cx="480"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i="1"/>
                <a:t>2</a:t>
              </a:r>
            </a:p>
          </p:txBody>
        </p:sp>
        <p:sp>
          <p:nvSpPr>
            <p:cNvPr id="469004" name="Oval 12">
              <a:extLst>
                <a:ext uri="{FF2B5EF4-FFF2-40B4-BE49-F238E27FC236}">
                  <a16:creationId xmlns:a16="http://schemas.microsoft.com/office/drawing/2014/main" xmlns="" id="{E50866C8-7451-417E-82E1-CE7A9E8BCA89}"/>
                </a:ext>
              </a:extLst>
            </p:cNvPr>
            <p:cNvSpPr>
              <a:spLocks noChangeArrowheads="1"/>
            </p:cNvSpPr>
            <p:nvPr/>
          </p:nvSpPr>
          <p:spPr bwMode="auto">
            <a:xfrm>
              <a:off x="1680" y="1968"/>
              <a:ext cx="480"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i="1"/>
                <a:t>3</a:t>
              </a:r>
              <a:r>
                <a:rPr lang="en-US" altLang="zh-CN" sz="2000" b="1">
                  <a:latin typeface="Arial Narrow" panose="020B0606020202030204" pitchFamily="34" charset="0"/>
                </a:rPr>
                <a:t> </a:t>
              </a:r>
            </a:p>
          </p:txBody>
        </p:sp>
        <p:sp>
          <p:nvSpPr>
            <p:cNvPr id="469005" name="Line 13">
              <a:extLst>
                <a:ext uri="{FF2B5EF4-FFF2-40B4-BE49-F238E27FC236}">
                  <a16:creationId xmlns:a16="http://schemas.microsoft.com/office/drawing/2014/main" xmlns="" id="{4C593CD5-4CE6-4D0A-AB07-A7ED791AB2B4}"/>
                </a:ext>
              </a:extLst>
            </p:cNvPr>
            <p:cNvSpPr>
              <a:spLocks noChangeShapeType="1"/>
            </p:cNvSpPr>
            <p:nvPr/>
          </p:nvSpPr>
          <p:spPr bwMode="auto">
            <a:xfrm flipH="1">
              <a:off x="672" y="2352"/>
              <a:ext cx="14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9006" name="Line 14">
              <a:extLst>
                <a:ext uri="{FF2B5EF4-FFF2-40B4-BE49-F238E27FC236}">
                  <a16:creationId xmlns:a16="http://schemas.microsoft.com/office/drawing/2014/main" xmlns="" id="{C4A90328-1D77-4A03-B1F5-50A9BD843094}"/>
                </a:ext>
              </a:extLst>
            </p:cNvPr>
            <p:cNvSpPr>
              <a:spLocks noChangeShapeType="1"/>
            </p:cNvSpPr>
            <p:nvPr/>
          </p:nvSpPr>
          <p:spPr bwMode="auto">
            <a:xfrm flipH="1">
              <a:off x="1728" y="2400"/>
              <a:ext cx="96"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9007" name="Line 15">
              <a:extLst>
                <a:ext uri="{FF2B5EF4-FFF2-40B4-BE49-F238E27FC236}">
                  <a16:creationId xmlns:a16="http://schemas.microsoft.com/office/drawing/2014/main" xmlns="" id="{EE7F675C-06D9-4497-996C-F59A53839150}"/>
                </a:ext>
              </a:extLst>
            </p:cNvPr>
            <p:cNvSpPr>
              <a:spLocks noChangeShapeType="1"/>
            </p:cNvSpPr>
            <p:nvPr/>
          </p:nvSpPr>
          <p:spPr bwMode="auto">
            <a:xfrm>
              <a:off x="1104" y="2352"/>
              <a:ext cx="14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9009" name="Oval 17">
              <a:extLst>
                <a:ext uri="{FF2B5EF4-FFF2-40B4-BE49-F238E27FC236}">
                  <a16:creationId xmlns:a16="http://schemas.microsoft.com/office/drawing/2014/main" xmlns="" id="{4EB697D2-5B13-465C-B385-71FB6F78A798}"/>
                </a:ext>
              </a:extLst>
            </p:cNvPr>
            <p:cNvSpPr>
              <a:spLocks noChangeArrowheads="1"/>
            </p:cNvSpPr>
            <p:nvPr/>
          </p:nvSpPr>
          <p:spPr bwMode="auto">
            <a:xfrm>
              <a:off x="384" y="2736"/>
              <a:ext cx="480"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i="1"/>
                <a:t>4</a:t>
              </a:r>
            </a:p>
          </p:txBody>
        </p:sp>
        <p:sp>
          <p:nvSpPr>
            <p:cNvPr id="469010" name="Oval 18">
              <a:extLst>
                <a:ext uri="{FF2B5EF4-FFF2-40B4-BE49-F238E27FC236}">
                  <a16:creationId xmlns:a16="http://schemas.microsoft.com/office/drawing/2014/main" xmlns="" id="{33953ECD-04E3-4415-B319-69919E171252}"/>
                </a:ext>
              </a:extLst>
            </p:cNvPr>
            <p:cNvSpPr>
              <a:spLocks noChangeArrowheads="1"/>
            </p:cNvSpPr>
            <p:nvPr/>
          </p:nvSpPr>
          <p:spPr bwMode="auto">
            <a:xfrm>
              <a:off x="1008" y="2736"/>
              <a:ext cx="480"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i="1"/>
                <a:t>5</a:t>
              </a:r>
            </a:p>
          </p:txBody>
        </p:sp>
        <p:sp>
          <p:nvSpPr>
            <p:cNvPr id="469011" name="Oval 19">
              <a:extLst>
                <a:ext uri="{FF2B5EF4-FFF2-40B4-BE49-F238E27FC236}">
                  <a16:creationId xmlns:a16="http://schemas.microsoft.com/office/drawing/2014/main" xmlns="" id="{C8A21596-CC49-485A-96D3-3B1DBDC7CC12}"/>
                </a:ext>
              </a:extLst>
            </p:cNvPr>
            <p:cNvSpPr>
              <a:spLocks noChangeArrowheads="1"/>
            </p:cNvSpPr>
            <p:nvPr/>
          </p:nvSpPr>
          <p:spPr bwMode="auto">
            <a:xfrm>
              <a:off x="1536" y="2736"/>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i="1"/>
                <a:t>6</a:t>
              </a:r>
            </a:p>
          </p:txBody>
        </p:sp>
      </p:grpSp>
      <p:sp>
        <p:nvSpPr>
          <p:cNvPr id="2" name="矩形 1">
            <a:extLst>
              <a:ext uri="{FF2B5EF4-FFF2-40B4-BE49-F238E27FC236}">
                <a16:creationId xmlns:a16="http://schemas.microsoft.com/office/drawing/2014/main" xmlns="" id="{86C29FD3-5CAB-4A16-B76E-61BC1CA8DAA2}"/>
              </a:ext>
            </a:extLst>
          </p:cNvPr>
          <p:cNvSpPr/>
          <p:nvPr/>
        </p:nvSpPr>
        <p:spPr>
          <a:xfrm>
            <a:off x="3225500" y="2631044"/>
            <a:ext cx="290464" cy="369332"/>
          </a:xfrm>
          <a:prstGeom prst="rect">
            <a:avLst/>
          </a:prstGeom>
        </p:spPr>
        <p:txBody>
          <a:bodyPr wrap="none">
            <a:spAutoFit/>
          </a:bodyPr>
          <a:lstStyle/>
          <a:p>
            <a:pPr algn="ctr"/>
            <a:r>
              <a:rPr lang="en-US" altLang="zh-CN" b="1" i="1"/>
              <a:t>1</a:t>
            </a:r>
          </a:p>
        </p:txBody>
      </p:sp>
      <p:sp>
        <p:nvSpPr>
          <p:cNvPr id="25" name="Rectangle 1031">
            <a:extLst>
              <a:ext uri="{FF2B5EF4-FFF2-40B4-BE49-F238E27FC236}">
                <a16:creationId xmlns:a16="http://schemas.microsoft.com/office/drawing/2014/main" xmlns="" id="{5284CB45-7A4E-4BD9-9FF6-1A85EAED5598}"/>
              </a:ext>
            </a:extLst>
          </p:cNvPr>
          <p:cNvSpPr txBox="1">
            <a:spLocks noChangeArrowheads="1"/>
          </p:cNvSpPr>
          <p:nvPr/>
        </p:nvSpPr>
        <p:spPr>
          <a:xfrm>
            <a:off x="1481667" y="407710"/>
            <a:ext cx="6767811"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6</a:t>
            </a:r>
            <a:r>
              <a:rPr lang="zh-CN" altLang="en-US" kern="0"/>
              <a:t>.</a:t>
            </a:r>
            <a:r>
              <a:rPr lang="en-US" altLang="zh-CN" kern="0"/>
              <a:t>2.2</a:t>
            </a:r>
            <a:r>
              <a:rPr lang="zh-CN" altLang="en-US" kern="0"/>
              <a:t> 二叉树的性质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8997"/>
                                        </p:tgtEl>
                                        <p:attrNameLst>
                                          <p:attrName>style.visibility</p:attrName>
                                        </p:attrNameLst>
                                      </p:cBhvr>
                                      <p:to>
                                        <p:strVal val="visible"/>
                                      </p:to>
                                    </p:set>
                                    <p:animEffect transition="in" filter="dissolve">
                                      <p:cBhvr>
                                        <p:cTn id="7" dur="500"/>
                                        <p:tgtEl>
                                          <p:spTgt spid="4689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68994"/>
                                        </p:tgtEl>
                                        <p:attrNameLst>
                                          <p:attrName>style.visibility</p:attrName>
                                        </p:attrNameLst>
                                      </p:cBhvr>
                                      <p:to>
                                        <p:strVal val="visible"/>
                                      </p:to>
                                    </p:set>
                                    <p:animEffect transition="in" filter="randombar(horizontal)">
                                      <p:cBhvr>
                                        <p:cTn id="12" dur="500"/>
                                        <p:tgtEl>
                                          <p:spTgt spid="468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39778FBE-41D1-47EB-83ED-0C9050AAB8CD}"/>
              </a:ext>
            </a:extLst>
          </p:cNvPr>
          <p:cNvSpPr>
            <a:spLocks noGrp="1" noChangeArrowheads="1"/>
          </p:cNvSpPr>
          <p:nvPr>
            <p:ph type="title"/>
          </p:nvPr>
        </p:nvSpPr>
        <p:spPr bwMode="auto">
          <a:xfrm>
            <a:off x="1027044" y="1272209"/>
            <a:ext cx="8763000" cy="14712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2800" dirty="0">
                <a:solidFill>
                  <a:schemeClr val="tx1"/>
                </a:solidFill>
                <a:latin typeface="宋体" panose="02010600030101010101" pitchFamily="2" charset="-122"/>
                <a:ea typeface="宋体" panose="02010600030101010101" pitchFamily="2" charset="-122"/>
              </a:rPr>
              <a:t>例</a:t>
            </a:r>
            <a:r>
              <a:rPr lang="en-US" altLang="zh-CN" sz="2800" dirty="0">
                <a:solidFill>
                  <a:schemeClr val="tx1"/>
                </a:solidFill>
                <a:latin typeface="宋体" panose="02010600030101010101" pitchFamily="2" charset="-122"/>
                <a:ea typeface="宋体" panose="02010600030101010101" pitchFamily="2" charset="-122"/>
              </a:rPr>
              <a:t>1 </a:t>
            </a:r>
            <a:r>
              <a:rPr lang="zh-CN" altLang="en-US" sz="2800" dirty="0">
                <a:solidFill>
                  <a:schemeClr val="tx1"/>
                </a:solidFill>
                <a:latin typeface="宋体" panose="02010600030101010101" pitchFamily="2" charset="-122"/>
                <a:ea typeface="宋体" panose="02010600030101010101" pitchFamily="2" charset="-122"/>
              </a:rPr>
              <a:t>设</a:t>
            </a:r>
            <a:r>
              <a:rPr lang="zh-CN" altLang="en-US" sz="2800" dirty="0">
                <a:solidFill>
                  <a:srgbClr val="C00000"/>
                </a:solidFill>
                <a:latin typeface="宋体" panose="02010600030101010101" pitchFamily="2" charset="-122"/>
                <a:ea typeface="宋体" panose="02010600030101010101" pitchFamily="2" charset="-122"/>
              </a:rPr>
              <a:t>高度为</a:t>
            </a:r>
            <a:r>
              <a:rPr lang="en-US" altLang="zh-CN" sz="2800" dirty="0">
                <a:solidFill>
                  <a:srgbClr val="C00000"/>
                </a:solidFill>
                <a:latin typeface="宋体" panose="02010600030101010101" pitchFamily="2" charset="-122"/>
                <a:ea typeface="宋体" panose="02010600030101010101" pitchFamily="2" charset="-122"/>
              </a:rPr>
              <a:t>h</a:t>
            </a:r>
            <a:r>
              <a:rPr lang="zh-CN" altLang="en-US" sz="2800" dirty="0">
                <a:solidFill>
                  <a:schemeClr val="tx1"/>
                </a:solidFill>
                <a:latin typeface="宋体" panose="02010600030101010101" pitchFamily="2" charset="-122"/>
                <a:ea typeface="宋体" panose="02010600030101010101" pitchFamily="2" charset="-122"/>
              </a:rPr>
              <a:t>的二叉树</a:t>
            </a:r>
            <a:r>
              <a:rPr lang="en-US" altLang="zh-CN" sz="2800" dirty="0">
                <a:solidFill>
                  <a:schemeClr val="tx1"/>
                </a:solidFill>
                <a:latin typeface="宋体" panose="02010600030101010101" pitchFamily="2" charset="-122"/>
                <a:ea typeface="宋体" panose="02010600030101010101" pitchFamily="2" charset="-122"/>
              </a:rPr>
              <a:t>T</a:t>
            </a:r>
            <a:r>
              <a:rPr lang="zh-CN" altLang="en-US" sz="2800" dirty="0">
                <a:solidFill>
                  <a:srgbClr val="C00000"/>
                </a:solidFill>
                <a:latin typeface="宋体" panose="02010600030101010101" pitchFamily="2" charset="-122"/>
                <a:ea typeface="宋体" panose="02010600030101010101" pitchFamily="2" charset="-122"/>
              </a:rPr>
              <a:t>无度为</a:t>
            </a:r>
            <a:r>
              <a:rPr lang="en-US" altLang="zh-CN" sz="2800" dirty="0">
                <a:solidFill>
                  <a:srgbClr val="C00000"/>
                </a:solidFill>
                <a:latin typeface="宋体" panose="02010600030101010101" pitchFamily="2" charset="-122"/>
                <a:ea typeface="宋体" panose="02010600030101010101" pitchFamily="2" charset="-122"/>
              </a:rPr>
              <a:t>1</a:t>
            </a:r>
            <a:r>
              <a:rPr lang="zh-CN" altLang="en-US" sz="2800" dirty="0">
                <a:solidFill>
                  <a:schemeClr val="tx1"/>
                </a:solidFill>
                <a:latin typeface="宋体" panose="02010600030101010101" pitchFamily="2" charset="-122"/>
                <a:ea typeface="宋体" panose="02010600030101010101" pitchFamily="2" charset="-122"/>
              </a:rPr>
              <a:t>的结点，则二叉树</a:t>
            </a:r>
            <a:r>
              <a:rPr lang="en-US" altLang="zh-CN" sz="2800" dirty="0">
                <a:solidFill>
                  <a:schemeClr val="tx1"/>
                </a:solidFill>
                <a:latin typeface="宋体" panose="02010600030101010101" pitchFamily="2" charset="-122"/>
                <a:ea typeface="宋体" panose="02010600030101010101" pitchFamily="2" charset="-122"/>
              </a:rPr>
              <a:t>T</a:t>
            </a:r>
            <a:r>
              <a:rPr lang="zh-CN" altLang="en-US" sz="2800" dirty="0">
                <a:solidFill>
                  <a:srgbClr val="C00000"/>
                </a:solidFill>
                <a:latin typeface="宋体" panose="02010600030101010101" pitchFamily="2" charset="-122"/>
                <a:ea typeface="宋体" panose="02010600030101010101" pitchFamily="2" charset="-122"/>
              </a:rPr>
              <a:t>至少</a:t>
            </a:r>
            <a:r>
              <a:rPr lang="zh-CN" altLang="en-US" sz="2800" dirty="0">
                <a:solidFill>
                  <a:schemeClr val="tx1"/>
                </a:solidFill>
                <a:latin typeface="宋体" panose="02010600030101010101" pitchFamily="2" charset="-122"/>
                <a:ea typeface="宋体" panose="02010600030101010101" pitchFamily="2" charset="-122"/>
              </a:rPr>
              <a:t>有多少个结点？</a:t>
            </a:r>
            <a:r>
              <a:rPr lang="zh-CN" altLang="en-US" sz="2800" dirty="0">
                <a:solidFill>
                  <a:srgbClr val="C00000"/>
                </a:solidFill>
                <a:latin typeface="宋体" panose="02010600030101010101" pitchFamily="2" charset="-122"/>
                <a:ea typeface="宋体" panose="02010600030101010101" pitchFamily="2" charset="-122"/>
              </a:rPr>
              <a:t>至多</a:t>
            </a:r>
            <a:r>
              <a:rPr lang="zh-CN" altLang="en-US" sz="2800" dirty="0">
                <a:solidFill>
                  <a:schemeClr val="tx1"/>
                </a:solidFill>
                <a:latin typeface="宋体" panose="02010600030101010101" pitchFamily="2" charset="-122"/>
                <a:ea typeface="宋体" panose="02010600030101010101" pitchFamily="2" charset="-122"/>
              </a:rPr>
              <a:t>有多少个结点？若二叉树</a:t>
            </a:r>
            <a:r>
              <a:rPr lang="en-US" altLang="zh-CN" sz="2800" dirty="0">
                <a:solidFill>
                  <a:schemeClr val="tx1"/>
                </a:solidFill>
                <a:latin typeface="宋体" panose="02010600030101010101" pitchFamily="2" charset="-122"/>
                <a:ea typeface="宋体" panose="02010600030101010101" pitchFamily="2" charset="-122"/>
              </a:rPr>
              <a:t>T</a:t>
            </a:r>
            <a:r>
              <a:rPr lang="zh-CN" altLang="en-US" sz="2800" dirty="0">
                <a:solidFill>
                  <a:schemeClr val="tx1"/>
                </a:solidFill>
                <a:latin typeface="宋体" panose="02010600030101010101" pitchFamily="2" charset="-122"/>
                <a:ea typeface="宋体" panose="02010600030101010101" pitchFamily="2" charset="-122"/>
              </a:rPr>
              <a:t>的</a:t>
            </a:r>
            <a:r>
              <a:rPr lang="zh-CN" altLang="en-US" sz="2800" dirty="0">
                <a:solidFill>
                  <a:srgbClr val="C00000"/>
                </a:solidFill>
                <a:latin typeface="宋体" panose="02010600030101010101" pitchFamily="2" charset="-122"/>
                <a:ea typeface="宋体" panose="02010600030101010101" pitchFamily="2" charset="-122"/>
              </a:rPr>
              <a:t>叶子总数为</a:t>
            </a:r>
            <a:r>
              <a:rPr lang="en-US" altLang="zh-CN" sz="2800" dirty="0">
                <a:solidFill>
                  <a:srgbClr val="C00000"/>
                </a:solidFill>
                <a:latin typeface="宋体" panose="02010600030101010101" pitchFamily="2" charset="-122"/>
                <a:ea typeface="宋体" panose="02010600030101010101" pitchFamily="2" charset="-122"/>
              </a:rPr>
              <a:t>m</a:t>
            </a:r>
            <a:r>
              <a:rPr lang="zh-CN" altLang="en-US" sz="2800" dirty="0">
                <a:solidFill>
                  <a:schemeClr val="tx1"/>
                </a:solidFill>
                <a:latin typeface="宋体" panose="02010600030101010101" pitchFamily="2" charset="-122"/>
                <a:ea typeface="宋体" panose="02010600030101010101" pitchFamily="2" charset="-122"/>
              </a:rPr>
              <a:t>，则二叉树</a:t>
            </a:r>
            <a:r>
              <a:rPr lang="en-US" altLang="zh-CN" sz="2800" dirty="0">
                <a:solidFill>
                  <a:schemeClr val="tx1"/>
                </a:solidFill>
                <a:latin typeface="宋体" panose="02010600030101010101" pitchFamily="2" charset="-122"/>
                <a:ea typeface="宋体" panose="02010600030101010101" pitchFamily="2" charset="-122"/>
              </a:rPr>
              <a:t>T</a:t>
            </a:r>
            <a:r>
              <a:rPr lang="zh-CN" altLang="en-US" sz="2800" dirty="0">
                <a:solidFill>
                  <a:schemeClr val="tx1"/>
                </a:solidFill>
                <a:latin typeface="宋体" panose="02010600030101010101" pitchFamily="2" charset="-122"/>
                <a:ea typeface="宋体" panose="02010600030101010101" pitchFamily="2" charset="-122"/>
              </a:rPr>
              <a:t>的</a:t>
            </a:r>
            <a:r>
              <a:rPr lang="zh-CN" altLang="en-US" sz="2800" dirty="0">
                <a:solidFill>
                  <a:srgbClr val="C00000"/>
                </a:solidFill>
                <a:latin typeface="宋体" panose="02010600030101010101" pitchFamily="2" charset="-122"/>
                <a:ea typeface="宋体" panose="02010600030101010101" pitchFamily="2" charset="-122"/>
              </a:rPr>
              <a:t>结点总数</a:t>
            </a:r>
            <a:r>
              <a:rPr lang="zh-CN" altLang="en-US" sz="2800" dirty="0">
                <a:solidFill>
                  <a:schemeClr val="tx1"/>
                </a:solidFill>
                <a:latin typeface="宋体" panose="02010600030101010101" pitchFamily="2" charset="-122"/>
                <a:ea typeface="宋体" panose="02010600030101010101" pitchFamily="2" charset="-122"/>
              </a:rPr>
              <a:t>为多少？ </a:t>
            </a:r>
          </a:p>
        </p:txBody>
      </p:sp>
      <p:sp>
        <p:nvSpPr>
          <p:cNvPr id="128003" name="Rectangle 3">
            <a:extLst>
              <a:ext uri="{FF2B5EF4-FFF2-40B4-BE49-F238E27FC236}">
                <a16:creationId xmlns:a16="http://schemas.microsoft.com/office/drawing/2014/main" xmlns="" id="{91BEE68B-EBD3-40C7-85B2-D27AC561C2EF}"/>
              </a:ext>
            </a:extLst>
          </p:cNvPr>
          <p:cNvSpPr>
            <a:spLocks noGrp="1" noChangeArrowheads="1"/>
          </p:cNvSpPr>
          <p:nvPr>
            <p:ph type="body" idx="1"/>
          </p:nvPr>
        </p:nvSpPr>
        <p:spPr bwMode="auto">
          <a:xfrm>
            <a:off x="1027044" y="3429000"/>
            <a:ext cx="8686800" cy="251488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zh-CN" altLang="en-US" sz="2400" b="0"/>
              <a:t>答案：</a:t>
            </a:r>
          </a:p>
          <a:p>
            <a:pPr eaLnBrk="1" hangingPunct="1">
              <a:lnSpc>
                <a:spcPct val="90000"/>
              </a:lnSpc>
              <a:buFontTx/>
              <a:buNone/>
            </a:pPr>
            <a:r>
              <a:rPr lang="zh-CN" altLang="en-US" sz="2400" b="0"/>
              <a:t>（</a:t>
            </a:r>
            <a:r>
              <a:rPr lang="en-US" altLang="zh-CN" sz="2400" b="0"/>
              <a:t>1</a:t>
            </a:r>
            <a:r>
              <a:rPr lang="zh-CN" altLang="en-US" sz="2400" b="0"/>
              <a:t>）至少有：</a:t>
            </a:r>
            <a:r>
              <a:rPr lang="en-US" altLang="zh-CN" sz="2400" b="0"/>
              <a:t>2(h-1)+1=2h-1</a:t>
            </a:r>
            <a:r>
              <a:rPr lang="zh-CN" altLang="en-US" sz="2400" b="0"/>
              <a:t>个结点；至多有</a:t>
            </a:r>
            <a:r>
              <a:rPr lang="en-US" altLang="zh-CN" sz="2400" b="0"/>
              <a:t>2</a:t>
            </a:r>
            <a:r>
              <a:rPr lang="en-US" altLang="zh-CN" sz="2400" b="0" baseline="30000"/>
              <a:t>h</a:t>
            </a:r>
            <a:r>
              <a:rPr lang="en-US" altLang="zh-CN" sz="2400" b="0"/>
              <a:t>-1</a:t>
            </a:r>
            <a:r>
              <a:rPr lang="zh-CN" altLang="en-US" sz="2400" b="0"/>
              <a:t>个结点；</a:t>
            </a:r>
          </a:p>
          <a:p>
            <a:pPr eaLnBrk="1" hangingPunct="1">
              <a:lnSpc>
                <a:spcPct val="90000"/>
              </a:lnSpc>
              <a:buFontTx/>
              <a:buNone/>
            </a:pPr>
            <a:r>
              <a:rPr lang="zh-CN" altLang="en-US" sz="2400" b="0"/>
              <a:t>（</a:t>
            </a:r>
            <a:r>
              <a:rPr lang="en-US" altLang="zh-CN" sz="2400" b="0"/>
              <a:t>2</a:t>
            </a:r>
            <a:r>
              <a:rPr lang="zh-CN" altLang="en-US" sz="2400" b="0"/>
              <a:t>）设</a:t>
            </a:r>
            <a:r>
              <a:rPr lang="en-US" altLang="zh-CN" sz="2400" b="0"/>
              <a:t>n</a:t>
            </a:r>
            <a:r>
              <a:rPr lang="en-US" altLang="zh-CN" sz="2400" b="0" baseline="-25000"/>
              <a:t>0</a:t>
            </a:r>
            <a:r>
              <a:rPr lang="zh-CN" altLang="en-US" sz="2400" b="0"/>
              <a:t>、</a:t>
            </a:r>
            <a:r>
              <a:rPr lang="en-US" altLang="zh-CN" sz="2400" b="0"/>
              <a:t>n</a:t>
            </a:r>
            <a:r>
              <a:rPr lang="en-US" altLang="zh-CN" sz="2400" b="0" baseline="-25000"/>
              <a:t>1</a:t>
            </a:r>
            <a:r>
              <a:rPr lang="zh-CN" altLang="en-US" sz="2400" b="0"/>
              <a:t>、</a:t>
            </a:r>
            <a:r>
              <a:rPr lang="en-US" altLang="zh-CN" sz="2400" b="0"/>
              <a:t>n</a:t>
            </a:r>
            <a:r>
              <a:rPr lang="en-US" altLang="zh-CN" sz="2400" b="0" baseline="-25000"/>
              <a:t>2</a:t>
            </a:r>
            <a:r>
              <a:rPr lang="zh-CN" altLang="en-US" sz="2400" b="0"/>
              <a:t>、</a:t>
            </a:r>
            <a:r>
              <a:rPr lang="en-US" altLang="zh-CN" sz="2400" b="0"/>
              <a:t>n</a:t>
            </a:r>
            <a:r>
              <a:rPr lang="zh-CN" altLang="en-US" sz="2400" b="0"/>
              <a:t>分别为</a:t>
            </a:r>
            <a:r>
              <a:rPr lang="en-US" altLang="zh-CN" sz="2400" b="0"/>
              <a:t>T</a:t>
            </a:r>
            <a:r>
              <a:rPr lang="zh-CN" altLang="en-US" sz="2400" b="0"/>
              <a:t>的叶子结点数、</a:t>
            </a:r>
            <a:r>
              <a:rPr lang="en-US" altLang="zh-CN" sz="2400" b="0"/>
              <a:t>1</a:t>
            </a:r>
            <a:r>
              <a:rPr lang="zh-CN" altLang="en-US" sz="2400" b="0"/>
              <a:t>度结点数、</a:t>
            </a:r>
            <a:r>
              <a:rPr lang="en-US" altLang="zh-CN" sz="2400" b="0"/>
              <a:t>2</a:t>
            </a:r>
            <a:r>
              <a:rPr lang="zh-CN" altLang="en-US" sz="2400" b="0"/>
              <a:t>度结点数、结点总数，则有：</a:t>
            </a:r>
            <a:r>
              <a:rPr lang="en-US" altLang="zh-CN" sz="2400" b="0"/>
              <a:t>n</a:t>
            </a:r>
            <a:r>
              <a:rPr lang="en-US" altLang="zh-CN" sz="2400" b="0" baseline="-25000"/>
              <a:t>0</a:t>
            </a:r>
            <a:r>
              <a:rPr lang="en-US" altLang="zh-CN" sz="2400" b="0"/>
              <a:t>=m</a:t>
            </a:r>
            <a:r>
              <a:rPr lang="zh-CN" altLang="en-US" sz="2400" b="0"/>
              <a:t>，</a:t>
            </a:r>
            <a:r>
              <a:rPr lang="en-US" altLang="zh-CN" sz="2400" b="0"/>
              <a:t>n</a:t>
            </a:r>
            <a:r>
              <a:rPr lang="en-US" altLang="zh-CN" sz="2400" b="0" baseline="-25000"/>
              <a:t>1</a:t>
            </a:r>
            <a:r>
              <a:rPr lang="en-US" altLang="zh-CN" sz="2400" b="0"/>
              <a:t>=0</a:t>
            </a:r>
          </a:p>
          <a:p>
            <a:pPr eaLnBrk="1" hangingPunct="1">
              <a:lnSpc>
                <a:spcPct val="90000"/>
              </a:lnSpc>
              <a:buFontTx/>
              <a:buNone/>
            </a:pPr>
            <a:r>
              <a:rPr lang="en-US" altLang="zh-CN" sz="2400" b="0"/>
              <a:t>    </a:t>
            </a:r>
            <a:r>
              <a:rPr lang="zh-CN" altLang="en-US" sz="2400" b="0"/>
              <a:t>由二叉树的性质</a:t>
            </a:r>
            <a:r>
              <a:rPr lang="en-US" altLang="zh-CN" sz="2400" b="0"/>
              <a:t>3</a:t>
            </a:r>
            <a:r>
              <a:rPr lang="zh-CN" altLang="en-US" sz="2400" b="0"/>
              <a:t>有：</a:t>
            </a:r>
            <a:r>
              <a:rPr lang="en-US" altLang="zh-CN" sz="2400" b="0"/>
              <a:t>n</a:t>
            </a:r>
            <a:r>
              <a:rPr lang="en-US" altLang="zh-CN" sz="2400" b="0" baseline="-25000"/>
              <a:t>0</a:t>
            </a:r>
            <a:r>
              <a:rPr lang="en-US" altLang="zh-CN" sz="2400" b="0"/>
              <a:t>=n</a:t>
            </a:r>
            <a:r>
              <a:rPr lang="en-US" altLang="zh-CN" sz="2400" b="0" baseline="-25000"/>
              <a:t>2 </a:t>
            </a:r>
            <a:r>
              <a:rPr lang="en-US" altLang="zh-CN" sz="2400" b="0"/>
              <a:t>+1</a:t>
            </a:r>
            <a:r>
              <a:rPr lang="zh-CN" altLang="en-US" sz="2400" b="0"/>
              <a:t>，有</a:t>
            </a:r>
            <a:r>
              <a:rPr lang="en-US" altLang="zh-CN" sz="2400" b="0"/>
              <a:t>n</a:t>
            </a:r>
            <a:r>
              <a:rPr lang="en-US" altLang="zh-CN" sz="2400" b="0" baseline="-25000"/>
              <a:t>2</a:t>
            </a:r>
            <a:r>
              <a:rPr lang="en-US" altLang="zh-CN" sz="2400" b="0"/>
              <a:t>=</a:t>
            </a:r>
            <a:r>
              <a:rPr lang="en-US" altLang="zh-CN" sz="2400" b="0" baseline="-25000"/>
              <a:t> </a:t>
            </a:r>
            <a:r>
              <a:rPr lang="en-US" altLang="zh-CN" sz="2400" b="0"/>
              <a:t>n</a:t>
            </a:r>
            <a:r>
              <a:rPr lang="en-US" altLang="zh-CN" sz="2400" b="0" baseline="-25000"/>
              <a:t>0</a:t>
            </a:r>
            <a:r>
              <a:rPr lang="en-US" altLang="zh-CN" sz="2400" b="0"/>
              <a:t>-1</a:t>
            </a:r>
          </a:p>
          <a:p>
            <a:pPr eaLnBrk="1" hangingPunct="1">
              <a:lnSpc>
                <a:spcPct val="90000"/>
              </a:lnSpc>
              <a:buFontTx/>
              <a:buNone/>
            </a:pPr>
            <a:r>
              <a:rPr lang="en-US" altLang="zh-CN" sz="2400" b="0"/>
              <a:t>    </a:t>
            </a:r>
            <a:r>
              <a:rPr lang="zh-CN" altLang="en-US" sz="2400" b="0"/>
              <a:t>从而，</a:t>
            </a:r>
            <a:r>
              <a:rPr lang="en-US" altLang="zh-CN" sz="2400" b="0"/>
              <a:t>n=n</a:t>
            </a:r>
            <a:r>
              <a:rPr lang="en-US" altLang="zh-CN" sz="2400" b="0" baseline="-25000"/>
              <a:t>0</a:t>
            </a:r>
            <a:r>
              <a:rPr lang="en-US" altLang="zh-CN" sz="2400" b="0"/>
              <a:t>+n</a:t>
            </a:r>
            <a:r>
              <a:rPr lang="en-US" altLang="zh-CN" sz="2400" b="0" baseline="-25000"/>
              <a:t>1</a:t>
            </a:r>
            <a:r>
              <a:rPr lang="en-US" altLang="zh-CN" sz="2400" b="0"/>
              <a:t>+n</a:t>
            </a:r>
            <a:r>
              <a:rPr lang="en-US" altLang="zh-CN" sz="2400" b="0" baseline="-25000"/>
              <a:t>2</a:t>
            </a:r>
            <a:r>
              <a:rPr lang="en-US" altLang="zh-CN" sz="2400" b="0"/>
              <a:t>=n</a:t>
            </a:r>
            <a:r>
              <a:rPr lang="en-US" altLang="zh-CN" sz="2400" b="0" baseline="-25000"/>
              <a:t>0</a:t>
            </a:r>
            <a:r>
              <a:rPr lang="en-US" altLang="zh-CN" sz="2400" b="0"/>
              <a:t>+0+n</a:t>
            </a:r>
            <a:r>
              <a:rPr lang="en-US" altLang="zh-CN" sz="2400" b="0" baseline="-25000"/>
              <a:t>0</a:t>
            </a:r>
            <a:r>
              <a:rPr lang="en-US" altLang="zh-CN" sz="2400" b="0"/>
              <a:t>-1=2n</a:t>
            </a:r>
            <a:r>
              <a:rPr lang="en-US" altLang="zh-CN" sz="2400" b="0" baseline="-25000"/>
              <a:t>0</a:t>
            </a:r>
            <a:r>
              <a:rPr lang="en-US" altLang="zh-CN" sz="2400" b="0"/>
              <a:t>-1=2m -1    </a:t>
            </a:r>
          </a:p>
        </p:txBody>
      </p:sp>
      <p:sp>
        <p:nvSpPr>
          <p:cNvPr id="5" name="Rectangle 1031">
            <a:extLst>
              <a:ext uri="{FF2B5EF4-FFF2-40B4-BE49-F238E27FC236}">
                <a16:creationId xmlns:a16="http://schemas.microsoft.com/office/drawing/2014/main" xmlns="" id="{C90C1342-A02F-4A85-BC63-710F58949A83}"/>
              </a:ext>
            </a:extLst>
          </p:cNvPr>
          <p:cNvSpPr txBox="1">
            <a:spLocks noChangeArrowheads="1"/>
          </p:cNvSpPr>
          <p:nvPr/>
        </p:nvSpPr>
        <p:spPr>
          <a:xfrm>
            <a:off x="1481667" y="407710"/>
            <a:ext cx="6767811"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a:t>练习</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wipe(up)">
                                      <p:cBhvr>
                                        <p:cTn id="7" dur="500"/>
                                        <p:tgtEl>
                                          <p:spTgt spid="12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wipe(up)">
                                      <p:cBhvr>
                                        <p:cTn id="12" dur="500"/>
                                        <p:tgtEl>
                                          <p:spTgt spid="128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wipe(up)">
                                      <p:cBhvr>
                                        <p:cTn id="17" dur="500"/>
                                        <p:tgtEl>
                                          <p:spTgt spid="128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wipe(up)">
                                      <p:cBhvr>
                                        <p:cTn id="22" dur="500"/>
                                        <p:tgtEl>
                                          <p:spTgt spid="1280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8003">
                                            <p:txEl>
                                              <p:pRg st="4" end="4"/>
                                            </p:txEl>
                                          </p:spTgt>
                                        </p:tgtEl>
                                        <p:attrNameLst>
                                          <p:attrName>style.visibility</p:attrName>
                                        </p:attrNameLst>
                                      </p:cBhvr>
                                      <p:to>
                                        <p:strVal val="visible"/>
                                      </p:to>
                                    </p:set>
                                    <p:animEffect transition="in" filter="wipe(up)">
                                      <p:cBhvr>
                                        <p:cTn id="27" dur="500"/>
                                        <p:tgtEl>
                                          <p:spTgt spid="128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39778FBE-41D1-47EB-83ED-0C9050AAB8CD}"/>
              </a:ext>
            </a:extLst>
          </p:cNvPr>
          <p:cNvSpPr>
            <a:spLocks noGrp="1" noChangeArrowheads="1"/>
          </p:cNvSpPr>
          <p:nvPr>
            <p:ph type="title"/>
          </p:nvPr>
        </p:nvSpPr>
        <p:spPr bwMode="auto">
          <a:xfrm>
            <a:off x="1131546" y="1022887"/>
            <a:ext cx="10507459" cy="2738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800" dirty="0" smtClean="0">
                <a:solidFill>
                  <a:schemeClr val="tx1"/>
                </a:solidFill>
                <a:latin typeface="宋体" panose="02010600030101010101" pitchFamily="2" charset="-122"/>
                <a:ea typeface="宋体" panose="02010600030101010101" pitchFamily="2" charset="-122"/>
              </a:rPr>
              <a:t>例</a:t>
            </a:r>
            <a:r>
              <a:rPr lang="en-US" altLang="zh-CN" sz="2800" dirty="0" smtClean="0">
                <a:solidFill>
                  <a:schemeClr val="tx1"/>
                </a:solidFill>
                <a:latin typeface="宋体" panose="02010600030101010101" pitchFamily="2" charset="-122"/>
                <a:ea typeface="宋体" panose="02010600030101010101" pitchFamily="2" charset="-122"/>
              </a:rPr>
              <a:t>2</a:t>
            </a:r>
            <a:r>
              <a:rPr lang="zh-CN" altLang="en-US" sz="2800" dirty="0" smtClean="0">
                <a:solidFill>
                  <a:schemeClr val="tx1"/>
                </a:solidFill>
                <a:latin typeface="宋体" panose="02010600030101010101" pitchFamily="2" charset="-122"/>
                <a:ea typeface="宋体" panose="02010600030101010101" pitchFamily="2" charset="-122"/>
              </a:rPr>
              <a:t> 已知一颗完全二叉树的第</a:t>
            </a:r>
            <a:r>
              <a:rPr lang="en-US" altLang="zh-CN" sz="2800" dirty="0" smtClean="0">
                <a:solidFill>
                  <a:schemeClr val="tx1"/>
                </a:solidFill>
                <a:latin typeface="宋体" panose="02010600030101010101" pitchFamily="2" charset="-122"/>
                <a:ea typeface="宋体" panose="02010600030101010101" pitchFamily="2" charset="-122"/>
              </a:rPr>
              <a:t>6</a:t>
            </a:r>
            <a:r>
              <a:rPr lang="zh-CN" altLang="en-US" sz="2800" dirty="0" smtClean="0">
                <a:solidFill>
                  <a:schemeClr val="tx1"/>
                </a:solidFill>
                <a:latin typeface="宋体" panose="02010600030101010101" pitchFamily="2" charset="-122"/>
                <a:ea typeface="宋体" panose="02010600030101010101" pitchFamily="2" charset="-122"/>
              </a:rPr>
              <a:t>层（根为第一层）有</a:t>
            </a:r>
            <a:r>
              <a:rPr lang="en-US" altLang="zh-CN" sz="2800" dirty="0" smtClean="0">
                <a:solidFill>
                  <a:schemeClr val="tx1"/>
                </a:solidFill>
                <a:latin typeface="宋体" panose="02010600030101010101" pitchFamily="2" charset="-122"/>
                <a:ea typeface="宋体" panose="02010600030101010101" pitchFamily="2" charset="-122"/>
              </a:rPr>
              <a:t>8</a:t>
            </a:r>
            <a:r>
              <a:rPr lang="zh-CN" altLang="en-US" sz="2800" dirty="0" smtClean="0">
                <a:solidFill>
                  <a:schemeClr val="tx1"/>
                </a:solidFill>
                <a:latin typeface="宋体" panose="02010600030101010101" pitchFamily="2" charset="-122"/>
                <a:ea typeface="宋体" panose="02010600030101010101" pitchFamily="2" charset="-122"/>
              </a:rPr>
              <a:t>个叶子结点，则该完全二叉树的结点个数最多是（）</a:t>
            </a:r>
            <a:r>
              <a:rPr lang="en-US" altLang="zh-CN" sz="2800" dirty="0" smtClean="0">
                <a:solidFill>
                  <a:schemeClr val="tx1"/>
                </a:solidFill>
                <a:latin typeface="宋体" panose="02010600030101010101" pitchFamily="2" charset="-122"/>
                <a:ea typeface="宋体" panose="02010600030101010101" pitchFamily="2" charset="-122"/>
              </a:rPr>
              <a:t/>
            </a:r>
            <a:br>
              <a:rPr lang="en-US" altLang="zh-CN" sz="2800" dirty="0" smtClean="0">
                <a:solidFill>
                  <a:schemeClr val="tx1"/>
                </a:solidFill>
                <a:latin typeface="宋体" panose="02010600030101010101" pitchFamily="2" charset="-122"/>
                <a:ea typeface="宋体" panose="02010600030101010101" pitchFamily="2" charset="-122"/>
              </a:rPr>
            </a:br>
            <a:r>
              <a:rPr lang="en-US" altLang="zh-CN" sz="2800" dirty="0" smtClean="0">
                <a:solidFill>
                  <a:schemeClr val="tx1"/>
                </a:solidFill>
                <a:latin typeface="宋体" panose="02010600030101010101" pitchFamily="2" charset="-122"/>
                <a:ea typeface="宋体" panose="02010600030101010101" pitchFamily="2" charset="-122"/>
              </a:rPr>
              <a:t>A.39  B.52  C.111  D.119</a:t>
            </a:r>
            <a:br>
              <a:rPr lang="en-US" altLang="zh-CN" sz="2800" dirty="0" smtClean="0">
                <a:solidFill>
                  <a:schemeClr val="tx1"/>
                </a:solidFill>
                <a:latin typeface="宋体" panose="02010600030101010101" pitchFamily="2" charset="-122"/>
                <a:ea typeface="宋体" panose="02010600030101010101" pitchFamily="2" charset="-122"/>
              </a:rPr>
            </a:br>
            <a:r>
              <a:rPr lang="en-US" altLang="zh-CN" sz="2800" dirty="0" smtClean="0">
                <a:solidFill>
                  <a:schemeClr val="tx1"/>
                </a:solidFill>
                <a:latin typeface="宋体" panose="02010600030101010101" pitchFamily="2" charset="-122"/>
                <a:ea typeface="宋体" panose="02010600030101010101" pitchFamily="2" charset="-122"/>
              </a:rPr>
              <a:t/>
            </a:r>
            <a:br>
              <a:rPr lang="en-US" altLang="zh-CN" sz="2800" dirty="0" smtClean="0">
                <a:solidFill>
                  <a:schemeClr val="tx1"/>
                </a:solidFill>
                <a:latin typeface="宋体" panose="02010600030101010101" pitchFamily="2" charset="-122"/>
                <a:ea typeface="宋体" panose="02010600030101010101" pitchFamily="2" charset="-122"/>
              </a:rPr>
            </a:br>
            <a:r>
              <a:rPr lang="zh-CN" altLang="en-US" sz="2800" dirty="0" smtClean="0">
                <a:solidFill>
                  <a:schemeClr val="tx1"/>
                </a:solidFill>
                <a:latin typeface="宋体" panose="02010600030101010101" pitchFamily="2" charset="-122"/>
                <a:ea typeface="宋体" panose="02010600030101010101" pitchFamily="2" charset="-122"/>
              </a:rPr>
              <a:t>例</a:t>
            </a:r>
            <a:r>
              <a:rPr lang="en-US" altLang="zh-CN" sz="2800" dirty="0" smtClean="0">
                <a:solidFill>
                  <a:schemeClr val="tx1"/>
                </a:solidFill>
                <a:latin typeface="宋体" panose="02010600030101010101" pitchFamily="2" charset="-122"/>
                <a:ea typeface="宋体" panose="02010600030101010101" pitchFamily="2" charset="-122"/>
              </a:rPr>
              <a:t>3</a:t>
            </a:r>
            <a:r>
              <a:rPr lang="zh-CN" altLang="en-US" sz="2800" dirty="0" smtClean="0">
                <a:solidFill>
                  <a:schemeClr val="tx1"/>
                </a:solidFill>
                <a:latin typeface="宋体" panose="02010600030101010101" pitchFamily="2" charset="-122"/>
                <a:ea typeface="宋体" panose="02010600030101010101" pitchFamily="2" charset="-122"/>
              </a:rPr>
              <a:t> </a:t>
            </a:r>
            <a:r>
              <a:rPr lang="zh-CN" altLang="en-US" sz="2800" b="0" dirty="0" smtClean="0">
                <a:solidFill>
                  <a:schemeClr val="tx1"/>
                </a:solidFill>
                <a:latin typeface="SimSun" charset="-122"/>
                <a:ea typeface="SimSun" charset="-122"/>
                <a:cs typeface="SimSun" charset="-122"/>
              </a:rPr>
              <a:t>若</a:t>
            </a:r>
            <a:r>
              <a:rPr lang="zh-CN" altLang="en-US" sz="2800" b="0" dirty="0">
                <a:solidFill>
                  <a:schemeClr val="tx1"/>
                </a:solidFill>
                <a:latin typeface="SimSun" charset="-122"/>
                <a:ea typeface="SimSun" charset="-122"/>
                <a:cs typeface="SimSun" charset="-122"/>
              </a:rPr>
              <a:t>一棵完全二叉树有 </a:t>
            </a:r>
            <a:r>
              <a:rPr lang="en-US" altLang="zh-CN" sz="2800" b="0" dirty="0">
                <a:solidFill>
                  <a:schemeClr val="tx1"/>
                </a:solidFill>
                <a:latin typeface="SimSun" charset="-122"/>
                <a:ea typeface="SimSun" charset="-122"/>
                <a:cs typeface="SimSun" charset="-122"/>
              </a:rPr>
              <a:t>768 </a:t>
            </a:r>
            <a:r>
              <a:rPr lang="zh-CN" altLang="en-US" sz="2800" b="0" dirty="0">
                <a:solidFill>
                  <a:schemeClr val="tx1"/>
                </a:solidFill>
                <a:latin typeface="SimSun" charset="-122"/>
                <a:ea typeface="SimSun" charset="-122"/>
                <a:cs typeface="SimSun" charset="-122"/>
              </a:rPr>
              <a:t>个结点，则该二叉树中叶结点的个数</a:t>
            </a:r>
            <a:r>
              <a:rPr lang="zh-CN" altLang="en-US" sz="2800" b="0" dirty="0" smtClean="0">
                <a:solidFill>
                  <a:schemeClr val="tx1"/>
                </a:solidFill>
                <a:latin typeface="SimSun" charset="-122"/>
                <a:ea typeface="SimSun" charset="-122"/>
                <a:cs typeface="SimSun" charset="-122"/>
              </a:rPr>
              <a:t>是（）</a:t>
            </a:r>
            <a:r>
              <a:rPr lang="zh-CN" altLang="en-US" sz="2800" b="0" dirty="0">
                <a:solidFill>
                  <a:schemeClr val="tx1"/>
                </a:solidFill>
                <a:latin typeface="SimSun" charset="-122"/>
                <a:ea typeface="SimSun" charset="-122"/>
                <a:cs typeface="SimSun" charset="-122"/>
              </a:rPr>
              <a:t/>
            </a:r>
            <a:br>
              <a:rPr lang="zh-CN" altLang="en-US" sz="2800" b="0" dirty="0">
                <a:solidFill>
                  <a:schemeClr val="tx1"/>
                </a:solidFill>
                <a:latin typeface="SimSun" charset="-122"/>
                <a:ea typeface="SimSun" charset="-122"/>
                <a:cs typeface="SimSun" charset="-122"/>
              </a:rPr>
            </a:br>
            <a:r>
              <a:rPr lang="en-US" altLang="zh-CN" sz="2800" b="0" dirty="0">
                <a:solidFill>
                  <a:schemeClr val="tx1"/>
                </a:solidFill>
                <a:latin typeface="SimSun" charset="-122"/>
                <a:ea typeface="SimSun" charset="-122"/>
                <a:cs typeface="SimSun" charset="-122"/>
              </a:rPr>
              <a:t>A.257 </a:t>
            </a:r>
            <a:r>
              <a:rPr lang="zh-CN" altLang="en-US" sz="2800" b="0" dirty="0" smtClean="0">
                <a:solidFill>
                  <a:schemeClr val="tx1"/>
                </a:solidFill>
                <a:latin typeface="SimSun" charset="-122"/>
                <a:ea typeface="SimSun" charset="-122"/>
                <a:cs typeface="SimSun" charset="-122"/>
              </a:rPr>
              <a:t>   </a:t>
            </a:r>
            <a:r>
              <a:rPr lang="en-US" altLang="zh-CN" sz="2800" b="0" dirty="0" smtClean="0">
                <a:solidFill>
                  <a:schemeClr val="tx1"/>
                </a:solidFill>
                <a:latin typeface="SimSun" charset="-122"/>
                <a:ea typeface="SimSun" charset="-122"/>
                <a:cs typeface="SimSun" charset="-122"/>
              </a:rPr>
              <a:t>B.258 </a:t>
            </a:r>
            <a:r>
              <a:rPr lang="zh-CN" altLang="en-US" sz="2800" b="0" dirty="0" smtClean="0">
                <a:solidFill>
                  <a:schemeClr val="tx1"/>
                </a:solidFill>
                <a:latin typeface="SimSun" charset="-122"/>
                <a:ea typeface="SimSun" charset="-122"/>
                <a:cs typeface="SimSun" charset="-122"/>
              </a:rPr>
              <a:t>   </a:t>
            </a:r>
            <a:r>
              <a:rPr lang="en-US" altLang="zh-CN" sz="2800" b="0" dirty="0" smtClean="0">
                <a:solidFill>
                  <a:schemeClr val="tx1"/>
                </a:solidFill>
                <a:latin typeface="SimSun" charset="-122"/>
                <a:ea typeface="SimSun" charset="-122"/>
                <a:cs typeface="SimSun" charset="-122"/>
              </a:rPr>
              <a:t>C.384 </a:t>
            </a:r>
            <a:r>
              <a:rPr lang="zh-CN" altLang="en-US" sz="2800" b="0" dirty="0" smtClean="0">
                <a:solidFill>
                  <a:schemeClr val="tx1"/>
                </a:solidFill>
                <a:latin typeface="SimSun" charset="-122"/>
                <a:ea typeface="SimSun" charset="-122"/>
                <a:cs typeface="SimSun" charset="-122"/>
              </a:rPr>
              <a:t>  </a:t>
            </a:r>
            <a:r>
              <a:rPr lang="en-US" altLang="zh-CN" sz="2800" b="0" dirty="0" smtClean="0">
                <a:solidFill>
                  <a:schemeClr val="tx1"/>
                </a:solidFill>
                <a:latin typeface="SimSun" charset="-122"/>
                <a:ea typeface="SimSun" charset="-122"/>
                <a:cs typeface="SimSun" charset="-122"/>
              </a:rPr>
              <a:t>D.385 </a:t>
            </a:r>
            <a:r>
              <a:rPr lang="zh-CN" altLang="en-US" sz="2800" dirty="0"/>
              <a:t/>
            </a:r>
            <a:br>
              <a:rPr lang="zh-CN" altLang="en-US" sz="2800" dirty="0"/>
            </a:br>
            <a:endParaRPr lang="zh-CN" altLang="en-US" sz="2800" dirty="0">
              <a:solidFill>
                <a:schemeClr val="tx1"/>
              </a:solidFill>
              <a:latin typeface="宋体" panose="02010600030101010101" pitchFamily="2" charset="-122"/>
              <a:ea typeface="宋体" panose="02010600030101010101" pitchFamily="2" charset="-122"/>
            </a:endParaRPr>
          </a:p>
        </p:txBody>
      </p:sp>
      <p:sp>
        <p:nvSpPr>
          <p:cNvPr id="128003" name="Rectangle 3">
            <a:extLst>
              <a:ext uri="{FF2B5EF4-FFF2-40B4-BE49-F238E27FC236}">
                <a16:creationId xmlns:a16="http://schemas.microsoft.com/office/drawing/2014/main" xmlns="" id="{91BEE68B-EBD3-40C7-85B2-D27AC561C2EF}"/>
              </a:ext>
            </a:extLst>
          </p:cNvPr>
          <p:cNvSpPr>
            <a:spLocks noGrp="1" noChangeArrowheads="1"/>
          </p:cNvSpPr>
          <p:nvPr>
            <p:ph type="body" idx="1"/>
          </p:nvPr>
        </p:nvSpPr>
        <p:spPr bwMode="auto">
          <a:xfrm>
            <a:off x="1027043" y="4151984"/>
            <a:ext cx="8686800" cy="251488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zh-CN" altLang="en-US" sz="2400" b="0" dirty="0"/>
              <a:t>答案：</a:t>
            </a:r>
          </a:p>
          <a:p>
            <a:pPr marL="0" indent="0">
              <a:buNone/>
            </a:pPr>
            <a:r>
              <a:rPr lang="en-US" altLang="zh-CN" sz="2400" b="0" dirty="0" smtClean="0"/>
              <a:t>1.</a:t>
            </a:r>
            <a:r>
              <a:rPr lang="zh-CN" altLang="en-US" sz="2400" b="0" dirty="0" smtClean="0"/>
              <a:t>第 </a:t>
            </a:r>
            <a:r>
              <a:rPr lang="en-US" altLang="zh-CN" sz="2400" b="0" dirty="0"/>
              <a:t>6 </a:t>
            </a:r>
            <a:r>
              <a:rPr lang="zh-CN" altLang="en-US" sz="2400" b="0" dirty="0"/>
              <a:t>层有叶结点则完全二叉树的高度可能为 </a:t>
            </a:r>
            <a:r>
              <a:rPr lang="en-US" altLang="zh-CN" sz="2400" b="0" dirty="0"/>
              <a:t>6 </a:t>
            </a:r>
            <a:r>
              <a:rPr lang="zh-CN" altLang="en-US" sz="2400" b="0" dirty="0"/>
              <a:t>或 </a:t>
            </a:r>
            <a:r>
              <a:rPr lang="en-US" altLang="zh-CN" sz="2400" b="0" dirty="0"/>
              <a:t>7</a:t>
            </a:r>
            <a:r>
              <a:rPr lang="zh-CN" altLang="en-US" sz="2400" b="0" dirty="0"/>
              <a:t>，显然树高为 </a:t>
            </a:r>
            <a:r>
              <a:rPr lang="en-US" altLang="zh-CN" sz="2400" b="0" dirty="0"/>
              <a:t>7 </a:t>
            </a:r>
            <a:r>
              <a:rPr lang="zh-CN" altLang="en-US" sz="2400" b="0" dirty="0"/>
              <a:t>时结点更多</a:t>
            </a:r>
            <a:r>
              <a:rPr lang="zh-CN" altLang="en-US" sz="2400" b="0" dirty="0" smtClean="0"/>
              <a:t>。</a:t>
            </a:r>
            <a:r>
              <a:rPr lang="zh-CN" altLang="en-US" sz="2400" b="0" dirty="0"/>
              <a:t>若第 </a:t>
            </a:r>
            <a:r>
              <a:rPr lang="en-US" altLang="zh-CN" sz="2400" b="0" dirty="0"/>
              <a:t>6 </a:t>
            </a:r>
            <a:r>
              <a:rPr lang="zh-CN" altLang="en-US" sz="2400" b="0" dirty="0"/>
              <a:t>层上有 </a:t>
            </a:r>
            <a:r>
              <a:rPr lang="en-US" altLang="zh-CN" sz="2400" b="0" dirty="0"/>
              <a:t>8 </a:t>
            </a:r>
            <a:r>
              <a:rPr lang="zh-CN" altLang="en-US" sz="2400" b="0" dirty="0"/>
              <a:t>个叶结点，则</a:t>
            </a:r>
            <a:r>
              <a:rPr lang="zh-CN" altLang="en-US" sz="2400" b="0" dirty="0" smtClean="0"/>
              <a:t>前</a:t>
            </a:r>
            <a:r>
              <a:rPr lang="en-US" altLang="zh-CN" sz="2400" b="0" dirty="0" smtClean="0"/>
              <a:t>6</a:t>
            </a:r>
            <a:r>
              <a:rPr lang="zh-CN" altLang="en-US" sz="2400" b="0" dirty="0" smtClean="0"/>
              <a:t>层</a:t>
            </a:r>
            <a:r>
              <a:rPr lang="zh-CN" altLang="en-US" sz="2400" b="0" dirty="0"/>
              <a:t>为满二叉树，而第 </a:t>
            </a:r>
            <a:r>
              <a:rPr lang="en-US" altLang="zh-CN" sz="2400" b="0" dirty="0"/>
              <a:t>7 </a:t>
            </a:r>
            <a:r>
              <a:rPr lang="zh-CN" altLang="en-US" sz="2400" b="0" dirty="0"/>
              <a:t>层缺失了 </a:t>
            </a:r>
            <a:r>
              <a:rPr lang="en-US" altLang="zh-CN" sz="2400" b="0" dirty="0"/>
              <a:t>8×2=16 </a:t>
            </a:r>
            <a:r>
              <a:rPr lang="zh-CN" altLang="en-US" sz="2400" b="0" dirty="0"/>
              <a:t>个叶结点，故完全二叉树的结点个数最多为 </a:t>
            </a:r>
            <a:r>
              <a:rPr lang="en-US" altLang="zh-CN" sz="2400" b="0" dirty="0"/>
              <a:t>2</a:t>
            </a:r>
            <a:r>
              <a:rPr lang="en-US" altLang="zh-CN" sz="2400" b="0" baseline="30000" dirty="0"/>
              <a:t>7</a:t>
            </a:r>
            <a:r>
              <a:rPr lang="en-US" altLang="zh-CN" sz="2400" b="0" dirty="0"/>
              <a:t>-1-16=111 </a:t>
            </a:r>
            <a:r>
              <a:rPr lang="zh-CN" altLang="en-US" sz="2400" b="0" dirty="0"/>
              <a:t>个结点。 </a:t>
            </a:r>
            <a:endParaRPr lang="en-US" altLang="zh-CN" sz="2400" b="0" dirty="0" smtClean="0"/>
          </a:p>
          <a:p>
            <a:pPr marL="0" indent="0">
              <a:buNone/>
            </a:pPr>
            <a:r>
              <a:rPr lang="en-US" altLang="zh-CN" sz="2400" b="0" dirty="0" smtClean="0"/>
              <a:t>2.</a:t>
            </a:r>
            <a:r>
              <a:rPr lang="zh-CN" altLang="en-US" sz="2400" b="0" dirty="0" smtClean="0"/>
              <a:t> </a:t>
            </a:r>
            <a:r>
              <a:rPr lang="en-US" altLang="zh-CN" sz="2400" b="0" dirty="0" smtClean="0"/>
              <a:t>768/2 =384,768</a:t>
            </a:r>
            <a:r>
              <a:rPr lang="zh-CN" altLang="en-US" sz="2400" b="0" dirty="0" smtClean="0"/>
              <a:t>的双亲结点编号为</a:t>
            </a:r>
            <a:r>
              <a:rPr lang="en-US" altLang="zh-CN" sz="2400" b="0" dirty="0" smtClean="0"/>
              <a:t>384</a:t>
            </a:r>
            <a:r>
              <a:rPr lang="zh-CN" altLang="en-US" sz="2400" b="0" dirty="0" smtClean="0"/>
              <a:t>，</a:t>
            </a:r>
            <a:r>
              <a:rPr lang="en-US" altLang="zh-CN" sz="2400" b="0" dirty="0" smtClean="0"/>
              <a:t>768-384=384</a:t>
            </a:r>
            <a:endParaRPr lang="zh-CN" altLang="en-US" sz="2400" b="0" dirty="0"/>
          </a:p>
        </p:txBody>
      </p:sp>
      <p:sp>
        <p:nvSpPr>
          <p:cNvPr id="5" name="Rectangle 1031">
            <a:extLst>
              <a:ext uri="{FF2B5EF4-FFF2-40B4-BE49-F238E27FC236}">
                <a16:creationId xmlns:a16="http://schemas.microsoft.com/office/drawing/2014/main" xmlns="" id="{C90C1342-A02F-4A85-BC63-710F58949A83}"/>
              </a:ext>
            </a:extLst>
          </p:cNvPr>
          <p:cNvSpPr txBox="1">
            <a:spLocks noChangeArrowheads="1"/>
          </p:cNvSpPr>
          <p:nvPr/>
        </p:nvSpPr>
        <p:spPr>
          <a:xfrm>
            <a:off x="1481667" y="407710"/>
            <a:ext cx="6767811"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a:t>练习</a:t>
            </a:r>
          </a:p>
        </p:txBody>
      </p:sp>
      <p:grpSp>
        <p:nvGrpSpPr>
          <p:cNvPr id="13" name="组 12"/>
          <p:cNvGrpSpPr/>
          <p:nvPr/>
        </p:nvGrpSpPr>
        <p:grpSpPr>
          <a:xfrm>
            <a:off x="1383695" y="6067695"/>
            <a:ext cx="688945" cy="418013"/>
            <a:chOff x="1383695" y="6067695"/>
            <a:chExt cx="688945" cy="418013"/>
          </a:xfrm>
        </p:grpSpPr>
        <p:grpSp>
          <p:nvGrpSpPr>
            <p:cNvPr id="7" name="组 6"/>
            <p:cNvGrpSpPr/>
            <p:nvPr/>
          </p:nvGrpSpPr>
          <p:grpSpPr>
            <a:xfrm>
              <a:off x="1383695" y="6093822"/>
              <a:ext cx="195943" cy="391886"/>
              <a:chOff x="3801291" y="6113417"/>
              <a:chExt cx="195943" cy="391886"/>
            </a:xfrm>
          </p:grpSpPr>
          <p:cxnSp>
            <p:nvCxnSpPr>
              <p:cNvPr id="3" name="直线连接符 2"/>
              <p:cNvCxnSpPr/>
              <p:nvPr/>
            </p:nvCxnSpPr>
            <p:spPr bwMode="auto">
              <a:xfrm>
                <a:off x="3801291" y="6113417"/>
                <a:ext cx="0" cy="37882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6" name="直线连接符 5"/>
              <p:cNvCxnSpPr/>
              <p:nvPr/>
            </p:nvCxnSpPr>
            <p:spPr bwMode="auto">
              <a:xfrm>
                <a:off x="3814354" y="6505303"/>
                <a:ext cx="18288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10" name="组 9"/>
            <p:cNvGrpSpPr/>
            <p:nvPr/>
          </p:nvGrpSpPr>
          <p:grpSpPr>
            <a:xfrm>
              <a:off x="1841863" y="6067695"/>
              <a:ext cx="230777" cy="391886"/>
              <a:chOff x="3570514" y="6113417"/>
              <a:chExt cx="230777" cy="391886"/>
            </a:xfrm>
          </p:grpSpPr>
          <p:cxnSp>
            <p:nvCxnSpPr>
              <p:cNvPr id="11" name="直线连接符 10"/>
              <p:cNvCxnSpPr/>
              <p:nvPr/>
            </p:nvCxnSpPr>
            <p:spPr bwMode="auto">
              <a:xfrm>
                <a:off x="3801291" y="6113417"/>
                <a:ext cx="0" cy="37882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 name="直线连接符 11"/>
              <p:cNvCxnSpPr/>
              <p:nvPr/>
            </p:nvCxnSpPr>
            <p:spPr bwMode="auto">
              <a:xfrm>
                <a:off x="3570514" y="6505303"/>
                <a:ext cx="230777"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sp>
        <p:nvSpPr>
          <p:cNvPr id="14" name="矩形 13"/>
          <p:cNvSpPr/>
          <p:nvPr/>
        </p:nvSpPr>
        <p:spPr>
          <a:xfrm>
            <a:off x="7069909" y="1402132"/>
            <a:ext cx="441146" cy="707886"/>
          </a:xfrm>
          <a:prstGeom prst="rect">
            <a:avLst/>
          </a:prstGeom>
        </p:spPr>
        <p:txBody>
          <a:bodyPr wrap="none">
            <a:spAutoFit/>
          </a:bodyPr>
          <a:lstStyle/>
          <a:p>
            <a:r>
              <a:rPr lang="en-US" altLang="zh-CN" sz="4000" b="1" dirty="0">
                <a:solidFill>
                  <a:srgbClr val="FF0000"/>
                </a:solidFill>
                <a:latin typeface="宋体" panose="02010600030101010101" pitchFamily="2" charset="-122"/>
                <a:ea typeface="宋体" panose="02010600030101010101" pitchFamily="2" charset="-122"/>
              </a:rPr>
              <a:t>C</a:t>
            </a:r>
            <a:endParaRPr lang="zh-CN" altLang="en-US" sz="4000" b="1" dirty="0">
              <a:solidFill>
                <a:srgbClr val="FF0000"/>
              </a:solidFill>
            </a:endParaRPr>
          </a:p>
        </p:txBody>
      </p:sp>
      <p:sp>
        <p:nvSpPr>
          <p:cNvPr id="17" name="矩形 16"/>
          <p:cNvSpPr/>
          <p:nvPr/>
        </p:nvSpPr>
        <p:spPr>
          <a:xfrm>
            <a:off x="2478859" y="3032658"/>
            <a:ext cx="441146" cy="707886"/>
          </a:xfrm>
          <a:prstGeom prst="rect">
            <a:avLst/>
          </a:prstGeom>
        </p:spPr>
        <p:txBody>
          <a:bodyPr wrap="none">
            <a:spAutoFit/>
          </a:bodyPr>
          <a:lstStyle/>
          <a:p>
            <a:r>
              <a:rPr lang="en-US" altLang="zh-CN" sz="4000" b="1" dirty="0">
                <a:solidFill>
                  <a:srgbClr val="FF0000"/>
                </a:solidFill>
                <a:latin typeface="宋体" panose="02010600030101010101" pitchFamily="2" charset="-122"/>
                <a:ea typeface="宋体" panose="02010600030101010101" pitchFamily="2" charset="-122"/>
              </a:rPr>
              <a:t>C</a:t>
            </a:r>
            <a:endParaRPr lang="zh-CN" altLang="en-US" sz="4000" b="1" dirty="0">
              <a:solidFill>
                <a:srgbClr val="FF0000"/>
              </a:solidFill>
            </a:endParaRPr>
          </a:p>
        </p:txBody>
      </p:sp>
    </p:spTree>
    <p:extLst>
      <p:ext uri="{BB962C8B-B14F-4D97-AF65-F5344CB8AC3E}">
        <p14:creationId xmlns:p14="http://schemas.microsoft.com/office/powerpoint/2010/main" val="2129481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800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a:extLst>
              <a:ext uri="{FF2B5EF4-FFF2-40B4-BE49-F238E27FC236}">
                <a16:creationId xmlns:a16="http://schemas.microsoft.com/office/drawing/2014/main" xmlns="" id="{DE4E3153-818D-4CA8-A32C-867204B6FE96}"/>
              </a:ext>
            </a:extLst>
          </p:cNvPr>
          <p:cNvSpPr>
            <a:spLocks noGrp="1" noChangeArrowheads="1"/>
          </p:cNvSpPr>
          <p:nvPr>
            <p:ph type="title"/>
          </p:nvPr>
        </p:nvSpPr>
        <p:spPr>
          <a:xfrm>
            <a:off x="1390470" y="0"/>
            <a:ext cx="7772400" cy="1143000"/>
          </a:xfrm>
        </p:spPr>
        <p:txBody>
          <a:bodyPr/>
          <a:lstStyle/>
          <a:p>
            <a:r>
              <a:rPr lang="en-US" altLang="zh-CN"/>
              <a:t>6.2.3</a:t>
            </a:r>
            <a:r>
              <a:rPr lang="zh-CN" altLang="en-US"/>
              <a:t>二叉树的存储结构</a:t>
            </a:r>
          </a:p>
        </p:txBody>
      </p:sp>
      <p:sp>
        <p:nvSpPr>
          <p:cNvPr id="470019" name="Rectangle 3">
            <a:extLst>
              <a:ext uri="{FF2B5EF4-FFF2-40B4-BE49-F238E27FC236}">
                <a16:creationId xmlns:a16="http://schemas.microsoft.com/office/drawing/2014/main" xmlns="" id="{E775081A-FD66-4642-A24F-9DE53D99B974}"/>
              </a:ext>
            </a:extLst>
          </p:cNvPr>
          <p:cNvSpPr>
            <a:spLocks noGrp="1" noChangeArrowheads="1"/>
          </p:cNvSpPr>
          <p:nvPr>
            <p:ph type="body" idx="1"/>
          </p:nvPr>
        </p:nvSpPr>
        <p:spPr>
          <a:xfrm>
            <a:off x="1046776" y="1341438"/>
            <a:ext cx="8459788" cy="5257800"/>
          </a:xfrm>
        </p:spPr>
        <p:txBody>
          <a:bodyPr/>
          <a:lstStyle/>
          <a:p>
            <a:pPr marL="0" indent="0">
              <a:buNone/>
            </a:pPr>
            <a:r>
              <a:rPr lang="zh-CN" altLang="en-US" b="0" dirty="0"/>
              <a:t>顺序存储结构</a:t>
            </a:r>
          </a:p>
          <a:p>
            <a:pPr lvl="1"/>
            <a:r>
              <a:rPr lang="zh-CN" altLang="en-US" b="0" dirty="0"/>
              <a:t>特点：</a:t>
            </a:r>
          </a:p>
          <a:p>
            <a:pPr lvl="2"/>
            <a:r>
              <a:rPr lang="zh-CN" altLang="en-US" b="0" dirty="0"/>
              <a:t>用一组</a:t>
            </a:r>
            <a:r>
              <a:rPr lang="zh-CN" altLang="en-US" b="0" dirty="0">
                <a:solidFill>
                  <a:srgbClr val="FF3300"/>
                </a:solidFill>
              </a:rPr>
              <a:t>连续的存储单元</a:t>
            </a:r>
            <a:r>
              <a:rPr lang="zh-CN" altLang="en-US" b="0" dirty="0"/>
              <a:t>存储二叉树的数据元素，</a:t>
            </a:r>
          </a:p>
          <a:p>
            <a:pPr lvl="2"/>
            <a:r>
              <a:rPr lang="zh-CN" altLang="en-US" b="0" dirty="0"/>
              <a:t>必须把二叉树的所有结点安排成为一个恰当的序列，结点在这个序列中的相互位置能反映出结点之间的逻辑关系。</a:t>
            </a:r>
          </a:p>
          <a:p>
            <a:pPr lvl="2"/>
            <a:r>
              <a:rPr lang="zh-CN" altLang="en-US" b="0" dirty="0">
                <a:solidFill>
                  <a:srgbClr val="FF3300"/>
                </a:solidFill>
              </a:rPr>
              <a:t>编号的方法</a:t>
            </a:r>
            <a:endParaRPr lang="zh-CN" altLang="en-US" b="0" dirty="0"/>
          </a:p>
          <a:p>
            <a:pPr lvl="1"/>
            <a:r>
              <a:rPr lang="zh-CN" altLang="en-US" b="0" dirty="0"/>
              <a:t>二叉树的顺序存储表示</a:t>
            </a:r>
            <a:r>
              <a:rPr lang="en-US" altLang="zh-CN" b="0" dirty="0"/>
              <a:t>- - - - -- - -</a:t>
            </a:r>
          </a:p>
          <a:p>
            <a:pPr lvl="2"/>
            <a:r>
              <a:rPr lang="en-US" altLang="zh-CN" b="0" dirty="0"/>
              <a:t>   #define MAX_TREE_SIZE 100</a:t>
            </a:r>
          </a:p>
          <a:p>
            <a:pPr lvl="2"/>
            <a:r>
              <a:rPr lang="en-US" altLang="zh-CN" b="0" dirty="0"/>
              <a:t>   typedef   </a:t>
            </a:r>
            <a:r>
              <a:rPr lang="en-US" altLang="zh-CN" b="0" dirty="0" err="1"/>
              <a:t>ElemType</a:t>
            </a:r>
            <a:r>
              <a:rPr lang="en-US" altLang="zh-CN" b="0" dirty="0"/>
              <a:t> </a:t>
            </a:r>
            <a:r>
              <a:rPr lang="en-US" altLang="zh-CN" b="0" dirty="0" err="1"/>
              <a:t>SqBiTree</a:t>
            </a:r>
            <a:r>
              <a:rPr lang="en-US" altLang="zh-CN" b="0" dirty="0"/>
              <a:t>[MAX_TREE_SIZE+1]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AutoShape 2">
            <a:extLst>
              <a:ext uri="{FF2B5EF4-FFF2-40B4-BE49-F238E27FC236}">
                <a16:creationId xmlns:a16="http://schemas.microsoft.com/office/drawing/2014/main" xmlns="" id="{BABF0AAA-F382-46C3-AD18-D9AC5D03D9EC}"/>
              </a:ext>
            </a:extLst>
          </p:cNvPr>
          <p:cNvSpPr>
            <a:spLocks noChangeArrowheads="1"/>
          </p:cNvSpPr>
          <p:nvPr/>
        </p:nvSpPr>
        <p:spPr bwMode="auto">
          <a:xfrm>
            <a:off x="4953000" y="2492375"/>
            <a:ext cx="1447800" cy="304800"/>
          </a:xfrm>
          <a:prstGeom prst="leftRightArrow">
            <a:avLst>
              <a:gd name="adj1" fmla="val 50000"/>
              <a:gd name="adj2" fmla="val 9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67" name="Text Box 3">
            <a:extLst>
              <a:ext uri="{FF2B5EF4-FFF2-40B4-BE49-F238E27FC236}">
                <a16:creationId xmlns:a16="http://schemas.microsoft.com/office/drawing/2014/main" xmlns="" id="{E86BAD33-9F1A-4C46-9F38-A6A311E83FA5}"/>
              </a:ext>
            </a:extLst>
          </p:cNvPr>
          <p:cNvSpPr txBox="1">
            <a:spLocks noChangeArrowheads="1"/>
          </p:cNvSpPr>
          <p:nvPr/>
        </p:nvSpPr>
        <p:spPr bwMode="auto">
          <a:xfrm>
            <a:off x="1022350" y="1230314"/>
            <a:ext cx="441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a:solidFill>
                  <a:srgbClr val="FF0000"/>
                </a:solidFill>
                <a:latin typeface="宋体" panose="02010600030101010101" pitchFamily="2" charset="-122"/>
              </a:rPr>
              <a:t>二叉树的顺序存储示例</a:t>
            </a:r>
            <a:r>
              <a:rPr lang="en-US" altLang="zh-CN" sz="2800">
                <a:solidFill>
                  <a:srgbClr val="FF0000"/>
                </a:solidFill>
                <a:latin typeface="宋体" panose="02010600030101010101" pitchFamily="2" charset="-122"/>
              </a:rPr>
              <a:t>1</a:t>
            </a:r>
            <a:endParaRPr lang="zh-CN" altLang="en-US" sz="2800">
              <a:solidFill>
                <a:srgbClr val="FF0000"/>
              </a:solidFill>
              <a:latin typeface="宋体" panose="02010600030101010101" pitchFamily="2" charset="-122"/>
            </a:endParaRPr>
          </a:p>
        </p:txBody>
      </p:sp>
      <p:grpSp>
        <p:nvGrpSpPr>
          <p:cNvPr id="472068" name="Group 4">
            <a:extLst>
              <a:ext uri="{FF2B5EF4-FFF2-40B4-BE49-F238E27FC236}">
                <a16:creationId xmlns:a16="http://schemas.microsoft.com/office/drawing/2014/main" xmlns="" id="{BDDC6691-40A7-4846-B424-D72977EAA7EF}"/>
              </a:ext>
            </a:extLst>
          </p:cNvPr>
          <p:cNvGrpSpPr>
            <a:grpSpLocks/>
          </p:cNvGrpSpPr>
          <p:nvPr/>
        </p:nvGrpSpPr>
        <p:grpSpPr bwMode="auto">
          <a:xfrm>
            <a:off x="2438400" y="1882775"/>
            <a:ext cx="2006600" cy="1371600"/>
            <a:chOff x="432" y="624"/>
            <a:chExt cx="1264" cy="864"/>
          </a:xfrm>
        </p:grpSpPr>
        <p:sp>
          <p:nvSpPr>
            <p:cNvPr id="472069" name="Oval 5">
              <a:extLst>
                <a:ext uri="{FF2B5EF4-FFF2-40B4-BE49-F238E27FC236}">
                  <a16:creationId xmlns:a16="http://schemas.microsoft.com/office/drawing/2014/main" xmlns="" id="{27C1C429-2104-4C50-9EEA-EF25263BAEE6}"/>
                </a:ext>
              </a:extLst>
            </p:cNvPr>
            <p:cNvSpPr>
              <a:spLocks noChangeArrowheads="1"/>
            </p:cNvSpPr>
            <p:nvPr/>
          </p:nvSpPr>
          <p:spPr bwMode="auto">
            <a:xfrm>
              <a:off x="823" y="624"/>
              <a:ext cx="393" cy="3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200" b="1">
                  <a:solidFill>
                    <a:srgbClr val="FFFFFF"/>
                  </a:solidFill>
                  <a:latin typeface="Arial Narrow" panose="020B0606020202030204" pitchFamily="34" charset="0"/>
                </a:rPr>
                <a:t>A</a:t>
              </a:r>
            </a:p>
          </p:txBody>
        </p:sp>
        <p:sp>
          <p:nvSpPr>
            <p:cNvPr id="472070" name="Line 6">
              <a:extLst>
                <a:ext uri="{FF2B5EF4-FFF2-40B4-BE49-F238E27FC236}">
                  <a16:creationId xmlns:a16="http://schemas.microsoft.com/office/drawing/2014/main" xmlns="" id="{80FFB266-A43A-46D4-A0D0-970AD03444ED}"/>
                </a:ext>
              </a:extLst>
            </p:cNvPr>
            <p:cNvSpPr>
              <a:spLocks noChangeShapeType="1"/>
            </p:cNvSpPr>
            <p:nvPr/>
          </p:nvSpPr>
          <p:spPr bwMode="auto">
            <a:xfrm flipH="1">
              <a:off x="662" y="941"/>
              <a:ext cx="222" cy="2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2071" name="Oval 7">
              <a:extLst>
                <a:ext uri="{FF2B5EF4-FFF2-40B4-BE49-F238E27FC236}">
                  <a16:creationId xmlns:a16="http://schemas.microsoft.com/office/drawing/2014/main" xmlns="" id="{484B43D5-FC3C-4FDD-A170-293F682CC1E0}"/>
                </a:ext>
              </a:extLst>
            </p:cNvPr>
            <p:cNvSpPr>
              <a:spLocks noChangeArrowheads="1"/>
            </p:cNvSpPr>
            <p:nvPr/>
          </p:nvSpPr>
          <p:spPr bwMode="auto">
            <a:xfrm>
              <a:off x="432" y="1137"/>
              <a:ext cx="392" cy="3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200" b="1">
                  <a:solidFill>
                    <a:srgbClr val="FFFFFF"/>
                  </a:solidFill>
                  <a:latin typeface="Arial Narrow" panose="020B0606020202030204" pitchFamily="34" charset="0"/>
                </a:rPr>
                <a:t>B</a:t>
              </a:r>
            </a:p>
          </p:txBody>
        </p:sp>
        <p:sp>
          <p:nvSpPr>
            <p:cNvPr id="472072" name="Oval 8">
              <a:extLst>
                <a:ext uri="{FF2B5EF4-FFF2-40B4-BE49-F238E27FC236}">
                  <a16:creationId xmlns:a16="http://schemas.microsoft.com/office/drawing/2014/main" xmlns="" id="{BFE71B5F-BCEB-49E0-AA62-DC06AF2CF1DD}"/>
                </a:ext>
              </a:extLst>
            </p:cNvPr>
            <p:cNvSpPr>
              <a:spLocks noChangeArrowheads="1"/>
            </p:cNvSpPr>
            <p:nvPr/>
          </p:nvSpPr>
          <p:spPr bwMode="auto">
            <a:xfrm>
              <a:off x="1302" y="1131"/>
              <a:ext cx="394" cy="3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200" b="1">
                  <a:solidFill>
                    <a:srgbClr val="FFFFFF"/>
                  </a:solidFill>
                  <a:latin typeface="Arial Narrow" panose="020B0606020202030204" pitchFamily="34" charset="0"/>
                </a:rPr>
                <a:t>C</a:t>
              </a:r>
            </a:p>
          </p:txBody>
        </p:sp>
        <p:sp>
          <p:nvSpPr>
            <p:cNvPr id="472073" name="Line 9">
              <a:extLst>
                <a:ext uri="{FF2B5EF4-FFF2-40B4-BE49-F238E27FC236}">
                  <a16:creationId xmlns:a16="http://schemas.microsoft.com/office/drawing/2014/main" xmlns="" id="{D6AAD28C-523D-4A97-B2CA-9C019C063451}"/>
                </a:ext>
              </a:extLst>
            </p:cNvPr>
            <p:cNvSpPr>
              <a:spLocks noChangeShapeType="1"/>
            </p:cNvSpPr>
            <p:nvPr/>
          </p:nvSpPr>
          <p:spPr bwMode="auto">
            <a:xfrm>
              <a:off x="1168" y="920"/>
              <a:ext cx="192" cy="2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72074" name="Group 10">
            <a:extLst>
              <a:ext uri="{FF2B5EF4-FFF2-40B4-BE49-F238E27FC236}">
                <a16:creationId xmlns:a16="http://schemas.microsoft.com/office/drawing/2014/main" xmlns="" id="{A224D2D8-7AC9-4F83-80BF-906E776BCDE9}"/>
              </a:ext>
            </a:extLst>
          </p:cNvPr>
          <p:cNvGrpSpPr>
            <a:grpSpLocks/>
          </p:cNvGrpSpPr>
          <p:nvPr/>
        </p:nvGrpSpPr>
        <p:grpSpPr bwMode="auto">
          <a:xfrm>
            <a:off x="2514600" y="3689350"/>
            <a:ext cx="1244600" cy="2406650"/>
            <a:chOff x="480" y="1762"/>
            <a:chExt cx="784" cy="1516"/>
          </a:xfrm>
        </p:grpSpPr>
        <p:sp>
          <p:nvSpPr>
            <p:cNvPr id="472075" name="Oval 11">
              <a:extLst>
                <a:ext uri="{FF2B5EF4-FFF2-40B4-BE49-F238E27FC236}">
                  <a16:creationId xmlns:a16="http://schemas.microsoft.com/office/drawing/2014/main" xmlns="" id="{B92EE9A6-C27C-496F-9BE6-AE4385D218B5}"/>
                </a:ext>
              </a:extLst>
            </p:cNvPr>
            <p:cNvSpPr>
              <a:spLocks noChangeArrowheads="1"/>
            </p:cNvSpPr>
            <p:nvPr/>
          </p:nvSpPr>
          <p:spPr bwMode="auto">
            <a:xfrm>
              <a:off x="871" y="1762"/>
              <a:ext cx="393" cy="3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200" b="1">
                  <a:solidFill>
                    <a:srgbClr val="FFFFFF"/>
                  </a:solidFill>
                  <a:latin typeface="Arial Narrow" panose="020B0606020202030204" pitchFamily="34" charset="0"/>
                </a:rPr>
                <a:t>A</a:t>
              </a:r>
            </a:p>
          </p:txBody>
        </p:sp>
        <p:sp>
          <p:nvSpPr>
            <p:cNvPr id="472076" name="Line 12">
              <a:extLst>
                <a:ext uri="{FF2B5EF4-FFF2-40B4-BE49-F238E27FC236}">
                  <a16:creationId xmlns:a16="http://schemas.microsoft.com/office/drawing/2014/main" xmlns="" id="{438617B2-FEAF-48E3-924B-0B299B0D7511}"/>
                </a:ext>
              </a:extLst>
            </p:cNvPr>
            <p:cNvSpPr>
              <a:spLocks noChangeShapeType="1"/>
            </p:cNvSpPr>
            <p:nvPr/>
          </p:nvSpPr>
          <p:spPr bwMode="auto">
            <a:xfrm flipH="1">
              <a:off x="710" y="2064"/>
              <a:ext cx="222" cy="2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2077" name="Oval 13">
              <a:extLst>
                <a:ext uri="{FF2B5EF4-FFF2-40B4-BE49-F238E27FC236}">
                  <a16:creationId xmlns:a16="http://schemas.microsoft.com/office/drawing/2014/main" xmlns="" id="{0287E918-7B7E-4855-8E3E-D7B17CC6CA57}"/>
                </a:ext>
              </a:extLst>
            </p:cNvPr>
            <p:cNvSpPr>
              <a:spLocks noChangeArrowheads="1"/>
            </p:cNvSpPr>
            <p:nvPr/>
          </p:nvSpPr>
          <p:spPr bwMode="auto">
            <a:xfrm>
              <a:off x="480" y="2352"/>
              <a:ext cx="392" cy="3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200" b="1">
                  <a:solidFill>
                    <a:srgbClr val="FFFFFF"/>
                  </a:solidFill>
                  <a:latin typeface="Arial Narrow" panose="020B0606020202030204" pitchFamily="34" charset="0"/>
                </a:rPr>
                <a:t>B</a:t>
              </a:r>
            </a:p>
          </p:txBody>
        </p:sp>
        <p:sp>
          <p:nvSpPr>
            <p:cNvPr id="472078" name="Oval 14">
              <a:extLst>
                <a:ext uri="{FF2B5EF4-FFF2-40B4-BE49-F238E27FC236}">
                  <a16:creationId xmlns:a16="http://schemas.microsoft.com/office/drawing/2014/main" xmlns="" id="{C41737B0-21AF-48AC-9C72-712020D860E4}"/>
                </a:ext>
              </a:extLst>
            </p:cNvPr>
            <p:cNvSpPr>
              <a:spLocks noChangeArrowheads="1"/>
            </p:cNvSpPr>
            <p:nvPr/>
          </p:nvSpPr>
          <p:spPr bwMode="auto">
            <a:xfrm>
              <a:off x="864" y="2928"/>
              <a:ext cx="394" cy="3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200" b="1">
                  <a:solidFill>
                    <a:srgbClr val="FFFFFF"/>
                  </a:solidFill>
                  <a:latin typeface="Arial Narrow" panose="020B0606020202030204" pitchFamily="34" charset="0"/>
                </a:rPr>
                <a:t>C</a:t>
              </a:r>
            </a:p>
          </p:txBody>
        </p:sp>
        <p:sp>
          <p:nvSpPr>
            <p:cNvPr id="472079" name="Line 15">
              <a:extLst>
                <a:ext uri="{FF2B5EF4-FFF2-40B4-BE49-F238E27FC236}">
                  <a16:creationId xmlns:a16="http://schemas.microsoft.com/office/drawing/2014/main" xmlns="" id="{5F2D3A07-1A89-4070-9B0F-485E6FB5D243}"/>
                </a:ext>
              </a:extLst>
            </p:cNvPr>
            <p:cNvSpPr>
              <a:spLocks noChangeShapeType="1"/>
            </p:cNvSpPr>
            <p:nvPr/>
          </p:nvSpPr>
          <p:spPr bwMode="auto">
            <a:xfrm>
              <a:off x="816" y="2688"/>
              <a:ext cx="192" cy="2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72080" name="Group 16">
            <a:extLst>
              <a:ext uri="{FF2B5EF4-FFF2-40B4-BE49-F238E27FC236}">
                <a16:creationId xmlns:a16="http://schemas.microsoft.com/office/drawing/2014/main" xmlns="" id="{E97D70C5-8205-46F2-AE3B-944D612E7515}"/>
              </a:ext>
            </a:extLst>
          </p:cNvPr>
          <p:cNvGrpSpPr>
            <a:grpSpLocks/>
          </p:cNvGrpSpPr>
          <p:nvPr/>
        </p:nvGrpSpPr>
        <p:grpSpPr bwMode="auto">
          <a:xfrm>
            <a:off x="2057400" y="4244976"/>
            <a:ext cx="2438400" cy="1851025"/>
            <a:chOff x="192" y="2112"/>
            <a:chExt cx="1536" cy="1166"/>
          </a:xfrm>
        </p:grpSpPr>
        <p:sp>
          <p:nvSpPr>
            <p:cNvPr id="472081" name="Oval 17">
              <a:extLst>
                <a:ext uri="{FF2B5EF4-FFF2-40B4-BE49-F238E27FC236}">
                  <a16:creationId xmlns:a16="http://schemas.microsoft.com/office/drawing/2014/main" xmlns="" id="{5251871A-C7CE-4B85-B91B-CD07879D865E}"/>
                </a:ext>
              </a:extLst>
            </p:cNvPr>
            <p:cNvSpPr>
              <a:spLocks noChangeArrowheads="1"/>
            </p:cNvSpPr>
            <p:nvPr/>
          </p:nvSpPr>
          <p:spPr bwMode="auto">
            <a:xfrm>
              <a:off x="1334" y="2323"/>
              <a:ext cx="394" cy="350"/>
            </a:xfrm>
            <a:prstGeom prst="ellipse">
              <a:avLst/>
            </a:prstGeom>
            <a:noFill/>
            <a:ln w="5715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3200" b="1">
                <a:solidFill>
                  <a:schemeClr val="bg2"/>
                </a:solidFill>
                <a:latin typeface="Arial Narrow" panose="020B0606020202030204" pitchFamily="34" charset="0"/>
              </a:endParaRPr>
            </a:p>
          </p:txBody>
        </p:sp>
        <p:sp>
          <p:nvSpPr>
            <p:cNvPr id="472082" name="Line 18">
              <a:extLst>
                <a:ext uri="{FF2B5EF4-FFF2-40B4-BE49-F238E27FC236}">
                  <a16:creationId xmlns:a16="http://schemas.microsoft.com/office/drawing/2014/main" xmlns="" id="{E8C0119C-4C6E-4A3F-88DE-B21C801C0B0A}"/>
                </a:ext>
              </a:extLst>
            </p:cNvPr>
            <p:cNvSpPr>
              <a:spLocks noChangeShapeType="1"/>
            </p:cNvSpPr>
            <p:nvPr/>
          </p:nvSpPr>
          <p:spPr bwMode="auto">
            <a:xfrm>
              <a:off x="1200" y="2112"/>
              <a:ext cx="192" cy="264"/>
            </a:xfrm>
            <a:prstGeom prst="line">
              <a:avLst/>
            </a:prstGeom>
            <a:noFill/>
            <a:ln w="571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2083" name="Oval 19">
              <a:extLst>
                <a:ext uri="{FF2B5EF4-FFF2-40B4-BE49-F238E27FC236}">
                  <a16:creationId xmlns:a16="http://schemas.microsoft.com/office/drawing/2014/main" xmlns="" id="{7EC92DE7-1C18-4406-AAA2-B130B4D2FBDF}"/>
                </a:ext>
              </a:extLst>
            </p:cNvPr>
            <p:cNvSpPr>
              <a:spLocks noChangeArrowheads="1"/>
            </p:cNvSpPr>
            <p:nvPr/>
          </p:nvSpPr>
          <p:spPr bwMode="auto">
            <a:xfrm>
              <a:off x="192" y="2928"/>
              <a:ext cx="394" cy="350"/>
            </a:xfrm>
            <a:prstGeom prst="ellipse">
              <a:avLst/>
            </a:prstGeom>
            <a:noFill/>
            <a:ln w="5715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3200" b="1">
                <a:solidFill>
                  <a:schemeClr val="bg2"/>
                </a:solidFill>
                <a:latin typeface="Arial Narrow" panose="020B0606020202030204" pitchFamily="34" charset="0"/>
              </a:endParaRPr>
            </a:p>
          </p:txBody>
        </p:sp>
        <p:sp>
          <p:nvSpPr>
            <p:cNvPr id="472084" name="Line 20">
              <a:extLst>
                <a:ext uri="{FF2B5EF4-FFF2-40B4-BE49-F238E27FC236}">
                  <a16:creationId xmlns:a16="http://schemas.microsoft.com/office/drawing/2014/main" xmlns="" id="{E7109B86-000B-48E9-9E64-2D487CD22D3C}"/>
                </a:ext>
              </a:extLst>
            </p:cNvPr>
            <p:cNvSpPr>
              <a:spLocks noChangeShapeType="1"/>
            </p:cNvSpPr>
            <p:nvPr/>
          </p:nvSpPr>
          <p:spPr bwMode="auto">
            <a:xfrm flipH="1">
              <a:off x="336" y="2688"/>
              <a:ext cx="192" cy="240"/>
            </a:xfrm>
            <a:prstGeom prst="line">
              <a:avLst/>
            </a:prstGeom>
            <a:noFill/>
            <a:ln w="571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72085" name="Group 21">
            <a:extLst>
              <a:ext uri="{FF2B5EF4-FFF2-40B4-BE49-F238E27FC236}">
                <a16:creationId xmlns:a16="http://schemas.microsoft.com/office/drawing/2014/main" xmlns="" id="{80BFFC1A-D6C3-4CDE-9140-43E741E9982D}"/>
              </a:ext>
            </a:extLst>
          </p:cNvPr>
          <p:cNvGrpSpPr>
            <a:grpSpLocks/>
          </p:cNvGrpSpPr>
          <p:nvPr/>
        </p:nvGrpSpPr>
        <p:grpSpPr bwMode="auto">
          <a:xfrm>
            <a:off x="2133601" y="1984376"/>
            <a:ext cx="1666875" cy="1192213"/>
            <a:chOff x="240" y="640"/>
            <a:chExt cx="1050" cy="751"/>
          </a:xfrm>
        </p:grpSpPr>
        <p:sp>
          <p:nvSpPr>
            <p:cNvPr id="472086" name="Text Box 22">
              <a:extLst>
                <a:ext uri="{FF2B5EF4-FFF2-40B4-BE49-F238E27FC236}">
                  <a16:creationId xmlns:a16="http://schemas.microsoft.com/office/drawing/2014/main" xmlns="" id="{D9CAF51A-3C8A-4BB9-8913-FDA9388E5D2F}"/>
                </a:ext>
              </a:extLst>
            </p:cNvPr>
            <p:cNvSpPr txBox="1">
              <a:spLocks noChangeArrowheads="1"/>
            </p:cNvSpPr>
            <p:nvPr/>
          </p:nvSpPr>
          <p:spPr bwMode="auto">
            <a:xfrm>
              <a:off x="675" y="640"/>
              <a:ext cx="1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b="1">
                  <a:latin typeface="Arial Narrow" panose="020B0606020202030204" pitchFamily="34" charset="0"/>
                </a:rPr>
                <a:t>1</a:t>
              </a:r>
            </a:p>
          </p:txBody>
        </p:sp>
        <p:sp>
          <p:nvSpPr>
            <p:cNvPr id="472087" name="Text Box 23">
              <a:extLst>
                <a:ext uri="{FF2B5EF4-FFF2-40B4-BE49-F238E27FC236}">
                  <a16:creationId xmlns:a16="http://schemas.microsoft.com/office/drawing/2014/main" xmlns="" id="{A2A42CF5-4AAB-46AB-8B87-80178B65181F}"/>
                </a:ext>
              </a:extLst>
            </p:cNvPr>
            <p:cNvSpPr txBox="1">
              <a:spLocks noChangeArrowheads="1"/>
            </p:cNvSpPr>
            <p:nvPr/>
          </p:nvSpPr>
          <p:spPr bwMode="auto">
            <a:xfrm>
              <a:off x="240" y="1158"/>
              <a:ext cx="1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b="1">
                  <a:latin typeface="Arial Narrow" panose="020B0606020202030204" pitchFamily="34" charset="0"/>
                </a:rPr>
                <a:t>2</a:t>
              </a:r>
            </a:p>
          </p:txBody>
        </p:sp>
        <p:sp>
          <p:nvSpPr>
            <p:cNvPr id="472088" name="Text Box 24">
              <a:extLst>
                <a:ext uri="{FF2B5EF4-FFF2-40B4-BE49-F238E27FC236}">
                  <a16:creationId xmlns:a16="http://schemas.microsoft.com/office/drawing/2014/main" xmlns="" id="{4BFE4D91-A50D-4F61-A117-6356877B2966}"/>
                </a:ext>
              </a:extLst>
            </p:cNvPr>
            <p:cNvSpPr txBox="1">
              <a:spLocks noChangeArrowheads="1"/>
            </p:cNvSpPr>
            <p:nvPr/>
          </p:nvSpPr>
          <p:spPr bwMode="auto">
            <a:xfrm>
              <a:off x="1107" y="1158"/>
              <a:ext cx="1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b="1">
                  <a:latin typeface="Arial Narrow" panose="020B0606020202030204" pitchFamily="34" charset="0"/>
                </a:rPr>
                <a:t>3</a:t>
              </a:r>
            </a:p>
          </p:txBody>
        </p:sp>
      </p:grpSp>
      <p:grpSp>
        <p:nvGrpSpPr>
          <p:cNvPr id="472089" name="Group 25">
            <a:extLst>
              <a:ext uri="{FF2B5EF4-FFF2-40B4-BE49-F238E27FC236}">
                <a16:creationId xmlns:a16="http://schemas.microsoft.com/office/drawing/2014/main" xmlns="" id="{F75D0CA1-8829-4ACA-B311-3A7E2A2C5E22}"/>
              </a:ext>
            </a:extLst>
          </p:cNvPr>
          <p:cNvGrpSpPr>
            <a:grpSpLocks/>
          </p:cNvGrpSpPr>
          <p:nvPr/>
        </p:nvGrpSpPr>
        <p:grpSpPr bwMode="auto">
          <a:xfrm>
            <a:off x="1752601" y="3736976"/>
            <a:ext cx="2119313" cy="2198688"/>
            <a:chOff x="0" y="1792"/>
            <a:chExt cx="1335" cy="1385"/>
          </a:xfrm>
        </p:grpSpPr>
        <p:sp>
          <p:nvSpPr>
            <p:cNvPr id="472090" name="Text Box 26">
              <a:extLst>
                <a:ext uri="{FF2B5EF4-FFF2-40B4-BE49-F238E27FC236}">
                  <a16:creationId xmlns:a16="http://schemas.microsoft.com/office/drawing/2014/main" xmlns="" id="{5A3374EC-E19A-4909-86D6-4444869C372A}"/>
                </a:ext>
              </a:extLst>
            </p:cNvPr>
            <p:cNvSpPr txBox="1">
              <a:spLocks noChangeArrowheads="1"/>
            </p:cNvSpPr>
            <p:nvPr/>
          </p:nvSpPr>
          <p:spPr bwMode="auto">
            <a:xfrm>
              <a:off x="675" y="1792"/>
              <a:ext cx="1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b="1">
                  <a:latin typeface="Arial Narrow" panose="020B0606020202030204" pitchFamily="34" charset="0"/>
                </a:rPr>
                <a:t>1</a:t>
              </a:r>
            </a:p>
          </p:txBody>
        </p:sp>
        <p:sp>
          <p:nvSpPr>
            <p:cNvPr id="472091" name="Text Box 27">
              <a:extLst>
                <a:ext uri="{FF2B5EF4-FFF2-40B4-BE49-F238E27FC236}">
                  <a16:creationId xmlns:a16="http://schemas.microsoft.com/office/drawing/2014/main" xmlns="" id="{0E9EF7B5-C43C-4F21-A5F6-7762DC6268E1}"/>
                </a:ext>
              </a:extLst>
            </p:cNvPr>
            <p:cNvSpPr txBox="1">
              <a:spLocks noChangeArrowheads="1"/>
            </p:cNvSpPr>
            <p:nvPr/>
          </p:nvSpPr>
          <p:spPr bwMode="auto">
            <a:xfrm>
              <a:off x="288" y="2358"/>
              <a:ext cx="1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b="1">
                  <a:latin typeface="Arial Narrow" panose="020B0606020202030204" pitchFamily="34" charset="0"/>
                </a:rPr>
                <a:t>2</a:t>
              </a:r>
            </a:p>
          </p:txBody>
        </p:sp>
        <p:sp>
          <p:nvSpPr>
            <p:cNvPr id="472092" name="Text Box 28">
              <a:extLst>
                <a:ext uri="{FF2B5EF4-FFF2-40B4-BE49-F238E27FC236}">
                  <a16:creationId xmlns:a16="http://schemas.microsoft.com/office/drawing/2014/main" xmlns="" id="{ACD8657D-4072-4AFB-BA0C-BCD10A9D0A71}"/>
                </a:ext>
              </a:extLst>
            </p:cNvPr>
            <p:cNvSpPr txBox="1">
              <a:spLocks noChangeArrowheads="1"/>
            </p:cNvSpPr>
            <p:nvPr/>
          </p:nvSpPr>
          <p:spPr bwMode="auto">
            <a:xfrm>
              <a:off x="1152" y="2368"/>
              <a:ext cx="1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b="1">
                  <a:latin typeface="Arial Narrow" panose="020B0606020202030204" pitchFamily="34" charset="0"/>
                </a:rPr>
                <a:t>3</a:t>
              </a:r>
            </a:p>
          </p:txBody>
        </p:sp>
        <p:sp>
          <p:nvSpPr>
            <p:cNvPr id="472093" name="Text Box 29">
              <a:extLst>
                <a:ext uri="{FF2B5EF4-FFF2-40B4-BE49-F238E27FC236}">
                  <a16:creationId xmlns:a16="http://schemas.microsoft.com/office/drawing/2014/main" xmlns="" id="{3EB0F545-9430-4DC7-AE1B-221D74F38F31}"/>
                </a:ext>
              </a:extLst>
            </p:cNvPr>
            <p:cNvSpPr txBox="1">
              <a:spLocks noChangeArrowheads="1"/>
            </p:cNvSpPr>
            <p:nvPr/>
          </p:nvSpPr>
          <p:spPr bwMode="auto">
            <a:xfrm>
              <a:off x="0" y="2934"/>
              <a:ext cx="1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b="1">
                  <a:latin typeface="Arial Narrow" panose="020B0606020202030204" pitchFamily="34" charset="0"/>
                </a:rPr>
                <a:t>4</a:t>
              </a:r>
            </a:p>
          </p:txBody>
        </p:sp>
        <p:sp>
          <p:nvSpPr>
            <p:cNvPr id="472094" name="Text Box 30">
              <a:extLst>
                <a:ext uri="{FF2B5EF4-FFF2-40B4-BE49-F238E27FC236}">
                  <a16:creationId xmlns:a16="http://schemas.microsoft.com/office/drawing/2014/main" xmlns="" id="{249F52AC-8B20-406B-8697-6675A9D22F6B}"/>
                </a:ext>
              </a:extLst>
            </p:cNvPr>
            <p:cNvSpPr txBox="1">
              <a:spLocks noChangeArrowheads="1"/>
            </p:cNvSpPr>
            <p:nvPr/>
          </p:nvSpPr>
          <p:spPr bwMode="auto">
            <a:xfrm>
              <a:off x="720" y="2944"/>
              <a:ext cx="1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b="1">
                  <a:latin typeface="Arial Narrow" panose="020B0606020202030204" pitchFamily="34" charset="0"/>
                </a:rPr>
                <a:t>5</a:t>
              </a:r>
            </a:p>
          </p:txBody>
        </p:sp>
      </p:grpSp>
      <p:sp>
        <p:nvSpPr>
          <p:cNvPr id="472095" name="AutoShape 31">
            <a:extLst>
              <a:ext uri="{FF2B5EF4-FFF2-40B4-BE49-F238E27FC236}">
                <a16:creationId xmlns:a16="http://schemas.microsoft.com/office/drawing/2014/main" xmlns="" id="{EBBE9660-5F76-453F-9D4B-31F1304A4A69}"/>
              </a:ext>
            </a:extLst>
          </p:cNvPr>
          <p:cNvSpPr>
            <a:spLocks noChangeArrowheads="1"/>
          </p:cNvSpPr>
          <p:nvPr/>
        </p:nvSpPr>
        <p:spPr bwMode="auto">
          <a:xfrm>
            <a:off x="4953000" y="4778375"/>
            <a:ext cx="1447800" cy="304800"/>
          </a:xfrm>
          <a:prstGeom prst="leftRightArrow">
            <a:avLst>
              <a:gd name="adj1" fmla="val 50000"/>
              <a:gd name="adj2" fmla="val 9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2096" name="Group 32">
            <a:extLst>
              <a:ext uri="{FF2B5EF4-FFF2-40B4-BE49-F238E27FC236}">
                <a16:creationId xmlns:a16="http://schemas.microsoft.com/office/drawing/2014/main" xmlns="" id="{D6D8F354-16F8-424D-94C4-EE8B07628699}"/>
              </a:ext>
            </a:extLst>
          </p:cNvPr>
          <p:cNvGraphicFramePr>
            <a:graphicFrameLocks noGrp="1"/>
          </p:cNvGraphicFramePr>
          <p:nvPr/>
        </p:nvGraphicFramePr>
        <p:xfrm>
          <a:off x="6781800" y="4622800"/>
          <a:ext cx="2971800" cy="914400"/>
        </p:xfrm>
        <a:graphic>
          <a:graphicData uri="http://schemas.openxmlformats.org/drawingml/2006/table">
            <a:tbl>
              <a:tblPr/>
              <a:tblGrid>
                <a:gridCol w="609600">
                  <a:extLst>
                    <a:ext uri="{9D8B030D-6E8A-4147-A177-3AD203B41FA5}">
                      <a16:colId xmlns:a16="http://schemas.microsoft.com/office/drawing/2014/main" xmlns="" val="2013830048"/>
                    </a:ext>
                  </a:extLst>
                </a:gridCol>
                <a:gridCol w="609600">
                  <a:extLst>
                    <a:ext uri="{9D8B030D-6E8A-4147-A177-3AD203B41FA5}">
                      <a16:colId xmlns:a16="http://schemas.microsoft.com/office/drawing/2014/main" xmlns="" val="2832258122"/>
                    </a:ext>
                  </a:extLst>
                </a:gridCol>
                <a:gridCol w="609600">
                  <a:extLst>
                    <a:ext uri="{9D8B030D-6E8A-4147-A177-3AD203B41FA5}">
                      <a16:colId xmlns:a16="http://schemas.microsoft.com/office/drawing/2014/main" xmlns="" val="3786305849"/>
                    </a:ext>
                  </a:extLst>
                </a:gridCol>
                <a:gridCol w="609600">
                  <a:extLst>
                    <a:ext uri="{9D8B030D-6E8A-4147-A177-3AD203B41FA5}">
                      <a16:colId xmlns:a16="http://schemas.microsoft.com/office/drawing/2014/main" xmlns="" val="3432596746"/>
                    </a:ext>
                  </a:extLst>
                </a:gridCol>
                <a:gridCol w="533400">
                  <a:extLst>
                    <a:ext uri="{9D8B030D-6E8A-4147-A177-3AD203B41FA5}">
                      <a16:colId xmlns:a16="http://schemas.microsoft.com/office/drawing/2014/main" xmlns="" val="1974994264"/>
                    </a:ext>
                  </a:extLst>
                </a:gridCol>
              </a:tblGrid>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564630077"/>
                  </a:ext>
                </a:extLst>
              </a:tr>
              <a:tr h="2444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3683200530"/>
                  </a:ext>
                </a:extLst>
              </a:tr>
            </a:tbl>
          </a:graphicData>
        </a:graphic>
      </p:graphicFrame>
      <p:graphicFrame>
        <p:nvGraphicFramePr>
          <p:cNvPr id="472122" name="Group 58">
            <a:extLst>
              <a:ext uri="{FF2B5EF4-FFF2-40B4-BE49-F238E27FC236}">
                <a16:creationId xmlns:a16="http://schemas.microsoft.com/office/drawing/2014/main" xmlns="" id="{B6FFB78C-476D-4463-ACD2-0702C7B64E9D}"/>
              </a:ext>
            </a:extLst>
          </p:cNvPr>
          <p:cNvGraphicFramePr>
            <a:graphicFrameLocks noGrp="1"/>
          </p:cNvGraphicFramePr>
          <p:nvPr/>
        </p:nvGraphicFramePr>
        <p:xfrm>
          <a:off x="6781800" y="2416176"/>
          <a:ext cx="1676400" cy="926465"/>
        </p:xfrm>
        <a:graphic>
          <a:graphicData uri="http://schemas.openxmlformats.org/drawingml/2006/table">
            <a:tbl>
              <a:tblPr/>
              <a:tblGrid>
                <a:gridCol w="609600">
                  <a:extLst>
                    <a:ext uri="{9D8B030D-6E8A-4147-A177-3AD203B41FA5}">
                      <a16:colId xmlns:a16="http://schemas.microsoft.com/office/drawing/2014/main" xmlns="" val="2424404009"/>
                    </a:ext>
                  </a:extLst>
                </a:gridCol>
                <a:gridCol w="609600">
                  <a:extLst>
                    <a:ext uri="{9D8B030D-6E8A-4147-A177-3AD203B41FA5}">
                      <a16:colId xmlns:a16="http://schemas.microsoft.com/office/drawing/2014/main" xmlns="" val="1163002951"/>
                    </a:ext>
                  </a:extLst>
                </a:gridCol>
                <a:gridCol w="457200">
                  <a:extLst>
                    <a:ext uri="{9D8B030D-6E8A-4147-A177-3AD203B41FA5}">
                      <a16:colId xmlns:a16="http://schemas.microsoft.com/office/drawing/2014/main" xmlns="" val="1528594744"/>
                    </a:ext>
                  </a:extLst>
                </a:gridCol>
              </a:tblGrid>
              <a:tr h="5302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2344433938"/>
                  </a:ext>
                </a:extLst>
              </a:tr>
              <a:tr h="3095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2075136283"/>
                  </a:ext>
                </a:extLst>
              </a:tr>
            </a:tbl>
          </a:graphicData>
        </a:graphic>
      </p:graphicFrame>
      <p:sp>
        <p:nvSpPr>
          <p:cNvPr id="34" name="Rectangle 2">
            <a:extLst>
              <a:ext uri="{FF2B5EF4-FFF2-40B4-BE49-F238E27FC236}">
                <a16:creationId xmlns:a16="http://schemas.microsoft.com/office/drawing/2014/main" xmlns="" id="{7352BE59-54CB-4C07-9DE2-5BEF76D1E5B3}"/>
              </a:ext>
            </a:extLst>
          </p:cNvPr>
          <p:cNvSpPr txBox="1">
            <a:spLocks noChangeArrowheads="1"/>
          </p:cNvSpPr>
          <p:nvPr/>
        </p:nvSpPr>
        <p:spPr>
          <a:xfrm>
            <a:off x="1296202" y="441326"/>
            <a:ext cx="7772400" cy="761999"/>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6.2.3</a:t>
            </a:r>
            <a:r>
              <a:rPr lang="zh-CN" altLang="en-US" kern="0"/>
              <a:t>二叉树的存储结构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472068"/>
                                        </p:tgtEl>
                                        <p:attrNameLst>
                                          <p:attrName>style.visibility</p:attrName>
                                        </p:attrNameLst>
                                      </p:cBhvr>
                                      <p:to>
                                        <p:strVal val="visible"/>
                                      </p:to>
                                    </p:set>
                                    <p:anim calcmode="lin" valueType="num">
                                      <p:cBhvr>
                                        <p:cTn id="7" dur="1000" fill="hold"/>
                                        <p:tgtEl>
                                          <p:spTgt spid="472068"/>
                                        </p:tgtEl>
                                        <p:attrNameLst>
                                          <p:attrName>ppt_w</p:attrName>
                                        </p:attrNameLst>
                                      </p:cBhvr>
                                      <p:tavLst>
                                        <p:tav tm="0">
                                          <p:val>
                                            <p:fltVal val="0"/>
                                          </p:val>
                                        </p:tav>
                                        <p:tav tm="100000">
                                          <p:val>
                                            <p:strVal val="#ppt_w"/>
                                          </p:val>
                                        </p:tav>
                                      </p:tavLst>
                                    </p:anim>
                                    <p:anim calcmode="lin" valueType="num">
                                      <p:cBhvr>
                                        <p:cTn id="8" dur="1000" fill="hold"/>
                                        <p:tgtEl>
                                          <p:spTgt spid="472068"/>
                                        </p:tgtEl>
                                        <p:attrNameLst>
                                          <p:attrName>ppt_h</p:attrName>
                                        </p:attrNameLst>
                                      </p:cBhvr>
                                      <p:tavLst>
                                        <p:tav tm="0">
                                          <p:val>
                                            <p:fltVal val="0"/>
                                          </p:val>
                                        </p:tav>
                                        <p:tav tm="100000">
                                          <p:val>
                                            <p:strVal val="#ppt_h"/>
                                          </p:val>
                                        </p:tav>
                                      </p:tavLst>
                                    </p:anim>
                                    <p:anim calcmode="lin" valueType="num">
                                      <p:cBhvr>
                                        <p:cTn id="9" dur="1000" fill="hold"/>
                                        <p:tgtEl>
                                          <p:spTgt spid="47206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7206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472085"/>
                                        </p:tgtEl>
                                        <p:attrNameLst>
                                          <p:attrName>style.visibility</p:attrName>
                                        </p:attrNameLst>
                                      </p:cBhvr>
                                      <p:to>
                                        <p:strVal val="visible"/>
                                      </p:to>
                                    </p:set>
                                    <p:animEffect transition="in" filter="dissolve">
                                      <p:cBhvr>
                                        <p:cTn id="15" dur="500"/>
                                        <p:tgtEl>
                                          <p:spTgt spid="47208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472066"/>
                                        </p:tgtEl>
                                        <p:attrNameLst>
                                          <p:attrName>style.visibility</p:attrName>
                                        </p:attrNameLst>
                                      </p:cBhvr>
                                      <p:to>
                                        <p:strVal val="visible"/>
                                      </p:to>
                                    </p:set>
                                    <p:animEffect transition="in" filter="dissolve">
                                      <p:cBhvr>
                                        <p:cTn id="20" dur="500"/>
                                        <p:tgtEl>
                                          <p:spTgt spid="47206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5" fill="hold" nodeType="clickEffect">
                                  <p:stCondLst>
                                    <p:cond delay="0"/>
                                  </p:stCondLst>
                                  <p:childTnLst>
                                    <p:set>
                                      <p:cBhvr>
                                        <p:cTn id="24" dur="1" fill="hold">
                                          <p:stCondLst>
                                            <p:cond delay="0"/>
                                          </p:stCondLst>
                                        </p:cTn>
                                        <p:tgtEl>
                                          <p:spTgt spid="472122"/>
                                        </p:tgtEl>
                                        <p:attrNameLst>
                                          <p:attrName>style.visibility</p:attrName>
                                        </p:attrNameLst>
                                      </p:cBhvr>
                                      <p:to>
                                        <p:strVal val="visible"/>
                                      </p:to>
                                    </p:set>
                                    <p:animEffect transition="in" filter="blinds(vertical)">
                                      <p:cBhvr>
                                        <p:cTn id="25" dur="500"/>
                                        <p:tgtEl>
                                          <p:spTgt spid="47212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5" presetClass="entr" presetSubtype="0" fill="hold" nodeType="clickEffect">
                                  <p:stCondLst>
                                    <p:cond delay="0"/>
                                  </p:stCondLst>
                                  <p:childTnLst>
                                    <p:set>
                                      <p:cBhvr>
                                        <p:cTn id="29" dur="1" fill="hold">
                                          <p:stCondLst>
                                            <p:cond delay="0"/>
                                          </p:stCondLst>
                                        </p:cTn>
                                        <p:tgtEl>
                                          <p:spTgt spid="472074"/>
                                        </p:tgtEl>
                                        <p:attrNameLst>
                                          <p:attrName>style.visibility</p:attrName>
                                        </p:attrNameLst>
                                      </p:cBhvr>
                                      <p:to>
                                        <p:strVal val="visible"/>
                                      </p:to>
                                    </p:set>
                                    <p:anim calcmode="lin" valueType="num">
                                      <p:cBhvr>
                                        <p:cTn id="30" dur="1000" fill="hold"/>
                                        <p:tgtEl>
                                          <p:spTgt spid="472074"/>
                                        </p:tgtEl>
                                        <p:attrNameLst>
                                          <p:attrName>ppt_w</p:attrName>
                                        </p:attrNameLst>
                                      </p:cBhvr>
                                      <p:tavLst>
                                        <p:tav tm="0">
                                          <p:val>
                                            <p:fltVal val="0"/>
                                          </p:val>
                                        </p:tav>
                                        <p:tav tm="100000">
                                          <p:val>
                                            <p:strVal val="#ppt_w"/>
                                          </p:val>
                                        </p:tav>
                                      </p:tavLst>
                                    </p:anim>
                                    <p:anim calcmode="lin" valueType="num">
                                      <p:cBhvr>
                                        <p:cTn id="31" dur="1000" fill="hold"/>
                                        <p:tgtEl>
                                          <p:spTgt spid="472074"/>
                                        </p:tgtEl>
                                        <p:attrNameLst>
                                          <p:attrName>ppt_h</p:attrName>
                                        </p:attrNameLst>
                                      </p:cBhvr>
                                      <p:tavLst>
                                        <p:tav tm="0">
                                          <p:val>
                                            <p:fltVal val="0"/>
                                          </p:val>
                                        </p:tav>
                                        <p:tav tm="100000">
                                          <p:val>
                                            <p:strVal val="#ppt_h"/>
                                          </p:val>
                                        </p:tav>
                                      </p:tavLst>
                                    </p:anim>
                                    <p:anim calcmode="lin" valueType="num">
                                      <p:cBhvr>
                                        <p:cTn id="32" dur="1000" fill="hold"/>
                                        <p:tgtEl>
                                          <p:spTgt spid="472074"/>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4720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472080"/>
                                        </p:tgtEl>
                                        <p:attrNameLst>
                                          <p:attrName>style.visibility</p:attrName>
                                        </p:attrNameLst>
                                      </p:cBhvr>
                                      <p:to>
                                        <p:strVal val="visible"/>
                                      </p:to>
                                    </p:set>
                                    <p:animEffect transition="in" filter="checkerboard(across)">
                                      <p:cBhvr>
                                        <p:cTn id="38" dur="500"/>
                                        <p:tgtEl>
                                          <p:spTgt spid="47208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472089"/>
                                        </p:tgtEl>
                                        <p:attrNameLst>
                                          <p:attrName>style.visibility</p:attrName>
                                        </p:attrNameLst>
                                      </p:cBhvr>
                                      <p:to>
                                        <p:strVal val="visible"/>
                                      </p:to>
                                    </p:set>
                                    <p:animEffect transition="in" filter="checkerboard(across)">
                                      <p:cBhvr>
                                        <p:cTn id="43" dur="500"/>
                                        <p:tgtEl>
                                          <p:spTgt spid="47208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472095"/>
                                        </p:tgtEl>
                                        <p:attrNameLst>
                                          <p:attrName>style.visibility</p:attrName>
                                        </p:attrNameLst>
                                      </p:cBhvr>
                                      <p:to>
                                        <p:strVal val="visible"/>
                                      </p:to>
                                    </p:set>
                                    <p:animEffect transition="in" filter="dissolve">
                                      <p:cBhvr>
                                        <p:cTn id="48" dur="500"/>
                                        <p:tgtEl>
                                          <p:spTgt spid="47209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5" fill="hold" nodeType="clickEffect">
                                  <p:stCondLst>
                                    <p:cond delay="0"/>
                                  </p:stCondLst>
                                  <p:childTnLst>
                                    <p:set>
                                      <p:cBhvr>
                                        <p:cTn id="52" dur="1" fill="hold">
                                          <p:stCondLst>
                                            <p:cond delay="0"/>
                                          </p:stCondLst>
                                        </p:cTn>
                                        <p:tgtEl>
                                          <p:spTgt spid="472096"/>
                                        </p:tgtEl>
                                        <p:attrNameLst>
                                          <p:attrName>style.visibility</p:attrName>
                                        </p:attrNameLst>
                                      </p:cBhvr>
                                      <p:to>
                                        <p:strVal val="visible"/>
                                      </p:to>
                                    </p:set>
                                    <p:animEffect transition="in" filter="blinds(vertical)">
                                      <p:cBhvr>
                                        <p:cTn id="53" dur="500"/>
                                        <p:tgtEl>
                                          <p:spTgt spid="472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3" name="Rectangle 1031"/>
          <p:cNvSpPr>
            <a:spLocks noGrp="1" noChangeArrowheads="1"/>
          </p:cNvSpPr>
          <p:nvPr>
            <p:ph type="title"/>
          </p:nvPr>
        </p:nvSpPr>
        <p:spPr/>
        <p:txBody>
          <a:bodyPr/>
          <a:lstStyle/>
          <a:p>
            <a:pPr eaLnBrk="1" hangingPunct="1"/>
            <a:r>
              <a:rPr lang="en-US" altLang="zh-CN" dirty="0"/>
              <a:t>6</a:t>
            </a:r>
            <a:r>
              <a:rPr lang="zh-CN" altLang="en-US"/>
              <a:t>.1 树的定义及基本术语</a:t>
            </a:r>
          </a:p>
        </p:txBody>
      </p:sp>
      <p:sp>
        <p:nvSpPr>
          <p:cNvPr id="29704" name="Rectangle 1032"/>
          <p:cNvSpPr>
            <a:spLocks noGrp="1" noChangeArrowheads="1"/>
          </p:cNvSpPr>
          <p:nvPr>
            <p:ph type="body" idx="1"/>
          </p:nvPr>
        </p:nvSpPr>
        <p:spPr>
          <a:xfrm>
            <a:off x="507999" y="1255714"/>
            <a:ext cx="11508317" cy="5373687"/>
          </a:xfrm>
        </p:spPr>
        <p:txBody>
          <a:bodyPr/>
          <a:lstStyle/>
          <a:p>
            <a:pPr lvl="1" eaLnBrk="1" hangingPunct="1"/>
            <a:r>
              <a:rPr lang="zh-CN" altLang="en-US" dirty="0"/>
              <a:t>树的定义</a:t>
            </a:r>
          </a:p>
          <a:p>
            <a:pPr lvl="2" eaLnBrk="1" hangingPunct="1"/>
            <a:r>
              <a:rPr lang="zh-CN" altLang="en-US" dirty="0"/>
              <a:t>树</a:t>
            </a:r>
            <a:r>
              <a:rPr lang="en-US" altLang="zh-CN" dirty="0"/>
              <a:t>(Tree)</a:t>
            </a:r>
            <a:r>
              <a:rPr lang="zh-CN" altLang="en-US" dirty="0"/>
              <a:t>是</a:t>
            </a:r>
            <a:r>
              <a:rPr lang="en-US" altLang="zh-CN" dirty="0"/>
              <a:t>n(n&gt;=0)</a:t>
            </a:r>
            <a:r>
              <a:rPr lang="zh-CN" altLang="en-US" dirty="0"/>
              <a:t>个结点的有限集，在任意一棵非空树中：</a:t>
            </a:r>
          </a:p>
          <a:p>
            <a:pPr marL="1368000" lvl="2" eaLnBrk="1" hangingPunct="1">
              <a:buFont typeface="Wingdings" panose="05000000000000000000" pitchFamily="2" charset="2"/>
              <a:buChar char="Ø"/>
            </a:pPr>
            <a:r>
              <a:rPr lang="zh-CN" altLang="en-US" sz="2000" b="0" dirty="0">
                <a:solidFill>
                  <a:srgbClr val="FF0000"/>
                </a:solidFill>
              </a:rPr>
              <a:t>有且仅有一个</a:t>
            </a:r>
            <a:r>
              <a:rPr lang="zh-CN" altLang="en-US" sz="2000" b="0" dirty="0"/>
              <a:t>特定的称为</a:t>
            </a:r>
            <a:r>
              <a:rPr lang="zh-CN" altLang="en-US" sz="2000" b="0" dirty="0">
                <a:solidFill>
                  <a:srgbClr val="FF0000"/>
                </a:solidFill>
              </a:rPr>
              <a:t>根（</a:t>
            </a:r>
            <a:r>
              <a:rPr lang="en-US" altLang="zh-CN" sz="2000" b="0" dirty="0">
                <a:solidFill>
                  <a:srgbClr val="FF0000"/>
                </a:solidFill>
              </a:rPr>
              <a:t>Root</a:t>
            </a:r>
            <a:r>
              <a:rPr lang="zh-CN" altLang="en-US" sz="2000" b="0" dirty="0">
                <a:solidFill>
                  <a:srgbClr val="FF0000"/>
                </a:solidFill>
              </a:rPr>
              <a:t>）</a:t>
            </a:r>
            <a:r>
              <a:rPr lang="zh-CN" altLang="en-US" sz="2000" b="0" dirty="0"/>
              <a:t>的结点</a:t>
            </a:r>
            <a:endParaRPr lang="en-US" altLang="zh-CN" sz="2000" b="0" dirty="0"/>
          </a:p>
          <a:p>
            <a:pPr marL="1368000" lvl="2" eaLnBrk="1" hangingPunct="1">
              <a:buFont typeface="Wingdings" panose="05000000000000000000" pitchFamily="2" charset="2"/>
              <a:buChar char="Ø"/>
            </a:pPr>
            <a:r>
              <a:rPr lang="zh-CN" altLang="en-US" sz="2000" b="0" dirty="0"/>
              <a:t>当</a:t>
            </a:r>
            <a:r>
              <a:rPr lang="en-US" altLang="zh-CN" sz="2000" b="0" dirty="0">
                <a:solidFill>
                  <a:srgbClr val="FF0000"/>
                </a:solidFill>
              </a:rPr>
              <a:t>n&gt;1</a:t>
            </a:r>
            <a:r>
              <a:rPr lang="zh-CN" altLang="en-US" sz="2000" b="0" dirty="0"/>
              <a:t>时，其余结点分为</a:t>
            </a:r>
            <a:r>
              <a:rPr lang="en-US" altLang="zh-CN" sz="2000" b="0" dirty="0">
                <a:solidFill>
                  <a:srgbClr val="FF0000"/>
                </a:solidFill>
              </a:rPr>
              <a:t>m(m&gt;0)</a:t>
            </a:r>
            <a:r>
              <a:rPr lang="zh-CN" altLang="en-US" sz="2000" b="0" dirty="0">
                <a:solidFill>
                  <a:srgbClr val="FF0000"/>
                </a:solidFill>
              </a:rPr>
              <a:t>个</a:t>
            </a:r>
            <a:r>
              <a:rPr lang="zh-CN" altLang="en-US" sz="2000" b="0" dirty="0"/>
              <a:t>互不相交的有限集</a:t>
            </a:r>
            <a:r>
              <a:rPr lang="en-US" altLang="zh-CN" sz="2000" b="0" dirty="0"/>
              <a:t>T1,T2,…,Tm,</a:t>
            </a:r>
            <a:r>
              <a:rPr lang="zh-CN" altLang="en-US" sz="2000" b="0" dirty="0"/>
              <a:t>其中每一个集合本身又是一棵树，并且称为</a:t>
            </a:r>
            <a:r>
              <a:rPr lang="zh-CN" altLang="en-US" sz="2000" b="0" dirty="0">
                <a:solidFill>
                  <a:srgbClr val="FF0000"/>
                </a:solidFill>
              </a:rPr>
              <a:t>根的子树</a:t>
            </a:r>
            <a:r>
              <a:rPr lang="zh-CN" altLang="en-US" sz="2000" b="0" dirty="0"/>
              <a:t>（</a:t>
            </a:r>
            <a:r>
              <a:rPr lang="en-US" altLang="zh-CN" sz="2000" b="0" dirty="0"/>
              <a:t>SubTree</a:t>
            </a:r>
            <a:r>
              <a:rPr lang="zh-CN" altLang="en-US" sz="2000" b="0" dirty="0"/>
              <a:t>）</a:t>
            </a:r>
            <a:endParaRPr lang="en-US" altLang="zh-CN" dirty="0"/>
          </a:p>
        </p:txBody>
      </p:sp>
      <p:grpSp>
        <p:nvGrpSpPr>
          <p:cNvPr id="6" name="Group 8">
            <a:extLst>
              <a:ext uri="{FF2B5EF4-FFF2-40B4-BE49-F238E27FC236}">
                <a16:creationId xmlns:a16="http://schemas.microsoft.com/office/drawing/2014/main" xmlns="" id="{53B06A0D-38FF-41D6-9BB5-F94FF4839A89}"/>
              </a:ext>
            </a:extLst>
          </p:cNvPr>
          <p:cNvGrpSpPr>
            <a:grpSpLocks/>
          </p:cNvGrpSpPr>
          <p:nvPr/>
        </p:nvGrpSpPr>
        <p:grpSpPr bwMode="auto">
          <a:xfrm>
            <a:off x="3696405" y="3155978"/>
            <a:ext cx="3733800" cy="3414712"/>
            <a:chOff x="2736" y="902"/>
            <a:chExt cx="1872" cy="2037"/>
          </a:xfrm>
        </p:grpSpPr>
        <p:sp>
          <p:nvSpPr>
            <p:cNvPr id="8" name="AutoShape 9">
              <a:extLst>
                <a:ext uri="{FF2B5EF4-FFF2-40B4-BE49-F238E27FC236}">
                  <a16:creationId xmlns:a16="http://schemas.microsoft.com/office/drawing/2014/main" xmlns="" id="{628B9D9D-D9BA-4BA6-A934-1ECB73562032}"/>
                </a:ext>
              </a:extLst>
            </p:cNvPr>
            <p:cNvSpPr>
              <a:spLocks noChangeArrowheads="1"/>
            </p:cNvSpPr>
            <p:nvPr/>
          </p:nvSpPr>
          <p:spPr bwMode="auto">
            <a:xfrm>
              <a:off x="3683" y="1048"/>
              <a:ext cx="111"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9" name="AutoShape 10">
              <a:extLst>
                <a:ext uri="{FF2B5EF4-FFF2-40B4-BE49-F238E27FC236}">
                  <a16:creationId xmlns:a16="http://schemas.microsoft.com/office/drawing/2014/main" xmlns="" id="{19064209-CC75-4FDD-8A03-974B561F5FE1}"/>
                </a:ext>
              </a:extLst>
            </p:cNvPr>
            <p:cNvSpPr>
              <a:spLocks noChangeArrowheads="1"/>
            </p:cNvSpPr>
            <p:nvPr/>
          </p:nvSpPr>
          <p:spPr bwMode="auto">
            <a:xfrm>
              <a:off x="3264" y="144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0" name="AutoShape 11">
              <a:extLst>
                <a:ext uri="{FF2B5EF4-FFF2-40B4-BE49-F238E27FC236}">
                  <a16:creationId xmlns:a16="http://schemas.microsoft.com/office/drawing/2014/main" xmlns="" id="{30C3E3C6-EF5C-4E32-A320-614716A9381E}"/>
                </a:ext>
              </a:extLst>
            </p:cNvPr>
            <p:cNvSpPr>
              <a:spLocks noChangeArrowheads="1"/>
            </p:cNvSpPr>
            <p:nvPr/>
          </p:nvSpPr>
          <p:spPr bwMode="auto">
            <a:xfrm>
              <a:off x="4032" y="1427"/>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1" name="AutoShape 12">
              <a:extLst>
                <a:ext uri="{FF2B5EF4-FFF2-40B4-BE49-F238E27FC236}">
                  <a16:creationId xmlns:a16="http://schemas.microsoft.com/office/drawing/2014/main" xmlns="" id="{23E4D534-2F28-4BF9-9C6F-67BB38E1E04E}"/>
                </a:ext>
              </a:extLst>
            </p:cNvPr>
            <p:cNvSpPr>
              <a:spLocks noChangeArrowheads="1"/>
            </p:cNvSpPr>
            <p:nvPr/>
          </p:nvSpPr>
          <p:spPr bwMode="auto">
            <a:xfrm>
              <a:off x="2956"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2" name="AutoShape 13">
              <a:extLst>
                <a:ext uri="{FF2B5EF4-FFF2-40B4-BE49-F238E27FC236}">
                  <a16:creationId xmlns:a16="http://schemas.microsoft.com/office/drawing/2014/main" xmlns="" id="{14382BF7-7367-475B-9353-62DB07F838C3}"/>
                </a:ext>
              </a:extLst>
            </p:cNvPr>
            <p:cNvSpPr>
              <a:spLocks noChangeArrowheads="1"/>
            </p:cNvSpPr>
            <p:nvPr/>
          </p:nvSpPr>
          <p:spPr bwMode="auto">
            <a:xfrm>
              <a:off x="3287"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3" name="AutoShape 14">
              <a:extLst>
                <a:ext uri="{FF2B5EF4-FFF2-40B4-BE49-F238E27FC236}">
                  <a16:creationId xmlns:a16="http://schemas.microsoft.com/office/drawing/2014/main" xmlns="" id="{B7EFDDC5-5EC4-41AB-B0DF-88A0A1FDA480}"/>
                </a:ext>
              </a:extLst>
            </p:cNvPr>
            <p:cNvSpPr>
              <a:spLocks noChangeArrowheads="1"/>
            </p:cNvSpPr>
            <p:nvPr/>
          </p:nvSpPr>
          <p:spPr bwMode="auto">
            <a:xfrm>
              <a:off x="3596"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4" name="AutoShape 15">
              <a:extLst>
                <a:ext uri="{FF2B5EF4-FFF2-40B4-BE49-F238E27FC236}">
                  <a16:creationId xmlns:a16="http://schemas.microsoft.com/office/drawing/2014/main" xmlns="" id="{1C560FF7-163B-4084-882F-9F7E5850A0FD}"/>
                </a:ext>
              </a:extLst>
            </p:cNvPr>
            <p:cNvSpPr>
              <a:spLocks noChangeArrowheads="1"/>
            </p:cNvSpPr>
            <p:nvPr/>
          </p:nvSpPr>
          <p:spPr bwMode="auto">
            <a:xfrm>
              <a:off x="4333"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5" name="AutoShape 16">
              <a:extLst>
                <a:ext uri="{FF2B5EF4-FFF2-40B4-BE49-F238E27FC236}">
                  <a16:creationId xmlns:a16="http://schemas.microsoft.com/office/drawing/2014/main" xmlns="" id="{A2AD3307-997E-4236-97DA-3EAA0AEC54C0}"/>
                </a:ext>
              </a:extLst>
            </p:cNvPr>
            <p:cNvSpPr>
              <a:spLocks noChangeArrowheads="1"/>
            </p:cNvSpPr>
            <p:nvPr/>
          </p:nvSpPr>
          <p:spPr bwMode="auto">
            <a:xfrm>
              <a:off x="3397" y="258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6" name="AutoShape 17">
              <a:extLst>
                <a:ext uri="{FF2B5EF4-FFF2-40B4-BE49-F238E27FC236}">
                  <a16:creationId xmlns:a16="http://schemas.microsoft.com/office/drawing/2014/main" xmlns="" id="{00DC1AB5-8133-4545-AB8D-692078DDBC6B}"/>
                </a:ext>
              </a:extLst>
            </p:cNvPr>
            <p:cNvSpPr>
              <a:spLocks noChangeArrowheads="1"/>
            </p:cNvSpPr>
            <p:nvPr/>
          </p:nvSpPr>
          <p:spPr bwMode="auto">
            <a:xfrm>
              <a:off x="3849" y="258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7" name="Line 18">
              <a:extLst>
                <a:ext uri="{FF2B5EF4-FFF2-40B4-BE49-F238E27FC236}">
                  <a16:creationId xmlns:a16="http://schemas.microsoft.com/office/drawing/2014/main" xmlns="" id="{D804542D-666E-4345-ABE0-B599F774EDC0}"/>
                </a:ext>
              </a:extLst>
            </p:cNvPr>
            <p:cNvSpPr>
              <a:spLocks noChangeShapeType="1"/>
            </p:cNvSpPr>
            <p:nvPr/>
          </p:nvSpPr>
          <p:spPr bwMode="auto">
            <a:xfrm flipH="1">
              <a:off x="3342" y="1136"/>
              <a:ext cx="330" cy="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9">
              <a:extLst>
                <a:ext uri="{FF2B5EF4-FFF2-40B4-BE49-F238E27FC236}">
                  <a16:creationId xmlns:a16="http://schemas.microsoft.com/office/drawing/2014/main" xmlns="" id="{46E1728B-3CBD-4330-946D-075F0A69EAEB}"/>
                </a:ext>
              </a:extLst>
            </p:cNvPr>
            <p:cNvSpPr>
              <a:spLocks noChangeShapeType="1"/>
            </p:cNvSpPr>
            <p:nvPr/>
          </p:nvSpPr>
          <p:spPr bwMode="auto">
            <a:xfrm>
              <a:off x="3782" y="1136"/>
              <a:ext cx="275" cy="27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0">
              <a:extLst>
                <a:ext uri="{FF2B5EF4-FFF2-40B4-BE49-F238E27FC236}">
                  <a16:creationId xmlns:a16="http://schemas.microsoft.com/office/drawing/2014/main" xmlns="" id="{20BB3818-B6E7-4D3C-B4A7-8C0524D6CE6A}"/>
                </a:ext>
              </a:extLst>
            </p:cNvPr>
            <p:cNvSpPr>
              <a:spLocks noChangeShapeType="1"/>
            </p:cNvSpPr>
            <p:nvPr/>
          </p:nvSpPr>
          <p:spPr bwMode="auto">
            <a:xfrm flipH="1">
              <a:off x="3011" y="1527"/>
              <a:ext cx="276" cy="5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1">
              <a:extLst>
                <a:ext uri="{FF2B5EF4-FFF2-40B4-BE49-F238E27FC236}">
                  <a16:creationId xmlns:a16="http://schemas.microsoft.com/office/drawing/2014/main" xmlns="" id="{6A2B2697-9226-462C-B5DF-3056628E22EA}"/>
                </a:ext>
              </a:extLst>
            </p:cNvPr>
            <p:cNvSpPr>
              <a:spLocks noChangeShapeType="1"/>
            </p:cNvSpPr>
            <p:nvPr/>
          </p:nvSpPr>
          <p:spPr bwMode="auto">
            <a:xfrm>
              <a:off x="3342" y="1582"/>
              <a:ext cx="0"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2">
              <a:extLst>
                <a:ext uri="{FF2B5EF4-FFF2-40B4-BE49-F238E27FC236}">
                  <a16:creationId xmlns:a16="http://schemas.microsoft.com/office/drawing/2014/main" xmlns="" id="{7FE7FF52-F6D6-4C32-B38D-F0FB7EB41DD7}"/>
                </a:ext>
              </a:extLst>
            </p:cNvPr>
            <p:cNvSpPr>
              <a:spLocks noChangeShapeType="1"/>
            </p:cNvSpPr>
            <p:nvPr/>
          </p:nvSpPr>
          <p:spPr bwMode="auto">
            <a:xfrm>
              <a:off x="3376" y="1547"/>
              <a:ext cx="296" cy="4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3">
              <a:extLst>
                <a:ext uri="{FF2B5EF4-FFF2-40B4-BE49-F238E27FC236}">
                  <a16:creationId xmlns:a16="http://schemas.microsoft.com/office/drawing/2014/main" xmlns="" id="{EC2BC5E6-8BD7-439D-8BAC-D7F337398C24}"/>
                </a:ext>
              </a:extLst>
            </p:cNvPr>
            <p:cNvSpPr>
              <a:spLocks noChangeShapeType="1"/>
            </p:cNvSpPr>
            <p:nvPr/>
          </p:nvSpPr>
          <p:spPr bwMode="auto">
            <a:xfrm>
              <a:off x="4112" y="1527"/>
              <a:ext cx="276" cy="5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4">
              <a:extLst>
                <a:ext uri="{FF2B5EF4-FFF2-40B4-BE49-F238E27FC236}">
                  <a16:creationId xmlns:a16="http://schemas.microsoft.com/office/drawing/2014/main" xmlns="" id="{1ADA8C8C-0C89-4DAC-8E99-A2F94B42B3F6}"/>
                </a:ext>
              </a:extLst>
            </p:cNvPr>
            <p:cNvSpPr>
              <a:spLocks noChangeShapeType="1"/>
            </p:cNvSpPr>
            <p:nvPr/>
          </p:nvSpPr>
          <p:spPr bwMode="auto">
            <a:xfrm flipH="1">
              <a:off x="3452" y="2139"/>
              <a:ext cx="165"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5">
              <a:extLst>
                <a:ext uri="{FF2B5EF4-FFF2-40B4-BE49-F238E27FC236}">
                  <a16:creationId xmlns:a16="http://schemas.microsoft.com/office/drawing/2014/main" xmlns="" id="{BE936370-EE20-4BED-B172-D672FF18BE48}"/>
                </a:ext>
              </a:extLst>
            </p:cNvPr>
            <p:cNvSpPr>
              <a:spLocks noChangeShapeType="1"/>
            </p:cNvSpPr>
            <p:nvPr/>
          </p:nvSpPr>
          <p:spPr bwMode="auto">
            <a:xfrm>
              <a:off x="3672" y="2139"/>
              <a:ext cx="220"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26" descr="深色上对角线">
              <a:extLst>
                <a:ext uri="{FF2B5EF4-FFF2-40B4-BE49-F238E27FC236}">
                  <a16:creationId xmlns:a16="http://schemas.microsoft.com/office/drawing/2014/main" xmlns="" id="{EF94C7F5-7919-4F05-A5C9-87CF5039120E}"/>
                </a:ext>
              </a:extLst>
            </p:cNvPr>
            <p:cNvSpPr txBox="1">
              <a:spLocks noChangeArrowheads="1"/>
            </p:cNvSpPr>
            <p:nvPr/>
          </p:nvSpPr>
          <p:spPr bwMode="auto">
            <a:xfrm>
              <a:off x="3789" y="902"/>
              <a:ext cx="21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r</a:t>
              </a:r>
            </a:p>
          </p:txBody>
        </p:sp>
        <p:sp>
          <p:nvSpPr>
            <p:cNvPr id="26" name="Text Box 27" descr="深色上对角线">
              <a:extLst>
                <a:ext uri="{FF2B5EF4-FFF2-40B4-BE49-F238E27FC236}">
                  <a16:creationId xmlns:a16="http://schemas.microsoft.com/office/drawing/2014/main" xmlns="" id="{B89CEF0D-7DE8-46C5-92C6-270A4054C8CF}"/>
                </a:ext>
              </a:extLst>
            </p:cNvPr>
            <p:cNvSpPr txBox="1">
              <a:spLocks noChangeArrowheads="1"/>
            </p:cNvSpPr>
            <p:nvPr/>
          </p:nvSpPr>
          <p:spPr bwMode="auto">
            <a:xfrm>
              <a:off x="3064" y="1327"/>
              <a:ext cx="23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a</a:t>
              </a:r>
            </a:p>
          </p:txBody>
        </p:sp>
        <p:sp>
          <p:nvSpPr>
            <p:cNvPr id="27" name="Text Box 28" descr="深色上对角线">
              <a:extLst>
                <a:ext uri="{FF2B5EF4-FFF2-40B4-BE49-F238E27FC236}">
                  <a16:creationId xmlns:a16="http://schemas.microsoft.com/office/drawing/2014/main" xmlns="" id="{3579EA1B-E0BD-448F-8BC1-68F18D3E7EB5}"/>
                </a:ext>
              </a:extLst>
            </p:cNvPr>
            <p:cNvSpPr txBox="1">
              <a:spLocks noChangeArrowheads="1"/>
            </p:cNvSpPr>
            <p:nvPr/>
          </p:nvSpPr>
          <p:spPr bwMode="auto">
            <a:xfrm>
              <a:off x="4145" y="1327"/>
              <a:ext cx="2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b</a:t>
              </a:r>
            </a:p>
          </p:txBody>
        </p:sp>
        <p:sp>
          <p:nvSpPr>
            <p:cNvPr id="28" name="Text Box 29" descr="深色上对角线">
              <a:extLst>
                <a:ext uri="{FF2B5EF4-FFF2-40B4-BE49-F238E27FC236}">
                  <a16:creationId xmlns:a16="http://schemas.microsoft.com/office/drawing/2014/main" xmlns="" id="{BA58351A-46F3-4019-AB7D-D00BA222135C}"/>
                </a:ext>
              </a:extLst>
            </p:cNvPr>
            <p:cNvSpPr txBox="1">
              <a:spLocks noChangeArrowheads="1"/>
            </p:cNvSpPr>
            <p:nvPr/>
          </p:nvSpPr>
          <p:spPr bwMode="auto">
            <a:xfrm>
              <a:off x="2736"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c</a:t>
              </a:r>
            </a:p>
          </p:txBody>
        </p:sp>
        <p:sp>
          <p:nvSpPr>
            <p:cNvPr id="29" name="Text Box 30" descr="深色上对角线">
              <a:extLst>
                <a:ext uri="{FF2B5EF4-FFF2-40B4-BE49-F238E27FC236}">
                  <a16:creationId xmlns:a16="http://schemas.microsoft.com/office/drawing/2014/main" xmlns="" id="{C3A0C257-FB91-4542-837D-1771FEFC2B48}"/>
                </a:ext>
              </a:extLst>
            </p:cNvPr>
            <p:cNvSpPr txBox="1">
              <a:spLocks noChangeArrowheads="1"/>
            </p:cNvSpPr>
            <p:nvPr/>
          </p:nvSpPr>
          <p:spPr bwMode="auto">
            <a:xfrm>
              <a:off x="3121" y="1940"/>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d</a:t>
              </a:r>
            </a:p>
          </p:txBody>
        </p:sp>
        <p:sp>
          <p:nvSpPr>
            <p:cNvPr id="30" name="Text Box 31" descr="深色上对角线">
              <a:extLst>
                <a:ext uri="{FF2B5EF4-FFF2-40B4-BE49-F238E27FC236}">
                  <a16:creationId xmlns:a16="http://schemas.microsoft.com/office/drawing/2014/main" xmlns="" id="{6C910F68-A3E4-41BA-912B-E08EF246D53A}"/>
                </a:ext>
              </a:extLst>
            </p:cNvPr>
            <p:cNvSpPr txBox="1">
              <a:spLocks noChangeArrowheads="1"/>
            </p:cNvSpPr>
            <p:nvPr/>
          </p:nvSpPr>
          <p:spPr bwMode="auto">
            <a:xfrm>
              <a:off x="3683"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e</a:t>
              </a:r>
            </a:p>
          </p:txBody>
        </p:sp>
        <p:sp>
          <p:nvSpPr>
            <p:cNvPr id="31" name="Text Box 32" descr="深色上对角线">
              <a:extLst>
                <a:ext uri="{FF2B5EF4-FFF2-40B4-BE49-F238E27FC236}">
                  <a16:creationId xmlns:a16="http://schemas.microsoft.com/office/drawing/2014/main" xmlns="" id="{BFF995C8-3E27-4FD7-83DB-EB200752C169}"/>
                </a:ext>
              </a:extLst>
            </p:cNvPr>
            <p:cNvSpPr txBox="1">
              <a:spLocks noChangeArrowheads="1"/>
            </p:cNvSpPr>
            <p:nvPr/>
          </p:nvSpPr>
          <p:spPr bwMode="auto">
            <a:xfrm>
              <a:off x="4399"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f</a:t>
              </a:r>
            </a:p>
          </p:txBody>
        </p:sp>
        <p:sp>
          <p:nvSpPr>
            <p:cNvPr id="32" name="Text Box 33" descr="深色上对角线">
              <a:extLst>
                <a:ext uri="{FF2B5EF4-FFF2-40B4-BE49-F238E27FC236}">
                  <a16:creationId xmlns:a16="http://schemas.microsoft.com/office/drawing/2014/main" xmlns="" id="{ED3E44DB-5C1E-4D9C-9DF6-4F7848C59F84}"/>
                </a:ext>
              </a:extLst>
            </p:cNvPr>
            <p:cNvSpPr txBox="1">
              <a:spLocks noChangeArrowheads="1"/>
            </p:cNvSpPr>
            <p:nvPr/>
          </p:nvSpPr>
          <p:spPr bwMode="auto">
            <a:xfrm>
              <a:off x="3353" y="2629"/>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g</a:t>
              </a:r>
            </a:p>
          </p:txBody>
        </p:sp>
        <p:sp>
          <p:nvSpPr>
            <p:cNvPr id="33" name="Text Box 34" descr="深色上对角线">
              <a:extLst>
                <a:ext uri="{FF2B5EF4-FFF2-40B4-BE49-F238E27FC236}">
                  <a16:creationId xmlns:a16="http://schemas.microsoft.com/office/drawing/2014/main" xmlns="" id="{6FC87716-976F-4A30-B489-1A9E38A5BEF6}"/>
                </a:ext>
              </a:extLst>
            </p:cNvPr>
            <p:cNvSpPr txBox="1">
              <a:spLocks noChangeArrowheads="1"/>
            </p:cNvSpPr>
            <p:nvPr/>
          </p:nvSpPr>
          <p:spPr bwMode="auto">
            <a:xfrm>
              <a:off x="3782" y="2629"/>
              <a:ext cx="2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h</a:t>
              </a:r>
            </a:p>
          </p:txBody>
        </p:sp>
      </p:grpSp>
      <p:sp>
        <p:nvSpPr>
          <p:cNvPr id="2" name="任意多边形: 形状 1">
            <a:extLst>
              <a:ext uri="{FF2B5EF4-FFF2-40B4-BE49-F238E27FC236}">
                <a16:creationId xmlns:a16="http://schemas.microsoft.com/office/drawing/2014/main" xmlns="" id="{818FC9F7-D225-4C9D-98B4-4D07EC4AB46E}"/>
              </a:ext>
            </a:extLst>
          </p:cNvPr>
          <p:cNvSpPr/>
          <p:nvPr/>
        </p:nvSpPr>
        <p:spPr bwMode="auto">
          <a:xfrm>
            <a:off x="3592643" y="3776873"/>
            <a:ext cx="2743232" cy="2935507"/>
          </a:xfrm>
          <a:custGeom>
            <a:avLst/>
            <a:gdLst>
              <a:gd name="connsiteX0" fmla="*/ 160287 w 2743232"/>
              <a:gd name="connsiteY0" fmla="*/ 164027 h 2935507"/>
              <a:gd name="connsiteX1" fmla="*/ 103727 w 2743232"/>
              <a:gd name="connsiteY1" fmla="*/ 248868 h 2935507"/>
              <a:gd name="connsiteX2" fmla="*/ 56593 w 2743232"/>
              <a:gd name="connsiteY2" fmla="*/ 324283 h 2935507"/>
              <a:gd name="connsiteX3" fmla="*/ 47166 w 2743232"/>
              <a:gd name="connsiteY3" fmla="*/ 361990 h 2935507"/>
              <a:gd name="connsiteX4" fmla="*/ 37739 w 2743232"/>
              <a:gd name="connsiteY4" fmla="*/ 390270 h 2935507"/>
              <a:gd name="connsiteX5" fmla="*/ 18885 w 2743232"/>
              <a:gd name="connsiteY5" fmla="*/ 456258 h 2935507"/>
              <a:gd name="connsiteX6" fmla="*/ 9459 w 2743232"/>
              <a:gd name="connsiteY6" fmla="*/ 757916 h 2935507"/>
              <a:gd name="connsiteX7" fmla="*/ 32 w 2743232"/>
              <a:gd name="connsiteY7" fmla="*/ 908744 h 2935507"/>
              <a:gd name="connsiteX8" fmla="*/ 18885 w 2743232"/>
              <a:gd name="connsiteY8" fmla="*/ 1549767 h 2935507"/>
              <a:gd name="connsiteX9" fmla="*/ 28312 w 2743232"/>
              <a:gd name="connsiteY9" fmla="*/ 1634608 h 2935507"/>
              <a:gd name="connsiteX10" fmla="*/ 56593 w 2743232"/>
              <a:gd name="connsiteY10" fmla="*/ 1804291 h 2935507"/>
              <a:gd name="connsiteX11" fmla="*/ 66019 w 2743232"/>
              <a:gd name="connsiteY11" fmla="*/ 1889132 h 2935507"/>
              <a:gd name="connsiteX12" fmla="*/ 75446 w 2743232"/>
              <a:gd name="connsiteY12" fmla="*/ 1926839 h 2935507"/>
              <a:gd name="connsiteX13" fmla="*/ 103727 w 2743232"/>
              <a:gd name="connsiteY13" fmla="*/ 2002254 h 2935507"/>
              <a:gd name="connsiteX14" fmla="*/ 113153 w 2743232"/>
              <a:gd name="connsiteY14" fmla="*/ 2049388 h 2935507"/>
              <a:gd name="connsiteX15" fmla="*/ 132007 w 2743232"/>
              <a:gd name="connsiteY15" fmla="*/ 2087095 h 2935507"/>
              <a:gd name="connsiteX16" fmla="*/ 150861 w 2743232"/>
              <a:gd name="connsiteY16" fmla="*/ 2181363 h 2935507"/>
              <a:gd name="connsiteX17" fmla="*/ 169714 w 2743232"/>
              <a:gd name="connsiteY17" fmla="*/ 2228497 h 2935507"/>
              <a:gd name="connsiteX18" fmla="*/ 179141 w 2743232"/>
              <a:gd name="connsiteY18" fmla="*/ 2266204 h 2935507"/>
              <a:gd name="connsiteX19" fmla="*/ 188568 w 2743232"/>
              <a:gd name="connsiteY19" fmla="*/ 2294485 h 2935507"/>
              <a:gd name="connsiteX20" fmla="*/ 197995 w 2743232"/>
              <a:gd name="connsiteY20" fmla="*/ 2341619 h 2935507"/>
              <a:gd name="connsiteX21" fmla="*/ 245129 w 2743232"/>
              <a:gd name="connsiteY21" fmla="*/ 2426460 h 2935507"/>
              <a:gd name="connsiteX22" fmla="*/ 263982 w 2743232"/>
              <a:gd name="connsiteY22" fmla="*/ 2511301 h 2935507"/>
              <a:gd name="connsiteX23" fmla="*/ 282836 w 2743232"/>
              <a:gd name="connsiteY23" fmla="*/ 2539582 h 2935507"/>
              <a:gd name="connsiteX24" fmla="*/ 311116 w 2743232"/>
              <a:gd name="connsiteY24" fmla="*/ 2596142 h 2935507"/>
              <a:gd name="connsiteX25" fmla="*/ 320543 w 2743232"/>
              <a:gd name="connsiteY25" fmla="*/ 2633850 h 2935507"/>
              <a:gd name="connsiteX26" fmla="*/ 377104 w 2743232"/>
              <a:gd name="connsiteY26" fmla="*/ 2671557 h 2935507"/>
              <a:gd name="connsiteX27" fmla="*/ 471372 w 2743232"/>
              <a:gd name="connsiteY27" fmla="*/ 2756398 h 2935507"/>
              <a:gd name="connsiteX28" fmla="*/ 509079 w 2743232"/>
              <a:gd name="connsiteY28" fmla="*/ 2765825 h 2935507"/>
              <a:gd name="connsiteX29" fmla="*/ 537360 w 2743232"/>
              <a:gd name="connsiteY29" fmla="*/ 2794105 h 2935507"/>
              <a:gd name="connsiteX30" fmla="*/ 650481 w 2743232"/>
              <a:gd name="connsiteY30" fmla="*/ 2860093 h 2935507"/>
              <a:gd name="connsiteX31" fmla="*/ 688189 w 2743232"/>
              <a:gd name="connsiteY31" fmla="*/ 2869520 h 2935507"/>
              <a:gd name="connsiteX32" fmla="*/ 725896 w 2743232"/>
              <a:gd name="connsiteY32" fmla="*/ 2888373 h 2935507"/>
              <a:gd name="connsiteX33" fmla="*/ 801310 w 2743232"/>
              <a:gd name="connsiteY33" fmla="*/ 2897800 h 2935507"/>
              <a:gd name="connsiteX34" fmla="*/ 876725 w 2743232"/>
              <a:gd name="connsiteY34" fmla="*/ 2916654 h 2935507"/>
              <a:gd name="connsiteX35" fmla="*/ 980419 w 2743232"/>
              <a:gd name="connsiteY35" fmla="*/ 2926081 h 2935507"/>
              <a:gd name="connsiteX36" fmla="*/ 1065261 w 2743232"/>
              <a:gd name="connsiteY36" fmla="*/ 2935507 h 2935507"/>
              <a:gd name="connsiteX37" fmla="*/ 1960807 w 2743232"/>
              <a:gd name="connsiteY37" fmla="*/ 2926081 h 2935507"/>
              <a:gd name="connsiteX38" fmla="*/ 2139916 w 2743232"/>
              <a:gd name="connsiteY38" fmla="*/ 2907227 h 2935507"/>
              <a:gd name="connsiteX39" fmla="*/ 2253038 w 2743232"/>
              <a:gd name="connsiteY39" fmla="*/ 2878947 h 2935507"/>
              <a:gd name="connsiteX40" fmla="*/ 2328452 w 2743232"/>
              <a:gd name="connsiteY40" fmla="*/ 2869520 h 2935507"/>
              <a:gd name="connsiteX41" fmla="*/ 2366160 w 2743232"/>
              <a:gd name="connsiteY41" fmla="*/ 2850666 h 2935507"/>
              <a:gd name="connsiteX42" fmla="*/ 2422720 w 2743232"/>
              <a:gd name="connsiteY42" fmla="*/ 2841239 h 2935507"/>
              <a:gd name="connsiteX43" fmla="*/ 2460428 w 2743232"/>
              <a:gd name="connsiteY43" fmla="*/ 2831812 h 2935507"/>
              <a:gd name="connsiteX44" fmla="*/ 2516989 w 2743232"/>
              <a:gd name="connsiteY44" fmla="*/ 2812959 h 2935507"/>
              <a:gd name="connsiteX45" fmla="*/ 2611257 w 2743232"/>
              <a:gd name="connsiteY45" fmla="*/ 2746971 h 2935507"/>
              <a:gd name="connsiteX46" fmla="*/ 2639537 w 2743232"/>
              <a:gd name="connsiteY46" fmla="*/ 2728118 h 2935507"/>
              <a:gd name="connsiteX47" fmla="*/ 2667817 w 2743232"/>
              <a:gd name="connsiteY47" fmla="*/ 2699837 h 2935507"/>
              <a:gd name="connsiteX48" fmla="*/ 2686671 w 2743232"/>
              <a:gd name="connsiteY48" fmla="*/ 2671557 h 2935507"/>
              <a:gd name="connsiteX49" fmla="*/ 2714951 w 2743232"/>
              <a:gd name="connsiteY49" fmla="*/ 2652703 h 2935507"/>
              <a:gd name="connsiteX50" fmla="*/ 2733805 w 2743232"/>
              <a:gd name="connsiteY50" fmla="*/ 2407606 h 2935507"/>
              <a:gd name="connsiteX51" fmla="*/ 2743232 w 2743232"/>
              <a:gd name="connsiteY51" fmla="*/ 2303911 h 2935507"/>
              <a:gd name="connsiteX52" fmla="*/ 2733805 w 2743232"/>
              <a:gd name="connsiteY52" fmla="*/ 1813718 h 2935507"/>
              <a:gd name="connsiteX53" fmla="*/ 2714951 w 2743232"/>
              <a:gd name="connsiteY53" fmla="*/ 1728876 h 2935507"/>
              <a:gd name="connsiteX54" fmla="*/ 2696098 w 2743232"/>
              <a:gd name="connsiteY54" fmla="*/ 1653462 h 2935507"/>
              <a:gd name="connsiteX55" fmla="*/ 2658391 w 2743232"/>
              <a:gd name="connsiteY55" fmla="*/ 1578048 h 2935507"/>
              <a:gd name="connsiteX56" fmla="*/ 2639537 w 2743232"/>
              <a:gd name="connsiteY56" fmla="*/ 1483780 h 2935507"/>
              <a:gd name="connsiteX57" fmla="*/ 2620683 w 2743232"/>
              <a:gd name="connsiteY57" fmla="*/ 1455499 h 2935507"/>
              <a:gd name="connsiteX58" fmla="*/ 2592403 w 2743232"/>
              <a:gd name="connsiteY58" fmla="*/ 1380085 h 2935507"/>
              <a:gd name="connsiteX59" fmla="*/ 2573549 w 2743232"/>
              <a:gd name="connsiteY59" fmla="*/ 1323524 h 2935507"/>
              <a:gd name="connsiteX60" fmla="*/ 2554696 w 2743232"/>
              <a:gd name="connsiteY60" fmla="*/ 1295243 h 2935507"/>
              <a:gd name="connsiteX61" fmla="*/ 2535842 w 2743232"/>
              <a:gd name="connsiteY61" fmla="*/ 1238683 h 2935507"/>
              <a:gd name="connsiteX62" fmla="*/ 2526415 w 2743232"/>
              <a:gd name="connsiteY62" fmla="*/ 1200975 h 2935507"/>
              <a:gd name="connsiteX63" fmla="*/ 2507562 w 2743232"/>
              <a:gd name="connsiteY63" fmla="*/ 1172695 h 2935507"/>
              <a:gd name="connsiteX64" fmla="*/ 2488708 w 2743232"/>
              <a:gd name="connsiteY64" fmla="*/ 1134988 h 2935507"/>
              <a:gd name="connsiteX65" fmla="*/ 2479281 w 2743232"/>
              <a:gd name="connsiteY65" fmla="*/ 1106707 h 2935507"/>
              <a:gd name="connsiteX66" fmla="*/ 2460428 w 2743232"/>
              <a:gd name="connsiteY66" fmla="*/ 1078427 h 2935507"/>
              <a:gd name="connsiteX67" fmla="*/ 2422720 w 2743232"/>
              <a:gd name="connsiteY67" fmla="*/ 1012439 h 2935507"/>
              <a:gd name="connsiteX68" fmla="*/ 2403867 w 2743232"/>
              <a:gd name="connsiteY68" fmla="*/ 974732 h 2935507"/>
              <a:gd name="connsiteX69" fmla="*/ 2385013 w 2743232"/>
              <a:gd name="connsiteY69" fmla="*/ 946452 h 2935507"/>
              <a:gd name="connsiteX70" fmla="*/ 2347306 w 2743232"/>
              <a:gd name="connsiteY70" fmla="*/ 889891 h 2935507"/>
              <a:gd name="connsiteX71" fmla="*/ 2328452 w 2743232"/>
              <a:gd name="connsiteY71" fmla="*/ 861610 h 2935507"/>
              <a:gd name="connsiteX72" fmla="*/ 2271892 w 2743232"/>
              <a:gd name="connsiteY72" fmla="*/ 805050 h 2935507"/>
              <a:gd name="connsiteX73" fmla="*/ 2262465 w 2743232"/>
              <a:gd name="connsiteY73" fmla="*/ 776769 h 2935507"/>
              <a:gd name="connsiteX74" fmla="*/ 2253038 w 2743232"/>
              <a:gd name="connsiteY74" fmla="*/ 739062 h 2935507"/>
              <a:gd name="connsiteX75" fmla="*/ 2215331 w 2743232"/>
              <a:gd name="connsiteY75" fmla="*/ 710782 h 2935507"/>
              <a:gd name="connsiteX76" fmla="*/ 2187050 w 2743232"/>
              <a:gd name="connsiteY76" fmla="*/ 682501 h 2935507"/>
              <a:gd name="connsiteX77" fmla="*/ 2168197 w 2743232"/>
              <a:gd name="connsiteY77" fmla="*/ 654221 h 2935507"/>
              <a:gd name="connsiteX78" fmla="*/ 2139916 w 2743232"/>
              <a:gd name="connsiteY78" fmla="*/ 616514 h 2935507"/>
              <a:gd name="connsiteX79" fmla="*/ 2083356 w 2743232"/>
              <a:gd name="connsiteY79" fmla="*/ 569380 h 2935507"/>
              <a:gd name="connsiteX80" fmla="*/ 2036222 w 2743232"/>
              <a:gd name="connsiteY80" fmla="*/ 512819 h 2935507"/>
              <a:gd name="connsiteX81" fmla="*/ 2007941 w 2743232"/>
              <a:gd name="connsiteY81" fmla="*/ 503392 h 2935507"/>
              <a:gd name="connsiteX82" fmla="*/ 1951380 w 2743232"/>
              <a:gd name="connsiteY82" fmla="*/ 446831 h 2935507"/>
              <a:gd name="connsiteX83" fmla="*/ 1923100 w 2743232"/>
              <a:gd name="connsiteY83" fmla="*/ 418551 h 2935507"/>
              <a:gd name="connsiteX84" fmla="*/ 1894819 w 2743232"/>
              <a:gd name="connsiteY84" fmla="*/ 380843 h 2935507"/>
              <a:gd name="connsiteX85" fmla="*/ 1819405 w 2743232"/>
              <a:gd name="connsiteY85" fmla="*/ 343136 h 2935507"/>
              <a:gd name="connsiteX86" fmla="*/ 1791125 w 2743232"/>
              <a:gd name="connsiteY86" fmla="*/ 324283 h 2935507"/>
              <a:gd name="connsiteX87" fmla="*/ 1743991 w 2743232"/>
              <a:gd name="connsiteY87" fmla="*/ 305429 h 2935507"/>
              <a:gd name="connsiteX88" fmla="*/ 1687430 w 2743232"/>
              <a:gd name="connsiteY88" fmla="*/ 258295 h 2935507"/>
              <a:gd name="connsiteX89" fmla="*/ 1612015 w 2743232"/>
              <a:gd name="connsiteY89" fmla="*/ 220588 h 2935507"/>
              <a:gd name="connsiteX90" fmla="*/ 1555455 w 2743232"/>
              <a:gd name="connsiteY90" fmla="*/ 182881 h 2935507"/>
              <a:gd name="connsiteX91" fmla="*/ 1489467 w 2743232"/>
              <a:gd name="connsiteY91" fmla="*/ 164027 h 2935507"/>
              <a:gd name="connsiteX92" fmla="*/ 1423479 w 2743232"/>
              <a:gd name="connsiteY92" fmla="*/ 116893 h 2935507"/>
              <a:gd name="connsiteX93" fmla="*/ 1395199 w 2743232"/>
              <a:gd name="connsiteY93" fmla="*/ 107466 h 2935507"/>
              <a:gd name="connsiteX94" fmla="*/ 1357492 w 2743232"/>
              <a:gd name="connsiteY94" fmla="*/ 88612 h 2935507"/>
              <a:gd name="connsiteX95" fmla="*/ 1310358 w 2743232"/>
              <a:gd name="connsiteY95" fmla="*/ 79186 h 2935507"/>
              <a:gd name="connsiteX96" fmla="*/ 1282077 w 2743232"/>
              <a:gd name="connsiteY96" fmla="*/ 69759 h 2935507"/>
              <a:gd name="connsiteX97" fmla="*/ 1253797 w 2743232"/>
              <a:gd name="connsiteY97" fmla="*/ 50905 h 2935507"/>
              <a:gd name="connsiteX98" fmla="*/ 1084114 w 2743232"/>
              <a:gd name="connsiteY98" fmla="*/ 22625 h 2935507"/>
              <a:gd name="connsiteX99" fmla="*/ 1055834 w 2743232"/>
              <a:gd name="connsiteY99" fmla="*/ 13198 h 2935507"/>
              <a:gd name="connsiteX100" fmla="*/ 622201 w 2743232"/>
              <a:gd name="connsiteY100" fmla="*/ 13198 h 2935507"/>
              <a:gd name="connsiteX101" fmla="*/ 575067 w 2743232"/>
              <a:gd name="connsiteY101" fmla="*/ 22625 h 2935507"/>
              <a:gd name="connsiteX102" fmla="*/ 527933 w 2743232"/>
              <a:gd name="connsiteY102" fmla="*/ 50905 h 2935507"/>
              <a:gd name="connsiteX103" fmla="*/ 471372 w 2743232"/>
              <a:gd name="connsiteY103" fmla="*/ 79186 h 2935507"/>
              <a:gd name="connsiteX104" fmla="*/ 358250 w 2743232"/>
              <a:gd name="connsiteY104" fmla="*/ 116893 h 2935507"/>
              <a:gd name="connsiteX105" fmla="*/ 320543 w 2743232"/>
              <a:gd name="connsiteY105" fmla="*/ 135747 h 2935507"/>
              <a:gd name="connsiteX106" fmla="*/ 292263 w 2743232"/>
              <a:gd name="connsiteY106" fmla="*/ 154600 h 2935507"/>
              <a:gd name="connsiteX107" fmla="*/ 254556 w 2743232"/>
              <a:gd name="connsiteY107" fmla="*/ 164027 h 2935507"/>
              <a:gd name="connsiteX108" fmla="*/ 226275 w 2743232"/>
              <a:gd name="connsiteY108" fmla="*/ 173454 h 2935507"/>
              <a:gd name="connsiteX109" fmla="*/ 207422 w 2743232"/>
              <a:gd name="connsiteY109" fmla="*/ 201734 h 2935507"/>
              <a:gd name="connsiteX110" fmla="*/ 141434 w 2743232"/>
              <a:gd name="connsiteY110" fmla="*/ 230015 h 2935507"/>
              <a:gd name="connsiteX111" fmla="*/ 122580 w 2743232"/>
              <a:gd name="connsiteY111" fmla="*/ 258295 h 2935507"/>
              <a:gd name="connsiteX112" fmla="*/ 94300 w 2743232"/>
              <a:gd name="connsiteY112" fmla="*/ 267722 h 2935507"/>
              <a:gd name="connsiteX113" fmla="*/ 75446 w 2743232"/>
              <a:gd name="connsiteY113" fmla="*/ 277149 h 29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743232" h="2935507">
                <a:moveTo>
                  <a:pt x="160287" y="164027"/>
                </a:moveTo>
                <a:cubicBezTo>
                  <a:pt x="28589" y="322065"/>
                  <a:pt x="152576" y="159310"/>
                  <a:pt x="103727" y="248868"/>
                </a:cubicBezTo>
                <a:cubicBezTo>
                  <a:pt x="89532" y="274893"/>
                  <a:pt x="56593" y="324283"/>
                  <a:pt x="56593" y="324283"/>
                </a:cubicBezTo>
                <a:cubicBezTo>
                  <a:pt x="53451" y="336852"/>
                  <a:pt x="50725" y="349533"/>
                  <a:pt x="47166" y="361990"/>
                </a:cubicBezTo>
                <a:cubicBezTo>
                  <a:pt x="44436" y="371544"/>
                  <a:pt x="40594" y="380752"/>
                  <a:pt x="37739" y="390270"/>
                </a:cubicBezTo>
                <a:cubicBezTo>
                  <a:pt x="31165" y="412181"/>
                  <a:pt x="25170" y="434262"/>
                  <a:pt x="18885" y="456258"/>
                </a:cubicBezTo>
                <a:cubicBezTo>
                  <a:pt x="15743" y="556811"/>
                  <a:pt x="13647" y="657401"/>
                  <a:pt x="9459" y="757916"/>
                </a:cubicBezTo>
                <a:cubicBezTo>
                  <a:pt x="7362" y="808246"/>
                  <a:pt x="-568" y="858373"/>
                  <a:pt x="32" y="908744"/>
                </a:cubicBezTo>
                <a:cubicBezTo>
                  <a:pt x="2576" y="1122496"/>
                  <a:pt x="10563" y="1336162"/>
                  <a:pt x="18885" y="1549767"/>
                </a:cubicBezTo>
                <a:cubicBezTo>
                  <a:pt x="19993" y="1578200"/>
                  <a:pt x="25333" y="1606310"/>
                  <a:pt x="28312" y="1634608"/>
                </a:cubicBezTo>
                <a:cubicBezTo>
                  <a:pt x="41409" y="1759025"/>
                  <a:pt x="29184" y="1694657"/>
                  <a:pt x="56593" y="1804291"/>
                </a:cubicBezTo>
                <a:cubicBezTo>
                  <a:pt x="59735" y="1832571"/>
                  <a:pt x="61692" y="1861009"/>
                  <a:pt x="66019" y="1889132"/>
                </a:cubicBezTo>
                <a:cubicBezTo>
                  <a:pt x="67989" y="1901937"/>
                  <a:pt x="71887" y="1914382"/>
                  <a:pt x="75446" y="1926839"/>
                </a:cubicBezTo>
                <a:cubicBezTo>
                  <a:pt x="82836" y="1952703"/>
                  <a:pt x="93764" y="1977347"/>
                  <a:pt x="103727" y="2002254"/>
                </a:cubicBezTo>
                <a:cubicBezTo>
                  <a:pt x="106869" y="2017965"/>
                  <a:pt x="108086" y="2034188"/>
                  <a:pt x="113153" y="2049388"/>
                </a:cubicBezTo>
                <a:cubicBezTo>
                  <a:pt x="117597" y="2062720"/>
                  <a:pt x="127969" y="2073635"/>
                  <a:pt x="132007" y="2087095"/>
                </a:cubicBezTo>
                <a:cubicBezTo>
                  <a:pt x="173796" y="2226389"/>
                  <a:pt x="116306" y="2077697"/>
                  <a:pt x="150861" y="2181363"/>
                </a:cubicBezTo>
                <a:cubicBezTo>
                  <a:pt x="156212" y="2197416"/>
                  <a:pt x="164363" y="2212444"/>
                  <a:pt x="169714" y="2228497"/>
                </a:cubicBezTo>
                <a:cubicBezTo>
                  <a:pt x="173811" y="2240788"/>
                  <a:pt x="175582" y="2253747"/>
                  <a:pt x="179141" y="2266204"/>
                </a:cubicBezTo>
                <a:cubicBezTo>
                  <a:pt x="181871" y="2275759"/>
                  <a:pt x="186158" y="2284845"/>
                  <a:pt x="188568" y="2294485"/>
                </a:cubicBezTo>
                <a:cubicBezTo>
                  <a:pt x="192454" y="2310029"/>
                  <a:pt x="192928" y="2326419"/>
                  <a:pt x="197995" y="2341619"/>
                </a:cubicBezTo>
                <a:cubicBezTo>
                  <a:pt x="204758" y="2361909"/>
                  <a:pt x="236065" y="2411354"/>
                  <a:pt x="245129" y="2426460"/>
                </a:cubicBezTo>
                <a:cubicBezTo>
                  <a:pt x="246805" y="2434842"/>
                  <a:pt x="258992" y="2499657"/>
                  <a:pt x="263982" y="2511301"/>
                </a:cubicBezTo>
                <a:cubicBezTo>
                  <a:pt x="268445" y="2521715"/>
                  <a:pt x="277769" y="2529448"/>
                  <a:pt x="282836" y="2539582"/>
                </a:cubicBezTo>
                <a:cubicBezTo>
                  <a:pt x="321867" y="2617642"/>
                  <a:pt x="257083" y="2515091"/>
                  <a:pt x="311116" y="2596142"/>
                </a:cubicBezTo>
                <a:cubicBezTo>
                  <a:pt x="314258" y="2608711"/>
                  <a:pt x="314115" y="2622601"/>
                  <a:pt x="320543" y="2633850"/>
                </a:cubicBezTo>
                <a:cubicBezTo>
                  <a:pt x="337158" y="2662925"/>
                  <a:pt x="350109" y="2662558"/>
                  <a:pt x="377104" y="2671557"/>
                </a:cubicBezTo>
                <a:cubicBezTo>
                  <a:pt x="389135" y="2683588"/>
                  <a:pt x="439780" y="2742858"/>
                  <a:pt x="471372" y="2756398"/>
                </a:cubicBezTo>
                <a:cubicBezTo>
                  <a:pt x="483280" y="2761502"/>
                  <a:pt x="496510" y="2762683"/>
                  <a:pt x="509079" y="2765825"/>
                </a:cubicBezTo>
                <a:cubicBezTo>
                  <a:pt x="518506" y="2775252"/>
                  <a:pt x="527238" y="2785429"/>
                  <a:pt x="537360" y="2794105"/>
                </a:cubicBezTo>
                <a:cubicBezTo>
                  <a:pt x="566337" y="2818942"/>
                  <a:pt x="616851" y="2851685"/>
                  <a:pt x="650481" y="2860093"/>
                </a:cubicBezTo>
                <a:cubicBezTo>
                  <a:pt x="663050" y="2863235"/>
                  <a:pt x="676058" y="2864971"/>
                  <a:pt x="688189" y="2869520"/>
                </a:cubicBezTo>
                <a:cubicBezTo>
                  <a:pt x="701347" y="2874454"/>
                  <a:pt x="712263" y="2884965"/>
                  <a:pt x="725896" y="2888373"/>
                </a:cubicBezTo>
                <a:cubicBezTo>
                  <a:pt x="750473" y="2894517"/>
                  <a:pt x="776410" y="2893131"/>
                  <a:pt x="801310" y="2897800"/>
                </a:cubicBezTo>
                <a:cubicBezTo>
                  <a:pt x="826778" y="2902575"/>
                  <a:pt x="851130" y="2912613"/>
                  <a:pt x="876725" y="2916654"/>
                </a:cubicBezTo>
                <a:cubicBezTo>
                  <a:pt x="911007" y="2922067"/>
                  <a:pt x="945884" y="2922628"/>
                  <a:pt x="980419" y="2926081"/>
                </a:cubicBezTo>
                <a:cubicBezTo>
                  <a:pt x="1008732" y="2928912"/>
                  <a:pt x="1036980" y="2932365"/>
                  <a:pt x="1065261" y="2935507"/>
                </a:cubicBezTo>
                <a:lnTo>
                  <a:pt x="1960807" y="2926081"/>
                </a:lnTo>
                <a:cubicBezTo>
                  <a:pt x="2002220" y="2925300"/>
                  <a:pt x="2093939" y="2912974"/>
                  <a:pt x="2139916" y="2907227"/>
                </a:cubicBezTo>
                <a:cubicBezTo>
                  <a:pt x="2186223" y="2891791"/>
                  <a:pt x="2186068" y="2890765"/>
                  <a:pt x="2253038" y="2878947"/>
                </a:cubicBezTo>
                <a:cubicBezTo>
                  <a:pt x="2277986" y="2874544"/>
                  <a:pt x="2303314" y="2872662"/>
                  <a:pt x="2328452" y="2869520"/>
                </a:cubicBezTo>
                <a:cubicBezTo>
                  <a:pt x="2341021" y="2863235"/>
                  <a:pt x="2352700" y="2854704"/>
                  <a:pt x="2366160" y="2850666"/>
                </a:cubicBezTo>
                <a:cubicBezTo>
                  <a:pt x="2384467" y="2845174"/>
                  <a:pt x="2403978" y="2844988"/>
                  <a:pt x="2422720" y="2841239"/>
                </a:cubicBezTo>
                <a:cubicBezTo>
                  <a:pt x="2435425" y="2838698"/>
                  <a:pt x="2448018" y="2835535"/>
                  <a:pt x="2460428" y="2831812"/>
                </a:cubicBezTo>
                <a:cubicBezTo>
                  <a:pt x="2479463" y="2826102"/>
                  <a:pt x="2516989" y="2812959"/>
                  <a:pt x="2516989" y="2812959"/>
                </a:cubicBezTo>
                <a:cubicBezTo>
                  <a:pt x="2572822" y="2771083"/>
                  <a:pt x="2541625" y="2793392"/>
                  <a:pt x="2611257" y="2746971"/>
                </a:cubicBezTo>
                <a:cubicBezTo>
                  <a:pt x="2620684" y="2740687"/>
                  <a:pt x="2631526" y="2736129"/>
                  <a:pt x="2639537" y="2728118"/>
                </a:cubicBezTo>
                <a:cubicBezTo>
                  <a:pt x="2648964" y="2718691"/>
                  <a:pt x="2659282" y="2710079"/>
                  <a:pt x="2667817" y="2699837"/>
                </a:cubicBezTo>
                <a:cubicBezTo>
                  <a:pt x="2675070" y="2691133"/>
                  <a:pt x="2678660" y="2679568"/>
                  <a:pt x="2686671" y="2671557"/>
                </a:cubicBezTo>
                <a:cubicBezTo>
                  <a:pt x="2694682" y="2663546"/>
                  <a:pt x="2705524" y="2658988"/>
                  <a:pt x="2714951" y="2652703"/>
                </a:cubicBezTo>
                <a:cubicBezTo>
                  <a:pt x="2721236" y="2571004"/>
                  <a:pt x="2727183" y="2489278"/>
                  <a:pt x="2733805" y="2407606"/>
                </a:cubicBezTo>
                <a:cubicBezTo>
                  <a:pt x="2736610" y="2373012"/>
                  <a:pt x="2743232" y="2338619"/>
                  <a:pt x="2743232" y="2303911"/>
                </a:cubicBezTo>
                <a:cubicBezTo>
                  <a:pt x="2743232" y="2140483"/>
                  <a:pt x="2739536" y="1977045"/>
                  <a:pt x="2733805" y="1813718"/>
                </a:cubicBezTo>
                <a:cubicBezTo>
                  <a:pt x="2733213" y="1796837"/>
                  <a:pt x="2719065" y="1747392"/>
                  <a:pt x="2714951" y="1728876"/>
                </a:cubicBezTo>
                <a:cubicBezTo>
                  <a:pt x="2709230" y="1703131"/>
                  <a:pt x="2707086" y="1677635"/>
                  <a:pt x="2696098" y="1653462"/>
                </a:cubicBezTo>
                <a:cubicBezTo>
                  <a:pt x="2684468" y="1627876"/>
                  <a:pt x="2658391" y="1578048"/>
                  <a:pt x="2658391" y="1578048"/>
                </a:cubicBezTo>
                <a:cubicBezTo>
                  <a:pt x="2656264" y="1565288"/>
                  <a:pt x="2647208" y="1501678"/>
                  <a:pt x="2639537" y="1483780"/>
                </a:cubicBezTo>
                <a:cubicBezTo>
                  <a:pt x="2635074" y="1473366"/>
                  <a:pt x="2626968" y="1464926"/>
                  <a:pt x="2620683" y="1455499"/>
                </a:cubicBezTo>
                <a:cubicBezTo>
                  <a:pt x="2598337" y="1343761"/>
                  <a:pt x="2627710" y="1459523"/>
                  <a:pt x="2592403" y="1380085"/>
                </a:cubicBezTo>
                <a:cubicBezTo>
                  <a:pt x="2584331" y="1361924"/>
                  <a:pt x="2584572" y="1340060"/>
                  <a:pt x="2573549" y="1323524"/>
                </a:cubicBezTo>
                <a:cubicBezTo>
                  <a:pt x="2567265" y="1314097"/>
                  <a:pt x="2559297" y="1305596"/>
                  <a:pt x="2554696" y="1295243"/>
                </a:cubicBezTo>
                <a:cubicBezTo>
                  <a:pt x="2546625" y="1277083"/>
                  <a:pt x="2540662" y="1257963"/>
                  <a:pt x="2535842" y="1238683"/>
                </a:cubicBezTo>
                <a:cubicBezTo>
                  <a:pt x="2532700" y="1226114"/>
                  <a:pt x="2531519" y="1212884"/>
                  <a:pt x="2526415" y="1200975"/>
                </a:cubicBezTo>
                <a:cubicBezTo>
                  <a:pt x="2521952" y="1190562"/>
                  <a:pt x="2513183" y="1182532"/>
                  <a:pt x="2507562" y="1172695"/>
                </a:cubicBezTo>
                <a:cubicBezTo>
                  <a:pt x="2500590" y="1160494"/>
                  <a:pt x="2494244" y="1147904"/>
                  <a:pt x="2488708" y="1134988"/>
                </a:cubicBezTo>
                <a:cubicBezTo>
                  <a:pt x="2484794" y="1125855"/>
                  <a:pt x="2483725" y="1115595"/>
                  <a:pt x="2479281" y="1106707"/>
                </a:cubicBezTo>
                <a:cubicBezTo>
                  <a:pt x="2474214" y="1096574"/>
                  <a:pt x="2466712" y="1087854"/>
                  <a:pt x="2460428" y="1078427"/>
                </a:cubicBezTo>
                <a:cubicBezTo>
                  <a:pt x="2442169" y="1005394"/>
                  <a:pt x="2465923" y="1072923"/>
                  <a:pt x="2422720" y="1012439"/>
                </a:cubicBezTo>
                <a:cubicBezTo>
                  <a:pt x="2414552" y="1001004"/>
                  <a:pt x="2410839" y="986933"/>
                  <a:pt x="2403867" y="974732"/>
                </a:cubicBezTo>
                <a:cubicBezTo>
                  <a:pt x="2398246" y="964895"/>
                  <a:pt x="2391298" y="955879"/>
                  <a:pt x="2385013" y="946452"/>
                </a:cubicBezTo>
                <a:cubicBezTo>
                  <a:pt x="2368446" y="896751"/>
                  <a:pt x="2386536" y="936967"/>
                  <a:pt x="2347306" y="889891"/>
                </a:cubicBezTo>
                <a:cubicBezTo>
                  <a:pt x="2340053" y="881187"/>
                  <a:pt x="2335979" y="870078"/>
                  <a:pt x="2328452" y="861610"/>
                </a:cubicBezTo>
                <a:cubicBezTo>
                  <a:pt x="2310738" y="841682"/>
                  <a:pt x="2271892" y="805050"/>
                  <a:pt x="2271892" y="805050"/>
                </a:cubicBezTo>
                <a:cubicBezTo>
                  <a:pt x="2268750" y="795623"/>
                  <a:pt x="2265195" y="786324"/>
                  <a:pt x="2262465" y="776769"/>
                </a:cubicBezTo>
                <a:cubicBezTo>
                  <a:pt x="2258906" y="764312"/>
                  <a:pt x="2260568" y="749605"/>
                  <a:pt x="2253038" y="739062"/>
                </a:cubicBezTo>
                <a:cubicBezTo>
                  <a:pt x="2243906" y="726277"/>
                  <a:pt x="2227260" y="721007"/>
                  <a:pt x="2215331" y="710782"/>
                </a:cubicBezTo>
                <a:cubicBezTo>
                  <a:pt x="2205209" y="702106"/>
                  <a:pt x="2195585" y="692743"/>
                  <a:pt x="2187050" y="682501"/>
                </a:cubicBezTo>
                <a:cubicBezTo>
                  <a:pt x="2179797" y="673798"/>
                  <a:pt x="2174782" y="663440"/>
                  <a:pt x="2168197" y="654221"/>
                </a:cubicBezTo>
                <a:cubicBezTo>
                  <a:pt x="2159065" y="641436"/>
                  <a:pt x="2150141" y="628443"/>
                  <a:pt x="2139916" y="616514"/>
                </a:cubicBezTo>
                <a:cubicBezTo>
                  <a:pt x="2115719" y="588284"/>
                  <a:pt x="2112451" y="588776"/>
                  <a:pt x="2083356" y="569380"/>
                </a:cubicBezTo>
                <a:cubicBezTo>
                  <a:pt x="2069444" y="548513"/>
                  <a:pt x="2057997" y="527335"/>
                  <a:pt x="2036222" y="512819"/>
                </a:cubicBezTo>
                <a:cubicBezTo>
                  <a:pt x="2027954" y="507307"/>
                  <a:pt x="2017368" y="506534"/>
                  <a:pt x="2007941" y="503392"/>
                </a:cubicBezTo>
                <a:lnTo>
                  <a:pt x="1951380" y="446831"/>
                </a:lnTo>
                <a:cubicBezTo>
                  <a:pt x="1941953" y="437404"/>
                  <a:pt x="1931099" y="429216"/>
                  <a:pt x="1923100" y="418551"/>
                </a:cubicBezTo>
                <a:cubicBezTo>
                  <a:pt x="1913673" y="405982"/>
                  <a:pt x="1905929" y="391953"/>
                  <a:pt x="1894819" y="380843"/>
                </a:cubicBezTo>
                <a:cubicBezTo>
                  <a:pt x="1872981" y="359005"/>
                  <a:pt x="1846407" y="356637"/>
                  <a:pt x="1819405" y="343136"/>
                </a:cubicBezTo>
                <a:cubicBezTo>
                  <a:pt x="1809272" y="338069"/>
                  <a:pt x="1801258" y="329350"/>
                  <a:pt x="1791125" y="324283"/>
                </a:cubicBezTo>
                <a:cubicBezTo>
                  <a:pt x="1775990" y="316715"/>
                  <a:pt x="1759126" y="312997"/>
                  <a:pt x="1743991" y="305429"/>
                </a:cubicBezTo>
                <a:cubicBezTo>
                  <a:pt x="1708882" y="287874"/>
                  <a:pt x="1718704" y="284356"/>
                  <a:pt x="1687430" y="258295"/>
                </a:cubicBezTo>
                <a:cubicBezTo>
                  <a:pt x="1650088" y="227177"/>
                  <a:pt x="1662173" y="247947"/>
                  <a:pt x="1612015" y="220588"/>
                </a:cubicBezTo>
                <a:cubicBezTo>
                  <a:pt x="1592123" y="209738"/>
                  <a:pt x="1576951" y="190046"/>
                  <a:pt x="1555455" y="182881"/>
                </a:cubicBezTo>
                <a:cubicBezTo>
                  <a:pt x="1514883" y="169357"/>
                  <a:pt x="1536814" y="175864"/>
                  <a:pt x="1489467" y="164027"/>
                </a:cubicBezTo>
                <a:cubicBezTo>
                  <a:pt x="1480927" y="157622"/>
                  <a:pt x="1437263" y="123785"/>
                  <a:pt x="1423479" y="116893"/>
                </a:cubicBezTo>
                <a:cubicBezTo>
                  <a:pt x="1414591" y="112449"/>
                  <a:pt x="1404332" y="111380"/>
                  <a:pt x="1395199" y="107466"/>
                </a:cubicBezTo>
                <a:cubicBezTo>
                  <a:pt x="1382283" y="101930"/>
                  <a:pt x="1370824" y="93056"/>
                  <a:pt x="1357492" y="88612"/>
                </a:cubicBezTo>
                <a:cubicBezTo>
                  <a:pt x="1342292" y="83545"/>
                  <a:pt x="1325902" y="83072"/>
                  <a:pt x="1310358" y="79186"/>
                </a:cubicBezTo>
                <a:cubicBezTo>
                  <a:pt x="1300718" y="76776"/>
                  <a:pt x="1291504" y="72901"/>
                  <a:pt x="1282077" y="69759"/>
                </a:cubicBezTo>
                <a:cubicBezTo>
                  <a:pt x="1272650" y="63474"/>
                  <a:pt x="1264150" y="55506"/>
                  <a:pt x="1253797" y="50905"/>
                </a:cubicBezTo>
                <a:cubicBezTo>
                  <a:pt x="1189791" y="22458"/>
                  <a:pt x="1162871" y="29188"/>
                  <a:pt x="1084114" y="22625"/>
                </a:cubicBezTo>
                <a:cubicBezTo>
                  <a:pt x="1074687" y="19483"/>
                  <a:pt x="1065578" y="15147"/>
                  <a:pt x="1055834" y="13198"/>
                </a:cubicBezTo>
                <a:cubicBezTo>
                  <a:pt x="915935" y="-14782"/>
                  <a:pt x="750294" y="9914"/>
                  <a:pt x="622201" y="13198"/>
                </a:cubicBezTo>
                <a:cubicBezTo>
                  <a:pt x="606490" y="16340"/>
                  <a:pt x="589944" y="16674"/>
                  <a:pt x="575067" y="22625"/>
                </a:cubicBezTo>
                <a:cubicBezTo>
                  <a:pt x="558055" y="29430"/>
                  <a:pt x="544018" y="42131"/>
                  <a:pt x="527933" y="50905"/>
                </a:cubicBezTo>
                <a:cubicBezTo>
                  <a:pt x="509428" y="60999"/>
                  <a:pt x="490830" y="71079"/>
                  <a:pt x="471372" y="79186"/>
                </a:cubicBezTo>
                <a:cubicBezTo>
                  <a:pt x="471355" y="79193"/>
                  <a:pt x="358267" y="116885"/>
                  <a:pt x="358250" y="116893"/>
                </a:cubicBezTo>
                <a:cubicBezTo>
                  <a:pt x="345681" y="123178"/>
                  <a:pt x="332744" y="128775"/>
                  <a:pt x="320543" y="135747"/>
                </a:cubicBezTo>
                <a:cubicBezTo>
                  <a:pt x="310706" y="141368"/>
                  <a:pt x="302676" y="150137"/>
                  <a:pt x="292263" y="154600"/>
                </a:cubicBezTo>
                <a:cubicBezTo>
                  <a:pt x="280355" y="159704"/>
                  <a:pt x="267013" y="160468"/>
                  <a:pt x="254556" y="164027"/>
                </a:cubicBezTo>
                <a:cubicBezTo>
                  <a:pt x="245001" y="166757"/>
                  <a:pt x="235702" y="170312"/>
                  <a:pt x="226275" y="173454"/>
                </a:cubicBezTo>
                <a:cubicBezTo>
                  <a:pt x="219991" y="182881"/>
                  <a:pt x="215433" y="193723"/>
                  <a:pt x="207422" y="201734"/>
                </a:cubicBezTo>
                <a:cubicBezTo>
                  <a:pt x="185722" y="223434"/>
                  <a:pt x="170280" y="222803"/>
                  <a:pt x="141434" y="230015"/>
                </a:cubicBezTo>
                <a:cubicBezTo>
                  <a:pt x="135149" y="239442"/>
                  <a:pt x="131427" y="251217"/>
                  <a:pt x="122580" y="258295"/>
                </a:cubicBezTo>
                <a:cubicBezTo>
                  <a:pt x="114821" y="264502"/>
                  <a:pt x="103526" y="264032"/>
                  <a:pt x="94300" y="267722"/>
                </a:cubicBezTo>
                <a:cubicBezTo>
                  <a:pt x="87776" y="270332"/>
                  <a:pt x="81731" y="274007"/>
                  <a:pt x="75446" y="277149"/>
                </a:cubicBezTo>
              </a:path>
            </a:pathLst>
          </a:custGeom>
          <a:noFill/>
          <a:ln w="19050" cap="flat" cmpd="sng" algn="ctr">
            <a:solidFill>
              <a:srgbClr val="00B0F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4" name="文本框 3">
            <a:extLst>
              <a:ext uri="{FF2B5EF4-FFF2-40B4-BE49-F238E27FC236}">
                <a16:creationId xmlns:a16="http://schemas.microsoft.com/office/drawing/2014/main" xmlns="" id="{8516FADB-C418-4F63-B705-9B3ADBF6DF8A}"/>
              </a:ext>
            </a:extLst>
          </p:cNvPr>
          <p:cNvSpPr txBox="1"/>
          <p:nvPr/>
        </p:nvSpPr>
        <p:spPr>
          <a:xfrm>
            <a:off x="2811271" y="4773084"/>
            <a:ext cx="1035278" cy="369332"/>
          </a:xfrm>
          <a:prstGeom prst="rect">
            <a:avLst/>
          </a:prstGeom>
          <a:noFill/>
        </p:spPr>
        <p:txBody>
          <a:bodyPr wrap="square" rtlCol="0">
            <a:spAutoFit/>
          </a:bodyPr>
          <a:lstStyle/>
          <a:p>
            <a:r>
              <a:rPr lang="zh-CN" altLang="en-US"/>
              <a:t>子树</a:t>
            </a:r>
            <a:r>
              <a:rPr lang="en-US" altLang="zh-CN" dirty="0"/>
              <a:t>1</a:t>
            </a:r>
            <a:endParaRPr lang="zh-CN" altLang="en-US"/>
          </a:p>
        </p:txBody>
      </p:sp>
      <p:sp>
        <p:nvSpPr>
          <p:cNvPr id="5" name="任意多边形: 形状 4">
            <a:extLst>
              <a:ext uri="{FF2B5EF4-FFF2-40B4-BE49-F238E27FC236}">
                <a16:creationId xmlns:a16="http://schemas.microsoft.com/office/drawing/2014/main" xmlns="" id="{6B06214C-AE5C-40A0-BAB5-B31A64604F5A}"/>
              </a:ext>
            </a:extLst>
          </p:cNvPr>
          <p:cNvSpPr/>
          <p:nvPr/>
        </p:nvSpPr>
        <p:spPr bwMode="auto">
          <a:xfrm>
            <a:off x="6189495" y="3656448"/>
            <a:ext cx="1521631" cy="1944678"/>
          </a:xfrm>
          <a:custGeom>
            <a:avLst/>
            <a:gdLst>
              <a:gd name="connsiteX0" fmla="*/ 60476 w 1521631"/>
              <a:gd name="connsiteY0" fmla="*/ 57713 h 1944678"/>
              <a:gd name="connsiteX1" fmla="*/ 32196 w 1521631"/>
              <a:gd name="connsiteY1" fmla="*/ 133127 h 1944678"/>
              <a:gd name="connsiteX2" fmla="*/ 13342 w 1521631"/>
              <a:gd name="connsiteY2" fmla="*/ 227395 h 1944678"/>
              <a:gd name="connsiteX3" fmla="*/ 13342 w 1521631"/>
              <a:gd name="connsiteY3" fmla="*/ 755296 h 1944678"/>
              <a:gd name="connsiteX4" fmla="*/ 22769 w 1521631"/>
              <a:gd name="connsiteY4" fmla="*/ 783577 h 1944678"/>
              <a:gd name="connsiteX5" fmla="*/ 60476 w 1521631"/>
              <a:gd name="connsiteY5" fmla="*/ 896698 h 1944678"/>
              <a:gd name="connsiteX6" fmla="*/ 88757 w 1521631"/>
              <a:gd name="connsiteY6" fmla="*/ 1056954 h 1944678"/>
              <a:gd name="connsiteX7" fmla="*/ 107610 w 1521631"/>
              <a:gd name="connsiteY7" fmla="*/ 1188929 h 1944678"/>
              <a:gd name="connsiteX8" fmla="*/ 126464 w 1521631"/>
              <a:gd name="connsiteY8" fmla="*/ 1217210 h 1944678"/>
              <a:gd name="connsiteX9" fmla="*/ 164171 w 1521631"/>
              <a:gd name="connsiteY9" fmla="*/ 1339758 h 1944678"/>
              <a:gd name="connsiteX10" fmla="*/ 173598 w 1521631"/>
              <a:gd name="connsiteY10" fmla="*/ 1396319 h 1944678"/>
              <a:gd name="connsiteX11" fmla="*/ 183025 w 1521631"/>
              <a:gd name="connsiteY11" fmla="*/ 1434026 h 1944678"/>
              <a:gd name="connsiteX12" fmla="*/ 211305 w 1521631"/>
              <a:gd name="connsiteY12" fmla="*/ 1556575 h 1944678"/>
              <a:gd name="connsiteX13" fmla="*/ 239585 w 1521631"/>
              <a:gd name="connsiteY13" fmla="*/ 1641416 h 1944678"/>
              <a:gd name="connsiteX14" fmla="*/ 249012 w 1521631"/>
              <a:gd name="connsiteY14" fmla="*/ 1669696 h 1944678"/>
              <a:gd name="connsiteX15" fmla="*/ 267866 w 1521631"/>
              <a:gd name="connsiteY15" fmla="*/ 1697977 h 1944678"/>
              <a:gd name="connsiteX16" fmla="*/ 277293 w 1521631"/>
              <a:gd name="connsiteY16" fmla="*/ 1726257 h 1944678"/>
              <a:gd name="connsiteX17" fmla="*/ 296146 w 1521631"/>
              <a:gd name="connsiteY17" fmla="*/ 1754538 h 1944678"/>
              <a:gd name="connsiteX18" fmla="*/ 315000 w 1521631"/>
              <a:gd name="connsiteY18" fmla="*/ 1811098 h 1944678"/>
              <a:gd name="connsiteX19" fmla="*/ 333853 w 1521631"/>
              <a:gd name="connsiteY19" fmla="*/ 1839379 h 1944678"/>
              <a:gd name="connsiteX20" fmla="*/ 380987 w 1521631"/>
              <a:gd name="connsiteY20" fmla="*/ 1933647 h 1944678"/>
              <a:gd name="connsiteX21" fmla="*/ 437548 w 1521631"/>
              <a:gd name="connsiteY21" fmla="*/ 1943074 h 1944678"/>
              <a:gd name="connsiteX22" fmla="*/ 1087998 w 1521631"/>
              <a:gd name="connsiteY22" fmla="*/ 1924220 h 1944678"/>
              <a:gd name="connsiteX23" fmla="*/ 1135132 w 1521631"/>
              <a:gd name="connsiteY23" fmla="*/ 1914793 h 1944678"/>
              <a:gd name="connsiteX24" fmla="*/ 1163412 w 1521631"/>
              <a:gd name="connsiteY24" fmla="*/ 1895940 h 1944678"/>
              <a:gd name="connsiteX25" fmla="*/ 1191693 w 1521631"/>
              <a:gd name="connsiteY25" fmla="*/ 1886513 h 1944678"/>
              <a:gd name="connsiteX26" fmla="*/ 1267107 w 1521631"/>
              <a:gd name="connsiteY26" fmla="*/ 1858232 h 1944678"/>
              <a:gd name="connsiteX27" fmla="*/ 1295387 w 1521631"/>
              <a:gd name="connsiteY27" fmla="*/ 1839379 h 1944678"/>
              <a:gd name="connsiteX28" fmla="*/ 1333095 w 1521631"/>
              <a:gd name="connsiteY28" fmla="*/ 1820525 h 1944678"/>
              <a:gd name="connsiteX29" fmla="*/ 1361375 w 1521631"/>
              <a:gd name="connsiteY29" fmla="*/ 1792245 h 1944678"/>
              <a:gd name="connsiteX30" fmla="*/ 1408509 w 1521631"/>
              <a:gd name="connsiteY30" fmla="*/ 1716830 h 1944678"/>
              <a:gd name="connsiteX31" fmla="*/ 1417936 w 1521631"/>
              <a:gd name="connsiteY31" fmla="*/ 1688550 h 1944678"/>
              <a:gd name="connsiteX32" fmla="*/ 1455643 w 1521631"/>
              <a:gd name="connsiteY32" fmla="*/ 1641416 h 1944678"/>
              <a:gd name="connsiteX33" fmla="*/ 1493350 w 1521631"/>
              <a:gd name="connsiteY33" fmla="*/ 1528294 h 1944678"/>
              <a:gd name="connsiteX34" fmla="*/ 1502777 w 1521631"/>
              <a:gd name="connsiteY34" fmla="*/ 1500014 h 1944678"/>
              <a:gd name="connsiteX35" fmla="*/ 1521631 w 1521631"/>
              <a:gd name="connsiteY35" fmla="*/ 1405746 h 1944678"/>
              <a:gd name="connsiteX36" fmla="*/ 1512204 w 1521631"/>
              <a:gd name="connsiteY36" fmla="*/ 1151222 h 1944678"/>
              <a:gd name="connsiteX37" fmla="*/ 1502777 w 1521631"/>
              <a:gd name="connsiteY37" fmla="*/ 1122942 h 1944678"/>
              <a:gd name="connsiteX38" fmla="*/ 1483924 w 1521631"/>
              <a:gd name="connsiteY38" fmla="*/ 1094661 h 1944678"/>
              <a:gd name="connsiteX39" fmla="*/ 1455643 w 1521631"/>
              <a:gd name="connsiteY39" fmla="*/ 1028674 h 1944678"/>
              <a:gd name="connsiteX40" fmla="*/ 1417936 w 1521631"/>
              <a:gd name="connsiteY40" fmla="*/ 972113 h 1944678"/>
              <a:gd name="connsiteX41" fmla="*/ 1380229 w 1521631"/>
              <a:gd name="connsiteY41" fmla="*/ 896698 h 1944678"/>
              <a:gd name="connsiteX42" fmla="*/ 1361375 w 1521631"/>
              <a:gd name="connsiteY42" fmla="*/ 868418 h 1944678"/>
              <a:gd name="connsiteX43" fmla="*/ 1314241 w 1521631"/>
              <a:gd name="connsiteY43" fmla="*/ 793004 h 1944678"/>
              <a:gd name="connsiteX44" fmla="*/ 1285961 w 1521631"/>
              <a:gd name="connsiteY44" fmla="*/ 717589 h 1944678"/>
              <a:gd name="connsiteX45" fmla="*/ 1248253 w 1521631"/>
              <a:gd name="connsiteY45" fmla="*/ 661028 h 1944678"/>
              <a:gd name="connsiteX46" fmla="*/ 1238827 w 1521631"/>
              <a:gd name="connsiteY46" fmla="*/ 632748 h 1944678"/>
              <a:gd name="connsiteX47" fmla="*/ 1191693 w 1521631"/>
              <a:gd name="connsiteY47" fmla="*/ 566760 h 1944678"/>
              <a:gd name="connsiteX48" fmla="*/ 1153985 w 1521631"/>
              <a:gd name="connsiteY48" fmla="*/ 510199 h 1944678"/>
              <a:gd name="connsiteX49" fmla="*/ 1135132 w 1521631"/>
              <a:gd name="connsiteY49" fmla="*/ 444212 h 1944678"/>
              <a:gd name="connsiteX50" fmla="*/ 1106851 w 1521631"/>
              <a:gd name="connsiteY50" fmla="*/ 415931 h 1944678"/>
              <a:gd name="connsiteX51" fmla="*/ 1069144 w 1521631"/>
              <a:gd name="connsiteY51" fmla="*/ 349944 h 1944678"/>
              <a:gd name="connsiteX52" fmla="*/ 1040864 w 1521631"/>
              <a:gd name="connsiteY52" fmla="*/ 321663 h 1944678"/>
              <a:gd name="connsiteX53" fmla="*/ 1003157 w 1521631"/>
              <a:gd name="connsiteY53" fmla="*/ 265103 h 1944678"/>
              <a:gd name="connsiteX54" fmla="*/ 984303 w 1521631"/>
              <a:gd name="connsiteY54" fmla="*/ 236822 h 1944678"/>
              <a:gd name="connsiteX55" fmla="*/ 965449 w 1521631"/>
              <a:gd name="connsiteY55" fmla="*/ 199115 h 1944678"/>
              <a:gd name="connsiteX56" fmla="*/ 937169 w 1521631"/>
              <a:gd name="connsiteY56" fmla="*/ 180261 h 1944678"/>
              <a:gd name="connsiteX57" fmla="*/ 927742 w 1521631"/>
              <a:gd name="connsiteY57" fmla="*/ 151981 h 1944678"/>
              <a:gd name="connsiteX58" fmla="*/ 871181 w 1521631"/>
              <a:gd name="connsiteY58" fmla="*/ 95420 h 1944678"/>
              <a:gd name="connsiteX59" fmla="*/ 786340 w 1521631"/>
              <a:gd name="connsiteY59" fmla="*/ 29432 h 1944678"/>
              <a:gd name="connsiteX60" fmla="*/ 701499 w 1521631"/>
              <a:gd name="connsiteY60" fmla="*/ 20006 h 1944678"/>
              <a:gd name="connsiteX61" fmla="*/ 673218 w 1521631"/>
              <a:gd name="connsiteY61" fmla="*/ 10579 h 1944678"/>
              <a:gd name="connsiteX62" fmla="*/ 277293 w 1521631"/>
              <a:gd name="connsiteY62" fmla="*/ 10579 h 1944678"/>
              <a:gd name="connsiteX63" fmla="*/ 249012 w 1521631"/>
              <a:gd name="connsiteY63" fmla="*/ 20006 h 1944678"/>
              <a:gd name="connsiteX64" fmla="*/ 183025 w 1521631"/>
              <a:gd name="connsiteY64" fmla="*/ 38859 h 1944678"/>
              <a:gd name="connsiteX65" fmla="*/ 154744 w 1521631"/>
              <a:gd name="connsiteY65" fmla="*/ 57713 h 1944678"/>
              <a:gd name="connsiteX66" fmla="*/ 88757 w 1521631"/>
              <a:gd name="connsiteY66" fmla="*/ 76566 h 1944678"/>
              <a:gd name="connsiteX67" fmla="*/ 32196 w 1521631"/>
              <a:gd name="connsiteY67" fmla="*/ 104847 h 1944678"/>
              <a:gd name="connsiteX68" fmla="*/ 22769 w 1521631"/>
              <a:gd name="connsiteY68" fmla="*/ 104847 h 1944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521631" h="1944678">
                <a:moveTo>
                  <a:pt x="60476" y="57713"/>
                </a:moveTo>
                <a:cubicBezTo>
                  <a:pt x="56238" y="68309"/>
                  <a:pt x="36225" y="115667"/>
                  <a:pt x="32196" y="133127"/>
                </a:cubicBezTo>
                <a:cubicBezTo>
                  <a:pt x="24990" y="164351"/>
                  <a:pt x="19627" y="195972"/>
                  <a:pt x="13342" y="227395"/>
                </a:cubicBezTo>
                <a:cubicBezTo>
                  <a:pt x="-5945" y="458832"/>
                  <a:pt x="-2885" y="373970"/>
                  <a:pt x="13342" y="755296"/>
                </a:cubicBezTo>
                <a:cubicBezTo>
                  <a:pt x="13764" y="765224"/>
                  <a:pt x="20154" y="773990"/>
                  <a:pt x="22769" y="783577"/>
                </a:cubicBezTo>
                <a:cubicBezTo>
                  <a:pt x="49484" y="881529"/>
                  <a:pt x="27621" y="830985"/>
                  <a:pt x="60476" y="896698"/>
                </a:cubicBezTo>
                <a:cubicBezTo>
                  <a:pt x="84145" y="1086051"/>
                  <a:pt x="52230" y="849964"/>
                  <a:pt x="88757" y="1056954"/>
                </a:cubicBezTo>
                <a:cubicBezTo>
                  <a:pt x="90612" y="1067467"/>
                  <a:pt x="101519" y="1170655"/>
                  <a:pt x="107610" y="1188929"/>
                </a:cubicBezTo>
                <a:cubicBezTo>
                  <a:pt x="111193" y="1199677"/>
                  <a:pt x="120179" y="1207783"/>
                  <a:pt x="126464" y="1217210"/>
                </a:cubicBezTo>
                <a:cubicBezTo>
                  <a:pt x="147539" y="1322588"/>
                  <a:pt x="127541" y="1284815"/>
                  <a:pt x="164171" y="1339758"/>
                </a:cubicBezTo>
                <a:cubicBezTo>
                  <a:pt x="167313" y="1358612"/>
                  <a:pt x="169849" y="1377576"/>
                  <a:pt x="173598" y="1396319"/>
                </a:cubicBezTo>
                <a:cubicBezTo>
                  <a:pt x="176139" y="1409023"/>
                  <a:pt x="180215" y="1421379"/>
                  <a:pt x="183025" y="1434026"/>
                </a:cubicBezTo>
                <a:cubicBezTo>
                  <a:pt x="212042" y="1564605"/>
                  <a:pt x="165100" y="1371758"/>
                  <a:pt x="211305" y="1556575"/>
                </a:cubicBezTo>
                <a:cubicBezTo>
                  <a:pt x="227100" y="1619754"/>
                  <a:pt x="212964" y="1570425"/>
                  <a:pt x="239585" y="1641416"/>
                </a:cubicBezTo>
                <a:cubicBezTo>
                  <a:pt x="243074" y="1650720"/>
                  <a:pt x="244568" y="1660808"/>
                  <a:pt x="249012" y="1669696"/>
                </a:cubicBezTo>
                <a:cubicBezTo>
                  <a:pt x="254079" y="1679830"/>
                  <a:pt x="262799" y="1687843"/>
                  <a:pt x="267866" y="1697977"/>
                </a:cubicBezTo>
                <a:cubicBezTo>
                  <a:pt x="272310" y="1706865"/>
                  <a:pt x="272849" y="1717369"/>
                  <a:pt x="277293" y="1726257"/>
                </a:cubicBezTo>
                <a:cubicBezTo>
                  <a:pt x="282360" y="1736391"/>
                  <a:pt x="291545" y="1744185"/>
                  <a:pt x="296146" y="1754538"/>
                </a:cubicBezTo>
                <a:cubicBezTo>
                  <a:pt x="304217" y="1772698"/>
                  <a:pt x="303977" y="1794562"/>
                  <a:pt x="315000" y="1811098"/>
                </a:cubicBezTo>
                <a:cubicBezTo>
                  <a:pt x="321284" y="1820525"/>
                  <a:pt x="329252" y="1829026"/>
                  <a:pt x="333853" y="1839379"/>
                </a:cubicBezTo>
                <a:cubicBezTo>
                  <a:pt x="344875" y="1864179"/>
                  <a:pt x="350902" y="1916933"/>
                  <a:pt x="380987" y="1933647"/>
                </a:cubicBezTo>
                <a:cubicBezTo>
                  <a:pt x="397695" y="1942929"/>
                  <a:pt x="418694" y="1939932"/>
                  <a:pt x="437548" y="1943074"/>
                </a:cubicBezTo>
                <a:cubicBezTo>
                  <a:pt x="616062" y="1940147"/>
                  <a:pt x="878108" y="1956511"/>
                  <a:pt x="1087998" y="1924220"/>
                </a:cubicBezTo>
                <a:cubicBezTo>
                  <a:pt x="1103834" y="1921784"/>
                  <a:pt x="1119421" y="1917935"/>
                  <a:pt x="1135132" y="1914793"/>
                </a:cubicBezTo>
                <a:cubicBezTo>
                  <a:pt x="1144559" y="1908509"/>
                  <a:pt x="1153279" y="1901007"/>
                  <a:pt x="1163412" y="1895940"/>
                </a:cubicBezTo>
                <a:cubicBezTo>
                  <a:pt x="1172300" y="1891496"/>
                  <a:pt x="1182354" y="1889909"/>
                  <a:pt x="1191693" y="1886513"/>
                </a:cubicBezTo>
                <a:cubicBezTo>
                  <a:pt x="1216924" y="1877338"/>
                  <a:pt x="1242666" y="1869342"/>
                  <a:pt x="1267107" y="1858232"/>
                </a:cubicBezTo>
                <a:cubicBezTo>
                  <a:pt x="1277421" y="1853544"/>
                  <a:pt x="1285550" y="1845000"/>
                  <a:pt x="1295387" y="1839379"/>
                </a:cubicBezTo>
                <a:cubicBezTo>
                  <a:pt x="1307588" y="1832407"/>
                  <a:pt x="1321660" y="1828693"/>
                  <a:pt x="1333095" y="1820525"/>
                </a:cubicBezTo>
                <a:cubicBezTo>
                  <a:pt x="1343943" y="1812776"/>
                  <a:pt x="1352699" y="1802367"/>
                  <a:pt x="1361375" y="1792245"/>
                </a:cubicBezTo>
                <a:cubicBezTo>
                  <a:pt x="1384579" y="1765174"/>
                  <a:pt x="1394712" y="1749023"/>
                  <a:pt x="1408509" y="1716830"/>
                </a:cubicBezTo>
                <a:cubicBezTo>
                  <a:pt x="1412423" y="1707697"/>
                  <a:pt x="1412670" y="1696976"/>
                  <a:pt x="1417936" y="1688550"/>
                </a:cubicBezTo>
                <a:cubicBezTo>
                  <a:pt x="1428600" y="1671488"/>
                  <a:pt x="1443074" y="1657127"/>
                  <a:pt x="1455643" y="1641416"/>
                </a:cubicBezTo>
                <a:lnTo>
                  <a:pt x="1493350" y="1528294"/>
                </a:lnTo>
                <a:cubicBezTo>
                  <a:pt x="1496492" y="1518867"/>
                  <a:pt x="1500828" y="1509758"/>
                  <a:pt x="1502777" y="1500014"/>
                </a:cubicBezTo>
                <a:lnTo>
                  <a:pt x="1521631" y="1405746"/>
                </a:lnTo>
                <a:cubicBezTo>
                  <a:pt x="1518489" y="1320905"/>
                  <a:pt x="1517852" y="1235933"/>
                  <a:pt x="1512204" y="1151222"/>
                </a:cubicBezTo>
                <a:cubicBezTo>
                  <a:pt x="1511543" y="1141307"/>
                  <a:pt x="1507221" y="1131830"/>
                  <a:pt x="1502777" y="1122942"/>
                </a:cubicBezTo>
                <a:cubicBezTo>
                  <a:pt x="1497710" y="1112808"/>
                  <a:pt x="1488991" y="1104795"/>
                  <a:pt x="1483924" y="1094661"/>
                </a:cubicBezTo>
                <a:cubicBezTo>
                  <a:pt x="1444921" y="1016653"/>
                  <a:pt x="1514484" y="1126742"/>
                  <a:pt x="1455643" y="1028674"/>
                </a:cubicBezTo>
                <a:cubicBezTo>
                  <a:pt x="1443985" y="1009244"/>
                  <a:pt x="1417936" y="972113"/>
                  <a:pt x="1417936" y="972113"/>
                </a:cubicBezTo>
                <a:cubicBezTo>
                  <a:pt x="1403578" y="929038"/>
                  <a:pt x="1412031" y="947580"/>
                  <a:pt x="1380229" y="896698"/>
                </a:cubicBezTo>
                <a:cubicBezTo>
                  <a:pt x="1374224" y="887091"/>
                  <a:pt x="1365976" y="878771"/>
                  <a:pt x="1361375" y="868418"/>
                </a:cubicBezTo>
                <a:cubicBezTo>
                  <a:pt x="1328310" y="794024"/>
                  <a:pt x="1365116" y="826920"/>
                  <a:pt x="1314241" y="793004"/>
                </a:cubicBezTo>
                <a:cubicBezTo>
                  <a:pt x="1253549" y="701966"/>
                  <a:pt x="1344207" y="845730"/>
                  <a:pt x="1285961" y="717589"/>
                </a:cubicBezTo>
                <a:cubicBezTo>
                  <a:pt x="1276584" y="696961"/>
                  <a:pt x="1248253" y="661028"/>
                  <a:pt x="1248253" y="661028"/>
                </a:cubicBezTo>
                <a:cubicBezTo>
                  <a:pt x="1245111" y="651601"/>
                  <a:pt x="1243271" y="641636"/>
                  <a:pt x="1238827" y="632748"/>
                </a:cubicBezTo>
                <a:cubicBezTo>
                  <a:pt x="1231935" y="618965"/>
                  <a:pt x="1198097" y="575299"/>
                  <a:pt x="1191693" y="566760"/>
                </a:cubicBezTo>
                <a:cubicBezTo>
                  <a:pt x="1162259" y="478460"/>
                  <a:pt x="1210479" y="609065"/>
                  <a:pt x="1153985" y="510199"/>
                </a:cubicBezTo>
                <a:cubicBezTo>
                  <a:pt x="1141407" y="488187"/>
                  <a:pt x="1149225" y="465352"/>
                  <a:pt x="1135132" y="444212"/>
                </a:cubicBezTo>
                <a:cubicBezTo>
                  <a:pt x="1127737" y="433119"/>
                  <a:pt x="1116278" y="425358"/>
                  <a:pt x="1106851" y="415931"/>
                </a:cubicBezTo>
                <a:cubicBezTo>
                  <a:pt x="1095323" y="392875"/>
                  <a:pt x="1085802" y="369934"/>
                  <a:pt x="1069144" y="349944"/>
                </a:cubicBezTo>
                <a:cubicBezTo>
                  <a:pt x="1060609" y="339702"/>
                  <a:pt x="1050291" y="331090"/>
                  <a:pt x="1040864" y="321663"/>
                </a:cubicBezTo>
                <a:cubicBezTo>
                  <a:pt x="1024297" y="271963"/>
                  <a:pt x="1042386" y="312179"/>
                  <a:pt x="1003157" y="265103"/>
                </a:cubicBezTo>
                <a:cubicBezTo>
                  <a:pt x="995904" y="256399"/>
                  <a:pt x="989924" y="246659"/>
                  <a:pt x="984303" y="236822"/>
                </a:cubicBezTo>
                <a:cubicBezTo>
                  <a:pt x="977331" y="224621"/>
                  <a:pt x="974445" y="209911"/>
                  <a:pt x="965449" y="199115"/>
                </a:cubicBezTo>
                <a:cubicBezTo>
                  <a:pt x="958196" y="190411"/>
                  <a:pt x="946596" y="186546"/>
                  <a:pt x="937169" y="180261"/>
                </a:cubicBezTo>
                <a:cubicBezTo>
                  <a:pt x="934027" y="170834"/>
                  <a:pt x="933843" y="159824"/>
                  <a:pt x="927742" y="151981"/>
                </a:cubicBezTo>
                <a:cubicBezTo>
                  <a:pt x="911372" y="130934"/>
                  <a:pt x="890035" y="114274"/>
                  <a:pt x="871181" y="95420"/>
                </a:cubicBezTo>
                <a:cubicBezTo>
                  <a:pt x="851756" y="75995"/>
                  <a:pt x="811709" y="32251"/>
                  <a:pt x="786340" y="29432"/>
                </a:cubicBezTo>
                <a:lnTo>
                  <a:pt x="701499" y="20006"/>
                </a:lnTo>
                <a:cubicBezTo>
                  <a:pt x="692072" y="16864"/>
                  <a:pt x="683039" y="12090"/>
                  <a:pt x="673218" y="10579"/>
                </a:cubicBezTo>
                <a:cubicBezTo>
                  <a:pt x="535391" y="-10625"/>
                  <a:pt x="430385" y="5795"/>
                  <a:pt x="277293" y="10579"/>
                </a:cubicBezTo>
                <a:cubicBezTo>
                  <a:pt x="267866" y="13721"/>
                  <a:pt x="258567" y="17276"/>
                  <a:pt x="249012" y="20006"/>
                </a:cubicBezTo>
                <a:cubicBezTo>
                  <a:pt x="234911" y="24035"/>
                  <a:pt x="198097" y="31323"/>
                  <a:pt x="183025" y="38859"/>
                </a:cubicBezTo>
                <a:cubicBezTo>
                  <a:pt x="172891" y="43926"/>
                  <a:pt x="164878" y="52646"/>
                  <a:pt x="154744" y="57713"/>
                </a:cubicBezTo>
                <a:cubicBezTo>
                  <a:pt x="141217" y="64477"/>
                  <a:pt x="100843" y="73545"/>
                  <a:pt x="88757" y="76566"/>
                </a:cubicBezTo>
                <a:cubicBezTo>
                  <a:pt x="61109" y="94998"/>
                  <a:pt x="63418" y="97041"/>
                  <a:pt x="32196" y="104847"/>
                </a:cubicBezTo>
                <a:cubicBezTo>
                  <a:pt x="29147" y="105609"/>
                  <a:pt x="25911" y="104847"/>
                  <a:pt x="22769" y="104847"/>
                </a:cubicBezTo>
              </a:path>
            </a:pathLst>
          </a:custGeom>
          <a:noFill/>
          <a:ln w="19050" cap="flat" cmpd="sng" algn="ctr">
            <a:solidFill>
              <a:srgbClr val="00B0F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36" name="文本框 35">
            <a:extLst>
              <a:ext uri="{FF2B5EF4-FFF2-40B4-BE49-F238E27FC236}">
                <a16:creationId xmlns:a16="http://schemas.microsoft.com/office/drawing/2014/main" xmlns="" id="{8153F462-0548-4F98-AB31-C93B9926758F}"/>
              </a:ext>
            </a:extLst>
          </p:cNvPr>
          <p:cNvSpPr txBox="1"/>
          <p:nvPr/>
        </p:nvSpPr>
        <p:spPr>
          <a:xfrm>
            <a:off x="7624276" y="4248068"/>
            <a:ext cx="1035278" cy="369332"/>
          </a:xfrm>
          <a:prstGeom prst="rect">
            <a:avLst/>
          </a:prstGeom>
          <a:noFill/>
        </p:spPr>
        <p:txBody>
          <a:bodyPr wrap="square" rtlCol="0">
            <a:spAutoFit/>
          </a:bodyPr>
          <a:lstStyle/>
          <a:p>
            <a:r>
              <a:rPr lang="zh-CN" altLang="en-US"/>
              <a:t>子树</a:t>
            </a:r>
            <a:r>
              <a:rPr lang="en-US" altLang="zh-CN" dirty="0"/>
              <a:t>2</a:t>
            </a:r>
            <a:endParaRPr lang="zh-CN" altLang="en-US"/>
          </a:p>
        </p:txBody>
      </p:sp>
      <p:sp>
        <p:nvSpPr>
          <p:cNvPr id="35" name="任意多边形: 形状 34">
            <a:extLst>
              <a:ext uri="{FF2B5EF4-FFF2-40B4-BE49-F238E27FC236}">
                <a16:creationId xmlns:a16="http://schemas.microsoft.com/office/drawing/2014/main" xmlns="" id="{5927C81D-1712-44BF-9344-FAC13C1734B4}"/>
              </a:ext>
            </a:extLst>
          </p:cNvPr>
          <p:cNvSpPr/>
          <p:nvPr/>
        </p:nvSpPr>
        <p:spPr bwMode="auto">
          <a:xfrm rot="6227159">
            <a:off x="5404573" y="3250771"/>
            <a:ext cx="691427" cy="645137"/>
          </a:xfrm>
          <a:custGeom>
            <a:avLst/>
            <a:gdLst>
              <a:gd name="connsiteX0" fmla="*/ 60476 w 1521631"/>
              <a:gd name="connsiteY0" fmla="*/ 57713 h 1944678"/>
              <a:gd name="connsiteX1" fmla="*/ 32196 w 1521631"/>
              <a:gd name="connsiteY1" fmla="*/ 133127 h 1944678"/>
              <a:gd name="connsiteX2" fmla="*/ 13342 w 1521631"/>
              <a:gd name="connsiteY2" fmla="*/ 227395 h 1944678"/>
              <a:gd name="connsiteX3" fmla="*/ 13342 w 1521631"/>
              <a:gd name="connsiteY3" fmla="*/ 755296 h 1944678"/>
              <a:gd name="connsiteX4" fmla="*/ 22769 w 1521631"/>
              <a:gd name="connsiteY4" fmla="*/ 783577 h 1944678"/>
              <a:gd name="connsiteX5" fmla="*/ 60476 w 1521631"/>
              <a:gd name="connsiteY5" fmla="*/ 896698 h 1944678"/>
              <a:gd name="connsiteX6" fmla="*/ 88757 w 1521631"/>
              <a:gd name="connsiteY6" fmla="*/ 1056954 h 1944678"/>
              <a:gd name="connsiteX7" fmla="*/ 107610 w 1521631"/>
              <a:gd name="connsiteY7" fmla="*/ 1188929 h 1944678"/>
              <a:gd name="connsiteX8" fmla="*/ 126464 w 1521631"/>
              <a:gd name="connsiteY8" fmla="*/ 1217210 h 1944678"/>
              <a:gd name="connsiteX9" fmla="*/ 164171 w 1521631"/>
              <a:gd name="connsiteY9" fmla="*/ 1339758 h 1944678"/>
              <a:gd name="connsiteX10" fmla="*/ 173598 w 1521631"/>
              <a:gd name="connsiteY10" fmla="*/ 1396319 h 1944678"/>
              <a:gd name="connsiteX11" fmla="*/ 183025 w 1521631"/>
              <a:gd name="connsiteY11" fmla="*/ 1434026 h 1944678"/>
              <a:gd name="connsiteX12" fmla="*/ 211305 w 1521631"/>
              <a:gd name="connsiteY12" fmla="*/ 1556575 h 1944678"/>
              <a:gd name="connsiteX13" fmla="*/ 239585 w 1521631"/>
              <a:gd name="connsiteY13" fmla="*/ 1641416 h 1944678"/>
              <a:gd name="connsiteX14" fmla="*/ 249012 w 1521631"/>
              <a:gd name="connsiteY14" fmla="*/ 1669696 h 1944678"/>
              <a:gd name="connsiteX15" fmla="*/ 267866 w 1521631"/>
              <a:gd name="connsiteY15" fmla="*/ 1697977 h 1944678"/>
              <a:gd name="connsiteX16" fmla="*/ 277293 w 1521631"/>
              <a:gd name="connsiteY16" fmla="*/ 1726257 h 1944678"/>
              <a:gd name="connsiteX17" fmla="*/ 296146 w 1521631"/>
              <a:gd name="connsiteY17" fmla="*/ 1754538 h 1944678"/>
              <a:gd name="connsiteX18" fmla="*/ 315000 w 1521631"/>
              <a:gd name="connsiteY18" fmla="*/ 1811098 h 1944678"/>
              <a:gd name="connsiteX19" fmla="*/ 333853 w 1521631"/>
              <a:gd name="connsiteY19" fmla="*/ 1839379 h 1944678"/>
              <a:gd name="connsiteX20" fmla="*/ 380987 w 1521631"/>
              <a:gd name="connsiteY20" fmla="*/ 1933647 h 1944678"/>
              <a:gd name="connsiteX21" fmla="*/ 437548 w 1521631"/>
              <a:gd name="connsiteY21" fmla="*/ 1943074 h 1944678"/>
              <a:gd name="connsiteX22" fmla="*/ 1087998 w 1521631"/>
              <a:gd name="connsiteY22" fmla="*/ 1924220 h 1944678"/>
              <a:gd name="connsiteX23" fmla="*/ 1135132 w 1521631"/>
              <a:gd name="connsiteY23" fmla="*/ 1914793 h 1944678"/>
              <a:gd name="connsiteX24" fmla="*/ 1163412 w 1521631"/>
              <a:gd name="connsiteY24" fmla="*/ 1895940 h 1944678"/>
              <a:gd name="connsiteX25" fmla="*/ 1191693 w 1521631"/>
              <a:gd name="connsiteY25" fmla="*/ 1886513 h 1944678"/>
              <a:gd name="connsiteX26" fmla="*/ 1267107 w 1521631"/>
              <a:gd name="connsiteY26" fmla="*/ 1858232 h 1944678"/>
              <a:gd name="connsiteX27" fmla="*/ 1295387 w 1521631"/>
              <a:gd name="connsiteY27" fmla="*/ 1839379 h 1944678"/>
              <a:gd name="connsiteX28" fmla="*/ 1333095 w 1521631"/>
              <a:gd name="connsiteY28" fmla="*/ 1820525 h 1944678"/>
              <a:gd name="connsiteX29" fmla="*/ 1361375 w 1521631"/>
              <a:gd name="connsiteY29" fmla="*/ 1792245 h 1944678"/>
              <a:gd name="connsiteX30" fmla="*/ 1408509 w 1521631"/>
              <a:gd name="connsiteY30" fmla="*/ 1716830 h 1944678"/>
              <a:gd name="connsiteX31" fmla="*/ 1417936 w 1521631"/>
              <a:gd name="connsiteY31" fmla="*/ 1688550 h 1944678"/>
              <a:gd name="connsiteX32" fmla="*/ 1455643 w 1521631"/>
              <a:gd name="connsiteY32" fmla="*/ 1641416 h 1944678"/>
              <a:gd name="connsiteX33" fmla="*/ 1493350 w 1521631"/>
              <a:gd name="connsiteY33" fmla="*/ 1528294 h 1944678"/>
              <a:gd name="connsiteX34" fmla="*/ 1502777 w 1521631"/>
              <a:gd name="connsiteY34" fmla="*/ 1500014 h 1944678"/>
              <a:gd name="connsiteX35" fmla="*/ 1521631 w 1521631"/>
              <a:gd name="connsiteY35" fmla="*/ 1405746 h 1944678"/>
              <a:gd name="connsiteX36" fmla="*/ 1512204 w 1521631"/>
              <a:gd name="connsiteY36" fmla="*/ 1151222 h 1944678"/>
              <a:gd name="connsiteX37" fmla="*/ 1502777 w 1521631"/>
              <a:gd name="connsiteY37" fmla="*/ 1122942 h 1944678"/>
              <a:gd name="connsiteX38" fmla="*/ 1483924 w 1521631"/>
              <a:gd name="connsiteY38" fmla="*/ 1094661 h 1944678"/>
              <a:gd name="connsiteX39" fmla="*/ 1455643 w 1521631"/>
              <a:gd name="connsiteY39" fmla="*/ 1028674 h 1944678"/>
              <a:gd name="connsiteX40" fmla="*/ 1417936 w 1521631"/>
              <a:gd name="connsiteY40" fmla="*/ 972113 h 1944678"/>
              <a:gd name="connsiteX41" fmla="*/ 1380229 w 1521631"/>
              <a:gd name="connsiteY41" fmla="*/ 896698 h 1944678"/>
              <a:gd name="connsiteX42" fmla="*/ 1361375 w 1521631"/>
              <a:gd name="connsiteY42" fmla="*/ 868418 h 1944678"/>
              <a:gd name="connsiteX43" fmla="*/ 1314241 w 1521631"/>
              <a:gd name="connsiteY43" fmla="*/ 793004 h 1944678"/>
              <a:gd name="connsiteX44" fmla="*/ 1285961 w 1521631"/>
              <a:gd name="connsiteY44" fmla="*/ 717589 h 1944678"/>
              <a:gd name="connsiteX45" fmla="*/ 1248253 w 1521631"/>
              <a:gd name="connsiteY45" fmla="*/ 661028 h 1944678"/>
              <a:gd name="connsiteX46" fmla="*/ 1238827 w 1521631"/>
              <a:gd name="connsiteY46" fmla="*/ 632748 h 1944678"/>
              <a:gd name="connsiteX47" fmla="*/ 1191693 w 1521631"/>
              <a:gd name="connsiteY47" fmla="*/ 566760 h 1944678"/>
              <a:gd name="connsiteX48" fmla="*/ 1153985 w 1521631"/>
              <a:gd name="connsiteY48" fmla="*/ 510199 h 1944678"/>
              <a:gd name="connsiteX49" fmla="*/ 1135132 w 1521631"/>
              <a:gd name="connsiteY49" fmla="*/ 444212 h 1944678"/>
              <a:gd name="connsiteX50" fmla="*/ 1106851 w 1521631"/>
              <a:gd name="connsiteY50" fmla="*/ 415931 h 1944678"/>
              <a:gd name="connsiteX51" fmla="*/ 1069144 w 1521631"/>
              <a:gd name="connsiteY51" fmla="*/ 349944 h 1944678"/>
              <a:gd name="connsiteX52" fmla="*/ 1040864 w 1521631"/>
              <a:gd name="connsiteY52" fmla="*/ 321663 h 1944678"/>
              <a:gd name="connsiteX53" fmla="*/ 1003157 w 1521631"/>
              <a:gd name="connsiteY53" fmla="*/ 265103 h 1944678"/>
              <a:gd name="connsiteX54" fmla="*/ 984303 w 1521631"/>
              <a:gd name="connsiteY54" fmla="*/ 236822 h 1944678"/>
              <a:gd name="connsiteX55" fmla="*/ 965449 w 1521631"/>
              <a:gd name="connsiteY55" fmla="*/ 199115 h 1944678"/>
              <a:gd name="connsiteX56" fmla="*/ 937169 w 1521631"/>
              <a:gd name="connsiteY56" fmla="*/ 180261 h 1944678"/>
              <a:gd name="connsiteX57" fmla="*/ 927742 w 1521631"/>
              <a:gd name="connsiteY57" fmla="*/ 151981 h 1944678"/>
              <a:gd name="connsiteX58" fmla="*/ 871181 w 1521631"/>
              <a:gd name="connsiteY58" fmla="*/ 95420 h 1944678"/>
              <a:gd name="connsiteX59" fmla="*/ 786340 w 1521631"/>
              <a:gd name="connsiteY59" fmla="*/ 29432 h 1944678"/>
              <a:gd name="connsiteX60" fmla="*/ 701499 w 1521631"/>
              <a:gd name="connsiteY60" fmla="*/ 20006 h 1944678"/>
              <a:gd name="connsiteX61" fmla="*/ 673218 w 1521631"/>
              <a:gd name="connsiteY61" fmla="*/ 10579 h 1944678"/>
              <a:gd name="connsiteX62" fmla="*/ 277293 w 1521631"/>
              <a:gd name="connsiteY62" fmla="*/ 10579 h 1944678"/>
              <a:gd name="connsiteX63" fmla="*/ 249012 w 1521631"/>
              <a:gd name="connsiteY63" fmla="*/ 20006 h 1944678"/>
              <a:gd name="connsiteX64" fmla="*/ 183025 w 1521631"/>
              <a:gd name="connsiteY64" fmla="*/ 38859 h 1944678"/>
              <a:gd name="connsiteX65" fmla="*/ 154744 w 1521631"/>
              <a:gd name="connsiteY65" fmla="*/ 57713 h 1944678"/>
              <a:gd name="connsiteX66" fmla="*/ 88757 w 1521631"/>
              <a:gd name="connsiteY66" fmla="*/ 76566 h 1944678"/>
              <a:gd name="connsiteX67" fmla="*/ 32196 w 1521631"/>
              <a:gd name="connsiteY67" fmla="*/ 104847 h 1944678"/>
              <a:gd name="connsiteX68" fmla="*/ 22769 w 1521631"/>
              <a:gd name="connsiteY68" fmla="*/ 104847 h 1944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521631" h="1944678">
                <a:moveTo>
                  <a:pt x="60476" y="57713"/>
                </a:moveTo>
                <a:cubicBezTo>
                  <a:pt x="56238" y="68309"/>
                  <a:pt x="36225" y="115667"/>
                  <a:pt x="32196" y="133127"/>
                </a:cubicBezTo>
                <a:cubicBezTo>
                  <a:pt x="24990" y="164351"/>
                  <a:pt x="19627" y="195972"/>
                  <a:pt x="13342" y="227395"/>
                </a:cubicBezTo>
                <a:cubicBezTo>
                  <a:pt x="-5945" y="458832"/>
                  <a:pt x="-2885" y="373970"/>
                  <a:pt x="13342" y="755296"/>
                </a:cubicBezTo>
                <a:cubicBezTo>
                  <a:pt x="13764" y="765224"/>
                  <a:pt x="20154" y="773990"/>
                  <a:pt x="22769" y="783577"/>
                </a:cubicBezTo>
                <a:cubicBezTo>
                  <a:pt x="49484" y="881529"/>
                  <a:pt x="27621" y="830985"/>
                  <a:pt x="60476" y="896698"/>
                </a:cubicBezTo>
                <a:cubicBezTo>
                  <a:pt x="84145" y="1086051"/>
                  <a:pt x="52230" y="849964"/>
                  <a:pt x="88757" y="1056954"/>
                </a:cubicBezTo>
                <a:cubicBezTo>
                  <a:pt x="90612" y="1067467"/>
                  <a:pt x="101519" y="1170655"/>
                  <a:pt x="107610" y="1188929"/>
                </a:cubicBezTo>
                <a:cubicBezTo>
                  <a:pt x="111193" y="1199677"/>
                  <a:pt x="120179" y="1207783"/>
                  <a:pt x="126464" y="1217210"/>
                </a:cubicBezTo>
                <a:cubicBezTo>
                  <a:pt x="147539" y="1322588"/>
                  <a:pt x="127541" y="1284815"/>
                  <a:pt x="164171" y="1339758"/>
                </a:cubicBezTo>
                <a:cubicBezTo>
                  <a:pt x="167313" y="1358612"/>
                  <a:pt x="169849" y="1377576"/>
                  <a:pt x="173598" y="1396319"/>
                </a:cubicBezTo>
                <a:cubicBezTo>
                  <a:pt x="176139" y="1409023"/>
                  <a:pt x="180215" y="1421379"/>
                  <a:pt x="183025" y="1434026"/>
                </a:cubicBezTo>
                <a:cubicBezTo>
                  <a:pt x="212042" y="1564605"/>
                  <a:pt x="165100" y="1371758"/>
                  <a:pt x="211305" y="1556575"/>
                </a:cubicBezTo>
                <a:cubicBezTo>
                  <a:pt x="227100" y="1619754"/>
                  <a:pt x="212964" y="1570425"/>
                  <a:pt x="239585" y="1641416"/>
                </a:cubicBezTo>
                <a:cubicBezTo>
                  <a:pt x="243074" y="1650720"/>
                  <a:pt x="244568" y="1660808"/>
                  <a:pt x="249012" y="1669696"/>
                </a:cubicBezTo>
                <a:cubicBezTo>
                  <a:pt x="254079" y="1679830"/>
                  <a:pt x="262799" y="1687843"/>
                  <a:pt x="267866" y="1697977"/>
                </a:cubicBezTo>
                <a:cubicBezTo>
                  <a:pt x="272310" y="1706865"/>
                  <a:pt x="272849" y="1717369"/>
                  <a:pt x="277293" y="1726257"/>
                </a:cubicBezTo>
                <a:cubicBezTo>
                  <a:pt x="282360" y="1736391"/>
                  <a:pt x="291545" y="1744185"/>
                  <a:pt x="296146" y="1754538"/>
                </a:cubicBezTo>
                <a:cubicBezTo>
                  <a:pt x="304217" y="1772698"/>
                  <a:pt x="303977" y="1794562"/>
                  <a:pt x="315000" y="1811098"/>
                </a:cubicBezTo>
                <a:cubicBezTo>
                  <a:pt x="321284" y="1820525"/>
                  <a:pt x="329252" y="1829026"/>
                  <a:pt x="333853" y="1839379"/>
                </a:cubicBezTo>
                <a:cubicBezTo>
                  <a:pt x="344875" y="1864179"/>
                  <a:pt x="350902" y="1916933"/>
                  <a:pt x="380987" y="1933647"/>
                </a:cubicBezTo>
                <a:cubicBezTo>
                  <a:pt x="397695" y="1942929"/>
                  <a:pt x="418694" y="1939932"/>
                  <a:pt x="437548" y="1943074"/>
                </a:cubicBezTo>
                <a:cubicBezTo>
                  <a:pt x="616062" y="1940147"/>
                  <a:pt x="878108" y="1956511"/>
                  <a:pt x="1087998" y="1924220"/>
                </a:cubicBezTo>
                <a:cubicBezTo>
                  <a:pt x="1103834" y="1921784"/>
                  <a:pt x="1119421" y="1917935"/>
                  <a:pt x="1135132" y="1914793"/>
                </a:cubicBezTo>
                <a:cubicBezTo>
                  <a:pt x="1144559" y="1908509"/>
                  <a:pt x="1153279" y="1901007"/>
                  <a:pt x="1163412" y="1895940"/>
                </a:cubicBezTo>
                <a:cubicBezTo>
                  <a:pt x="1172300" y="1891496"/>
                  <a:pt x="1182354" y="1889909"/>
                  <a:pt x="1191693" y="1886513"/>
                </a:cubicBezTo>
                <a:cubicBezTo>
                  <a:pt x="1216924" y="1877338"/>
                  <a:pt x="1242666" y="1869342"/>
                  <a:pt x="1267107" y="1858232"/>
                </a:cubicBezTo>
                <a:cubicBezTo>
                  <a:pt x="1277421" y="1853544"/>
                  <a:pt x="1285550" y="1845000"/>
                  <a:pt x="1295387" y="1839379"/>
                </a:cubicBezTo>
                <a:cubicBezTo>
                  <a:pt x="1307588" y="1832407"/>
                  <a:pt x="1321660" y="1828693"/>
                  <a:pt x="1333095" y="1820525"/>
                </a:cubicBezTo>
                <a:cubicBezTo>
                  <a:pt x="1343943" y="1812776"/>
                  <a:pt x="1352699" y="1802367"/>
                  <a:pt x="1361375" y="1792245"/>
                </a:cubicBezTo>
                <a:cubicBezTo>
                  <a:pt x="1384579" y="1765174"/>
                  <a:pt x="1394712" y="1749023"/>
                  <a:pt x="1408509" y="1716830"/>
                </a:cubicBezTo>
                <a:cubicBezTo>
                  <a:pt x="1412423" y="1707697"/>
                  <a:pt x="1412670" y="1696976"/>
                  <a:pt x="1417936" y="1688550"/>
                </a:cubicBezTo>
                <a:cubicBezTo>
                  <a:pt x="1428600" y="1671488"/>
                  <a:pt x="1443074" y="1657127"/>
                  <a:pt x="1455643" y="1641416"/>
                </a:cubicBezTo>
                <a:lnTo>
                  <a:pt x="1493350" y="1528294"/>
                </a:lnTo>
                <a:cubicBezTo>
                  <a:pt x="1496492" y="1518867"/>
                  <a:pt x="1500828" y="1509758"/>
                  <a:pt x="1502777" y="1500014"/>
                </a:cubicBezTo>
                <a:lnTo>
                  <a:pt x="1521631" y="1405746"/>
                </a:lnTo>
                <a:cubicBezTo>
                  <a:pt x="1518489" y="1320905"/>
                  <a:pt x="1517852" y="1235933"/>
                  <a:pt x="1512204" y="1151222"/>
                </a:cubicBezTo>
                <a:cubicBezTo>
                  <a:pt x="1511543" y="1141307"/>
                  <a:pt x="1507221" y="1131830"/>
                  <a:pt x="1502777" y="1122942"/>
                </a:cubicBezTo>
                <a:cubicBezTo>
                  <a:pt x="1497710" y="1112808"/>
                  <a:pt x="1488991" y="1104795"/>
                  <a:pt x="1483924" y="1094661"/>
                </a:cubicBezTo>
                <a:cubicBezTo>
                  <a:pt x="1444921" y="1016653"/>
                  <a:pt x="1514484" y="1126742"/>
                  <a:pt x="1455643" y="1028674"/>
                </a:cubicBezTo>
                <a:cubicBezTo>
                  <a:pt x="1443985" y="1009244"/>
                  <a:pt x="1417936" y="972113"/>
                  <a:pt x="1417936" y="972113"/>
                </a:cubicBezTo>
                <a:cubicBezTo>
                  <a:pt x="1403578" y="929038"/>
                  <a:pt x="1412031" y="947580"/>
                  <a:pt x="1380229" y="896698"/>
                </a:cubicBezTo>
                <a:cubicBezTo>
                  <a:pt x="1374224" y="887091"/>
                  <a:pt x="1365976" y="878771"/>
                  <a:pt x="1361375" y="868418"/>
                </a:cubicBezTo>
                <a:cubicBezTo>
                  <a:pt x="1328310" y="794024"/>
                  <a:pt x="1365116" y="826920"/>
                  <a:pt x="1314241" y="793004"/>
                </a:cubicBezTo>
                <a:cubicBezTo>
                  <a:pt x="1253549" y="701966"/>
                  <a:pt x="1344207" y="845730"/>
                  <a:pt x="1285961" y="717589"/>
                </a:cubicBezTo>
                <a:cubicBezTo>
                  <a:pt x="1276584" y="696961"/>
                  <a:pt x="1248253" y="661028"/>
                  <a:pt x="1248253" y="661028"/>
                </a:cubicBezTo>
                <a:cubicBezTo>
                  <a:pt x="1245111" y="651601"/>
                  <a:pt x="1243271" y="641636"/>
                  <a:pt x="1238827" y="632748"/>
                </a:cubicBezTo>
                <a:cubicBezTo>
                  <a:pt x="1231935" y="618965"/>
                  <a:pt x="1198097" y="575299"/>
                  <a:pt x="1191693" y="566760"/>
                </a:cubicBezTo>
                <a:cubicBezTo>
                  <a:pt x="1162259" y="478460"/>
                  <a:pt x="1210479" y="609065"/>
                  <a:pt x="1153985" y="510199"/>
                </a:cubicBezTo>
                <a:cubicBezTo>
                  <a:pt x="1141407" y="488187"/>
                  <a:pt x="1149225" y="465352"/>
                  <a:pt x="1135132" y="444212"/>
                </a:cubicBezTo>
                <a:cubicBezTo>
                  <a:pt x="1127737" y="433119"/>
                  <a:pt x="1116278" y="425358"/>
                  <a:pt x="1106851" y="415931"/>
                </a:cubicBezTo>
                <a:cubicBezTo>
                  <a:pt x="1095323" y="392875"/>
                  <a:pt x="1085802" y="369934"/>
                  <a:pt x="1069144" y="349944"/>
                </a:cubicBezTo>
                <a:cubicBezTo>
                  <a:pt x="1060609" y="339702"/>
                  <a:pt x="1050291" y="331090"/>
                  <a:pt x="1040864" y="321663"/>
                </a:cubicBezTo>
                <a:cubicBezTo>
                  <a:pt x="1024297" y="271963"/>
                  <a:pt x="1042386" y="312179"/>
                  <a:pt x="1003157" y="265103"/>
                </a:cubicBezTo>
                <a:cubicBezTo>
                  <a:pt x="995904" y="256399"/>
                  <a:pt x="989924" y="246659"/>
                  <a:pt x="984303" y="236822"/>
                </a:cubicBezTo>
                <a:cubicBezTo>
                  <a:pt x="977331" y="224621"/>
                  <a:pt x="974445" y="209911"/>
                  <a:pt x="965449" y="199115"/>
                </a:cubicBezTo>
                <a:cubicBezTo>
                  <a:pt x="958196" y="190411"/>
                  <a:pt x="946596" y="186546"/>
                  <a:pt x="937169" y="180261"/>
                </a:cubicBezTo>
                <a:cubicBezTo>
                  <a:pt x="934027" y="170834"/>
                  <a:pt x="933843" y="159824"/>
                  <a:pt x="927742" y="151981"/>
                </a:cubicBezTo>
                <a:cubicBezTo>
                  <a:pt x="911372" y="130934"/>
                  <a:pt x="890035" y="114274"/>
                  <a:pt x="871181" y="95420"/>
                </a:cubicBezTo>
                <a:cubicBezTo>
                  <a:pt x="851756" y="75995"/>
                  <a:pt x="811709" y="32251"/>
                  <a:pt x="786340" y="29432"/>
                </a:cubicBezTo>
                <a:lnTo>
                  <a:pt x="701499" y="20006"/>
                </a:lnTo>
                <a:cubicBezTo>
                  <a:pt x="692072" y="16864"/>
                  <a:pt x="683039" y="12090"/>
                  <a:pt x="673218" y="10579"/>
                </a:cubicBezTo>
                <a:cubicBezTo>
                  <a:pt x="535391" y="-10625"/>
                  <a:pt x="430385" y="5795"/>
                  <a:pt x="277293" y="10579"/>
                </a:cubicBezTo>
                <a:cubicBezTo>
                  <a:pt x="267866" y="13721"/>
                  <a:pt x="258567" y="17276"/>
                  <a:pt x="249012" y="20006"/>
                </a:cubicBezTo>
                <a:cubicBezTo>
                  <a:pt x="234911" y="24035"/>
                  <a:pt x="198097" y="31323"/>
                  <a:pt x="183025" y="38859"/>
                </a:cubicBezTo>
                <a:cubicBezTo>
                  <a:pt x="172891" y="43926"/>
                  <a:pt x="164878" y="52646"/>
                  <a:pt x="154744" y="57713"/>
                </a:cubicBezTo>
                <a:cubicBezTo>
                  <a:pt x="141217" y="64477"/>
                  <a:pt x="100843" y="73545"/>
                  <a:pt x="88757" y="76566"/>
                </a:cubicBezTo>
                <a:cubicBezTo>
                  <a:pt x="61109" y="94998"/>
                  <a:pt x="63418" y="97041"/>
                  <a:pt x="32196" y="104847"/>
                </a:cubicBezTo>
                <a:cubicBezTo>
                  <a:pt x="29147" y="105609"/>
                  <a:pt x="25911" y="104847"/>
                  <a:pt x="22769" y="104847"/>
                </a:cubicBezTo>
              </a:path>
            </a:pathLst>
          </a:custGeom>
          <a:noFill/>
          <a:ln w="19050" cap="flat" cmpd="sng" algn="ctr">
            <a:solidFill>
              <a:srgbClr val="00B0F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37" name="文本框 36">
            <a:extLst>
              <a:ext uri="{FF2B5EF4-FFF2-40B4-BE49-F238E27FC236}">
                <a16:creationId xmlns:a16="http://schemas.microsoft.com/office/drawing/2014/main" xmlns="" id="{A1086FBB-DFF8-4ADE-88A3-25579C28ED52}"/>
              </a:ext>
            </a:extLst>
          </p:cNvPr>
          <p:cNvSpPr txBox="1"/>
          <p:nvPr/>
        </p:nvSpPr>
        <p:spPr>
          <a:xfrm>
            <a:off x="6181246" y="3163705"/>
            <a:ext cx="1035278" cy="369332"/>
          </a:xfrm>
          <a:prstGeom prst="rect">
            <a:avLst/>
          </a:prstGeom>
          <a:noFill/>
        </p:spPr>
        <p:txBody>
          <a:bodyPr wrap="square" rtlCol="0">
            <a:spAutoFit/>
          </a:bodyPr>
          <a:lstStyle/>
          <a:p>
            <a:r>
              <a:rPr lang="zh-CN" altLang="en-US" dirty="0"/>
              <a:t>根结点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36" grpId="0"/>
      <p:bldP spid="35" grpId="0" animBg="1"/>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3090" name="Picture 2" descr="图4-2">
            <a:extLst>
              <a:ext uri="{FF2B5EF4-FFF2-40B4-BE49-F238E27FC236}">
                <a16:creationId xmlns:a16="http://schemas.microsoft.com/office/drawing/2014/main" xmlns="" id="{EF42DA6D-3B03-46A9-BB94-3BC07E61EF67}"/>
              </a:ext>
            </a:extLst>
          </p:cNvPr>
          <p:cNvPicPr>
            <a:picLocks noChangeAspect="1" noChangeArrowheads="1"/>
          </p:cNvPicPr>
          <p:nvPr/>
        </p:nvPicPr>
        <p:blipFill>
          <a:blip r:embed="rId2">
            <a:lum contrast="18000"/>
            <a:grayscl/>
            <a:extLst>
              <a:ext uri="{28A0092B-C50C-407E-A947-70E740481C1C}">
                <a14:useLocalDpi xmlns:a14="http://schemas.microsoft.com/office/drawing/2010/main" val="0"/>
              </a:ext>
            </a:extLst>
          </a:blip>
          <a:srcRect/>
          <a:stretch>
            <a:fillRect/>
          </a:stretch>
        </p:blipFill>
        <p:spPr bwMode="auto">
          <a:xfrm>
            <a:off x="2209800" y="1447800"/>
            <a:ext cx="4724400" cy="4572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73091" name="AutoShape 3">
            <a:extLst>
              <a:ext uri="{FF2B5EF4-FFF2-40B4-BE49-F238E27FC236}">
                <a16:creationId xmlns:a16="http://schemas.microsoft.com/office/drawing/2014/main" xmlns="" id="{3172F63B-5C27-4D02-B1A9-B38EFE1A87E5}"/>
              </a:ext>
            </a:extLst>
          </p:cNvPr>
          <p:cNvSpPr>
            <a:spLocks noChangeArrowheads="1"/>
          </p:cNvSpPr>
          <p:nvPr/>
        </p:nvSpPr>
        <p:spPr bwMode="auto">
          <a:xfrm>
            <a:off x="6705600" y="3449638"/>
            <a:ext cx="1752600" cy="381000"/>
          </a:xfrm>
          <a:prstGeom prst="leftRightArrow">
            <a:avLst>
              <a:gd name="adj1" fmla="val 50000"/>
              <a:gd name="adj2" fmla="val 92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3092" name="Group 4">
            <a:extLst>
              <a:ext uri="{FF2B5EF4-FFF2-40B4-BE49-F238E27FC236}">
                <a16:creationId xmlns:a16="http://schemas.microsoft.com/office/drawing/2014/main" xmlns="" id="{95EDC3C3-CAD0-470E-B8E8-797B665E9AF2}"/>
              </a:ext>
            </a:extLst>
          </p:cNvPr>
          <p:cNvGraphicFramePr>
            <a:graphicFrameLocks noGrp="1"/>
          </p:cNvGraphicFramePr>
          <p:nvPr/>
        </p:nvGraphicFramePr>
        <p:xfrm>
          <a:off x="8382000" y="1163638"/>
          <a:ext cx="1524000" cy="5106670"/>
        </p:xfrm>
        <a:graphic>
          <a:graphicData uri="http://schemas.openxmlformats.org/drawingml/2006/table">
            <a:tbl>
              <a:tblPr/>
              <a:tblGrid>
                <a:gridCol w="533400">
                  <a:extLst>
                    <a:ext uri="{9D8B030D-6E8A-4147-A177-3AD203B41FA5}">
                      <a16:colId xmlns:a16="http://schemas.microsoft.com/office/drawing/2014/main" xmlns="" val="3066540230"/>
                    </a:ext>
                  </a:extLst>
                </a:gridCol>
                <a:gridCol w="990600">
                  <a:extLst>
                    <a:ext uri="{9D8B030D-6E8A-4147-A177-3AD203B41FA5}">
                      <a16:colId xmlns:a16="http://schemas.microsoft.com/office/drawing/2014/main" xmlns="" val="651540533"/>
                    </a:ext>
                  </a:extLst>
                </a:gridCol>
              </a:tblGrid>
              <a:tr h="1635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27285448"/>
                  </a:ext>
                </a:extLst>
              </a:tr>
              <a:tr h="3683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648056413"/>
                  </a:ext>
                </a:extLst>
              </a:tr>
              <a:tr h="4540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394753181"/>
                  </a:ext>
                </a:extLst>
              </a:tr>
              <a:tr h="4508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06636094"/>
                  </a:ext>
                </a:extLst>
              </a:tr>
              <a:tr h="4635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532857289"/>
                  </a:ext>
                </a:extLst>
              </a:tr>
              <a:tr h="3683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9086365"/>
                  </a:ext>
                </a:extLst>
              </a:tr>
              <a:tr h="3413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809040701"/>
                  </a:ext>
                </a:extLst>
              </a:tr>
              <a:tr h="0">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308217021"/>
                  </a:ext>
                </a:extLst>
              </a:tr>
              <a:tr h="349250">
                <a:tc vMerge="1">
                  <a:txBody>
                    <a:bodyPr/>
                    <a:lstStyle/>
                    <a:p>
                      <a:endParaRPr lang="zh-CN" altLang="en-US"/>
                    </a:p>
                  </a:txBody>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308374753"/>
                  </a:ext>
                </a:extLst>
              </a:tr>
              <a:tr h="0">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9</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2200206823"/>
                  </a:ext>
                </a:extLst>
              </a:tr>
              <a:tr h="369888">
                <a:tc vMerge="1">
                  <a:txBody>
                    <a:bodyPr/>
                    <a:lstStyle/>
                    <a:p>
                      <a:endParaRPr lang="zh-CN" altLang="en-US"/>
                    </a:p>
                  </a:txBody>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533415473"/>
                  </a:ext>
                </a:extLst>
              </a:tr>
              <a:tr h="3683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10</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260015343"/>
                  </a:ext>
                </a:extLst>
              </a:tr>
              <a:tr h="3698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190018683"/>
                  </a:ext>
                </a:extLst>
              </a:tr>
            </a:tbl>
          </a:graphicData>
        </a:graphic>
      </p:graphicFrame>
      <p:sp>
        <p:nvSpPr>
          <p:cNvPr id="473132" name="Text Box 44">
            <a:extLst>
              <a:ext uri="{FF2B5EF4-FFF2-40B4-BE49-F238E27FC236}">
                <a16:creationId xmlns:a16="http://schemas.microsoft.com/office/drawing/2014/main" xmlns="" id="{8F4169C4-5EEC-4F96-9ECD-E26C3FF964D8}"/>
              </a:ext>
            </a:extLst>
          </p:cNvPr>
          <p:cNvSpPr txBox="1">
            <a:spLocks noChangeArrowheads="1"/>
          </p:cNvSpPr>
          <p:nvPr/>
        </p:nvSpPr>
        <p:spPr bwMode="auto">
          <a:xfrm>
            <a:off x="1028700" y="1163638"/>
            <a:ext cx="441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a:solidFill>
                  <a:srgbClr val="FF0000"/>
                </a:solidFill>
                <a:latin typeface="宋体" panose="02010600030101010101" pitchFamily="2" charset="-122"/>
              </a:rPr>
              <a:t>二叉树的顺序存储示例</a:t>
            </a:r>
            <a:r>
              <a:rPr lang="en-US" altLang="zh-CN" sz="2800">
                <a:solidFill>
                  <a:srgbClr val="FF0000"/>
                </a:solidFill>
                <a:latin typeface="宋体" panose="02010600030101010101" pitchFamily="2" charset="-122"/>
              </a:rPr>
              <a:t>2</a:t>
            </a:r>
            <a:endParaRPr lang="zh-CN" altLang="en-US" sz="2800">
              <a:solidFill>
                <a:srgbClr val="FF0000"/>
              </a:solidFill>
              <a:latin typeface="宋体" panose="02010600030101010101" pitchFamily="2" charset="-122"/>
            </a:endParaRPr>
          </a:p>
        </p:txBody>
      </p:sp>
      <p:sp>
        <p:nvSpPr>
          <p:cNvPr id="473133" name="Oval 45">
            <a:extLst>
              <a:ext uri="{FF2B5EF4-FFF2-40B4-BE49-F238E27FC236}">
                <a16:creationId xmlns:a16="http://schemas.microsoft.com/office/drawing/2014/main" xmlns="" id="{4C9B3565-D574-494D-AD6D-9A69569689B7}"/>
              </a:ext>
            </a:extLst>
          </p:cNvPr>
          <p:cNvSpPr>
            <a:spLocks noChangeArrowheads="1"/>
          </p:cNvSpPr>
          <p:nvPr/>
        </p:nvSpPr>
        <p:spPr bwMode="auto">
          <a:xfrm>
            <a:off x="2133600" y="3048000"/>
            <a:ext cx="1676400" cy="297180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134" name="Oval 46">
            <a:extLst>
              <a:ext uri="{FF2B5EF4-FFF2-40B4-BE49-F238E27FC236}">
                <a16:creationId xmlns:a16="http://schemas.microsoft.com/office/drawing/2014/main" xmlns="" id="{CAD0194D-24DE-4C3E-93DA-554D7AD363E4}"/>
              </a:ext>
            </a:extLst>
          </p:cNvPr>
          <p:cNvSpPr>
            <a:spLocks noChangeArrowheads="1"/>
          </p:cNvSpPr>
          <p:nvPr/>
        </p:nvSpPr>
        <p:spPr bwMode="auto">
          <a:xfrm>
            <a:off x="2133600" y="3124200"/>
            <a:ext cx="1676400" cy="2971800"/>
          </a:xfrm>
          <a:prstGeom prst="ellipse">
            <a:avLst/>
          </a:prstGeom>
          <a:noFill/>
          <a:ln w="38100">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2">
            <a:extLst>
              <a:ext uri="{FF2B5EF4-FFF2-40B4-BE49-F238E27FC236}">
                <a16:creationId xmlns:a16="http://schemas.microsoft.com/office/drawing/2014/main" xmlns="" id="{338B3F25-89AF-4F27-A3A8-0E5F249F52BC}"/>
              </a:ext>
            </a:extLst>
          </p:cNvPr>
          <p:cNvSpPr txBox="1">
            <a:spLocks noChangeArrowheads="1"/>
          </p:cNvSpPr>
          <p:nvPr/>
        </p:nvSpPr>
        <p:spPr>
          <a:xfrm>
            <a:off x="1296202" y="441326"/>
            <a:ext cx="7772400" cy="761999"/>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6.2.3</a:t>
            </a:r>
            <a:r>
              <a:rPr lang="zh-CN" altLang="en-US" kern="0"/>
              <a:t>二叉树的存储结构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73132"/>
                                        </p:tgtEl>
                                        <p:attrNameLst>
                                          <p:attrName>style.visibility</p:attrName>
                                        </p:attrNameLst>
                                      </p:cBhvr>
                                      <p:to>
                                        <p:strVal val="visible"/>
                                      </p:to>
                                    </p:set>
                                    <p:anim calcmode="lin" valueType="num">
                                      <p:cBhvr>
                                        <p:cTn id="7" dur="1000" fill="hold"/>
                                        <p:tgtEl>
                                          <p:spTgt spid="473132"/>
                                        </p:tgtEl>
                                        <p:attrNameLst>
                                          <p:attrName>ppt_w</p:attrName>
                                        </p:attrNameLst>
                                      </p:cBhvr>
                                      <p:tavLst>
                                        <p:tav tm="0">
                                          <p:val>
                                            <p:fltVal val="0"/>
                                          </p:val>
                                        </p:tav>
                                        <p:tav tm="100000">
                                          <p:val>
                                            <p:strVal val="#ppt_w"/>
                                          </p:val>
                                        </p:tav>
                                      </p:tavLst>
                                    </p:anim>
                                    <p:anim calcmode="lin" valueType="num">
                                      <p:cBhvr>
                                        <p:cTn id="8" dur="1000" fill="hold"/>
                                        <p:tgtEl>
                                          <p:spTgt spid="473132"/>
                                        </p:tgtEl>
                                        <p:attrNameLst>
                                          <p:attrName>ppt_h</p:attrName>
                                        </p:attrNameLst>
                                      </p:cBhvr>
                                      <p:tavLst>
                                        <p:tav tm="0">
                                          <p:val>
                                            <p:fltVal val="0"/>
                                          </p:val>
                                        </p:tav>
                                        <p:tav tm="100000">
                                          <p:val>
                                            <p:strVal val="#ppt_h"/>
                                          </p:val>
                                        </p:tav>
                                      </p:tavLst>
                                    </p:anim>
                                    <p:anim calcmode="lin" valueType="num">
                                      <p:cBhvr>
                                        <p:cTn id="9" dur="1000" fill="hold"/>
                                        <p:tgtEl>
                                          <p:spTgt spid="47313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731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5" fill="hold" nodeType="clickEffect">
                                  <p:stCondLst>
                                    <p:cond delay="0"/>
                                  </p:stCondLst>
                                  <p:childTnLst>
                                    <p:set>
                                      <p:cBhvr>
                                        <p:cTn id="14" dur="1" fill="hold">
                                          <p:stCondLst>
                                            <p:cond delay="0"/>
                                          </p:stCondLst>
                                        </p:cTn>
                                        <p:tgtEl>
                                          <p:spTgt spid="473090"/>
                                        </p:tgtEl>
                                        <p:attrNameLst>
                                          <p:attrName>style.visibility</p:attrName>
                                        </p:attrNameLst>
                                      </p:cBhvr>
                                      <p:to>
                                        <p:strVal val="visible"/>
                                      </p:to>
                                    </p:set>
                                    <p:animEffect transition="in" filter="blinds(vertical)">
                                      <p:cBhvr>
                                        <p:cTn id="15" dur="500"/>
                                        <p:tgtEl>
                                          <p:spTgt spid="47309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73133"/>
                                        </p:tgtEl>
                                        <p:attrNameLst>
                                          <p:attrName>style.visibility</p:attrName>
                                        </p:attrNameLst>
                                      </p:cBhvr>
                                      <p:to>
                                        <p:strVal val="visible"/>
                                      </p:to>
                                    </p:set>
                                    <p:animEffect transition="in" filter="blinds(horizontal)">
                                      <p:cBhvr>
                                        <p:cTn id="20" dur="500"/>
                                        <p:tgtEl>
                                          <p:spTgt spid="473133"/>
                                        </p:tgtEl>
                                      </p:cBhvr>
                                    </p:animEffect>
                                  </p:childTnLst>
                                  <p:subTnLst>
                                    <p:set>
                                      <p:cBhvr override="childStyle">
                                        <p:cTn dur="1" fill="hold" display="0" masterRel="nextClick" afterEffect="1"/>
                                        <p:tgtEl>
                                          <p:spTgt spid="473133"/>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473134"/>
                                        </p:tgtEl>
                                        <p:attrNameLst>
                                          <p:attrName>style.visibility</p:attrName>
                                        </p:attrNameLst>
                                      </p:cBhvr>
                                      <p:to>
                                        <p:strVal val="visible"/>
                                      </p:to>
                                    </p:set>
                                    <p:animEffect transition="in" filter="dissolve">
                                      <p:cBhvr>
                                        <p:cTn id="25" dur="500"/>
                                        <p:tgtEl>
                                          <p:spTgt spid="47313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73091"/>
                                        </p:tgtEl>
                                        <p:attrNameLst>
                                          <p:attrName>style.visibility</p:attrName>
                                        </p:attrNameLst>
                                      </p:cBhvr>
                                      <p:to>
                                        <p:strVal val="visible"/>
                                      </p:to>
                                    </p:set>
                                    <p:animEffect transition="in" filter="dissolve">
                                      <p:cBhvr>
                                        <p:cTn id="30" dur="500"/>
                                        <p:tgtEl>
                                          <p:spTgt spid="47309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73092"/>
                                        </p:tgtEl>
                                        <p:attrNameLst>
                                          <p:attrName>style.visibility</p:attrName>
                                        </p:attrNameLst>
                                      </p:cBhvr>
                                      <p:to>
                                        <p:strVal val="visible"/>
                                      </p:to>
                                    </p:set>
                                    <p:animEffect transition="in" filter="blinds(horizontal)">
                                      <p:cBhvr>
                                        <p:cTn id="35" dur="500"/>
                                        <p:tgtEl>
                                          <p:spTgt spid="473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3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9" name="Rectangle 3">
            <a:extLst>
              <a:ext uri="{FF2B5EF4-FFF2-40B4-BE49-F238E27FC236}">
                <a16:creationId xmlns:a16="http://schemas.microsoft.com/office/drawing/2014/main" xmlns="" id="{B7386C54-582D-44F5-8DAE-381D3DADBA69}"/>
              </a:ext>
            </a:extLst>
          </p:cNvPr>
          <p:cNvSpPr>
            <a:spLocks noGrp="1" noChangeArrowheads="1"/>
          </p:cNvSpPr>
          <p:nvPr>
            <p:ph type="body" idx="1"/>
          </p:nvPr>
        </p:nvSpPr>
        <p:spPr>
          <a:xfrm>
            <a:off x="-419100" y="403737"/>
            <a:ext cx="12344400" cy="3158614"/>
          </a:xfrm>
        </p:spPr>
        <p:txBody>
          <a:bodyPr/>
          <a:lstStyle/>
          <a:p>
            <a:pPr marL="0" indent="0">
              <a:lnSpc>
                <a:spcPct val="120000"/>
              </a:lnSpc>
              <a:buNone/>
            </a:pPr>
            <a:r>
              <a:rPr lang="zh-CN" altLang="en-US" sz="3600" smtClean="0">
                <a:solidFill>
                  <a:schemeClr val="tx2"/>
                </a:solidFill>
                <a:latin typeface="+mj-lt"/>
                <a:ea typeface="+mj-ea"/>
                <a:cs typeface="+mj-cs"/>
              </a:rPr>
              <a:t>                  小结</a:t>
            </a:r>
            <a:r>
              <a:rPr lang="zh-CN" altLang="en-US" sz="3600" dirty="0">
                <a:solidFill>
                  <a:schemeClr val="tx2"/>
                </a:solidFill>
                <a:latin typeface="+mj-lt"/>
                <a:ea typeface="+mj-ea"/>
                <a:cs typeface="+mj-cs"/>
              </a:rPr>
              <a:t>：</a:t>
            </a:r>
          </a:p>
          <a:p>
            <a:pPr lvl="1">
              <a:lnSpc>
                <a:spcPct val="120000"/>
              </a:lnSpc>
            </a:pPr>
            <a:r>
              <a:rPr lang="zh-CN" altLang="en-US" b="0" dirty="0"/>
              <a:t>对于</a:t>
            </a:r>
            <a:r>
              <a:rPr lang="zh-CN" altLang="en-US" b="0" dirty="0">
                <a:solidFill>
                  <a:srgbClr val="FF0000"/>
                </a:solidFill>
              </a:rPr>
              <a:t>完全二叉树</a:t>
            </a:r>
            <a:r>
              <a:rPr lang="zh-CN" altLang="en-US" b="0" dirty="0"/>
              <a:t>来说</a:t>
            </a:r>
          </a:p>
          <a:p>
            <a:pPr lvl="2">
              <a:lnSpc>
                <a:spcPct val="120000"/>
              </a:lnSpc>
            </a:pPr>
            <a:r>
              <a:rPr lang="zh-CN" altLang="en-US" b="0" dirty="0"/>
              <a:t>二叉树中的结点的编号完全可以反映出该二叉树中结点之间的逻辑关系，可将此类</a:t>
            </a:r>
            <a:r>
              <a:rPr lang="zh-CN" altLang="en-US" b="0" dirty="0">
                <a:solidFill>
                  <a:srgbClr val="FF0000"/>
                </a:solidFill>
              </a:rPr>
              <a:t>二叉树中结点的编号与数组下标建立一一对应关系</a:t>
            </a:r>
            <a:r>
              <a:rPr lang="zh-CN" altLang="en-US" b="0" dirty="0"/>
              <a:t>，所以采用</a:t>
            </a:r>
            <a:r>
              <a:rPr lang="zh-CN" altLang="en-US" b="0" dirty="0">
                <a:solidFill>
                  <a:srgbClr val="FF0000"/>
                </a:solidFill>
              </a:rPr>
              <a:t>顺序存储结构</a:t>
            </a:r>
            <a:r>
              <a:rPr lang="zh-CN" altLang="en-US" b="0" dirty="0"/>
              <a:t>较好</a:t>
            </a:r>
            <a:r>
              <a:rPr lang="zh-CN" altLang="en-US" b="0" dirty="0" smtClean="0"/>
              <a:t>。</a:t>
            </a:r>
            <a:endParaRPr lang="zh-CN" altLang="en-US" b="0" dirty="0"/>
          </a:p>
        </p:txBody>
      </p:sp>
      <p:graphicFrame>
        <p:nvGraphicFramePr>
          <p:cNvPr id="3" name="Object 2"/>
          <p:cNvGraphicFramePr>
            <a:graphicFrameLocks noChangeAspect="1"/>
          </p:cNvGraphicFramePr>
          <p:nvPr>
            <p:extLst>
              <p:ext uri="{D42A27DB-BD31-4B8C-83A1-F6EECF244321}">
                <p14:modId xmlns:p14="http://schemas.microsoft.com/office/powerpoint/2010/main" val="1407841246"/>
              </p:ext>
            </p:extLst>
          </p:nvPr>
        </p:nvGraphicFramePr>
        <p:xfrm>
          <a:off x="3028950" y="2590801"/>
          <a:ext cx="4800600" cy="3024188"/>
        </p:xfrm>
        <a:graphic>
          <a:graphicData uri="http://schemas.openxmlformats.org/presentationml/2006/ole">
            <mc:AlternateContent xmlns:mc="http://schemas.openxmlformats.org/markup-compatibility/2006">
              <mc:Choice xmlns:v="urn:schemas-microsoft-com:vml" Requires="v">
                <p:oleObj spid="_x0000_s1185" name="位图图像" r:id="rId4" imgW="3419952" imgH="2695951" progId="Paint.Picture">
                  <p:embed/>
                </p:oleObj>
              </mc:Choice>
              <mc:Fallback>
                <p:oleObj name="位图图像" r:id="rId4" imgW="3419952" imgH="269595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8950" y="2590801"/>
                        <a:ext cx="4800600"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612998876"/>
              </p:ext>
            </p:extLst>
          </p:nvPr>
        </p:nvGraphicFramePr>
        <p:xfrm>
          <a:off x="3067050" y="5749415"/>
          <a:ext cx="4800600" cy="1447800"/>
        </p:xfrm>
        <a:graphic>
          <a:graphicData uri="http://schemas.openxmlformats.org/presentationml/2006/ole">
            <mc:AlternateContent xmlns:mc="http://schemas.openxmlformats.org/markup-compatibility/2006">
              <mc:Choice xmlns:v="urn:schemas-microsoft-com:vml" Requires="v">
                <p:oleObj spid="_x0000_s1186" name="位图图像" r:id="rId6" imgW="3400900" imgH="1000000" progId="Paint.Picture">
                  <p:embed/>
                </p:oleObj>
              </mc:Choice>
              <mc:Fallback>
                <p:oleObj name="位图图像" r:id="rId6" imgW="3400900" imgH="100000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7050" y="5749415"/>
                        <a:ext cx="4800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9" name="Rectangle 3">
            <a:extLst>
              <a:ext uri="{FF2B5EF4-FFF2-40B4-BE49-F238E27FC236}">
                <a16:creationId xmlns:a16="http://schemas.microsoft.com/office/drawing/2014/main" xmlns="" id="{B7386C54-582D-44F5-8DAE-381D3DADBA69}"/>
              </a:ext>
            </a:extLst>
          </p:cNvPr>
          <p:cNvSpPr>
            <a:spLocks noGrp="1" noChangeArrowheads="1"/>
          </p:cNvSpPr>
          <p:nvPr>
            <p:ph type="body" idx="1"/>
          </p:nvPr>
        </p:nvSpPr>
        <p:spPr>
          <a:xfrm>
            <a:off x="0" y="271463"/>
            <a:ext cx="6381750" cy="4262437"/>
          </a:xfrm>
        </p:spPr>
        <p:txBody>
          <a:bodyPr/>
          <a:lstStyle/>
          <a:p>
            <a:pPr marL="0" indent="0">
              <a:lnSpc>
                <a:spcPct val="120000"/>
              </a:lnSpc>
              <a:buNone/>
            </a:pPr>
            <a:r>
              <a:rPr lang="zh-CN" altLang="en-US" sz="3600" dirty="0" smtClean="0">
                <a:solidFill>
                  <a:schemeClr val="tx2"/>
                </a:solidFill>
                <a:latin typeface="+mj-lt"/>
                <a:ea typeface="+mj-ea"/>
                <a:cs typeface="+mj-cs"/>
              </a:rPr>
              <a:t>             小结</a:t>
            </a:r>
            <a:r>
              <a:rPr lang="zh-CN" altLang="en-US" sz="3600" dirty="0">
                <a:solidFill>
                  <a:schemeClr val="tx2"/>
                </a:solidFill>
                <a:latin typeface="+mj-lt"/>
                <a:ea typeface="+mj-ea"/>
                <a:cs typeface="+mj-cs"/>
              </a:rPr>
              <a:t>：</a:t>
            </a:r>
          </a:p>
          <a:p>
            <a:pPr lvl="1">
              <a:lnSpc>
                <a:spcPct val="120000"/>
              </a:lnSpc>
            </a:pPr>
            <a:endParaRPr lang="en-US" altLang="zh-CN" b="0" dirty="0" smtClean="0"/>
          </a:p>
          <a:p>
            <a:pPr lvl="1">
              <a:lnSpc>
                <a:spcPct val="120000"/>
              </a:lnSpc>
            </a:pPr>
            <a:r>
              <a:rPr lang="zh-CN" altLang="en-US" b="0" dirty="0" smtClean="0"/>
              <a:t>对于</a:t>
            </a:r>
            <a:r>
              <a:rPr lang="zh-CN" altLang="en-US" b="0" dirty="0">
                <a:solidFill>
                  <a:srgbClr val="FF0000"/>
                </a:solidFill>
              </a:rPr>
              <a:t>一般的二叉树</a:t>
            </a:r>
          </a:p>
          <a:p>
            <a:pPr lvl="2">
              <a:lnSpc>
                <a:spcPct val="120000"/>
              </a:lnSpc>
            </a:pPr>
            <a:r>
              <a:rPr lang="zh-CN" altLang="en-US" b="0" dirty="0">
                <a:solidFill>
                  <a:srgbClr val="FF0000"/>
                </a:solidFill>
              </a:rPr>
              <a:t>需要添加 “空”结点</a:t>
            </a:r>
            <a:r>
              <a:rPr lang="zh-CN" altLang="en-US" b="0" dirty="0"/>
              <a:t>，使之成为一棵完全二叉树，此时仍可用顺序存储结构表示这棵二叉树。</a:t>
            </a:r>
          </a:p>
          <a:p>
            <a:pPr lvl="2">
              <a:lnSpc>
                <a:spcPct val="120000"/>
              </a:lnSpc>
            </a:pPr>
            <a:r>
              <a:rPr lang="zh-CN" altLang="en-US" b="0" dirty="0"/>
              <a:t>但这样可能</a:t>
            </a:r>
            <a:r>
              <a:rPr lang="zh-CN" altLang="en-US" b="0" dirty="0">
                <a:solidFill>
                  <a:srgbClr val="FF0000"/>
                </a:solidFill>
              </a:rPr>
              <a:t>造成空间浪费</a:t>
            </a:r>
            <a:r>
              <a:rPr lang="zh-CN" altLang="en-US" b="0" dirty="0"/>
              <a:t>，最坏的情况是：</a:t>
            </a:r>
            <a:r>
              <a:rPr lang="zh-CN" altLang="en-US" b="0" dirty="0">
                <a:solidFill>
                  <a:srgbClr val="FF0000"/>
                </a:solidFill>
              </a:rPr>
              <a:t>深度为</a:t>
            </a:r>
            <a:r>
              <a:rPr lang="en-US" altLang="zh-CN" b="0" dirty="0">
                <a:solidFill>
                  <a:srgbClr val="FF0000"/>
                </a:solidFill>
              </a:rPr>
              <a:t>k</a:t>
            </a:r>
            <a:r>
              <a:rPr lang="zh-CN" altLang="en-US" b="0" dirty="0">
                <a:solidFill>
                  <a:srgbClr val="FF0000"/>
                </a:solidFill>
              </a:rPr>
              <a:t>且只有</a:t>
            </a:r>
            <a:r>
              <a:rPr lang="en-US" altLang="zh-CN" b="0" dirty="0">
                <a:solidFill>
                  <a:srgbClr val="FF0000"/>
                </a:solidFill>
              </a:rPr>
              <a:t>k</a:t>
            </a:r>
            <a:r>
              <a:rPr lang="zh-CN" altLang="en-US" b="0" dirty="0">
                <a:solidFill>
                  <a:srgbClr val="FF0000"/>
                </a:solidFill>
              </a:rPr>
              <a:t>个结点</a:t>
            </a:r>
            <a:r>
              <a:rPr lang="zh-CN" altLang="en-US" b="0" dirty="0"/>
              <a:t>的单支树，需</a:t>
            </a:r>
            <a:r>
              <a:rPr lang="zh-CN" altLang="en-US" b="0" dirty="0">
                <a:solidFill>
                  <a:srgbClr val="FF0000"/>
                </a:solidFill>
              </a:rPr>
              <a:t>要</a:t>
            </a:r>
            <a:r>
              <a:rPr lang="zh-CN" altLang="en-US" b="0" dirty="0"/>
              <a:t>长为</a:t>
            </a:r>
            <a:r>
              <a:rPr lang="en-US" altLang="zh-CN" b="0" dirty="0">
                <a:solidFill>
                  <a:srgbClr val="FF0000"/>
                </a:solidFill>
              </a:rPr>
              <a:t>2</a:t>
            </a:r>
            <a:r>
              <a:rPr lang="en-US" altLang="zh-CN" b="0" baseline="30000" dirty="0">
                <a:solidFill>
                  <a:srgbClr val="FF0000"/>
                </a:solidFill>
              </a:rPr>
              <a:t>k</a:t>
            </a:r>
            <a:r>
              <a:rPr lang="zh-CN" altLang="en-US" b="0" dirty="0">
                <a:solidFill>
                  <a:srgbClr val="FF0000"/>
                </a:solidFill>
              </a:rPr>
              <a:t>－</a:t>
            </a:r>
            <a:r>
              <a:rPr lang="en-US" altLang="zh-CN" b="0" dirty="0">
                <a:solidFill>
                  <a:srgbClr val="FF0000"/>
                </a:solidFill>
              </a:rPr>
              <a:t>1</a:t>
            </a:r>
            <a:r>
              <a:rPr lang="zh-CN" altLang="en-US" b="0" dirty="0"/>
              <a:t>的数组</a:t>
            </a:r>
            <a:r>
              <a:rPr lang="zh-CN" altLang="en-US" b="0" dirty="0">
                <a:solidFill>
                  <a:srgbClr val="FF0000"/>
                </a:solidFill>
              </a:rPr>
              <a:t>空间</a:t>
            </a:r>
            <a:r>
              <a:rPr lang="zh-CN" altLang="en-US" b="0" dirty="0"/>
              <a:t>。</a:t>
            </a:r>
          </a:p>
        </p:txBody>
      </p:sp>
      <p:pic>
        <p:nvPicPr>
          <p:cNvPr id="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1635918"/>
            <a:ext cx="5432425"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640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a:extLst>
              <a:ext uri="{FF2B5EF4-FFF2-40B4-BE49-F238E27FC236}">
                <a16:creationId xmlns:a16="http://schemas.microsoft.com/office/drawing/2014/main" xmlns="" id="{DE4E3153-818D-4CA8-A32C-867204B6FE96}"/>
              </a:ext>
            </a:extLst>
          </p:cNvPr>
          <p:cNvSpPr>
            <a:spLocks noGrp="1" noChangeArrowheads="1"/>
          </p:cNvSpPr>
          <p:nvPr>
            <p:ph type="title"/>
          </p:nvPr>
        </p:nvSpPr>
        <p:spPr>
          <a:xfrm>
            <a:off x="1390470" y="487200"/>
            <a:ext cx="7772400" cy="655800"/>
          </a:xfrm>
        </p:spPr>
        <p:txBody>
          <a:bodyPr/>
          <a:lstStyle/>
          <a:p>
            <a:r>
              <a:rPr lang="en-US" altLang="zh-CN"/>
              <a:t>6.2.3</a:t>
            </a:r>
            <a:r>
              <a:rPr lang="zh-CN" altLang="en-US"/>
              <a:t>二叉树的存储结构</a:t>
            </a:r>
          </a:p>
        </p:txBody>
      </p:sp>
      <p:sp>
        <p:nvSpPr>
          <p:cNvPr id="470019" name="Rectangle 3">
            <a:extLst>
              <a:ext uri="{FF2B5EF4-FFF2-40B4-BE49-F238E27FC236}">
                <a16:creationId xmlns:a16="http://schemas.microsoft.com/office/drawing/2014/main" xmlns="" id="{E775081A-FD66-4642-A24F-9DE53D99B974}"/>
              </a:ext>
            </a:extLst>
          </p:cNvPr>
          <p:cNvSpPr>
            <a:spLocks noGrp="1" noChangeArrowheads="1"/>
          </p:cNvSpPr>
          <p:nvPr>
            <p:ph type="body" idx="1"/>
          </p:nvPr>
        </p:nvSpPr>
        <p:spPr>
          <a:xfrm>
            <a:off x="1065213" y="1100342"/>
            <a:ext cx="8459788" cy="2542880"/>
          </a:xfrm>
        </p:spPr>
        <p:txBody>
          <a:bodyPr/>
          <a:lstStyle/>
          <a:p>
            <a:pPr marL="0" indent="0">
              <a:buNone/>
            </a:pPr>
            <a:r>
              <a:rPr lang="zh-CN" altLang="en-US" b="0" dirty="0"/>
              <a:t>链式存储结构</a:t>
            </a:r>
          </a:p>
          <a:p>
            <a:pPr lvl="1"/>
            <a:r>
              <a:rPr lang="zh-CN" altLang="en-US" dirty="0">
                <a:solidFill>
                  <a:srgbClr val="FF0000"/>
                </a:solidFill>
                <a:latin typeface="楷体_GB2312" pitchFamily="49" charset="-122"/>
                <a:ea typeface="楷体_GB2312" pitchFamily="49" charset="-122"/>
              </a:rPr>
              <a:t>二叉链表</a:t>
            </a:r>
            <a:endParaRPr lang="zh-CN" altLang="en-US" b="0" dirty="0">
              <a:solidFill>
                <a:srgbClr val="FF0000"/>
              </a:solidFill>
            </a:endParaRPr>
          </a:p>
          <a:p>
            <a:pPr marL="457200" lvl="1" indent="0">
              <a:buNone/>
            </a:pPr>
            <a:r>
              <a:rPr lang="en-US" altLang="zh-CN" sz="2400" b="0" dirty="0">
                <a:latin typeface="Times New Roman" panose="02020603050405020304" pitchFamily="18" charset="0"/>
                <a:cs typeface="Times New Roman" panose="02020603050405020304" pitchFamily="18" charset="0"/>
              </a:rPr>
              <a:t>typedef </a:t>
            </a:r>
            <a:r>
              <a:rPr lang="en-US" altLang="zh-CN" sz="2400" b="0" dirty="0" err="1">
                <a:latin typeface="Times New Roman" panose="02020603050405020304" pitchFamily="18" charset="0"/>
                <a:cs typeface="Times New Roman" panose="02020603050405020304" pitchFamily="18" charset="0"/>
              </a:rPr>
              <a:t>struct</a:t>
            </a:r>
            <a:r>
              <a:rPr lang="en-US" altLang="zh-CN" sz="2400" b="0" dirty="0">
                <a:latin typeface="Times New Roman" panose="02020603050405020304" pitchFamily="18" charset="0"/>
                <a:cs typeface="Times New Roman" panose="02020603050405020304" pitchFamily="18" charset="0"/>
              </a:rPr>
              <a:t> </a:t>
            </a:r>
            <a:r>
              <a:rPr lang="en-US" altLang="zh-CN" sz="2400" b="0" dirty="0" err="1">
                <a:latin typeface="Times New Roman" panose="02020603050405020304" pitchFamily="18" charset="0"/>
                <a:cs typeface="Times New Roman" panose="02020603050405020304" pitchFamily="18" charset="0"/>
              </a:rPr>
              <a:t>BiTNode</a:t>
            </a:r>
            <a:r>
              <a:rPr lang="en-US" altLang="zh-CN" sz="2400" b="0" dirty="0">
                <a:latin typeface="Times New Roman" panose="02020603050405020304" pitchFamily="18" charset="0"/>
                <a:cs typeface="Times New Roman" panose="02020603050405020304" pitchFamily="18" charset="0"/>
              </a:rPr>
              <a:t> { // </a:t>
            </a:r>
            <a:r>
              <a:rPr lang="zh-CN" altLang="en-US" sz="2400" b="0" dirty="0">
                <a:latin typeface="Times New Roman" panose="02020603050405020304" pitchFamily="18" charset="0"/>
                <a:ea typeface="楷体_GB2312" pitchFamily="49" charset="-122"/>
                <a:cs typeface="Times New Roman" panose="02020603050405020304" pitchFamily="18" charset="0"/>
              </a:rPr>
              <a:t>结点结构</a:t>
            </a:r>
            <a:endParaRPr lang="zh-CN" altLang="en-US" sz="2400" b="0" dirty="0">
              <a:latin typeface="Times New Roman" panose="02020603050405020304" pitchFamily="18" charset="0"/>
              <a:cs typeface="Times New Roman" panose="02020603050405020304" pitchFamily="18" charset="0"/>
            </a:endParaRPr>
          </a:p>
          <a:p>
            <a:pPr marL="0" indent="0" eaLnBrk="1" hangingPunct="1">
              <a:lnSpc>
                <a:spcPts val="2000"/>
              </a:lnSpc>
              <a:buNone/>
            </a:pPr>
            <a:r>
              <a:rPr lang="zh-CN" altLang="en-US" sz="2400" b="0" dirty="0">
                <a:latin typeface="Times New Roman" panose="02020603050405020304" pitchFamily="18" charset="0"/>
                <a:cs typeface="Times New Roman" panose="02020603050405020304" pitchFamily="18" charset="0"/>
              </a:rPr>
              <a:t>     </a:t>
            </a:r>
            <a:r>
              <a:rPr lang="en-US" altLang="zh-CN" sz="2400" b="0" dirty="0">
                <a:latin typeface="Times New Roman" panose="02020603050405020304" pitchFamily="18" charset="0"/>
                <a:cs typeface="Times New Roman" panose="02020603050405020304" pitchFamily="18" charset="0"/>
              </a:rPr>
              <a:t>	</a:t>
            </a:r>
            <a:r>
              <a:rPr lang="en-US" altLang="zh-CN" sz="2400" b="0" dirty="0" err="1">
                <a:latin typeface="Times New Roman" panose="02020603050405020304" pitchFamily="18" charset="0"/>
                <a:cs typeface="Times New Roman" panose="02020603050405020304" pitchFamily="18" charset="0"/>
              </a:rPr>
              <a:t>TElemType</a:t>
            </a:r>
            <a:r>
              <a:rPr lang="en-US" altLang="zh-CN" sz="2400" b="0" dirty="0">
                <a:latin typeface="Times New Roman" panose="02020603050405020304" pitchFamily="18" charset="0"/>
                <a:cs typeface="Times New Roman" panose="02020603050405020304" pitchFamily="18" charset="0"/>
              </a:rPr>
              <a:t>      data;</a:t>
            </a:r>
          </a:p>
          <a:p>
            <a:pPr marL="0" indent="0" eaLnBrk="1" hangingPunct="1">
              <a:lnSpc>
                <a:spcPts val="2000"/>
              </a:lnSpc>
              <a:buNone/>
            </a:pPr>
            <a:r>
              <a:rPr lang="en-US" altLang="zh-CN" sz="2400" b="0" dirty="0">
                <a:latin typeface="Times New Roman" panose="02020603050405020304" pitchFamily="18" charset="0"/>
                <a:cs typeface="Times New Roman" panose="02020603050405020304" pitchFamily="18" charset="0"/>
              </a:rPr>
              <a:t>    	</a:t>
            </a:r>
            <a:r>
              <a:rPr lang="en-US" altLang="zh-CN" sz="2400" b="0" dirty="0" err="1">
                <a:latin typeface="Times New Roman" panose="02020603050405020304" pitchFamily="18" charset="0"/>
                <a:cs typeface="Times New Roman" panose="02020603050405020304" pitchFamily="18" charset="0"/>
              </a:rPr>
              <a:t>struct</a:t>
            </a:r>
            <a:r>
              <a:rPr lang="en-US" altLang="zh-CN" sz="2400" b="0" dirty="0">
                <a:latin typeface="Times New Roman" panose="02020603050405020304" pitchFamily="18" charset="0"/>
                <a:cs typeface="Times New Roman" panose="02020603050405020304" pitchFamily="18" charset="0"/>
              </a:rPr>
              <a:t> </a:t>
            </a:r>
            <a:r>
              <a:rPr lang="en-US" altLang="zh-CN" sz="2400" b="0" dirty="0" err="1">
                <a:latin typeface="Times New Roman" panose="02020603050405020304" pitchFamily="18" charset="0"/>
                <a:cs typeface="Times New Roman" panose="02020603050405020304" pitchFamily="18" charset="0"/>
              </a:rPr>
              <a:t>BiTNode</a:t>
            </a:r>
            <a:r>
              <a:rPr lang="en-US" altLang="zh-CN" sz="2400" b="0" dirty="0">
                <a:latin typeface="Times New Roman" panose="02020603050405020304" pitchFamily="18" charset="0"/>
                <a:cs typeface="Times New Roman" panose="02020603050405020304" pitchFamily="18" charset="0"/>
              </a:rPr>
              <a:t>  *</a:t>
            </a:r>
            <a:r>
              <a:rPr lang="en-US" altLang="zh-CN" sz="2400" b="0" dirty="0" err="1">
                <a:latin typeface="Times New Roman" panose="02020603050405020304" pitchFamily="18" charset="0"/>
                <a:cs typeface="Times New Roman" panose="02020603050405020304" pitchFamily="18" charset="0"/>
              </a:rPr>
              <a:t>lchild</a:t>
            </a:r>
            <a:r>
              <a:rPr lang="en-US" altLang="zh-CN" sz="2400" b="0" dirty="0">
                <a:latin typeface="Times New Roman" panose="02020603050405020304" pitchFamily="18" charset="0"/>
                <a:cs typeface="Times New Roman" panose="02020603050405020304" pitchFamily="18" charset="0"/>
              </a:rPr>
              <a:t>, *</a:t>
            </a:r>
            <a:r>
              <a:rPr lang="en-US" altLang="zh-CN" sz="2400" b="0" dirty="0" err="1">
                <a:latin typeface="Times New Roman" panose="02020603050405020304" pitchFamily="18" charset="0"/>
                <a:cs typeface="Times New Roman" panose="02020603050405020304" pitchFamily="18" charset="0"/>
              </a:rPr>
              <a:t>rchild</a:t>
            </a:r>
            <a:r>
              <a:rPr lang="en-US" altLang="zh-CN" sz="2400" b="0" dirty="0">
                <a:latin typeface="Times New Roman" panose="02020603050405020304" pitchFamily="18" charset="0"/>
                <a:cs typeface="Times New Roman" panose="02020603050405020304" pitchFamily="18" charset="0"/>
              </a:rPr>
              <a:t>; // </a:t>
            </a:r>
            <a:r>
              <a:rPr lang="zh-CN" altLang="en-US" sz="2400" b="0" dirty="0">
                <a:latin typeface="Times New Roman" panose="02020603050405020304" pitchFamily="18" charset="0"/>
                <a:ea typeface="楷体_GB2312" pitchFamily="49" charset="-122"/>
                <a:cs typeface="Times New Roman" panose="02020603050405020304" pitchFamily="18" charset="0"/>
              </a:rPr>
              <a:t>左右孩子指针</a:t>
            </a:r>
            <a:endParaRPr lang="zh-CN" altLang="en-US" sz="2400" b="0" dirty="0">
              <a:latin typeface="Times New Roman" panose="02020603050405020304" pitchFamily="18" charset="0"/>
              <a:cs typeface="Times New Roman" panose="02020603050405020304" pitchFamily="18" charset="0"/>
            </a:endParaRPr>
          </a:p>
          <a:p>
            <a:pPr marL="0" indent="0" eaLnBrk="1" hangingPunct="1">
              <a:lnSpc>
                <a:spcPts val="2000"/>
              </a:lnSpc>
              <a:buNone/>
            </a:pPr>
            <a:r>
              <a:rPr lang="en-US" altLang="zh-CN" sz="2400" b="0" dirty="0">
                <a:latin typeface="Times New Roman" panose="02020603050405020304" pitchFamily="18" charset="0"/>
                <a:cs typeface="Times New Roman" panose="02020603050405020304" pitchFamily="18" charset="0"/>
              </a:rPr>
              <a:t>} </a:t>
            </a:r>
            <a:r>
              <a:rPr lang="en-US" altLang="zh-CN" sz="2400" b="0" dirty="0" err="1">
                <a:latin typeface="Times New Roman" panose="02020603050405020304" pitchFamily="18" charset="0"/>
                <a:cs typeface="Times New Roman" panose="02020603050405020304" pitchFamily="18" charset="0"/>
              </a:rPr>
              <a:t>BiTNode</a:t>
            </a:r>
            <a:r>
              <a:rPr lang="en-US" altLang="zh-CN" sz="2400" b="0" dirty="0">
                <a:latin typeface="Times New Roman" panose="02020603050405020304" pitchFamily="18" charset="0"/>
                <a:cs typeface="Times New Roman" panose="02020603050405020304" pitchFamily="18" charset="0"/>
              </a:rPr>
              <a:t>, *</a:t>
            </a:r>
            <a:r>
              <a:rPr lang="en-US" altLang="zh-CN" sz="2400" b="0" dirty="0" err="1">
                <a:latin typeface="Times New Roman" panose="02020603050405020304" pitchFamily="18" charset="0"/>
                <a:cs typeface="Times New Roman" panose="02020603050405020304" pitchFamily="18" charset="0"/>
              </a:rPr>
              <a:t>BiTree</a:t>
            </a:r>
            <a:r>
              <a:rPr lang="en-US" altLang="zh-CN" sz="2400" b="0" dirty="0">
                <a:latin typeface="Times New Roman" panose="02020603050405020304" pitchFamily="18" charset="0"/>
                <a:cs typeface="Times New Roman" panose="02020603050405020304" pitchFamily="18" charset="0"/>
              </a:rPr>
              <a:t>;</a:t>
            </a:r>
          </a:p>
        </p:txBody>
      </p:sp>
      <p:graphicFrame>
        <p:nvGraphicFramePr>
          <p:cNvPr id="4" name="Group 56">
            <a:extLst>
              <a:ext uri="{FF2B5EF4-FFF2-40B4-BE49-F238E27FC236}">
                <a16:creationId xmlns:a16="http://schemas.microsoft.com/office/drawing/2014/main" xmlns="" id="{E9151051-F2DB-4F4B-A07F-CA627D6BA818}"/>
              </a:ext>
            </a:extLst>
          </p:cNvPr>
          <p:cNvGraphicFramePr>
            <a:graphicFrameLocks noGrp="1"/>
          </p:cNvGraphicFramePr>
          <p:nvPr>
            <p:extLst>
              <p:ext uri="{D42A27DB-BD31-4B8C-83A1-F6EECF244321}">
                <p14:modId xmlns:p14="http://schemas.microsoft.com/office/powerpoint/2010/main" val="2885048301"/>
              </p:ext>
            </p:extLst>
          </p:nvPr>
        </p:nvGraphicFramePr>
        <p:xfrm>
          <a:off x="1998663" y="3731649"/>
          <a:ext cx="6096000" cy="517638"/>
        </p:xfrm>
        <a:graphic>
          <a:graphicData uri="http://schemas.openxmlformats.org/drawingml/2006/table">
            <a:tbl>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4195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charset="-122"/>
                      </a:endParaRPr>
                    </a:p>
                  </a:txBody>
                  <a:tcPr marT="45459" marB="454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charset="-122"/>
                      </a:endParaRP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charset="-122"/>
                      </a:endParaRPr>
                    </a:p>
                  </a:txBody>
                  <a:tcPr marT="45459" marB="45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5" name="Text Box 14">
            <a:extLst>
              <a:ext uri="{FF2B5EF4-FFF2-40B4-BE49-F238E27FC236}">
                <a16:creationId xmlns:a16="http://schemas.microsoft.com/office/drawing/2014/main" xmlns="" id="{56E01C3F-13E5-4886-95BF-F9D1A40D4026}"/>
              </a:ext>
            </a:extLst>
          </p:cNvPr>
          <p:cNvSpPr txBox="1">
            <a:spLocks noChangeArrowheads="1"/>
          </p:cNvSpPr>
          <p:nvPr/>
        </p:nvSpPr>
        <p:spPr bwMode="auto">
          <a:xfrm>
            <a:off x="2096204" y="4646049"/>
            <a:ext cx="1627369"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t>左指针域</a:t>
            </a:r>
          </a:p>
        </p:txBody>
      </p:sp>
      <p:sp>
        <p:nvSpPr>
          <p:cNvPr id="6" name="Text Box 15">
            <a:extLst>
              <a:ext uri="{FF2B5EF4-FFF2-40B4-BE49-F238E27FC236}">
                <a16:creationId xmlns:a16="http://schemas.microsoft.com/office/drawing/2014/main" xmlns="" id="{6419BFD5-5812-4447-9993-70DEECFAB817}"/>
              </a:ext>
            </a:extLst>
          </p:cNvPr>
          <p:cNvSpPr txBox="1">
            <a:spLocks noChangeArrowheads="1"/>
          </p:cNvSpPr>
          <p:nvPr/>
        </p:nvSpPr>
        <p:spPr bwMode="auto">
          <a:xfrm>
            <a:off x="6520566" y="4646049"/>
            <a:ext cx="1627369"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t>右指针域</a:t>
            </a:r>
          </a:p>
        </p:txBody>
      </p:sp>
      <p:sp>
        <p:nvSpPr>
          <p:cNvPr id="7" name="Text Box 16">
            <a:extLst>
              <a:ext uri="{FF2B5EF4-FFF2-40B4-BE49-F238E27FC236}">
                <a16:creationId xmlns:a16="http://schemas.microsoft.com/office/drawing/2014/main" xmlns="" id="{DEAF07A8-67E5-4782-B086-251AEBDCACDF}"/>
              </a:ext>
            </a:extLst>
          </p:cNvPr>
          <p:cNvSpPr txBox="1">
            <a:spLocks noChangeArrowheads="1"/>
          </p:cNvSpPr>
          <p:nvPr/>
        </p:nvSpPr>
        <p:spPr bwMode="auto">
          <a:xfrm>
            <a:off x="4410141" y="4646049"/>
            <a:ext cx="1266693"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t>数据域</a:t>
            </a:r>
          </a:p>
        </p:txBody>
      </p:sp>
      <p:sp>
        <p:nvSpPr>
          <p:cNvPr id="8" name="Line 17">
            <a:extLst>
              <a:ext uri="{FF2B5EF4-FFF2-40B4-BE49-F238E27FC236}">
                <a16:creationId xmlns:a16="http://schemas.microsoft.com/office/drawing/2014/main" xmlns="" id="{EE4DD914-8349-4C2D-89E0-201DD450B385}"/>
              </a:ext>
            </a:extLst>
          </p:cNvPr>
          <p:cNvSpPr>
            <a:spLocks noChangeShapeType="1"/>
          </p:cNvSpPr>
          <p:nvPr/>
        </p:nvSpPr>
        <p:spPr bwMode="auto">
          <a:xfrm flipV="1">
            <a:off x="2913063" y="4341249"/>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 name="Line 18">
            <a:extLst>
              <a:ext uri="{FF2B5EF4-FFF2-40B4-BE49-F238E27FC236}">
                <a16:creationId xmlns:a16="http://schemas.microsoft.com/office/drawing/2014/main" xmlns="" id="{3ED45B94-46CC-46C4-B171-10AAFE2A6ED0}"/>
              </a:ext>
            </a:extLst>
          </p:cNvPr>
          <p:cNvSpPr>
            <a:spLocks noChangeShapeType="1"/>
          </p:cNvSpPr>
          <p:nvPr/>
        </p:nvSpPr>
        <p:spPr bwMode="auto">
          <a:xfrm flipV="1">
            <a:off x="7332663" y="4341249"/>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 name="Line 19">
            <a:extLst>
              <a:ext uri="{FF2B5EF4-FFF2-40B4-BE49-F238E27FC236}">
                <a16:creationId xmlns:a16="http://schemas.microsoft.com/office/drawing/2014/main" xmlns="" id="{D431BD14-6F5F-4C65-A727-93780E3410D4}"/>
              </a:ext>
            </a:extLst>
          </p:cNvPr>
          <p:cNvSpPr>
            <a:spLocks noChangeShapeType="1"/>
          </p:cNvSpPr>
          <p:nvPr/>
        </p:nvSpPr>
        <p:spPr bwMode="auto">
          <a:xfrm flipV="1">
            <a:off x="5046663" y="4341249"/>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 name="Text Box 20">
            <a:extLst>
              <a:ext uri="{FF2B5EF4-FFF2-40B4-BE49-F238E27FC236}">
                <a16:creationId xmlns:a16="http://schemas.microsoft.com/office/drawing/2014/main" xmlns="" id="{BA857BC6-3F20-4600-A725-598BFA2F6018}"/>
              </a:ext>
            </a:extLst>
          </p:cNvPr>
          <p:cNvSpPr txBox="1">
            <a:spLocks noChangeArrowheads="1"/>
          </p:cNvSpPr>
          <p:nvPr/>
        </p:nvSpPr>
        <p:spPr bwMode="auto">
          <a:xfrm>
            <a:off x="1810404" y="5455421"/>
            <a:ext cx="1988044" cy="9153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t>存储指向左</a:t>
            </a:r>
          </a:p>
          <a:p>
            <a:pPr algn="ctr" eaLnBrk="1" hangingPunct="1">
              <a:lnSpc>
                <a:spcPct val="30000"/>
              </a:lnSpc>
              <a:spcBef>
                <a:spcPct val="50000"/>
              </a:spcBef>
            </a:pPr>
            <a:r>
              <a:rPr lang="zh-CN" altLang="en-US" sz="2800"/>
              <a:t>孩子的指针</a:t>
            </a:r>
          </a:p>
        </p:txBody>
      </p:sp>
      <p:sp>
        <p:nvSpPr>
          <p:cNvPr id="12" name="Text Box 21">
            <a:extLst>
              <a:ext uri="{FF2B5EF4-FFF2-40B4-BE49-F238E27FC236}">
                <a16:creationId xmlns:a16="http://schemas.microsoft.com/office/drawing/2014/main" xmlns="" id="{D2687B38-F98A-4296-AAF3-5A14D53FD77D}"/>
              </a:ext>
            </a:extLst>
          </p:cNvPr>
          <p:cNvSpPr txBox="1">
            <a:spLocks noChangeArrowheads="1"/>
          </p:cNvSpPr>
          <p:nvPr/>
        </p:nvSpPr>
        <p:spPr bwMode="auto">
          <a:xfrm>
            <a:off x="6458604" y="5455421"/>
            <a:ext cx="1988044" cy="9153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t>存储指向右</a:t>
            </a:r>
          </a:p>
          <a:p>
            <a:pPr algn="ctr" eaLnBrk="1" hangingPunct="1">
              <a:lnSpc>
                <a:spcPct val="30000"/>
              </a:lnSpc>
              <a:spcBef>
                <a:spcPct val="50000"/>
              </a:spcBef>
            </a:pPr>
            <a:r>
              <a:rPr lang="zh-CN" altLang="en-US" sz="2800"/>
              <a:t>孩子的指针</a:t>
            </a:r>
          </a:p>
        </p:txBody>
      </p:sp>
      <p:sp>
        <p:nvSpPr>
          <p:cNvPr id="13" name="Text Box 22">
            <a:extLst>
              <a:ext uri="{FF2B5EF4-FFF2-40B4-BE49-F238E27FC236}">
                <a16:creationId xmlns:a16="http://schemas.microsoft.com/office/drawing/2014/main" xmlns="" id="{54720F41-59A8-4118-A1EC-80ACCEEF1E39}"/>
              </a:ext>
            </a:extLst>
          </p:cNvPr>
          <p:cNvSpPr txBox="1">
            <a:spLocks noChangeArrowheads="1"/>
          </p:cNvSpPr>
          <p:nvPr/>
        </p:nvSpPr>
        <p:spPr bwMode="auto">
          <a:xfrm>
            <a:off x="4300554" y="5531621"/>
            <a:ext cx="1627369" cy="8830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t>存储结点</a:t>
            </a:r>
          </a:p>
          <a:p>
            <a:pPr algn="ctr" eaLnBrk="1" hangingPunct="1">
              <a:lnSpc>
                <a:spcPct val="20000"/>
              </a:lnSpc>
              <a:spcBef>
                <a:spcPct val="50000"/>
              </a:spcBef>
            </a:pPr>
            <a:r>
              <a:rPr lang="zh-CN" altLang="en-US" sz="2800"/>
              <a:t>本身信息</a:t>
            </a:r>
          </a:p>
        </p:txBody>
      </p:sp>
      <p:sp>
        <p:nvSpPr>
          <p:cNvPr id="14" name="Line 23">
            <a:extLst>
              <a:ext uri="{FF2B5EF4-FFF2-40B4-BE49-F238E27FC236}">
                <a16:creationId xmlns:a16="http://schemas.microsoft.com/office/drawing/2014/main" xmlns="" id="{0EA061E6-ED27-4D88-8F99-33167A7D47D2}"/>
              </a:ext>
            </a:extLst>
          </p:cNvPr>
          <p:cNvSpPr>
            <a:spLocks noChangeShapeType="1"/>
          </p:cNvSpPr>
          <p:nvPr/>
        </p:nvSpPr>
        <p:spPr bwMode="auto">
          <a:xfrm flipV="1">
            <a:off x="2826651" y="5150621"/>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5" name="Line 24">
            <a:extLst>
              <a:ext uri="{FF2B5EF4-FFF2-40B4-BE49-F238E27FC236}">
                <a16:creationId xmlns:a16="http://schemas.microsoft.com/office/drawing/2014/main" xmlns="" id="{6F06F8DA-A266-4466-AE08-8179C3FD6C9C}"/>
              </a:ext>
            </a:extLst>
          </p:cNvPr>
          <p:cNvSpPr>
            <a:spLocks noChangeShapeType="1"/>
          </p:cNvSpPr>
          <p:nvPr/>
        </p:nvSpPr>
        <p:spPr bwMode="auto">
          <a:xfrm flipV="1">
            <a:off x="7398651" y="5150621"/>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6" name="Line 25">
            <a:extLst>
              <a:ext uri="{FF2B5EF4-FFF2-40B4-BE49-F238E27FC236}">
                <a16:creationId xmlns:a16="http://schemas.microsoft.com/office/drawing/2014/main" xmlns="" id="{5641B784-602E-4470-853F-9E00B81802A9}"/>
              </a:ext>
            </a:extLst>
          </p:cNvPr>
          <p:cNvSpPr>
            <a:spLocks noChangeShapeType="1"/>
          </p:cNvSpPr>
          <p:nvPr/>
        </p:nvSpPr>
        <p:spPr bwMode="auto">
          <a:xfrm flipV="1">
            <a:off x="5036451" y="5226821"/>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7" name="Text Box 54">
            <a:extLst>
              <a:ext uri="{FF2B5EF4-FFF2-40B4-BE49-F238E27FC236}">
                <a16:creationId xmlns:a16="http://schemas.microsoft.com/office/drawing/2014/main" xmlns="" id="{C213121E-DB1B-4436-8D07-0A076D126759}"/>
              </a:ext>
            </a:extLst>
          </p:cNvPr>
          <p:cNvSpPr txBox="1">
            <a:spLocks noChangeArrowheads="1"/>
          </p:cNvSpPr>
          <p:nvPr/>
        </p:nvSpPr>
        <p:spPr bwMode="auto">
          <a:xfrm>
            <a:off x="2503488" y="3731649"/>
            <a:ext cx="992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0" dirty="0" err="1"/>
              <a:t>lchild</a:t>
            </a:r>
            <a:endParaRPr lang="en-US" altLang="zh-CN" sz="2800" b="0" dirty="0"/>
          </a:p>
        </p:txBody>
      </p:sp>
      <p:sp>
        <p:nvSpPr>
          <p:cNvPr id="18" name="Text Box 58">
            <a:extLst>
              <a:ext uri="{FF2B5EF4-FFF2-40B4-BE49-F238E27FC236}">
                <a16:creationId xmlns:a16="http://schemas.microsoft.com/office/drawing/2014/main" xmlns="" id="{15E020E7-51D6-4CF1-BB54-BB3DB84E716A}"/>
              </a:ext>
            </a:extLst>
          </p:cNvPr>
          <p:cNvSpPr txBox="1">
            <a:spLocks noChangeArrowheads="1"/>
          </p:cNvSpPr>
          <p:nvPr/>
        </p:nvSpPr>
        <p:spPr bwMode="auto">
          <a:xfrm>
            <a:off x="4637088" y="3731649"/>
            <a:ext cx="774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0"/>
              <a:t>data</a:t>
            </a:r>
          </a:p>
        </p:txBody>
      </p:sp>
      <p:sp>
        <p:nvSpPr>
          <p:cNvPr id="19" name="Text Box 59">
            <a:extLst>
              <a:ext uri="{FF2B5EF4-FFF2-40B4-BE49-F238E27FC236}">
                <a16:creationId xmlns:a16="http://schemas.microsoft.com/office/drawing/2014/main" xmlns="" id="{392A807F-D5B5-432A-96C0-2E130F83FDCA}"/>
              </a:ext>
            </a:extLst>
          </p:cNvPr>
          <p:cNvSpPr txBox="1">
            <a:spLocks noChangeArrowheads="1"/>
          </p:cNvSpPr>
          <p:nvPr/>
        </p:nvSpPr>
        <p:spPr bwMode="auto">
          <a:xfrm>
            <a:off x="6694488" y="3731649"/>
            <a:ext cx="1012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0"/>
              <a:t>rchild</a:t>
            </a:r>
            <a:endParaRPr lang="en-US" altLang="zh-CN" sz="2800" b="0" dirty="0"/>
          </a:p>
        </p:txBody>
      </p:sp>
    </p:spTree>
    <p:extLst>
      <p:ext uri="{BB962C8B-B14F-4D97-AF65-F5344CB8AC3E}">
        <p14:creationId xmlns:p14="http://schemas.microsoft.com/office/powerpoint/2010/main" val="1583887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down)">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wipe(left)">
                                      <p:cBhvr>
                                        <p:cTn id="8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11" grpId="0" animBg="1" autoUpdateAnimBg="0"/>
      <p:bldP spid="12" grpId="0" animBg="1" autoUpdateAnimBg="0"/>
      <p:bldP spid="13" grpId="0" animBg="1" autoUpdateAnimBg="0"/>
      <p:bldP spid="17" grpId="0" autoUpdateAnimBg="0"/>
      <p:bldP spid="18" grpId="0" autoUpdateAnimBg="0"/>
      <p:bldP spid="1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a:extLst>
              <a:ext uri="{FF2B5EF4-FFF2-40B4-BE49-F238E27FC236}">
                <a16:creationId xmlns:a16="http://schemas.microsoft.com/office/drawing/2014/main" xmlns="" id="{DE4E3153-818D-4CA8-A32C-867204B6FE96}"/>
              </a:ext>
            </a:extLst>
          </p:cNvPr>
          <p:cNvSpPr>
            <a:spLocks noGrp="1" noChangeArrowheads="1"/>
          </p:cNvSpPr>
          <p:nvPr>
            <p:ph type="title"/>
          </p:nvPr>
        </p:nvSpPr>
        <p:spPr>
          <a:xfrm>
            <a:off x="1390470" y="0"/>
            <a:ext cx="7772400" cy="1143000"/>
          </a:xfrm>
        </p:spPr>
        <p:txBody>
          <a:bodyPr/>
          <a:lstStyle/>
          <a:p>
            <a:r>
              <a:rPr lang="en-US" altLang="zh-CN"/>
              <a:t>6.2.3</a:t>
            </a:r>
            <a:r>
              <a:rPr lang="zh-CN" altLang="en-US"/>
              <a:t>二叉树的存储结构</a:t>
            </a:r>
          </a:p>
        </p:txBody>
      </p:sp>
      <p:sp>
        <p:nvSpPr>
          <p:cNvPr id="470019" name="Rectangle 3">
            <a:extLst>
              <a:ext uri="{FF2B5EF4-FFF2-40B4-BE49-F238E27FC236}">
                <a16:creationId xmlns:a16="http://schemas.microsoft.com/office/drawing/2014/main" xmlns="" id="{E775081A-FD66-4642-A24F-9DE53D99B974}"/>
              </a:ext>
            </a:extLst>
          </p:cNvPr>
          <p:cNvSpPr>
            <a:spLocks noGrp="1" noChangeArrowheads="1"/>
          </p:cNvSpPr>
          <p:nvPr>
            <p:ph type="body" idx="1"/>
          </p:nvPr>
        </p:nvSpPr>
        <p:spPr>
          <a:xfrm>
            <a:off x="1065213" y="1100342"/>
            <a:ext cx="8459788" cy="2542880"/>
          </a:xfrm>
        </p:spPr>
        <p:txBody>
          <a:bodyPr/>
          <a:lstStyle/>
          <a:p>
            <a:pPr marL="0" indent="0">
              <a:buNone/>
            </a:pPr>
            <a:r>
              <a:rPr lang="zh-CN" altLang="en-US" b="0" dirty="0"/>
              <a:t>链式存储结构</a:t>
            </a:r>
          </a:p>
          <a:p>
            <a:pPr lvl="1"/>
            <a:r>
              <a:rPr lang="zh-CN" altLang="en-US" dirty="0">
                <a:solidFill>
                  <a:srgbClr val="FF0000"/>
                </a:solidFill>
                <a:latin typeface="楷体_GB2312" pitchFamily="49" charset="-122"/>
                <a:ea typeface="楷体_GB2312" pitchFamily="49" charset="-122"/>
              </a:rPr>
              <a:t>三叉链表</a:t>
            </a:r>
            <a:endParaRPr lang="zh-CN" altLang="en-US" b="0" dirty="0">
              <a:solidFill>
                <a:srgbClr val="FF0000"/>
              </a:solidFill>
            </a:endParaRPr>
          </a:p>
          <a:p>
            <a:pPr marL="457200" lvl="1" indent="0">
              <a:buNone/>
            </a:pPr>
            <a:r>
              <a:rPr lang="zh-CN" altLang="en-US" sz="2400" b="0" dirty="0">
                <a:latin typeface="Times New Roman" panose="02020603050405020304" pitchFamily="18" charset="0"/>
                <a:cs typeface="Times New Roman" panose="02020603050405020304" pitchFamily="18" charset="0"/>
              </a:rPr>
              <a:t>为了便于找到结点的双亲，在二叉链表基础上增加一个指向其双亲的指针域</a:t>
            </a:r>
            <a:endParaRPr lang="en-US" altLang="zh-CN" sz="2400" b="0" dirty="0">
              <a:latin typeface="Times New Roman" panose="02020603050405020304" pitchFamily="18" charset="0"/>
              <a:cs typeface="Times New Roman" panose="02020603050405020304" pitchFamily="18" charset="0"/>
            </a:endParaRPr>
          </a:p>
        </p:txBody>
      </p:sp>
      <p:graphicFrame>
        <p:nvGraphicFramePr>
          <p:cNvPr id="20" name="Group 41">
            <a:extLst>
              <a:ext uri="{FF2B5EF4-FFF2-40B4-BE49-F238E27FC236}">
                <a16:creationId xmlns:a16="http://schemas.microsoft.com/office/drawing/2014/main" xmlns="" id="{31A6E8AE-3D74-4FBB-B0A3-0A25C5ED8AA8}"/>
              </a:ext>
            </a:extLst>
          </p:cNvPr>
          <p:cNvGraphicFramePr>
            <a:graphicFrameLocks noGrp="1"/>
          </p:cNvGraphicFramePr>
          <p:nvPr>
            <p:extLst>
              <p:ext uri="{D42A27DB-BD31-4B8C-83A1-F6EECF244321}">
                <p14:modId xmlns:p14="http://schemas.microsoft.com/office/powerpoint/2010/main" val="3832196044"/>
              </p:ext>
            </p:extLst>
          </p:nvPr>
        </p:nvGraphicFramePr>
        <p:xfrm>
          <a:off x="1295400" y="4163169"/>
          <a:ext cx="8128000" cy="517638"/>
        </p:xfrm>
        <a:graphic>
          <a:graphicData uri="http://schemas.openxmlformats.org/drawingml/2006/table">
            <a:tbl>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lchild</a:t>
                      </a:r>
                    </a:p>
                  </a:txBody>
                  <a:tcPr marT="45459" marB="454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data</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itchFamily="18" charset="0"/>
                          <a:ea typeface="宋体" charset="-122"/>
                        </a:rPr>
                        <a:t>parent</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err="1">
                          <a:ln>
                            <a:noFill/>
                          </a:ln>
                          <a:solidFill>
                            <a:schemeClr val="tx1"/>
                          </a:solidFill>
                          <a:effectLst/>
                          <a:latin typeface="Times New Roman" pitchFamily="18" charset="0"/>
                          <a:ea typeface="宋体" charset="-122"/>
                        </a:rPr>
                        <a:t>rchild</a:t>
                      </a:r>
                      <a:endParaRPr kumimoji="1" lang="en-US" altLang="zh-CN" sz="2800" b="0" i="0" u="none" strike="noStrike" cap="none" normalizeH="0" baseline="0" dirty="0">
                        <a:ln>
                          <a:noFill/>
                        </a:ln>
                        <a:solidFill>
                          <a:schemeClr val="tx1"/>
                        </a:solidFill>
                        <a:effectLst/>
                        <a:latin typeface="Times New Roman" pitchFamily="18" charset="0"/>
                        <a:ea typeface="宋体" charset="-122"/>
                      </a:endParaRPr>
                    </a:p>
                  </a:txBody>
                  <a:tcPr marT="45459" marB="45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21" name="Text Box 43">
            <a:extLst>
              <a:ext uri="{FF2B5EF4-FFF2-40B4-BE49-F238E27FC236}">
                <a16:creationId xmlns:a16="http://schemas.microsoft.com/office/drawing/2014/main" xmlns="" id="{D8091F7C-A1F4-4C5C-9CE7-90B3254795C7}"/>
              </a:ext>
            </a:extLst>
          </p:cNvPr>
          <p:cNvSpPr txBox="1">
            <a:spLocks noChangeArrowheads="1"/>
          </p:cNvSpPr>
          <p:nvPr/>
        </p:nvSpPr>
        <p:spPr bwMode="auto">
          <a:xfrm>
            <a:off x="1295400" y="5153769"/>
            <a:ext cx="1831975" cy="588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t>左指针域</a:t>
            </a:r>
          </a:p>
        </p:txBody>
      </p:sp>
      <p:sp>
        <p:nvSpPr>
          <p:cNvPr id="22" name="Text Box 44">
            <a:extLst>
              <a:ext uri="{FF2B5EF4-FFF2-40B4-BE49-F238E27FC236}">
                <a16:creationId xmlns:a16="http://schemas.microsoft.com/office/drawing/2014/main" xmlns="" id="{7643251A-393F-43D5-8350-88ECC8D924C5}"/>
              </a:ext>
            </a:extLst>
          </p:cNvPr>
          <p:cNvSpPr txBox="1">
            <a:spLocks noChangeArrowheads="1"/>
          </p:cNvSpPr>
          <p:nvPr/>
        </p:nvSpPr>
        <p:spPr bwMode="auto">
          <a:xfrm>
            <a:off x="7620000" y="5153769"/>
            <a:ext cx="1831975" cy="588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t>右指针域</a:t>
            </a:r>
          </a:p>
        </p:txBody>
      </p:sp>
      <p:sp>
        <p:nvSpPr>
          <p:cNvPr id="23" name="Text Box 45">
            <a:extLst>
              <a:ext uri="{FF2B5EF4-FFF2-40B4-BE49-F238E27FC236}">
                <a16:creationId xmlns:a16="http://schemas.microsoft.com/office/drawing/2014/main" xmlns="" id="{D2F023EC-FFD6-43C8-9931-8C9B2A4063B2}"/>
              </a:ext>
            </a:extLst>
          </p:cNvPr>
          <p:cNvSpPr txBox="1">
            <a:spLocks noChangeArrowheads="1"/>
          </p:cNvSpPr>
          <p:nvPr/>
        </p:nvSpPr>
        <p:spPr bwMode="auto">
          <a:xfrm>
            <a:off x="3581400" y="5153769"/>
            <a:ext cx="1422400" cy="588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t>数据域</a:t>
            </a:r>
          </a:p>
        </p:txBody>
      </p:sp>
      <p:sp>
        <p:nvSpPr>
          <p:cNvPr id="24" name="Text Box 46">
            <a:extLst>
              <a:ext uri="{FF2B5EF4-FFF2-40B4-BE49-F238E27FC236}">
                <a16:creationId xmlns:a16="http://schemas.microsoft.com/office/drawing/2014/main" xmlns="" id="{745FA9CB-741D-47F8-8C3B-41F391BECF8C}"/>
              </a:ext>
            </a:extLst>
          </p:cNvPr>
          <p:cNvSpPr txBox="1">
            <a:spLocks noChangeArrowheads="1"/>
          </p:cNvSpPr>
          <p:nvPr/>
        </p:nvSpPr>
        <p:spPr bwMode="auto">
          <a:xfrm>
            <a:off x="5257800" y="5153769"/>
            <a:ext cx="2241550" cy="588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t>双亲指针域</a:t>
            </a:r>
          </a:p>
        </p:txBody>
      </p:sp>
      <p:sp>
        <p:nvSpPr>
          <p:cNvPr id="25" name="Line 47">
            <a:extLst>
              <a:ext uri="{FF2B5EF4-FFF2-40B4-BE49-F238E27FC236}">
                <a16:creationId xmlns:a16="http://schemas.microsoft.com/office/drawing/2014/main" xmlns="" id="{4C2838B4-51DE-472D-AEF2-F5E409B9A939}"/>
              </a:ext>
            </a:extLst>
          </p:cNvPr>
          <p:cNvSpPr>
            <a:spLocks noChangeShapeType="1"/>
          </p:cNvSpPr>
          <p:nvPr/>
        </p:nvSpPr>
        <p:spPr bwMode="auto">
          <a:xfrm flipV="1">
            <a:off x="2133600" y="4848969"/>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 name="Line 48">
            <a:extLst>
              <a:ext uri="{FF2B5EF4-FFF2-40B4-BE49-F238E27FC236}">
                <a16:creationId xmlns:a16="http://schemas.microsoft.com/office/drawing/2014/main" xmlns="" id="{4A7D9FD2-FF1F-4B0A-82EE-BDC0C1035742}"/>
              </a:ext>
            </a:extLst>
          </p:cNvPr>
          <p:cNvSpPr>
            <a:spLocks noChangeShapeType="1"/>
          </p:cNvSpPr>
          <p:nvPr/>
        </p:nvSpPr>
        <p:spPr bwMode="auto">
          <a:xfrm flipV="1">
            <a:off x="6400800" y="4848969"/>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7" name="Line 49">
            <a:extLst>
              <a:ext uri="{FF2B5EF4-FFF2-40B4-BE49-F238E27FC236}">
                <a16:creationId xmlns:a16="http://schemas.microsoft.com/office/drawing/2014/main" xmlns="" id="{E7E4E7E6-6434-4312-94C8-CE5A9A4505AC}"/>
              </a:ext>
            </a:extLst>
          </p:cNvPr>
          <p:cNvSpPr>
            <a:spLocks noChangeShapeType="1"/>
          </p:cNvSpPr>
          <p:nvPr/>
        </p:nvSpPr>
        <p:spPr bwMode="auto">
          <a:xfrm flipV="1">
            <a:off x="4343400" y="4848969"/>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8" name="Line 50">
            <a:extLst>
              <a:ext uri="{FF2B5EF4-FFF2-40B4-BE49-F238E27FC236}">
                <a16:creationId xmlns:a16="http://schemas.microsoft.com/office/drawing/2014/main" xmlns="" id="{0E6240F7-1717-4FCB-857C-58C269CA9588}"/>
              </a:ext>
            </a:extLst>
          </p:cNvPr>
          <p:cNvSpPr>
            <a:spLocks noChangeShapeType="1"/>
          </p:cNvSpPr>
          <p:nvPr/>
        </p:nvSpPr>
        <p:spPr bwMode="auto">
          <a:xfrm flipV="1">
            <a:off x="8458200" y="4848969"/>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9" name="Text Box 53">
            <a:extLst>
              <a:ext uri="{FF2B5EF4-FFF2-40B4-BE49-F238E27FC236}">
                <a16:creationId xmlns:a16="http://schemas.microsoft.com/office/drawing/2014/main" xmlns="" id="{94926004-C5E6-49E7-B128-9B67F21EA5C6}"/>
              </a:ext>
            </a:extLst>
          </p:cNvPr>
          <p:cNvSpPr txBox="1">
            <a:spLocks noChangeArrowheads="1"/>
          </p:cNvSpPr>
          <p:nvPr/>
        </p:nvSpPr>
        <p:spPr bwMode="auto">
          <a:xfrm>
            <a:off x="3124200" y="3477369"/>
            <a:ext cx="3870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dirty="0">
                <a:solidFill>
                  <a:srgbClr val="FF0000"/>
                </a:solidFill>
              </a:rPr>
              <a:t>三叉链表树结点结构</a:t>
            </a:r>
          </a:p>
        </p:txBody>
      </p:sp>
    </p:spTree>
    <p:extLst>
      <p:ext uri="{BB962C8B-B14F-4D97-AF65-F5344CB8AC3E}">
        <p14:creationId xmlns:p14="http://schemas.microsoft.com/office/powerpoint/2010/main" val="3712928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down)">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down)">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left)">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P spid="22" grpId="0" animBg="1" autoUpdateAnimBg="0"/>
      <p:bldP spid="23" grpId="0" animBg="1" autoUpdateAnimBg="0"/>
      <p:bldP spid="24" grpId="0" animBg="1" autoUpdateAnimBg="0"/>
      <p:bldP spid="2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4786" name="Group 2">
            <a:extLst>
              <a:ext uri="{FF2B5EF4-FFF2-40B4-BE49-F238E27FC236}">
                <a16:creationId xmlns:a16="http://schemas.microsoft.com/office/drawing/2014/main" xmlns="" id="{AF15DF77-4E0B-4E87-9182-E0EAC384FEF5}"/>
              </a:ext>
            </a:extLst>
          </p:cNvPr>
          <p:cNvGrpSpPr>
            <a:grpSpLocks/>
          </p:cNvGrpSpPr>
          <p:nvPr/>
        </p:nvGrpSpPr>
        <p:grpSpPr bwMode="auto">
          <a:xfrm>
            <a:off x="634366" y="1812925"/>
            <a:ext cx="2204816" cy="3079750"/>
            <a:chOff x="1525" y="1344"/>
            <a:chExt cx="2342" cy="1940"/>
          </a:xfrm>
        </p:grpSpPr>
        <p:sp useBgFill="1">
          <p:nvSpPr>
            <p:cNvPr id="374787" name="Oval 3">
              <a:extLst>
                <a:ext uri="{FF2B5EF4-FFF2-40B4-BE49-F238E27FC236}">
                  <a16:creationId xmlns:a16="http://schemas.microsoft.com/office/drawing/2014/main" xmlns="" id="{44ACA5AF-96C5-4631-9DD2-DD7AE2C84430}"/>
                </a:ext>
              </a:extLst>
            </p:cNvPr>
            <p:cNvSpPr>
              <a:spLocks noChangeArrowheads="1"/>
            </p:cNvSpPr>
            <p:nvPr/>
          </p:nvSpPr>
          <p:spPr bwMode="auto">
            <a:xfrm>
              <a:off x="2245" y="1344"/>
              <a:ext cx="480" cy="366"/>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200" b="1">
                  <a:solidFill>
                    <a:srgbClr val="990033"/>
                  </a:solidFill>
                </a:rPr>
                <a:t>A</a:t>
              </a:r>
              <a:endParaRPr lang="en-US" altLang="zh-CN" sz="1400"/>
            </a:p>
          </p:txBody>
        </p:sp>
        <p:sp useBgFill="1">
          <p:nvSpPr>
            <p:cNvPr id="374788" name="Oval 4">
              <a:extLst>
                <a:ext uri="{FF2B5EF4-FFF2-40B4-BE49-F238E27FC236}">
                  <a16:creationId xmlns:a16="http://schemas.microsoft.com/office/drawing/2014/main" xmlns="" id="{E2DF4B6E-24DB-49E8-9792-FDCAE0BDE465}"/>
                </a:ext>
              </a:extLst>
            </p:cNvPr>
            <p:cNvSpPr>
              <a:spLocks noChangeArrowheads="1"/>
            </p:cNvSpPr>
            <p:nvPr/>
          </p:nvSpPr>
          <p:spPr bwMode="auto">
            <a:xfrm>
              <a:off x="1525" y="1847"/>
              <a:ext cx="528" cy="369"/>
            </a:xfrm>
            <a:prstGeom prst="ellipse">
              <a:avLst/>
            </a:prstGeom>
            <a:ln w="28575"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600" b="1">
                  <a:solidFill>
                    <a:srgbClr val="990033"/>
                  </a:solidFill>
                </a:rPr>
                <a:t>B</a:t>
              </a:r>
              <a:endParaRPr lang="en-US" altLang="zh-CN" sz="1600"/>
            </a:p>
          </p:txBody>
        </p:sp>
        <p:sp useBgFill="1">
          <p:nvSpPr>
            <p:cNvPr id="374789" name="Oval 5">
              <a:extLst>
                <a:ext uri="{FF2B5EF4-FFF2-40B4-BE49-F238E27FC236}">
                  <a16:creationId xmlns:a16="http://schemas.microsoft.com/office/drawing/2014/main" xmlns="" id="{91DF2B5F-206A-48FB-BF81-26D3B33ED311}"/>
                </a:ext>
              </a:extLst>
            </p:cNvPr>
            <p:cNvSpPr>
              <a:spLocks noChangeArrowheads="1"/>
            </p:cNvSpPr>
            <p:nvPr/>
          </p:nvSpPr>
          <p:spPr bwMode="auto">
            <a:xfrm>
              <a:off x="1775" y="2436"/>
              <a:ext cx="480" cy="369"/>
            </a:xfrm>
            <a:prstGeom prst="ellipse">
              <a:avLst/>
            </a:prstGeom>
            <a:ln w="28575"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4000" b="1">
                  <a:solidFill>
                    <a:srgbClr val="990033"/>
                  </a:solidFill>
                </a:rPr>
                <a:t>C</a:t>
              </a:r>
              <a:endParaRPr lang="en-US" altLang="zh-CN"/>
            </a:p>
          </p:txBody>
        </p:sp>
        <p:sp useBgFill="1">
          <p:nvSpPr>
            <p:cNvPr id="374790" name="Oval 6">
              <a:extLst>
                <a:ext uri="{FF2B5EF4-FFF2-40B4-BE49-F238E27FC236}">
                  <a16:creationId xmlns:a16="http://schemas.microsoft.com/office/drawing/2014/main" xmlns="" id="{A7996FDD-7C49-4413-AC7F-2A55FED55937}"/>
                </a:ext>
              </a:extLst>
            </p:cNvPr>
            <p:cNvSpPr>
              <a:spLocks noChangeArrowheads="1"/>
            </p:cNvSpPr>
            <p:nvPr/>
          </p:nvSpPr>
          <p:spPr bwMode="auto">
            <a:xfrm>
              <a:off x="2869" y="1821"/>
              <a:ext cx="528" cy="339"/>
            </a:xfrm>
            <a:prstGeom prst="ellipse">
              <a:avLst/>
            </a:prstGeom>
            <a:ln w="28575"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4000" b="1">
                  <a:solidFill>
                    <a:srgbClr val="990033"/>
                  </a:solidFill>
                </a:rPr>
                <a:t>D</a:t>
              </a:r>
              <a:endParaRPr lang="en-US" altLang="zh-CN"/>
            </a:p>
          </p:txBody>
        </p:sp>
        <p:sp useBgFill="1">
          <p:nvSpPr>
            <p:cNvPr id="374791" name="Oval 7">
              <a:extLst>
                <a:ext uri="{FF2B5EF4-FFF2-40B4-BE49-F238E27FC236}">
                  <a16:creationId xmlns:a16="http://schemas.microsoft.com/office/drawing/2014/main" xmlns="" id="{7FD8F9CA-4BB4-4321-8301-3BA054081582}"/>
                </a:ext>
              </a:extLst>
            </p:cNvPr>
            <p:cNvSpPr>
              <a:spLocks noChangeArrowheads="1"/>
            </p:cNvSpPr>
            <p:nvPr/>
          </p:nvSpPr>
          <p:spPr bwMode="auto">
            <a:xfrm>
              <a:off x="3339" y="2327"/>
              <a:ext cx="528" cy="369"/>
            </a:xfrm>
            <a:prstGeom prst="ellipse">
              <a:avLst/>
            </a:prstGeom>
            <a:ln w="28575"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4000" b="1">
                  <a:solidFill>
                    <a:srgbClr val="990033"/>
                  </a:solidFill>
                </a:rPr>
                <a:t>E</a:t>
              </a:r>
              <a:endParaRPr lang="en-US" altLang="zh-CN" b="1"/>
            </a:p>
          </p:txBody>
        </p:sp>
        <p:sp useBgFill="1">
          <p:nvSpPr>
            <p:cNvPr id="374792" name="Oval 8">
              <a:extLst>
                <a:ext uri="{FF2B5EF4-FFF2-40B4-BE49-F238E27FC236}">
                  <a16:creationId xmlns:a16="http://schemas.microsoft.com/office/drawing/2014/main" xmlns="" id="{EA692683-1AA2-4DDB-826B-AA2D9448A2AA}"/>
                </a:ext>
              </a:extLst>
            </p:cNvPr>
            <p:cNvSpPr>
              <a:spLocks noChangeArrowheads="1"/>
            </p:cNvSpPr>
            <p:nvPr/>
          </p:nvSpPr>
          <p:spPr bwMode="auto">
            <a:xfrm>
              <a:off x="3133" y="2945"/>
              <a:ext cx="528" cy="339"/>
            </a:xfrm>
            <a:prstGeom prst="ellipse">
              <a:avLst/>
            </a:prstGeom>
            <a:ln w="28575"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4000" b="1">
                  <a:solidFill>
                    <a:srgbClr val="990033"/>
                  </a:solidFill>
                </a:rPr>
                <a:t>F</a:t>
              </a:r>
              <a:endParaRPr lang="en-US" altLang="zh-CN"/>
            </a:p>
          </p:txBody>
        </p:sp>
        <p:sp>
          <p:nvSpPr>
            <p:cNvPr id="374793" name="Line 9">
              <a:extLst>
                <a:ext uri="{FF2B5EF4-FFF2-40B4-BE49-F238E27FC236}">
                  <a16:creationId xmlns:a16="http://schemas.microsoft.com/office/drawing/2014/main" xmlns="" id="{3154DB97-BB89-49DD-99EA-05D8EA4A441B}"/>
                </a:ext>
              </a:extLst>
            </p:cNvPr>
            <p:cNvSpPr>
              <a:spLocks noChangeShapeType="1"/>
            </p:cNvSpPr>
            <p:nvPr/>
          </p:nvSpPr>
          <p:spPr bwMode="auto">
            <a:xfrm flipH="1">
              <a:off x="1861" y="1584"/>
              <a:ext cx="384" cy="288"/>
            </a:xfrm>
            <a:prstGeom prst="line">
              <a:avLst/>
            </a:prstGeom>
            <a:noFill/>
            <a:ln w="28575" cap="sq">
              <a:solidFill>
                <a:srgbClr val="AE68A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794" name="Line 10">
              <a:extLst>
                <a:ext uri="{FF2B5EF4-FFF2-40B4-BE49-F238E27FC236}">
                  <a16:creationId xmlns:a16="http://schemas.microsoft.com/office/drawing/2014/main" xmlns="" id="{31B488D7-86AD-4069-8F90-A82DA1126EA2}"/>
                </a:ext>
              </a:extLst>
            </p:cNvPr>
            <p:cNvSpPr>
              <a:spLocks noChangeShapeType="1"/>
            </p:cNvSpPr>
            <p:nvPr/>
          </p:nvSpPr>
          <p:spPr bwMode="auto">
            <a:xfrm>
              <a:off x="1861" y="2216"/>
              <a:ext cx="92" cy="213"/>
            </a:xfrm>
            <a:prstGeom prst="line">
              <a:avLst/>
            </a:prstGeom>
            <a:noFill/>
            <a:ln w="28575" cap="sq">
              <a:solidFill>
                <a:srgbClr val="AE68A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795" name="Line 11">
              <a:extLst>
                <a:ext uri="{FF2B5EF4-FFF2-40B4-BE49-F238E27FC236}">
                  <a16:creationId xmlns:a16="http://schemas.microsoft.com/office/drawing/2014/main" xmlns="" id="{4573CC5A-EA53-47E5-85C1-54D2620762D6}"/>
                </a:ext>
              </a:extLst>
            </p:cNvPr>
            <p:cNvSpPr>
              <a:spLocks noChangeShapeType="1"/>
            </p:cNvSpPr>
            <p:nvPr/>
          </p:nvSpPr>
          <p:spPr bwMode="auto">
            <a:xfrm>
              <a:off x="2725" y="1584"/>
              <a:ext cx="349" cy="240"/>
            </a:xfrm>
            <a:prstGeom prst="line">
              <a:avLst/>
            </a:prstGeom>
            <a:noFill/>
            <a:ln w="28575" cap="sq">
              <a:solidFill>
                <a:srgbClr val="AE68A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796" name="Line 12">
              <a:extLst>
                <a:ext uri="{FF2B5EF4-FFF2-40B4-BE49-F238E27FC236}">
                  <a16:creationId xmlns:a16="http://schemas.microsoft.com/office/drawing/2014/main" xmlns="" id="{FB60110C-BBDC-4C69-89CB-02A9552F9AFA}"/>
                </a:ext>
              </a:extLst>
            </p:cNvPr>
            <p:cNvSpPr>
              <a:spLocks noChangeShapeType="1"/>
            </p:cNvSpPr>
            <p:nvPr/>
          </p:nvSpPr>
          <p:spPr bwMode="auto">
            <a:xfrm>
              <a:off x="3301" y="2112"/>
              <a:ext cx="240" cy="213"/>
            </a:xfrm>
            <a:prstGeom prst="line">
              <a:avLst/>
            </a:prstGeom>
            <a:noFill/>
            <a:ln w="28575" cap="sq">
              <a:solidFill>
                <a:srgbClr val="AE68A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797" name="Line 13">
              <a:extLst>
                <a:ext uri="{FF2B5EF4-FFF2-40B4-BE49-F238E27FC236}">
                  <a16:creationId xmlns:a16="http://schemas.microsoft.com/office/drawing/2014/main" xmlns="" id="{68384749-2678-4BD7-9E89-0B45574A75D4}"/>
                </a:ext>
              </a:extLst>
            </p:cNvPr>
            <p:cNvSpPr>
              <a:spLocks noChangeShapeType="1"/>
            </p:cNvSpPr>
            <p:nvPr/>
          </p:nvSpPr>
          <p:spPr bwMode="auto">
            <a:xfrm flipH="1">
              <a:off x="3339" y="2696"/>
              <a:ext cx="168" cy="249"/>
            </a:xfrm>
            <a:prstGeom prst="line">
              <a:avLst/>
            </a:prstGeom>
            <a:noFill/>
            <a:ln w="28575" cap="sq">
              <a:solidFill>
                <a:srgbClr val="AE68A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 name="Rectangle 2">
            <a:extLst>
              <a:ext uri="{FF2B5EF4-FFF2-40B4-BE49-F238E27FC236}">
                <a16:creationId xmlns:a16="http://schemas.microsoft.com/office/drawing/2014/main" xmlns="" id="{AA7818ED-A6C7-4020-A78C-6574AC9439E0}"/>
              </a:ext>
            </a:extLst>
          </p:cNvPr>
          <p:cNvSpPr>
            <a:spLocks noChangeArrowheads="1"/>
          </p:cNvSpPr>
          <p:nvPr/>
        </p:nvSpPr>
        <p:spPr bwMode="auto">
          <a:xfrm>
            <a:off x="5715000" y="280005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600" b="1">
                <a:solidFill>
                  <a:srgbClr val="005400"/>
                </a:solidFill>
              </a:rPr>
              <a:t>A</a:t>
            </a:r>
            <a:endParaRPr lang="en-US" altLang="zh-CN">
              <a:solidFill>
                <a:schemeClr val="tx1"/>
              </a:solidFill>
            </a:endParaRPr>
          </a:p>
        </p:txBody>
      </p:sp>
      <p:sp>
        <p:nvSpPr>
          <p:cNvPr id="16" name="Line 3">
            <a:extLst>
              <a:ext uri="{FF2B5EF4-FFF2-40B4-BE49-F238E27FC236}">
                <a16:creationId xmlns:a16="http://schemas.microsoft.com/office/drawing/2014/main" xmlns="" id="{D5B5493F-996F-465F-9487-F842F20A6F27}"/>
              </a:ext>
            </a:extLst>
          </p:cNvPr>
          <p:cNvSpPr>
            <a:spLocks noChangeShapeType="1"/>
          </p:cNvSpPr>
          <p:nvPr/>
        </p:nvSpPr>
        <p:spPr bwMode="auto">
          <a:xfrm>
            <a:off x="6096000" y="280005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4">
            <a:extLst>
              <a:ext uri="{FF2B5EF4-FFF2-40B4-BE49-F238E27FC236}">
                <a16:creationId xmlns:a16="http://schemas.microsoft.com/office/drawing/2014/main" xmlns="" id="{F16064B5-0492-46FD-B133-ACA599E14E9A}"/>
              </a:ext>
            </a:extLst>
          </p:cNvPr>
          <p:cNvSpPr>
            <a:spLocks noChangeShapeType="1"/>
          </p:cNvSpPr>
          <p:nvPr/>
        </p:nvSpPr>
        <p:spPr bwMode="auto">
          <a:xfrm>
            <a:off x="6858000" y="280005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5">
            <a:extLst>
              <a:ext uri="{FF2B5EF4-FFF2-40B4-BE49-F238E27FC236}">
                <a16:creationId xmlns:a16="http://schemas.microsoft.com/office/drawing/2014/main" xmlns="" id="{620CD09F-5D8D-46E5-9B8E-D12084723B2C}"/>
              </a:ext>
            </a:extLst>
          </p:cNvPr>
          <p:cNvSpPr>
            <a:spLocks noChangeArrowheads="1"/>
          </p:cNvSpPr>
          <p:nvPr/>
        </p:nvSpPr>
        <p:spPr bwMode="auto">
          <a:xfrm>
            <a:off x="7620000" y="394305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600" b="1">
                <a:solidFill>
                  <a:srgbClr val="005400"/>
                </a:solidFill>
              </a:rPr>
              <a:t>D</a:t>
            </a:r>
            <a:endParaRPr lang="en-US" altLang="zh-CN">
              <a:solidFill>
                <a:schemeClr val="tx1"/>
              </a:solidFill>
            </a:endParaRPr>
          </a:p>
        </p:txBody>
      </p:sp>
      <p:sp>
        <p:nvSpPr>
          <p:cNvPr id="19" name="Line 6">
            <a:extLst>
              <a:ext uri="{FF2B5EF4-FFF2-40B4-BE49-F238E27FC236}">
                <a16:creationId xmlns:a16="http://schemas.microsoft.com/office/drawing/2014/main" xmlns="" id="{99ECB636-540B-4115-AEEC-8767D7D96107}"/>
              </a:ext>
            </a:extLst>
          </p:cNvPr>
          <p:cNvSpPr>
            <a:spLocks noChangeShapeType="1"/>
          </p:cNvSpPr>
          <p:nvPr/>
        </p:nvSpPr>
        <p:spPr bwMode="auto">
          <a:xfrm>
            <a:off x="8001000" y="394305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7">
            <a:extLst>
              <a:ext uri="{FF2B5EF4-FFF2-40B4-BE49-F238E27FC236}">
                <a16:creationId xmlns:a16="http://schemas.microsoft.com/office/drawing/2014/main" xmlns="" id="{B7010C15-1EEA-40F2-9443-092CD814BD77}"/>
              </a:ext>
            </a:extLst>
          </p:cNvPr>
          <p:cNvSpPr>
            <a:spLocks noChangeShapeType="1"/>
          </p:cNvSpPr>
          <p:nvPr/>
        </p:nvSpPr>
        <p:spPr bwMode="auto">
          <a:xfrm>
            <a:off x="8763000" y="394305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8">
            <a:extLst>
              <a:ext uri="{FF2B5EF4-FFF2-40B4-BE49-F238E27FC236}">
                <a16:creationId xmlns:a16="http://schemas.microsoft.com/office/drawing/2014/main" xmlns="" id="{D79094F7-49A2-4B2D-8919-A7E63671BCBD}"/>
              </a:ext>
            </a:extLst>
          </p:cNvPr>
          <p:cNvSpPr>
            <a:spLocks noChangeArrowheads="1"/>
          </p:cNvSpPr>
          <p:nvPr/>
        </p:nvSpPr>
        <p:spPr bwMode="auto">
          <a:xfrm>
            <a:off x="9525000" y="508605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600" b="1">
                <a:solidFill>
                  <a:srgbClr val="005400"/>
                </a:solidFill>
              </a:rPr>
              <a:t>E</a:t>
            </a:r>
            <a:endParaRPr lang="en-US" altLang="zh-CN">
              <a:solidFill>
                <a:schemeClr val="tx1"/>
              </a:solidFill>
            </a:endParaRPr>
          </a:p>
        </p:txBody>
      </p:sp>
      <p:sp>
        <p:nvSpPr>
          <p:cNvPr id="22" name="Line 9">
            <a:extLst>
              <a:ext uri="{FF2B5EF4-FFF2-40B4-BE49-F238E27FC236}">
                <a16:creationId xmlns:a16="http://schemas.microsoft.com/office/drawing/2014/main" xmlns="" id="{EFCB6C9C-DE1C-4261-B58A-F5E43AA4C3F7}"/>
              </a:ext>
            </a:extLst>
          </p:cNvPr>
          <p:cNvSpPr>
            <a:spLocks noChangeShapeType="1"/>
          </p:cNvSpPr>
          <p:nvPr/>
        </p:nvSpPr>
        <p:spPr bwMode="auto">
          <a:xfrm>
            <a:off x="9906000" y="508605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0">
            <a:extLst>
              <a:ext uri="{FF2B5EF4-FFF2-40B4-BE49-F238E27FC236}">
                <a16:creationId xmlns:a16="http://schemas.microsoft.com/office/drawing/2014/main" xmlns="" id="{9FC7B27C-B600-46D4-B328-680DA90FBAF3}"/>
              </a:ext>
            </a:extLst>
          </p:cNvPr>
          <p:cNvSpPr>
            <a:spLocks noChangeShapeType="1"/>
          </p:cNvSpPr>
          <p:nvPr/>
        </p:nvSpPr>
        <p:spPr bwMode="auto">
          <a:xfrm>
            <a:off x="10668000" y="508605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11">
            <a:extLst>
              <a:ext uri="{FF2B5EF4-FFF2-40B4-BE49-F238E27FC236}">
                <a16:creationId xmlns:a16="http://schemas.microsoft.com/office/drawing/2014/main" xmlns="" id="{53F249EF-B12B-4DA3-B7E1-4124832D749D}"/>
              </a:ext>
            </a:extLst>
          </p:cNvPr>
          <p:cNvSpPr>
            <a:spLocks noChangeArrowheads="1"/>
          </p:cNvSpPr>
          <p:nvPr/>
        </p:nvSpPr>
        <p:spPr bwMode="auto">
          <a:xfrm>
            <a:off x="3810000" y="394305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600" b="1">
                <a:solidFill>
                  <a:srgbClr val="005400"/>
                </a:solidFill>
              </a:rPr>
              <a:t>B</a:t>
            </a:r>
            <a:endParaRPr lang="en-US" altLang="zh-CN">
              <a:solidFill>
                <a:schemeClr val="tx1"/>
              </a:solidFill>
            </a:endParaRPr>
          </a:p>
        </p:txBody>
      </p:sp>
      <p:sp>
        <p:nvSpPr>
          <p:cNvPr id="25" name="Line 12">
            <a:extLst>
              <a:ext uri="{FF2B5EF4-FFF2-40B4-BE49-F238E27FC236}">
                <a16:creationId xmlns:a16="http://schemas.microsoft.com/office/drawing/2014/main" xmlns="" id="{61CCB801-E847-446F-A1A5-A69EA6596747}"/>
              </a:ext>
            </a:extLst>
          </p:cNvPr>
          <p:cNvSpPr>
            <a:spLocks noChangeShapeType="1"/>
          </p:cNvSpPr>
          <p:nvPr/>
        </p:nvSpPr>
        <p:spPr bwMode="auto">
          <a:xfrm>
            <a:off x="4191000" y="394305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13">
            <a:extLst>
              <a:ext uri="{FF2B5EF4-FFF2-40B4-BE49-F238E27FC236}">
                <a16:creationId xmlns:a16="http://schemas.microsoft.com/office/drawing/2014/main" xmlns="" id="{6AB3CDDC-7CD4-48DC-8B3B-8A73EA3FE65F}"/>
              </a:ext>
            </a:extLst>
          </p:cNvPr>
          <p:cNvSpPr>
            <a:spLocks noChangeShapeType="1"/>
          </p:cNvSpPr>
          <p:nvPr/>
        </p:nvSpPr>
        <p:spPr bwMode="auto">
          <a:xfrm>
            <a:off x="4953000" y="394305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14">
            <a:extLst>
              <a:ext uri="{FF2B5EF4-FFF2-40B4-BE49-F238E27FC236}">
                <a16:creationId xmlns:a16="http://schemas.microsoft.com/office/drawing/2014/main" xmlns="" id="{804D78D5-635B-402D-928D-2843E79F0664}"/>
              </a:ext>
            </a:extLst>
          </p:cNvPr>
          <p:cNvSpPr>
            <a:spLocks noChangeArrowheads="1"/>
          </p:cNvSpPr>
          <p:nvPr/>
        </p:nvSpPr>
        <p:spPr bwMode="auto">
          <a:xfrm>
            <a:off x="4724400" y="508605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600" b="1">
                <a:solidFill>
                  <a:srgbClr val="005400"/>
                </a:solidFill>
              </a:rPr>
              <a:t>C</a:t>
            </a:r>
            <a:endParaRPr lang="en-US" altLang="zh-CN">
              <a:solidFill>
                <a:schemeClr val="tx1"/>
              </a:solidFill>
            </a:endParaRPr>
          </a:p>
        </p:txBody>
      </p:sp>
      <p:sp>
        <p:nvSpPr>
          <p:cNvPr id="28" name="Line 15">
            <a:extLst>
              <a:ext uri="{FF2B5EF4-FFF2-40B4-BE49-F238E27FC236}">
                <a16:creationId xmlns:a16="http://schemas.microsoft.com/office/drawing/2014/main" xmlns="" id="{03D68E1D-81DD-4BCB-A912-031BA0953281}"/>
              </a:ext>
            </a:extLst>
          </p:cNvPr>
          <p:cNvSpPr>
            <a:spLocks noChangeShapeType="1"/>
          </p:cNvSpPr>
          <p:nvPr/>
        </p:nvSpPr>
        <p:spPr bwMode="auto">
          <a:xfrm>
            <a:off x="5105400" y="508605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6">
            <a:extLst>
              <a:ext uri="{FF2B5EF4-FFF2-40B4-BE49-F238E27FC236}">
                <a16:creationId xmlns:a16="http://schemas.microsoft.com/office/drawing/2014/main" xmlns="" id="{D88682B6-46A5-4C3C-BBCB-CCC98241098E}"/>
              </a:ext>
            </a:extLst>
          </p:cNvPr>
          <p:cNvSpPr>
            <a:spLocks noChangeShapeType="1"/>
          </p:cNvSpPr>
          <p:nvPr/>
        </p:nvSpPr>
        <p:spPr bwMode="auto">
          <a:xfrm>
            <a:off x="5867400" y="508605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17">
            <a:extLst>
              <a:ext uri="{FF2B5EF4-FFF2-40B4-BE49-F238E27FC236}">
                <a16:creationId xmlns:a16="http://schemas.microsoft.com/office/drawing/2014/main" xmlns="" id="{9779F32B-E33E-434D-B708-CDCCB560CC5E}"/>
              </a:ext>
            </a:extLst>
          </p:cNvPr>
          <p:cNvSpPr>
            <a:spLocks noChangeArrowheads="1"/>
          </p:cNvSpPr>
          <p:nvPr/>
        </p:nvSpPr>
        <p:spPr bwMode="auto">
          <a:xfrm>
            <a:off x="8610600" y="622905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600" b="1">
                <a:solidFill>
                  <a:srgbClr val="005400"/>
                </a:solidFill>
              </a:rPr>
              <a:t>F</a:t>
            </a:r>
            <a:endParaRPr lang="en-US" altLang="zh-CN">
              <a:solidFill>
                <a:schemeClr val="tx1"/>
              </a:solidFill>
            </a:endParaRPr>
          </a:p>
        </p:txBody>
      </p:sp>
      <p:sp>
        <p:nvSpPr>
          <p:cNvPr id="31" name="Line 18">
            <a:extLst>
              <a:ext uri="{FF2B5EF4-FFF2-40B4-BE49-F238E27FC236}">
                <a16:creationId xmlns:a16="http://schemas.microsoft.com/office/drawing/2014/main" xmlns="" id="{BCF7867E-B794-4C0B-9DAE-37FAAA5A6686}"/>
              </a:ext>
            </a:extLst>
          </p:cNvPr>
          <p:cNvSpPr>
            <a:spLocks noChangeShapeType="1"/>
          </p:cNvSpPr>
          <p:nvPr/>
        </p:nvSpPr>
        <p:spPr bwMode="auto">
          <a:xfrm>
            <a:off x="8991600" y="622905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19">
            <a:extLst>
              <a:ext uri="{FF2B5EF4-FFF2-40B4-BE49-F238E27FC236}">
                <a16:creationId xmlns:a16="http://schemas.microsoft.com/office/drawing/2014/main" xmlns="" id="{9F5E5587-820F-410D-AA47-9657B382414F}"/>
              </a:ext>
            </a:extLst>
          </p:cNvPr>
          <p:cNvSpPr>
            <a:spLocks noChangeShapeType="1"/>
          </p:cNvSpPr>
          <p:nvPr/>
        </p:nvSpPr>
        <p:spPr bwMode="auto">
          <a:xfrm>
            <a:off x="9753600" y="622905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20">
            <a:extLst>
              <a:ext uri="{FF2B5EF4-FFF2-40B4-BE49-F238E27FC236}">
                <a16:creationId xmlns:a16="http://schemas.microsoft.com/office/drawing/2014/main" xmlns="" id="{65AFF052-0B7F-4F36-9ACF-182BFBBBAE10}"/>
              </a:ext>
            </a:extLst>
          </p:cNvPr>
          <p:cNvSpPr txBox="1">
            <a:spLocks noChangeArrowheads="1"/>
          </p:cNvSpPr>
          <p:nvPr/>
        </p:nvSpPr>
        <p:spPr bwMode="auto">
          <a:xfrm>
            <a:off x="8577263" y="607665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a:solidFill>
                  <a:srgbClr val="FF3300"/>
                </a:solidFill>
                <a:sym typeface="Symbol" panose="05050102010706020507" pitchFamily="18" charset="2"/>
              </a:rPr>
              <a:t></a:t>
            </a:r>
            <a:endParaRPr lang="en-US" altLang="zh-CN">
              <a:solidFill>
                <a:schemeClr val="tx1"/>
              </a:solidFill>
            </a:endParaRPr>
          </a:p>
        </p:txBody>
      </p:sp>
      <p:sp>
        <p:nvSpPr>
          <p:cNvPr id="34" name="Text Box 21">
            <a:extLst>
              <a:ext uri="{FF2B5EF4-FFF2-40B4-BE49-F238E27FC236}">
                <a16:creationId xmlns:a16="http://schemas.microsoft.com/office/drawing/2014/main" xmlns="" id="{32F34CCA-DCA8-45B8-ADBB-1981C57857BA}"/>
              </a:ext>
            </a:extLst>
          </p:cNvPr>
          <p:cNvSpPr txBox="1">
            <a:spLocks noChangeArrowheads="1"/>
          </p:cNvSpPr>
          <p:nvPr/>
        </p:nvSpPr>
        <p:spPr bwMode="auto">
          <a:xfrm>
            <a:off x="9720263" y="607665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a:solidFill>
                  <a:srgbClr val="FF3300"/>
                </a:solidFill>
                <a:sym typeface="Symbol" panose="05050102010706020507" pitchFamily="18" charset="2"/>
              </a:rPr>
              <a:t></a:t>
            </a:r>
            <a:endParaRPr lang="en-US" altLang="zh-CN">
              <a:solidFill>
                <a:schemeClr val="tx1"/>
              </a:solidFill>
            </a:endParaRPr>
          </a:p>
        </p:txBody>
      </p:sp>
      <p:sp>
        <p:nvSpPr>
          <p:cNvPr id="35" name="Text Box 22">
            <a:extLst>
              <a:ext uri="{FF2B5EF4-FFF2-40B4-BE49-F238E27FC236}">
                <a16:creationId xmlns:a16="http://schemas.microsoft.com/office/drawing/2014/main" xmlns="" id="{8A789EFB-2BA1-46D8-B1A3-DBBC2881359D}"/>
              </a:ext>
            </a:extLst>
          </p:cNvPr>
          <p:cNvSpPr txBox="1">
            <a:spLocks noChangeArrowheads="1"/>
          </p:cNvSpPr>
          <p:nvPr/>
        </p:nvSpPr>
        <p:spPr bwMode="auto">
          <a:xfrm>
            <a:off x="10634663" y="493365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a:solidFill>
                  <a:srgbClr val="FF3300"/>
                </a:solidFill>
                <a:sym typeface="Symbol" panose="05050102010706020507" pitchFamily="18" charset="2"/>
              </a:rPr>
              <a:t></a:t>
            </a:r>
            <a:endParaRPr lang="en-US" altLang="zh-CN">
              <a:solidFill>
                <a:schemeClr val="tx1"/>
              </a:solidFill>
            </a:endParaRPr>
          </a:p>
        </p:txBody>
      </p:sp>
      <p:sp>
        <p:nvSpPr>
          <p:cNvPr id="36" name="Text Box 23">
            <a:extLst>
              <a:ext uri="{FF2B5EF4-FFF2-40B4-BE49-F238E27FC236}">
                <a16:creationId xmlns:a16="http://schemas.microsoft.com/office/drawing/2014/main" xmlns="" id="{40D687C7-B796-4192-9F1A-3F9343D5C575}"/>
              </a:ext>
            </a:extLst>
          </p:cNvPr>
          <p:cNvSpPr txBox="1">
            <a:spLocks noChangeArrowheads="1"/>
          </p:cNvSpPr>
          <p:nvPr/>
        </p:nvSpPr>
        <p:spPr bwMode="auto">
          <a:xfrm>
            <a:off x="7543800" y="379065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a:solidFill>
                  <a:srgbClr val="FF3300"/>
                </a:solidFill>
                <a:sym typeface="Symbol" panose="05050102010706020507" pitchFamily="18" charset="2"/>
              </a:rPr>
              <a:t></a:t>
            </a:r>
            <a:endParaRPr lang="en-US" altLang="zh-CN">
              <a:solidFill>
                <a:schemeClr val="tx1"/>
              </a:solidFill>
            </a:endParaRPr>
          </a:p>
        </p:txBody>
      </p:sp>
      <p:sp>
        <p:nvSpPr>
          <p:cNvPr id="37" name="Text Box 24">
            <a:extLst>
              <a:ext uri="{FF2B5EF4-FFF2-40B4-BE49-F238E27FC236}">
                <a16:creationId xmlns:a16="http://schemas.microsoft.com/office/drawing/2014/main" xmlns="" id="{86A68003-CC48-4EDF-8254-BDD944F74CBE}"/>
              </a:ext>
            </a:extLst>
          </p:cNvPr>
          <p:cNvSpPr txBox="1">
            <a:spLocks noChangeArrowheads="1"/>
          </p:cNvSpPr>
          <p:nvPr/>
        </p:nvSpPr>
        <p:spPr bwMode="auto">
          <a:xfrm>
            <a:off x="4648200" y="491778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a:solidFill>
                  <a:srgbClr val="FF3300"/>
                </a:solidFill>
                <a:sym typeface="Symbol" panose="05050102010706020507" pitchFamily="18" charset="2"/>
              </a:rPr>
              <a:t></a:t>
            </a:r>
            <a:endParaRPr lang="en-US" altLang="zh-CN">
              <a:solidFill>
                <a:schemeClr val="tx1"/>
              </a:solidFill>
            </a:endParaRPr>
          </a:p>
        </p:txBody>
      </p:sp>
      <p:sp>
        <p:nvSpPr>
          <p:cNvPr id="38" name="Text Box 25">
            <a:extLst>
              <a:ext uri="{FF2B5EF4-FFF2-40B4-BE49-F238E27FC236}">
                <a16:creationId xmlns:a16="http://schemas.microsoft.com/office/drawing/2014/main" xmlns="" id="{428CED1B-9478-4526-A2EA-2A61A3405B2A}"/>
              </a:ext>
            </a:extLst>
          </p:cNvPr>
          <p:cNvSpPr txBox="1">
            <a:spLocks noChangeArrowheads="1"/>
          </p:cNvSpPr>
          <p:nvPr/>
        </p:nvSpPr>
        <p:spPr bwMode="auto">
          <a:xfrm>
            <a:off x="5834063" y="493365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a:solidFill>
                  <a:srgbClr val="FF3300"/>
                </a:solidFill>
                <a:sym typeface="Symbol" panose="05050102010706020507" pitchFamily="18" charset="2"/>
              </a:rPr>
              <a:t></a:t>
            </a:r>
            <a:endParaRPr lang="en-US" altLang="zh-CN">
              <a:solidFill>
                <a:schemeClr val="tx1"/>
              </a:solidFill>
            </a:endParaRPr>
          </a:p>
        </p:txBody>
      </p:sp>
      <p:sp>
        <p:nvSpPr>
          <p:cNvPr id="39" name="Text Box 26">
            <a:extLst>
              <a:ext uri="{FF2B5EF4-FFF2-40B4-BE49-F238E27FC236}">
                <a16:creationId xmlns:a16="http://schemas.microsoft.com/office/drawing/2014/main" xmlns="" id="{C6F3CDAE-87A1-47D3-9DA8-D39FCF4ABAFE}"/>
              </a:ext>
            </a:extLst>
          </p:cNvPr>
          <p:cNvSpPr txBox="1">
            <a:spLocks noChangeArrowheads="1"/>
          </p:cNvSpPr>
          <p:nvPr/>
        </p:nvSpPr>
        <p:spPr bwMode="auto">
          <a:xfrm>
            <a:off x="3733800" y="379065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a:solidFill>
                  <a:srgbClr val="FF3300"/>
                </a:solidFill>
                <a:sym typeface="Symbol" panose="05050102010706020507" pitchFamily="18" charset="2"/>
              </a:rPr>
              <a:t></a:t>
            </a:r>
            <a:endParaRPr lang="en-US" altLang="zh-CN">
              <a:solidFill>
                <a:schemeClr val="tx1"/>
              </a:solidFill>
            </a:endParaRPr>
          </a:p>
        </p:txBody>
      </p:sp>
      <p:sp>
        <p:nvSpPr>
          <p:cNvPr id="40" name="Line 27">
            <a:extLst>
              <a:ext uri="{FF2B5EF4-FFF2-40B4-BE49-F238E27FC236}">
                <a16:creationId xmlns:a16="http://schemas.microsoft.com/office/drawing/2014/main" xmlns="" id="{EF5B6343-8BAB-49F7-92A8-5FC8050108C2}"/>
              </a:ext>
            </a:extLst>
          </p:cNvPr>
          <p:cNvSpPr>
            <a:spLocks noChangeShapeType="1"/>
          </p:cNvSpPr>
          <p:nvPr/>
        </p:nvSpPr>
        <p:spPr bwMode="auto">
          <a:xfrm flipH="1">
            <a:off x="4572000" y="3028655"/>
            <a:ext cx="1295400" cy="914400"/>
          </a:xfrm>
          <a:prstGeom prst="line">
            <a:avLst/>
          </a:prstGeom>
          <a:noFill/>
          <a:ln w="38100" cap="sq">
            <a:solidFill>
              <a:srgbClr val="0054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28">
            <a:extLst>
              <a:ext uri="{FF2B5EF4-FFF2-40B4-BE49-F238E27FC236}">
                <a16:creationId xmlns:a16="http://schemas.microsoft.com/office/drawing/2014/main" xmlns="" id="{DA5AE048-8FC9-465F-A2AB-D9EE428B9B4E}"/>
              </a:ext>
            </a:extLst>
          </p:cNvPr>
          <p:cNvSpPr>
            <a:spLocks noChangeShapeType="1"/>
          </p:cNvSpPr>
          <p:nvPr/>
        </p:nvSpPr>
        <p:spPr bwMode="auto">
          <a:xfrm>
            <a:off x="7010400" y="3028655"/>
            <a:ext cx="1371600" cy="914400"/>
          </a:xfrm>
          <a:prstGeom prst="line">
            <a:avLst/>
          </a:prstGeom>
          <a:noFill/>
          <a:ln w="38100" cap="sq">
            <a:solidFill>
              <a:srgbClr val="0054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29">
            <a:extLst>
              <a:ext uri="{FF2B5EF4-FFF2-40B4-BE49-F238E27FC236}">
                <a16:creationId xmlns:a16="http://schemas.microsoft.com/office/drawing/2014/main" xmlns="" id="{D2AD10BD-3A43-4990-BB34-BB369FDBBB06}"/>
              </a:ext>
            </a:extLst>
          </p:cNvPr>
          <p:cNvSpPr>
            <a:spLocks noChangeShapeType="1"/>
          </p:cNvSpPr>
          <p:nvPr/>
        </p:nvSpPr>
        <p:spPr bwMode="auto">
          <a:xfrm>
            <a:off x="5105400" y="4171655"/>
            <a:ext cx="381000" cy="914400"/>
          </a:xfrm>
          <a:prstGeom prst="line">
            <a:avLst/>
          </a:prstGeom>
          <a:noFill/>
          <a:ln w="38100" cap="sq">
            <a:solidFill>
              <a:srgbClr val="0054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30">
            <a:extLst>
              <a:ext uri="{FF2B5EF4-FFF2-40B4-BE49-F238E27FC236}">
                <a16:creationId xmlns:a16="http://schemas.microsoft.com/office/drawing/2014/main" xmlns="" id="{23D8499E-A583-4300-8E2C-16EB3528E979}"/>
              </a:ext>
            </a:extLst>
          </p:cNvPr>
          <p:cNvSpPr>
            <a:spLocks noChangeShapeType="1"/>
          </p:cNvSpPr>
          <p:nvPr/>
        </p:nvSpPr>
        <p:spPr bwMode="auto">
          <a:xfrm>
            <a:off x="8915400" y="4171655"/>
            <a:ext cx="1371600" cy="914400"/>
          </a:xfrm>
          <a:prstGeom prst="line">
            <a:avLst/>
          </a:prstGeom>
          <a:noFill/>
          <a:ln w="38100" cap="sq">
            <a:solidFill>
              <a:srgbClr val="0054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31">
            <a:extLst>
              <a:ext uri="{FF2B5EF4-FFF2-40B4-BE49-F238E27FC236}">
                <a16:creationId xmlns:a16="http://schemas.microsoft.com/office/drawing/2014/main" xmlns="" id="{719ADB5B-E3EA-4A48-96FC-57272407F576}"/>
              </a:ext>
            </a:extLst>
          </p:cNvPr>
          <p:cNvSpPr>
            <a:spLocks noChangeShapeType="1"/>
          </p:cNvSpPr>
          <p:nvPr/>
        </p:nvSpPr>
        <p:spPr bwMode="auto">
          <a:xfrm flipH="1">
            <a:off x="9372600" y="5314655"/>
            <a:ext cx="304800" cy="914400"/>
          </a:xfrm>
          <a:prstGeom prst="line">
            <a:avLst/>
          </a:prstGeom>
          <a:noFill/>
          <a:ln w="38100" cap="sq">
            <a:solidFill>
              <a:srgbClr val="0054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Freeform 32">
            <a:extLst>
              <a:ext uri="{FF2B5EF4-FFF2-40B4-BE49-F238E27FC236}">
                <a16:creationId xmlns:a16="http://schemas.microsoft.com/office/drawing/2014/main" xmlns="" id="{0B0C9FCD-0F5E-4ED0-94D2-932DD0C88388}"/>
              </a:ext>
            </a:extLst>
          </p:cNvPr>
          <p:cNvSpPr>
            <a:spLocks/>
          </p:cNvSpPr>
          <p:nvPr/>
        </p:nvSpPr>
        <p:spPr bwMode="auto">
          <a:xfrm>
            <a:off x="4648200" y="1977730"/>
            <a:ext cx="1828800" cy="838200"/>
          </a:xfrm>
          <a:custGeom>
            <a:avLst/>
            <a:gdLst>
              <a:gd name="T0" fmla="*/ 0 w 720"/>
              <a:gd name="T1" fmla="*/ 0 h 528"/>
              <a:gd name="T2" fmla="*/ 576 w 720"/>
              <a:gd name="T3" fmla="*/ 48 h 528"/>
              <a:gd name="T4" fmla="*/ 336 w 720"/>
              <a:gd name="T5" fmla="*/ 240 h 528"/>
              <a:gd name="T6" fmla="*/ 720 w 720"/>
              <a:gd name="T7" fmla="*/ 528 h 528"/>
            </a:gdLst>
            <a:ahLst/>
            <a:cxnLst>
              <a:cxn ang="0">
                <a:pos x="T0" y="T1"/>
              </a:cxn>
              <a:cxn ang="0">
                <a:pos x="T2" y="T3"/>
              </a:cxn>
              <a:cxn ang="0">
                <a:pos x="T4" y="T5"/>
              </a:cxn>
              <a:cxn ang="0">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Text Box 33">
            <a:extLst>
              <a:ext uri="{FF2B5EF4-FFF2-40B4-BE49-F238E27FC236}">
                <a16:creationId xmlns:a16="http://schemas.microsoft.com/office/drawing/2014/main" xmlns="" id="{AE50377F-40A2-4260-BDCD-79773AAF152E}"/>
              </a:ext>
            </a:extLst>
          </p:cNvPr>
          <p:cNvSpPr txBox="1">
            <a:spLocks noChangeArrowheads="1"/>
          </p:cNvSpPr>
          <p:nvPr/>
        </p:nvSpPr>
        <p:spPr bwMode="auto">
          <a:xfrm>
            <a:off x="4038600" y="1352255"/>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a:solidFill>
                  <a:srgbClr val="FF3300"/>
                </a:solidFill>
              </a:rPr>
              <a:t>root</a:t>
            </a:r>
            <a:endParaRPr lang="en-US" altLang="zh-CN">
              <a:solidFill>
                <a:schemeClr val="tx1"/>
              </a:solidFill>
            </a:endParaRPr>
          </a:p>
        </p:txBody>
      </p:sp>
      <p:sp>
        <p:nvSpPr>
          <p:cNvPr id="47" name="Text Box 34">
            <a:extLst>
              <a:ext uri="{FF2B5EF4-FFF2-40B4-BE49-F238E27FC236}">
                <a16:creationId xmlns:a16="http://schemas.microsoft.com/office/drawing/2014/main" xmlns="" id="{2C5059FD-67BF-4B84-8050-F27C30AC6C9C}"/>
              </a:ext>
            </a:extLst>
          </p:cNvPr>
          <p:cNvSpPr txBox="1">
            <a:spLocks noChangeArrowheads="1"/>
          </p:cNvSpPr>
          <p:nvPr/>
        </p:nvSpPr>
        <p:spPr bwMode="auto">
          <a:xfrm>
            <a:off x="8229600" y="1596730"/>
            <a:ext cx="314855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zh-CN" sz="3600" b="1" err="1">
                <a:solidFill>
                  <a:srgbClr val="006600"/>
                </a:solidFill>
              </a:rPr>
              <a:t>l</a:t>
            </a:r>
            <a:r>
              <a:rPr lang="en-US" altLang="zh-CN" sz="3600" err="1">
                <a:solidFill>
                  <a:srgbClr val="006600"/>
                </a:solidFill>
              </a:rPr>
              <a:t>child</a:t>
            </a:r>
            <a:r>
              <a:rPr lang="en-US" altLang="zh-CN" sz="3600">
                <a:solidFill>
                  <a:srgbClr val="006600"/>
                </a:solidFill>
              </a:rPr>
              <a:t>  data  </a:t>
            </a:r>
            <a:r>
              <a:rPr lang="en-US" altLang="zh-CN" sz="3600" b="1" err="1">
                <a:solidFill>
                  <a:srgbClr val="006600"/>
                </a:solidFill>
              </a:rPr>
              <a:t>r</a:t>
            </a:r>
            <a:r>
              <a:rPr lang="en-US" altLang="zh-CN" sz="3600" err="1">
                <a:solidFill>
                  <a:srgbClr val="006600"/>
                </a:solidFill>
              </a:rPr>
              <a:t>child</a:t>
            </a:r>
            <a:endParaRPr lang="en-US" altLang="zh-CN">
              <a:solidFill>
                <a:srgbClr val="006600"/>
              </a:solidFill>
            </a:endParaRPr>
          </a:p>
        </p:txBody>
      </p:sp>
      <p:sp>
        <p:nvSpPr>
          <p:cNvPr id="48" name="Rectangle 35">
            <a:extLst>
              <a:ext uri="{FF2B5EF4-FFF2-40B4-BE49-F238E27FC236}">
                <a16:creationId xmlns:a16="http://schemas.microsoft.com/office/drawing/2014/main" xmlns="" id="{D237EB38-3045-4440-932B-C9A4ABB45898}"/>
              </a:ext>
            </a:extLst>
          </p:cNvPr>
          <p:cNvSpPr>
            <a:spLocks noChangeArrowheads="1"/>
          </p:cNvSpPr>
          <p:nvPr/>
        </p:nvSpPr>
        <p:spPr bwMode="auto">
          <a:xfrm>
            <a:off x="8153400" y="1672930"/>
            <a:ext cx="322475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6600"/>
              </a:solidFill>
            </a:endParaRPr>
          </a:p>
        </p:txBody>
      </p:sp>
      <p:sp>
        <p:nvSpPr>
          <p:cNvPr id="49" name="Line 36">
            <a:extLst>
              <a:ext uri="{FF2B5EF4-FFF2-40B4-BE49-F238E27FC236}">
                <a16:creationId xmlns:a16="http://schemas.microsoft.com/office/drawing/2014/main" xmlns="" id="{2E2F5A4A-B13C-4D3C-8283-96138B149583}"/>
              </a:ext>
            </a:extLst>
          </p:cNvPr>
          <p:cNvSpPr>
            <a:spLocks noChangeShapeType="1"/>
          </p:cNvSpPr>
          <p:nvPr/>
        </p:nvSpPr>
        <p:spPr bwMode="auto">
          <a:xfrm>
            <a:off x="9269691" y="1668364"/>
            <a:ext cx="0" cy="5349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37">
            <a:extLst>
              <a:ext uri="{FF2B5EF4-FFF2-40B4-BE49-F238E27FC236}">
                <a16:creationId xmlns:a16="http://schemas.microsoft.com/office/drawing/2014/main" xmlns="" id="{939DE652-1817-4999-9CE4-62FADB79C42B}"/>
              </a:ext>
            </a:extLst>
          </p:cNvPr>
          <p:cNvSpPr>
            <a:spLocks noChangeShapeType="1"/>
          </p:cNvSpPr>
          <p:nvPr/>
        </p:nvSpPr>
        <p:spPr bwMode="auto">
          <a:xfrm>
            <a:off x="10250865" y="1675615"/>
            <a:ext cx="0" cy="52387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Text Box 38">
            <a:extLst>
              <a:ext uri="{FF2B5EF4-FFF2-40B4-BE49-F238E27FC236}">
                <a16:creationId xmlns:a16="http://schemas.microsoft.com/office/drawing/2014/main" xmlns="" id="{DD29F621-B16C-4D8A-97BF-6ED10AA3BFFF}"/>
              </a:ext>
            </a:extLst>
          </p:cNvPr>
          <p:cNvSpPr txBox="1">
            <a:spLocks noChangeArrowheads="1"/>
          </p:cNvSpPr>
          <p:nvPr/>
        </p:nvSpPr>
        <p:spPr bwMode="auto">
          <a:xfrm>
            <a:off x="8858250" y="981075"/>
            <a:ext cx="2171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3600" b="1">
                <a:solidFill>
                  <a:srgbClr val="006600"/>
                </a:solidFill>
                <a:ea typeface="楷体_GB2312" pitchFamily="49" charset="-122"/>
              </a:rPr>
              <a:t>结点结构</a:t>
            </a:r>
            <a:r>
              <a:rPr lang="en-US" altLang="zh-CN" sz="3600" b="1">
                <a:solidFill>
                  <a:srgbClr val="006600"/>
                </a:solidFill>
                <a:ea typeface="楷体_GB2312" pitchFamily="49" charset="-122"/>
              </a:rPr>
              <a:t>:</a:t>
            </a:r>
            <a:endParaRPr lang="en-US" altLang="zh-CN">
              <a:solidFill>
                <a:srgbClr val="006600"/>
              </a:solidFill>
            </a:endParaRPr>
          </a:p>
        </p:txBody>
      </p:sp>
      <p:sp>
        <p:nvSpPr>
          <p:cNvPr id="52" name="Rectangle 2">
            <a:extLst>
              <a:ext uri="{FF2B5EF4-FFF2-40B4-BE49-F238E27FC236}">
                <a16:creationId xmlns:a16="http://schemas.microsoft.com/office/drawing/2014/main" xmlns="" id="{E9658F30-970A-44C6-9CB0-C783107ED073}"/>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6.2.3</a:t>
            </a:r>
            <a:r>
              <a:rPr lang="zh-CN" altLang="en-US" kern="0"/>
              <a:t>二叉树的存储结构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1+#ppt_w/2"/>
                                          </p:val>
                                        </p:tav>
                                        <p:tav tm="100000">
                                          <p:val>
                                            <p:strVal val="#ppt_x"/>
                                          </p:val>
                                        </p:tav>
                                      </p:tavLst>
                                    </p:anim>
                                    <p:anim calcmode="lin" valueType="num">
                                      <p:cBhvr additive="base">
                                        <p:cTn id="14" dur="500" fill="hold"/>
                                        <p:tgtEl>
                                          <p:spTgt spid="47"/>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3" fill="hold" grpId="0" nodeType="afterEffect">
                                  <p:stCondLst>
                                    <p:cond delay="0"/>
                                  </p:stCondLst>
                                  <p:childTnLst>
                                    <p:set>
                                      <p:cBhvr>
                                        <p:cTn id="17" dur="1" fill="hold">
                                          <p:stCondLst>
                                            <p:cond delay="0"/>
                                          </p:stCondLst>
                                        </p:cTn>
                                        <p:tgtEl>
                                          <p:spTgt spid="48"/>
                                        </p:tgtEl>
                                        <p:attrNameLst>
                                          <p:attrName>style.visibility</p:attrName>
                                        </p:attrNameLst>
                                      </p:cBhvr>
                                      <p:to>
                                        <p:strVal val="visible"/>
                                      </p:to>
                                    </p:set>
                                    <p:anim calcmode="lin" valueType="num">
                                      <p:cBhvr additive="base">
                                        <p:cTn id="18" dur="500" fill="hold"/>
                                        <p:tgtEl>
                                          <p:spTgt spid="48"/>
                                        </p:tgtEl>
                                        <p:attrNameLst>
                                          <p:attrName>ppt_x</p:attrName>
                                        </p:attrNameLst>
                                      </p:cBhvr>
                                      <p:tavLst>
                                        <p:tav tm="0">
                                          <p:val>
                                            <p:strVal val="1+#ppt_w/2"/>
                                          </p:val>
                                        </p:tav>
                                        <p:tav tm="100000">
                                          <p:val>
                                            <p:strVal val="#ppt_x"/>
                                          </p:val>
                                        </p:tav>
                                      </p:tavLst>
                                    </p:anim>
                                    <p:anim calcmode="lin" valueType="num">
                                      <p:cBhvr additive="base">
                                        <p:cTn id="19" dur="500" fill="hold"/>
                                        <p:tgtEl>
                                          <p:spTgt spid="48"/>
                                        </p:tgtEl>
                                        <p:attrNameLst>
                                          <p:attrName>ppt_y</p:attrName>
                                        </p:attrNameLst>
                                      </p:cBhvr>
                                      <p:tavLst>
                                        <p:tav tm="0">
                                          <p:val>
                                            <p:strVal val="0-#ppt_h/2"/>
                                          </p:val>
                                        </p:tav>
                                        <p:tav tm="100000">
                                          <p:val>
                                            <p:strVal val="#ppt_y"/>
                                          </p:val>
                                        </p:tav>
                                      </p:tavLst>
                                    </p:anim>
                                  </p:childTnLst>
                                </p:cTn>
                              </p:par>
                            </p:childTnLst>
                          </p:cTn>
                        </p:par>
                        <p:par>
                          <p:cTn id="20" fill="hold">
                            <p:stCondLst>
                              <p:cond delay="1000"/>
                            </p:stCondLst>
                            <p:childTnLst>
                              <p:par>
                                <p:cTn id="21" presetID="2" presetClass="entr" presetSubtype="3"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1+#ppt_w/2"/>
                                          </p:val>
                                        </p:tav>
                                        <p:tav tm="100000">
                                          <p:val>
                                            <p:strVal val="#ppt_x"/>
                                          </p:val>
                                        </p:tav>
                                      </p:tavLst>
                                    </p:anim>
                                    <p:anim calcmode="lin" valueType="num">
                                      <p:cBhvr additive="base">
                                        <p:cTn id="24" dur="500" fill="hold"/>
                                        <p:tgtEl>
                                          <p:spTgt spid="49"/>
                                        </p:tgtEl>
                                        <p:attrNameLst>
                                          <p:attrName>ppt_y</p:attrName>
                                        </p:attrNameLst>
                                      </p:cBhvr>
                                      <p:tavLst>
                                        <p:tav tm="0">
                                          <p:val>
                                            <p:strVal val="0-#ppt_h/2"/>
                                          </p:val>
                                        </p:tav>
                                        <p:tav tm="100000">
                                          <p:val>
                                            <p:strVal val="#ppt_y"/>
                                          </p:val>
                                        </p:tav>
                                      </p:tavLst>
                                    </p:anim>
                                  </p:childTnLst>
                                </p:cTn>
                              </p:par>
                            </p:childTnLst>
                          </p:cTn>
                        </p:par>
                        <p:par>
                          <p:cTn id="25" fill="hold">
                            <p:stCondLst>
                              <p:cond delay="1500"/>
                            </p:stCondLst>
                            <p:childTnLst>
                              <p:par>
                                <p:cTn id="26" presetID="2" presetClass="entr" presetSubtype="3"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fill="hold"/>
                                        <p:tgtEl>
                                          <p:spTgt spid="50"/>
                                        </p:tgtEl>
                                        <p:attrNameLst>
                                          <p:attrName>ppt_x</p:attrName>
                                        </p:attrNameLst>
                                      </p:cBhvr>
                                      <p:tavLst>
                                        <p:tav tm="0">
                                          <p:val>
                                            <p:strVal val="1+#ppt_w/2"/>
                                          </p:val>
                                        </p:tav>
                                        <p:tav tm="100000">
                                          <p:val>
                                            <p:strVal val="#ppt_x"/>
                                          </p:val>
                                        </p:tav>
                                      </p:tavLst>
                                    </p:anim>
                                    <p:anim calcmode="lin" valueType="num">
                                      <p:cBhvr additive="base">
                                        <p:cTn id="29"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dissolve">
                                      <p:cBhvr>
                                        <p:cTn id="38" dur="500"/>
                                        <p:tgtEl>
                                          <p:spTgt spid="16"/>
                                        </p:tgtEl>
                                      </p:cBhvr>
                                    </p:animEffect>
                                  </p:childTnLst>
                                </p:cTn>
                              </p:par>
                            </p:childTnLst>
                          </p:cTn>
                        </p:par>
                        <p:par>
                          <p:cTn id="39" fill="hold">
                            <p:stCondLst>
                              <p:cond delay="1000"/>
                            </p:stCondLst>
                            <p:childTnLst>
                              <p:par>
                                <p:cTn id="40" presetID="9"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childTnLst>
                          </p:cTn>
                        </p:par>
                        <p:par>
                          <p:cTn id="43" fill="hold">
                            <p:stCondLst>
                              <p:cond delay="1500"/>
                            </p:stCondLst>
                            <p:childTnLst>
                              <p:par>
                                <p:cTn id="44" presetID="9"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dissolve">
                                      <p:cBhvr>
                                        <p:cTn id="46" dur="500"/>
                                        <p:tgtEl>
                                          <p:spTgt spid="18"/>
                                        </p:tgtEl>
                                      </p:cBhvr>
                                    </p:animEffect>
                                  </p:childTnLst>
                                </p:cTn>
                              </p:par>
                            </p:childTnLst>
                          </p:cTn>
                        </p:par>
                        <p:par>
                          <p:cTn id="47" fill="hold">
                            <p:stCondLst>
                              <p:cond delay="2000"/>
                            </p:stCondLst>
                            <p:childTnLst>
                              <p:par>
                                <p:cTn id="48" presetID="9"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2500"/>
                            </p:stCondLst>
                            <p:childTnLst>
                              <p:par>
                                <p:cTn id="52" presetID="9" presetClass="entr" presetSubtype="0"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dissolve">
                                      <p:cBhvr>
                                        <p:cTn id="54" dur="500"/>
                                        <p:tgtEl>
                                          <p:spTgt spid="20"/>
                                        </p:tgtEl>
                                      </p:cBhvr>
                                    </p:animEffect>
                                  </p:childTnLst>
                                </p:cTn>
                              </p:par>
                            </p:childTnLst>
                          </p:cTn>
                        </p:par>
                        <p:par>
                          <p:cTn id="55" fill="hold">
                            <p:stCondLst>
                              <p:cond delay="3000"/>
                            </p:stCondLst>
                            <p:childTnLst>
                              <p:par>
                                <p:cTn id="56" presetID="9" presetClass="entr" presetSubtype="0"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childTnLst>
                          </p:cTn>
                        </p:par>
                        <p:par>
                          <p:cTn id="59" fill="hold">
                            <p:stCondLst>
                              <p:cond delay="3500"/>
                            </p:stCondLst>
                            <p:childTnLst>
                              <p:par>
                                <p:cTn id="60" presetID="9" presetClass="entr" presetSubtype="0" fill="hold"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dissolve">
                                      <p:cBhvr>
                                        <p:cTn id="62" dur="500"/>
                                        <p:tgtEl>
                                          <p:spTgt spid="22"/>
                                        </p:tgtEl>
                                      </p:cBhvr>
                                    </p:animEffect>
                                  </p:childTnLst>
                                </p:cTn>
                              </p:par>
                            </p:childTnLst>
                          </p:cTn>
                        </p:par>
                        <p:par>
                          <p:cTn id="63" fill="hold">
                            <p:stCondLst>
                              <p:cond delay="4000"/>
                            </p:stCondLst>
                            <p:childTnLst>
                              <p:par>
                                <p:cTn id="64" presetID="9" presetClass="entr" presetSubtype="0"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dissolve">
                                      <p:cBhvr>
                                        <p:cTn id="66" dur="500"/>
                                        <p:tgtEl>
                                          <p:spTgt spid="23"/>
                                        </p:tgtEl>
                                      </p:cBhvr>
                                    </p:animEffect>
                                  </p:childTnLst>
                                </p:cTn>
                              </p:par>
                            </p:childTnLst>
                          </p:cTn>
                        </p:par>
                        <p:par>
                          <p:cTn id="67" fill="hold">
                            <p:stCondLst>
                              <p:cond delay="4500"/>
                            </p:stCondLst>
                            <p:childTnLst>
                              <p:par>
                                <p:cTn id="68" presetID="9" presetClass="entr" presetSubtype="0"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dissolve">
                                      <p:cBhvr>
                                        <p:cTn id="70" dur="500"/>
                                        <p:tgtEl>
                                          <p:spTgt spid="24"/>
                                        </p:tgtEl>
                                      </p:cBhvr>
                                    </p:animEffect>
                                  </p:childTnLst>
                                </p:cTn>
                              </p:par>
                            </p:childTnLst>
                          </p:cTn>
                        </p:par>
                        <p:par>
                          <p:cTn id="71" fill="hold">
                            <p:stCondLst>
                              <p:cond delay="5000"/>
                            </p:stCondLst>
                            <p:childTnLst>
                              <p:par>
                                <p:cTn id="72" presetID="9" presetClass="entr" presetSubtype="0" fill="hold" nodeType="after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dissolve">
                                      <p:cBhvr>
                                        <p:cTn id="74" dur="500"/>
                                        <p:tgtEl>
                                          <p:spTgt spid="25"/>
                                        </p:tgtEl>
                                      </p:cBhvr>
                                    </p:animEffect>
                                  </p:childTnLst>
                                </p:cTn>
                              </p:par>
                            </p:childTnLst>
                          </p:cTn>
                        </p:par>
                        <p:par>
                          <p:cTn id="75" fill="hold">
                            <p:stCondLst>
                              <p:cond delay="5500"/>
                            </p:stCondLst>
                            <p:childTnLst>
                              <p:par>
                                <p:cTn id="76" presetID="9" presetClass="entr" presetSubtype="0"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childTnLst>
                          </p:cTn>
                        </p:par>
                        <p:par>
                          <p:cTn id="79" fill="hold">
                            <p:stCondLst>
                              <p:cond delay="6000"/>
                            </p:stCondLst>
                            <p:childTnLst>
                              <p:par>
                                <p:cTn id="80" presetID="9" presetClass="entr" presetSubtype="0"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dissolve">
                                      <p:cBhvr>
                                        <p:cTn id="82" dur="500"/>
                                        <p:tgtEl>
                                          <p:spTgt spid="27"/>
                                        </p:tgtEl>
                                      </p:cBhvr>
                                    </p:animEffect>
                                  </p:childTnLst>
                                </p:cTn>
                              </p:par>
                            </p:childTnLst>
                          </p:cTn>
                        </p:par>
                        <p:par>
                          <p:cTn id="83" fill="hold">
                            <p:stCondLst>
                              <p:cond delay="6500"/>
                            </p:stCondLst>
                            <p:childTnLst>
                              <p:par>
                                <p:cTn id="84" presetID="9" presetClass="entr" presetSubtype="0" fill="hold" nodeType="after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dissolve">
                                      <p:cBhvr>
                                        <p:cTn id="86" dur="500"/>
                                        <p:tgtEl>
                                          <p:spTgt spid="28"/>
                                        </p:tgtEl>
                                      </p:cBhvr>
                                    </p:animEffect>
                                  </p:childTnLst>
                                </p:cTn>
                              </p:par>
                            </p:childTnLst>
                          </p:cTn>
                        </p:par>
                        <p:par>
                          <p:cTn id="87" fill="hold">
                            <p:stCondLst>
                              <p:cond delay="7000"/>
                            </p:stCondLst>
                            <p:childTnLst>
                              <p:par>
                                <p:cTn id="88" presetID="9" presetClass="entr" presetSubtype="0" fill="hold" nodeType="after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dissolve">
                                      <p:cBhvr>
                                        <p:cTn id="90" dur="500"/>
                                        <p:tgtEl>
                                          <p:spTgt spid="29"/>
                                        </p:tgtEl>
                                      </p:cBhvr>
                                    </p:animEffect>
                                  </p:childTnLst>
                                </p:cTn>
                              </p:par>
                            </p:childTnLst>
                          </p:cTn>
                        </p:par>
                        <p:par>
                          <p:cTn id="91" fill="hold">
                            <p:stCondLst>
                              <p:cond delay="7500"/>
                            </p:stCondLst>
                            <p:childTnLst>
                              <p:par>
                                <p:cTn id="92" presetID="9" presetClass="entr" presetSubtype="0"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dissolve">
                                      <p:cBhvr>
                                        <p:cTn id="94" dur="500"/>
                                        <p:tgtEl>
                                          <p:spTgt spid="30"/>
                                        </p:tgtEl>
                                      </p:cBhvr>
                                    </p:animEffect>
                                  </p:childTnLst>
                                </p:cTn>
                              </p:par>
                            </p:childTnLst>
                          </p:cTn>
                        </p:par>
                        <p:par>
                          <p:cTn id="95" fill="hold">
                            <p:stCondLst>
                              <p:cond delay="8000"/>
                            </p:stCondLst>
                            <p:childTnLst>
                              <p:par>
                                <p:cTn id="96" presetID="9" presetClass="entr" presetSubtype="0" fill="hold" nodeType="after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dissolve">
                                      <p:cBhvr>
                                        <p:cTn id="98" dur="500"/>
                                        <p:tgtEl>
                                          <p:spTgt spid="31"/>
                                        </p:tgtEl>
                                      </p:cBhvr>
                                    </p:animEffect>
                                  </p:childTnLst>
                                </p:cTn>
                              </p:par>
                            </p:childTnLst>
                          </p:cTn>
                        </p:par>
                        <p:par>
                          <p:cTn id="99" fill="hold">
                            <p:stCondLst>
                              <p:cond delay="8500"/>
                            </p:stCondLst>
                            <p:childTnLst>
                              <p:par>
                                <p:cTn id="100" presetID="9" presetClass="entr" presetSubtype="0" fill="hold" nodeType="after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dissolve">
                                      <p:cBhvr>
                                        <p:cTn id="102" dur="500"/>
                                        <p:tgtEl>
                                          <p:spTgt spid="32"/>
                                        </p:tgtEl>
                                      </p:cBhvr>
                                    </p:animEffect>
                                  </p:childTnLst>
                                </p:cTn>
                              </p:par>
                            </p:childTnLst>
                          </p:cTn>
                        </p:par>
                        <p:par>
                          <p:cTn id="103" fill="hold">
                            <p:stCondLst>
                              <p:cond delay="9000"/>
                            </p:stCondLst>
                            <p:childTnLst>
                              <p:par>
                                <p:cTn id="104" presetID="9" presetClass="entr" presetSubtype="0" fill="hold" grpId="0" nodeType="after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dissolve">
                                      <p:cBhvr>
                                        <p:cTn id="106" dur="500"/>
                                        <p:tgtEl>
                                          <p:spTgt spid="33"/>
                                        </p:tgtEl>
                                      </p:cBhvr>
                                    </p:animEffect>
                                  </p:childTnLst>
                                </p:cTn>
                              </p:par>
                            </p:childTnLst>
                          </p:cTn>
                        </p:par>
                        <p:par>
                          <p:cTn id="107" fill="hold">
                            <p:stCondLst>
                              <p:cond delay="9500"/>
                            </p:stCondLst>
                            <p:childTnLst>
                              <p:par>
                                <p:cTn id="108" presetID="9" presetClass="entr" presetSubtype="0" fill="hold" grpId="0" nodeType="after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dissolve">
                                      <p:cBhvr>
                                        <p:cTn id="110" dur="500"/>
                                        <p:tgtEl>
                                          <p:spTgt spid="34"/>
                                        </p:tgtEl>
                                      </p:cBhvr>
                                    </p:animEffect>
                                  </p:childTnLst>
                                </p:cTn>
                              </p:par>
                            </p:childTnLst>
                          </p:cTn>
                        </p:par>
                        <p:par>
                          <p:cTn id="111" fill="hold">
                            <p:stCondLst>
                              <p:cond delay="10000"/>
                            </p:stCondLst>
                            <p:childTnLst>
                              <p:par>
                                <p:cTn id="112" presetID="9" presetClass="entr" presetSubtype="0" fill="hold" grpId="0" nodeType="after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dissolve">
                                      <p:cBhvr>
                                        <p:cTn id="114" dur="500"/>
                                        <p:tgtEl>
                                          <p:spTgt spid="35"/>
                                        </p:tgtEl>
                                      </p:cBhvr>
                                    </p:animEffect>
                                  </p:childTnLst>
                                </p:cTn>
                              </p:par>
                            </p:childTnLst>
                          </p:cTn>
                        </p:par>
                        <p:par>
                          <p:cTn id="115" fill="hold">
                            <p:stCondLst>
                              <p:cond delay="10500"/>
                            </p:stCondLst>
                            <p:childTnLst>
                              <p:par>
                                <p:cTn id="116" presetID="9" presetClass="entr" presetSubtype="0" fill="hold" grpId="0" nodeType="after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dissolve">
                                      <p:cBhvr>
                                        <p:cTn id="118" dur="500"/>
                                        <p:tgtEl>
                                          <p:spTgt spid="36"/>
                                        </p:tgtEl>
                                      </p:cBhvr>
                                    </p:animEffect>
                                  </p:childTnLst>
                                </p:cTn>
                              </p:par>
                            </p:childTnLst>
                          </p:cTn>
                        </p:par>
                        <p:par>
                          <p:cTn id="119" fill="hold">
                            <p:stCondLst>
                              <p:cond delay="11000"/>
                            </p:stCondLst>
                            <p:childTnLst>
                              <p:par>
                                <p:cTn id="120" presetID="9" presetClass="entr" presetSubtype="0" fill="hold" grpId="0" nodeType="after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dissolve">
                                      <p:cBhvr>
                                        <p:cTn id="122" dur="500"/>
                                        <p:tgtEl>
                                          <p:spTgt spid="37"/>
                                        </p:tgtEl>
                                      </p:cBhvr>
                                    </p:animEffect>
                                  </p:childTnLst>
                                </p:cTn>
                              </p:par>
                            </p:childTnLst>
                          </p:cTn>
                        </p:par>
                        <p:par>
                          <p:cTn id="123" fill="hold">
                            <p:stCondLst>
                              <p:cond delay="11500"/>
                            </p:stCondLst>
                            <p:childTnLst>
                              <p:par>
                                <p:cTn id="124" presetID="9" presetClass="entr" presetSubtype="0" fill="hold" grpId="0" nodeType="after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dissolve">
                                      <p:cBhvr>
                                        <p:cTn id="126" dur="500"/>
                                        <p:tgtEl>
                                          <p:spTgt spid="38"/>
                                        </p:tgtEl>
                                      </p:cBhvr>
                                    </p:animEffect>
                                  </p:childTnLst>
                                </p:cTn>
                              </p:par>
                            </p:childTnLst>
                          </p:cTn>
                        </p:par>
                        <p:par>
                          <p:cTn id="127" fill="hold">
                            <p:stCondLst>
                              <p:cond delay="12000"/>
                            </p:stCondLst>
                            <p:childTnLst>
                              <p:par>
                                <p:cTn id="128" presetID="9" presetClass="entr" presetSubtype="0" fill="hold" grpId="0" nodeType="afterEffect">
                                  <p:stCondLst>
                                    <p:cond delay="0"/>
                                  </p:stCondLst>
                                  <p:childTnLst>
                                    <p:set>
                                      <p:cBhvr>
                                        <p:cTn id="129" dur="1" fill="hold">
                                          <p:stCondLst>
                                            <p:cond delay="0"/>
                                          </p:stCondLst>
                                        </p:cTn>
                                        <p:tgtEl>
                                          <p:spTgt spid="39"/>
                                        </p:tgtEl>
                                        <p:attrNameLst>
                                          <p:attrName>style.visibility</p:attrName>
                                        </p:attrNameLst>
                                      </p:cBhvr>
                                      <p:to>
                                        <p:strVal val="visible"/>
                                      </p:to>
                                    </p:set>
                                    <p:animEffect transition="in" filter="dissolve">
                                      <p:cBhvr>
                                        <p:cTn id="130" dur="500"/>
                                        <p:tgtEl>
                                          <p:spTgt spid="39"/>
                                        </p:tgtEl>
                                      </p:cBhvr>
                                    </p:animEffect>
                                  </p:childTnLst>
                                </p:cTn>
                              </p:par>
                            </p:childTnLst>
                          </p:cTn>
                        </p:par>
                        <p:par>
                          <p:cTn id="131" fill="hold">
                            <p:stCondLst>
                              <p:cond delay="12500"/>
                            </p:stCondLst>
                            <p:childTnLst>
                              <p:par>
                                <p:cTn id="132" presetID="17" presetClass="entr" presetSubtype="1" fill="hold" nodeType="after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fill="hold"/>
                                        <p:tgtEl>
                                          <p:spTgt spid="40"/>
                                        </p:tgtEl>
                                        <p:attrNameLst>
                                          <p:attrName>ppt_x</p:attrName>
                                        </p:attrNameLst>
                                      </p:cBhvr>
                                      <p:tavLst>
                                        <p:tav tm="0">
                                          <p:val>
                                            <p:strVal val="#ppt_x"/>
                                          </p:val>
                                        </p:tav>
                                        <p:tav tm="100000">
                                          <p:val>
                                            <p:strVal val="#ppt_x"/>
                                          </p:val>
                                        </p:tav>
                                      </p:tavLst>
                                    </p:anim>
                                    <p:anim calcmode="lin" valueType="num">
                                      <p:cBhvr>
                                        <p:cTn id="135" dur="500" fill="hold"/>
                                        <p:tgtEl>
                                          <p:spTgt spid="40"/>
                                        </p:tgtEl>
                                        <p:attrNameLst>
                                          <p:attrName>ppt_y</p:attrName>
                                        </p:attrNameLst>
                                      </p:cBhvr>
                                      <p:tavLst>
                                        <p:tav tm="0">
                                          <p:val>
                                            <p:strVal val="#ppt_y-#ppt_h/2"/>
                                          </p:val>
                                        </p:tav>
                                        <p:tav tm="100000">
                                          <p:val>
                                            <p:strVal val="#ppt_y"/>
                                          </p:val>
                                        </p:tav>
                                      </p:tavLst>
                                    </p:anim>
                                    <p:anim calcmode="lin" valueType="num">
                                      <p:cBhvr>
                                        <p:cTn id="136" dur="500" fill="hold"/>
                                        <p:tgtEl>
                                          <p:spTgt spid="40"/>
                                        </p:tgtEl>
                                        <p:attrNameLst>
                                          <p:attrName>ppt_w</p:attrName>
                                        </p:attrNameLst>
                                      </p:cBhvr>
                                      <p:tavLst>
                                        <p:tav tm="0">
                                          <p:val>
                                            <p:strVal val="#ppt_w"/>
                                          </p:val>
                                        </p:tav>
                                        <p:tav tm="100000">
                                          <p:val>
                                            <p:strVal val="#ppt_w"/>
                                          </p:val>
                                        </p:tav>
                                      </p:tavLst>
                                    </p:anim>
                                    <p:anim calcmode="lin" valueType="num">
                                      <p:cBhvr>
                                        <p:cTn id="137" dur="500" fill="hold"/>
                                        <p:tgtEl>
                                          <p:spTgt spid="40"/>
                                        </p:tgtEl>
                                        <p:attrNameLst>
                                          <p:attrName>ppt_h</p:attrName>
                                        </p:attrNameLst>
                                      </p:cBhvr>
                                      <p:tavLst>
                                        <p:tav tm="0">
                                          <p:val>
                                            <p:fltVal val="0"/>
                                          </p:val>
                                        </p:tav>
                                        <p:tav tm="100000">
                                          <p:val>
                                            <p:strVal val="#ppt_h"/>
                                          </p:val>
                                        </p:tav>
                                      </p:tavLst>
                                    </p:anim>
                                  </p:childTnLst>
                                </p:cTn>
                              </p:par>
                            </p:childTnLst>
                          </p:cTn>
                        </p:par>
                        <p:par>
                          <p:cTn id="138" fill="hold">
                            <p:stCondLst>
                              <p:cond delay="13000"/>
                            </p:stCondLst>
                            <p:childTnLst>
                              <p:par>
                                <p:cTn id="139" presetID="17" presetClass="entr" presetSubtype="1" fill="hold" nodeType="afterEffect">
                                  <p:stCondLst>
                                    <p:cond delay="0"/>
                                  </p:stCondLst>
                                  <p:childTnLst>
                                    <p:set>
                                      <p:cBhvr>
                                        <p:cTn id="140" dur="1" fill="hold">
                                          <p:stCondLst>
                                            <p:cond delay="0"/>
                                          </p:stCondLst>
                                        </p:cTn>
                                        <p:tgtEl>
                                          <p:spTgt spid="41"/>
                                        </p:tgtEl>
                                        <p:attrNameLst>
                                          <p:attrName>style.visibility</p:attrName>
                                        </p:attrNameLst>
                                      </p:cBhvr>
                                      <p:to>
                                        <p:strVal val="visible"/>
                                      </p:to>
                                    </p:set>
                                    <p:anim calcmode="lin" valueType="num">
                                      <p:cBhvr>
                                        <p:cTn id="141" dur="500" fill="hold"/>
                                        <p:tgtEl>
                                          <p:spTgt spid="41"/>
                                        </p:tgtEl>
                                        <p:attrNameLst>
                                          <p:attrName>ppt_x</p:attrName>
                                        </p:attrNameLst>
                                      </p:cBhvr>
                                      <p:tavLst>
                                        <p:tav tm="0">
                                          <p:val>
                                            <p:strVal val="#ppt_x"/>
                                          </p:val>
                                        </p:tav>
                                        <p:tav tm="100000">
                                          <p:val>
                                            <p:strVal val="#ppt_x"/>
                                          </p:val>
                                        </p:tav>
                                      </p:tavLst>
                                    </p:anim>
                                    <p:anim calcmode="lin" valueType="num">
                                      <p:cBhvr>
                                        <p:cTn id="142" dur="500" fill="hold"/>
                                        <p:tgtEl>
                                          <p:spTgt spid="41"/>
                                        </p:tgtEl>
                                        <p:attrNameLst>
                                          <p:attrName>ppt_y</p:attrName>
                                        </p:attrNameLst>
                                      </p:cBhvr>
                                      <p:tavLst>
                                        <p:tav tm="0">
                                          <p:val>
                                            <p:strVal val="#ppt_y-#ppt_h/2"/>
                                          </p:val>
                                        </p:tav>
                                        <p:tav tm="100000">
                                          <p:val>
                                            <p:strVal val="#ppt_y"/>
                                          </p:val>
                                        </p:tav>
                                      </p:tavLst>
                                    </p:anim>
                                    <p:anim calcmode="lin" valueType="num">
                                      <p:cBhvr>
                                        <p:cTn id="143" dur="500" fill="hold"/>
                                        <p:tgtEl>
                                          <p:spTgt spid="41"/>
                                        </p:tgtEl>
                                        <p:attrNameLst>
                                          <p:attrName>ppt_w</p:attrName>
                                        </p:attrNameLst>
                                      </p:cBhvr>
                                      <p:tavLst>
                                        <p:tav tm="0">
                                          <p:val>
                                            <p:strVal val="#ppt_w"/>
                                          </p:val>
                                        </p:tav>
                                        <p:tav tm="100000">
                                          <p:val>
                                            <p:strVal val="#ppt_w"/>
                                          </p:val>
                                        </p:tav>
                                      </p:tavLst>
                                    </p:anim>
                                    <p:anim calcmode="lin" valueType="num">
                                      <p:cBhvr>
                                        <p:cTn id="144" dur="500" fill="hold"/>
                                        <p:tgtEl>
                                          <p:spTgt spid="41"/>
                                        </p:tgtEl>
                                        <p:attrNameLst>
                                          <p:attrName>ppt_h</p:attrName>
                                        </p:attrNameLst>
                                      </p:cBhvr>
                                      <p:tavLst>
                                        <p:tav tm="0">
                                          <p:val>
                                            <p:fltVal val="0"/>
                                          </p:val>
                                        </p:tav>
                                        <p:tav tm="100000">
                                          <p:val>
                                            <p:strVal val="#ppt_h"/>
                                          </p:val>
                                        </p:tav>
                                      </p:tavLst>
                                    </p:anim>
                                  </p:childTnLst>
                                </p:cTn>
                              </p:par>
                            </p:childTnLst>
                          </p:cTn>
                        </p:par>
                        <p:par>
                          <p:cTn id="145" fill="hold">
                            <p:stCondLst>
                              <p:cond delay="13500"/>
                            </p:stCondLst>
                            <p:childTnLst>
                              <p:par>
                                <p:cTn id="146" presetID="17" presetClass="entr" presetSubtype="1" fill="hold" nodeType="afterEffect">
                                  <p:stCondLst>
                                    <p:cond delay="0"/>
                                  </p:stCondLst>
                                  <p:childTnLst>
                                    <p:set>
                                      <p:cBhvr>
                                        <p:cTn id="147" dur="1" fill="hold">
                                          <p:stCondLst>
                                            <p:cond delay="0"/>
                                          </p:stCondLst>
                                        </p:cTn>
                                        <p:tgtEl>
                                          <p:spTgt spid="42"/>
                                        </p:tgtEl>
                                        <p:attrNameLst>
                                          <p:attrName>style.visibility</p:attrName>
                                        </p:attrNameLst>
                                      </p:cBhvr>
                                      <p:to>
                                        <p:strVal val="visible"/>
                                      </p:to>
                                    </p:set>
                                    <p:anim calcmode="lin" valueType="num">
                                      <p:cBhvr>
                                        <p:cTn id="148" dur="500" fill="hold"/>
                                        <p:tgtEl>
                                          <p:spTgt spid="42"/>
                                        </p:tgtEl>
                                        <p:attrNameLst>
                                          <p:attrName>ppt_x</p:attrName>
                                        </p:attrNameLst>
                                      </p:cBhvr>
                                      <p:tavLst>
                                        <p:tav tm="0">
                                          <p:val>
                                            <p:strVal val="#ppt_x"/>
                                          </p:val>
                                        </p:tav>
                                        <p:tav tm="100000">
                                          <p:val>
                                            <p:strVal val="#ppt_x"/>
                                          </p:val>
                                        </p:tav>
                                      </p:tavLst>
                                    </p:anim>
                                    <p:anim calcmode="lin" valueType="num">
                                      <p:cBhvr>
                                        <p:cTn id="149" dur="500" fill="hold"/>
                                        <p:tgtEl>
                                          <p:spTgt spid="42"/>
                                        </p:tgtEl>
                                        <p:attrNameLst>
                                          <p:attrName>ppt_y</p:attrName>
                                        </p:attrNameLst>
                                      </p:cBhvr>
                                      <p:tavLst>
                                        <p:tav tm="0">
                                          <p:val>
                                            <p:strVal val="#ppt_y-#ppt_h/2"/>
                                          </p:val>
                                        </p:tav>
                                        <p:tav tm="100000">
                                          <p:val>
                                            <p:strVal val="#ppt_y"/>
                                          </p:val>
                                        </p:tav>
                                      </p:tavLst>
                                    </p:anim>
                                    <p:anim calcmode="lin" valueType="num">
                                      <p:cBhvr>
                                        <p:cTn id="150" dur="500" fill="hold"/>
                                        <p:tgtEl>
                                          <p:spTgt spid="42"/>
                                        </p:tgtEl>
                                        <p:attrNameLst>
                                          <p:attrName>ppt_w</p:attrName>
                                        </p:attrNameLst>
                                      </p:cBhvr>
                                      <p:tavLst>
                                        <p:tav tm="0">
                                          <p:val>
                                            <p:strVal val="#ppt_w"/>
                                          </p:val>
                                        </p:tav>
                                        <p:tav tm="100000">
                                          <p:val>
                                            <p:strVal val="#ppt_w"/>
                                          </p:val>
                                        </p:tav>
                                      </p:tavLst>
                                    </p:anim>
                                    <p:anim calcmode="lin" valueType="num">
                                      <p:cBhvr>
                                        <p:cTn id="151" dur="500" fill="hold"/>
                                        <p:tgtEl>
                                          <p:spTgt spid="42"/>
                                        </p:tgtEl>
                                        <p:attrNameLst>
                                          <p:attrName>ppt_h</p:attrName>
                                        </p:attrNameLst>
                                      </p:cBhvr>
                                      <p:tavLst>
                                        <p:tav tm="0">
                                          <p:val>
                                            <p:fltVal val="0"/>
                                          </p:val>
                                        </p:tav>
                                        <p:tav tm="100000">
                                          <p:val>
                                            <p:strVal val="#ppt_h"/>
                                          </p:val>
                                        </p:tav>
                                      </p:tavLst>
                                    </p:anim>
                                  </p:childTnLst>
                                </p:cTn>
                              </p:par>
                            </p:childTnLst>
                          </p:cTn>
                        </p:par>
                        <p:par>
                          <p:cTn id="152" fill="hold">
                            <p:stCondLst>
                              <p:cond delay="14000"/>
                            </p:stCondLst>
                            <p:childTnLst>
                              <p:par>
                                <p:cTn id="153" presetID="17" presetClass="entr" presetSubtype="1" fill="hold" nodeType="afterEffect">
                                  <p:stCondLst>
                                    <p:cond delay="0"/>
                                  </p:stCondLst>
                                  <p:childTnLst>
                                    <p:set>
                                      <p:cBhvr>
                                        <p:cTn id="154" dur="1" fill="hold">
                                          <p:stCondLst>
                                            <p:cond delay="0"/>
                                          </p:stCondLst>
                                        </p:cTn>
                                        <p:tgtEl>
                                          <p:spTgt spid="43"/>
                                        </p:tgtEl>
                                        <p:attrNameLst>
                                          <p:attrName>style.visibility</p:attrName>
                                        </p:attrNameLst>
                                      </p:cBhvr>
                                      <p:to>
                                        <p:strVal val="visible"/>
                                      </p:to>
                                    </p:set>
                                    <p:anim calcmode="lin" valueType="num">
                                      <p:cBhvr>
                                        <p:cTn id="155" dur="500" fill="hold"/>
                                        <p:tgtEl>
                                          <p:spTgt spid="43"/>
                                        </p:tgtEl>
                                        <p:attrNameLst>
                                          <p:attrName>ppt_x</p:attrName>
                                        </p:attrNameLst>
                                      </p:cBhvr>
                                      <p:tavLst>
                                        <p:tav tm="0">
                                          <p:val>
                                            <p:strVal val="#ppt_x"/>
                                          </p:val>
                                        </p:tav>
                                        <p:tav tm="100000">
                                          <p:val>
                                            <p:strVal val="#ppt_x"/>
                                          </p:val>
                                        </p:tav>
                                      </p:tavLst>
                                    </p:anim>
                                    <p:anim calcmode="lin" valueType="num">
                                      <p:cBhvr>
                                        <p:cTn id="156" dur="500" fill="hold"/>
                                        <p:tgtEl>
                                          <p:spTgt spid="43"/>
                                        </p:tgtEl>
                                        <p:attrNameLst>
                                          <p:attrName>ppt_y</p:attrName>
                                        </p:attrNameLst>
                                      </p:cBhvr>
                                      <p:tavLst>
                                        <p:tav tm="0">
                                          <p:val>
                                            <p:strVal val="#ppt_y-#ppt_h/2"/>
                                          </p:val>
                                        </p:tav>
                                        <p:tav tm="100000">
                                          <p:val>
                                            <p:strVal val="#ppt_y"/>
                                          </p:val>
                                        </p:tav>
                                      </p:tavLst>
                                    </p:anim>
                                    <p:anim calcmode="lin" valueType="num">
                                      <p:cBhvr>
                                        <p:cTn id="157" dur="500" fill="hold"/>
                                        <p:tgtEl>
                                          <p:spTgt spid="43"/>
                                        </p:tgtEl>
                                        <p:attrNameLst>
                                          <p:attrName>ppt_w</p:attrName>
                                        </p:attrNameLst>
                                      </p:cBhvr>
                                      <p:tavLst>
                                        <p:tav tm="0">
                                          <p:val>
                                            <p:strVal val="#ppt_w"/>
                                          </p:val>
                                        </p:tav>
                                        <p:tav tm="100000">
                                          <p:val>
                                            <p:strVal val="#ppt_w"/>
                                          </p:val>
                                        </p:tav>
                                      </p:tavLst>
                                    </p:anim>
                                    <p:anim calcmode="lin" valueType="num">
                                      <p:cBhvr>
                                        <p:cTn id="158" dur="500" fill="hold"/>
                                        <p:tgtEl>
                                          <p:spTgt spid="43"/>
                                        </p:tgtEl>
                                        <p:attrNameLst>
                                          <p:attrName>ppt_h</p:attrName>
                                        </p:attrNameLst>
                                      </p:cBhvr>
                                      <p:tavLst>
                                        <p:tav tm="0">
                                          <p:val>
                                            <p:fltVal val="0"/>
                                          </p:val>
                                        </p:tav>
                                        <p:tav tm="100000">
                                          <p:val>
                                            <p:strVal val="#ppt_h"/>
                                          </p:val>
                                        </p:tav>
                                      </p:tavLst>
                                    </p:anim>
                                  </p:childTnLst>
                                </p:cTn>
                              </p:par>
                            </p:childTnLst>
                          </p:cTn>
                        </p:par>
                        <p:par>
                          <p:cTn id="159" fill="hold">
                            <p:stCondLst>
                              <p:cond delay="14500"/>
                            </p:stCondLst>
                            <p:childTnLst>
                              <p:par>
                                <p:cTn id="160" presetID="17" presetClass="entr" presetSubtype="1" fill="hold" nodeType="afterEffect">
                                  <p:stCondLst>
                                    <p:cond delay="0"/>
                                  </p:stCondLst>
                                  <p:childTnLst>
                                    <p:set>
                                      <p:cBhvr>
                                        <p:cTn id="161" dur="1" fill="hold">
                                          <p:stCondLst>
                                            <p:cond delay="0"/>
                                          </p:stCondLst>
                                        </p:cTn>
                                        <p:tgtEl>
                                          <p:spTgt spid="44"/>
                                        </p:tgtEl>
                                        <p:attrNameLst>
                                          <p:attrName>style.visibility</p:attrName>
                                        </p:attrNameLst>
                                      </p:cBhvr>
                                      <p:to>
                                        <p:strVal val="visible"/>
                                      </p:to>
                                    </p:set>
                                    <p:anim calcmode="lin" valueType="num">
                                      <p:cBhvr>
                                        <p:cTn id="162" dur="500" fill="hold"/>
                                        <p:tgtEl>
                                          <p:spTgt spid="44"/>
                                        </p:tgtEl>
                                        <p:attrNameLst>
                                          <p:attrName>ppt_x</p:attrName>
                                        </p:attrNameLst>
                                      </p:cBhvr>
                                      <p:tavLst>
                                        <p:tav tm="0">
                                          <p:val>
                                            <p:strVal val="#ppt_x"/>
                                          </p:val>
                                        </p:tav>
                                        <p:tav tm="100000">
                                          <p:val>
                                            <p:strVal val="#ppt_x"/>
                                          </p:val>
                                        </p:tav>
                                      </p:tavLst>
                                    </p:anim>
                                    <p:anim calcmode="lin" valueType="num">
                                      <p:cBhvr>
                                        <p:cTn id="163" dur="500" fill="hold"/>
                                        <p:tgtEl>
                                          <p:spTgt spid="44"/>
                                        </p:tgtEl>
                                        <p:attrNameLst>
                                          <p:attrName>ppt_y</p:attrName>
                                        </p:attrNameLst>
                                      </p:cBhvr>
                                      <p:tavLst>
                                        <p:tav tm="0">
                                          <p:val>
                                            <p:strVal val="#ppt_y-#ppt_h/2"/>
                                          </p:val>
                                        </p:tav>
                                        <p:tav tm="100000">
                                          <p:val>
                                            <p:strVal val="#ppt_y"/>
                                          </p:val>
                                        </p:tav>
                                      </p:tavLst>
                                    </p:anim>
                                    <p:anim calcmode="lin" valueType="num">
                                      <p:cBhvr>
                                        <p:cTn id="164" dur="500" fill="hold"/>
                                        <p:tgtEl>
                                          <p:spTgt spid="44"/>
                                        </p:tgtEl>
                                        <p:attrNameLst>
                                          <p:attrName>ppt_w</p:attrName>
                                        </p:attrNameLst>
                                      </p:cBhvr>
                                      <p:tavLst>
                                        <p:tav tm="0">
                                          <p:val>
                                            <p:strVal val="#ppt_w"/>
                                          </p:val>
                                        </p:tav>
                                        <p:tav tm="100000">
                                          <p:val>
                                            <p:strVal val="#ppt_w"/>
                                          </p:val>
                                        </p:tav>
                                      </p:tavLst>
                                    </p:anim>
                                    <p:anim calcmode="lin" valueType="num">
                                      <p:cBhvr>
                                        <p:cTn id="165" dur="500" fill="hold"/>
                                        <p:tgtEl>
                                          <p:spTgt spid="44"/>
                                        </p:tgtEl>
                                        <p:attrNameLst>
                                          <p:attrName>ppt_h</p:attrName>
                                        </p:attrNameLst>
                                      </p:cBhvr>
                                      <p:tavLst>
                                        <p:tav tm="0">
                                          <p:val>
                                            <p:fltVal val="0"/>
                                          </p:val>
                                        </p:tav>
                                        <p:tav tm="100000">
                                          <p:val>
                                            <p:strVal val="#ppt_h"/>
                                          </p:val>
                                        </p:tav>
                                      </p:tavLst>
                                    </p:anim>
                                  </p:childTnLst>
                                </p:cTn>
                              </p:par>
                            </p:childTnLst>
                          </p:cTn>
                        </p:par>
                      </p:childTnLst>
                    </p:cTn>
                  </p:par>
                  <p:par>
                    <p:cTn id="166" fill="hold">
                      <p:stCondLst>
                        <p:cond delay="indefinite"/>
                      </p:stCondLst>
                      <p:childTnLst>
                        <p:par>
                          <p:cTn id="167" fill="hold">
                            <p:stCondLst>
                              <p:cond delay="0"/>
                            </p:stCondLst>
                            <p:childTnLst>
                              <p:par>
                                <p:cTn id="168" presetID="17" presetClass="entr" presetSubtype="1" fill="hold" nodeType="clickEffect">
                                  <p:stCondLst>
                                    <p:cond delay="0"/>
                                  </p:stCondLst>
                                  <p:childTnLst>
                                    <p:set>
                                      <p:cBhvr>
                                        <p:cTn id="169" dur="1" fill="hold">
                                          <p:stCondLst>
                                            <p:cond delay="0"/>
                                          </p:stCondLst>
                                        </p:cTn>
                                        <p:tgtEl>
                                          <p:spTgt spid="45"/>
                                        </p:tgtEl>
                                        <p:attrNameLst>
                                          <p:attrName>style.visibility</p:attrName>
                                        </p:attrNameLst>
                                      </p:cBhvr>
                                      <p:to>
                                        <p:strVal val="visible"/>
                                      </p:to>
                                    </p:set>
                                    <p:anim calcmode="lin" valueType="num">
                                      <p:cBhvr>
                                        <p:cTn id="170" dur="500" fill="hold"/>
                                        <p:tgtEl>
                                          <p:spTgt spid="45"/>
                                        </p:tgtEl>
                                        <p:attrNameLst>
                                          <p:attrName>ppt_x</p:attrName>
                                        </p:attrNameLst>
                                      </p:cBhvr>
                                      <p:tavLst>
                                        <p:tav tm="0">
                                          <p:val>
                                            <p:strVal val="#ppt_x"/>
                                          </p:val>
                                        </p:tav>
                                        <p:tav tm="100000">
                                          <p:val>
                                            <p:strVal val="#ppt_x"/>
                                          </p:val>
                                        </p:tav>
                                      </p:tavLst>
                                    </p:anim>
                                    <p:anim calcmode="lin" valueType="num">
                                      <p:cBhvr>
                                        <p:cTn id="171" dur="500" fill="hold"/>
                                        <p:tgtEl>
                                          <p:spTgt spid="45"/>
                                        </p:tgtEl>
                                        <p:attrNameLst>
                                          <p:attrName>ppt_y</p:attrName>
                                        </p:attrNameLst>
                                      </p:cBhvr>
                                      <p:tavLst>
                                        <p:tav tm="0">
                                          <p:val>
                                            <p:strVal val="#ppt_y-#ppt_h/2"/>
                                          </p:val>
                                        </p:tav>
                                        <p:tav tm="100000">
                                          <p:val>
                                            <p:strVal val="#ppt_y"/>
                                          </p:val>
                                        </p:tav>
                                      </p:tavLst>
                                    </p:anim>
                                    <p:anim calcmode="lin" valueType="num">
                                      <p:cBhvr>
                                        <p:cTn id="172" dur="500" fill="hold"/>
                                        <p:tgtEl>
                                          <p:spTgt spid="45"/>
                                        </p:tgtEl>
                                        <p:attrNameLst>
                                          <p:attrName>ppt_w</p:attrName>
                                        </p:attrNameLst>
                                      </p:cBhvr>
                                      <p:tavLst>
                                        <p:tav tm="0">
                                          <p:val>
                                            <p:strVal val="#ppt_w"/>
                                          </p:val>
                                        </p:tav>
                                        <p:tav tm="100000">
                                          <p:val>
                                            <p:strVal val="#ppt_w"/>
                                          </p:val>
                                        </p:tav>
                                      </p:tavLst>
                                    </p:anim>
                                    <p:anim calcmode="lin" valueType="num">
                                      <p:cBhvr>
                                        <p:cTn id="173" dur="500" fill="hold"/>
                                        <p:tgtEl>
                                          <p:spTgt spid="45"/>
                                        </p:tgtEl>
                                        <p:attrNameLst>
                                          <p:attrName>ppt_h</p:attrName>
                                        </p:attrNameLst>
                                      </p:cBhvr>
                                      <p:tavLst>
                                        <p:tav tm="0">
                                          <p:val>
                                            <p:fltVal val="0"/>
                                          </p:val>
                                        </p:tav>
                                        <p:tav tm="100000">
                                          <p:val>
                                            <p:strVal val="#ppt_h"/>
                                          </p:val>
                                        </p:tav>
                                      </p:tavLst>
                                    </p:anim>
                                  </p:childTnLst>
                                </p:cTn>
                              </p:par>
                            </p:childTnLst>
                          </p:cTn>
                        </p:par>
                        <p:par>
                          <p:cTn id="174" fill="hold">
                            <p:stCondLst>
                              <p:cond delay="500"/>
                            </p:stCondLst>
                            <p:childTnLst>
                              <p:par>
                                <p:cTn id="175" presetID="2" presetClass="entr" presetSubtype="8" fill="hold" grpId="0" nodeType="afterEffect">
                                  <p:stCondLst>
                                    <p:cond delay="0"/>
                                  </p:stCondLst>
                                  <p:childTnLst>
                                    <p:set>
                                      <p:cBhvr>
                                        <p:cTn id="176" dur="1" fill="hold">
                                          <p:stCondLst>
                                            <p:cond delay="0"/>
                                          </p:stCondLst>
                                        </p:cTn>
                                        <p:tgtEl>
                                          <p:spTgt spid="46"/>
                                        </p:tgtEl>
                                        <p:attrNameLst>
                                          <p:attrName>style.visibility</p:attrName>
                                        </p:attrNameLst>
                                      </p:cBhvr>
                                      <p:to>
                                        <p:strVal val="visible"/>
                                      </p:to>
                                    </p:set>
                                    <p:anim calcmode="lin" valueType="num">
                                      <p:cBhvr additive="base">
                                        <p:cTn id="177" dur="500" fill="hold"/>
                                        <p:tgtEl>
                                          <p:spTgt spid="46"/>
                                        </p:tgtEl>
                                        <p:attrNameLst>
                                          <p:attrName>ppt_x</p:attrName>
                                        </p:attrNameLst>
                                      </p:cBhvr>
                                      <p:tavLst>
                                        <p:tav tm="0">
                                          <p:val>
                                            <p:strVal val="0-#ppt_w/2"/>
                                          </p:val>
                                        </p:tav>
                                        <p:tav tm="100000">
                                          <p:val>
                                            <p:strVal val="#ppt_x"/>
                                          </p:val>
                                        </p:tav>
                                      </p:tavLst>
                                    </p:anim>
                                    <p:anim calcmode="lin" valueType="num">
                                      <p:cBhvr additive="base">
                                        <p:cTn id="17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8" grpId="0" animBg="1" autoUpdateAnimBg="0"/>
      <p:bldP spid="21" grpId="0" animBg="1" autoUpdateAnimBg="0"/>
      <p:bldP spid="24" grpId="0" animBg="1" autoUpdateAnimBg="0"/>
      <p:bldP spid="27" grpId="0" animBg="1" autoUpdateAnimBg="0"/>
      <p:bldP spid="30" grpId="0" animBg="1" autoUpdateAnimBg="0"/>
      <p:bldP spid="33" grpId="0" autoUpdateAnimBg="0"/>
      <p:bldP spid="34" grpId="0" autoUpdateAnimBg="0"/>
      <p:bldP spid="35" grpId="0" autoUpdateAnimBg="0"/>
      <p:bldP spid="36" grpId="0" autoUpdateAnimBg="0"/>
      <p:bldP spid="37" grpId="0" autoUpdateAnimBg="0"/>
      <p:bldP spid="38" grpId="0" autoUpdateAnimBg="0"/>
      <p:bldP spid="39" grpId="0" autoUpdateAnimBg="0"/>
      <p:bldP spid="46" grpId="0" autoUpdateAnimBg="0"/>
      <p:bldP spid="47" grpId="0" autoUpdateAnimBg="0"/>
      <p:bldP spid="48" grpId="0" animBg="1" autoUpdateAnimBg="0"/>
      <p:bldP spid="5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xmlns="" id="{75ADEEB4-E786-43AC-8B22-31AF6F952228}"/>
              </a:ext>
            </a:extLst>
          </p:cNvPr>
          <p:cNvSpPr>
            <a:spLocks noChangeArrowheads="1"/>
          </p:cNvSpPr>
          <p:nvPr/>
        </p:nvSpPr>
        <p:spPr bwMode="auto">
          <a:xfrm>
            <a:off x="1307462" y="2063325"/>
            <a:ext cx="8820150" cy="3177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b="1" dirty="0">
                <a:effectLst>
                  <a:outerShdw blurRad="38100" dist="38100" dir="2700000" algn="tl">
                    <a:srgbClr val="FFFFFF"/>
                  </a:outerShdw>
                </a:effectLst>
                <a:latin typeface="宋体" panose="02010600030101010101" pitchFamily="2" charset="-122"/>
              </a:rPr>
              <a:t>含有</a:t>
            </a:r>
            <a:r>
              <a:rPr lang="en-US" altLang="zh-CN" sz="2800" b="1" dirty="0">
                <a:solidFill>
                  <a:srgbClr val="FF0000"/>
                </a:solidFill>
                <a:effectLst>
                  <a:outerShdw blurRad="38100" dist="38100" dir="2700000" algn="tl">
                    <a:srgbClr val="FFFFFF"/>
                  </a:outerShdw>
                </a:effectLst>
                <a:latin typeface="宋体" panose="02010600030101010101" pitchFamily="2" charset="-122"/>
              </a:rPr>
              <a:t>n</a:t>
            </a:r>
            <a:r>
              <a:rPr lang="zh-CN" altLang="en-US" sz="2800" b="1" dirty="0">
                <a:solidFill>
                  <a:srgbClr val="FF0000"/>
                </a:solidFill>
                <a:effectLst>
                  <a:outerShdw blurRad="38100" dist="38100" dir="2700000" algn="tl">
                    <a:srgbClr val="FFFFFF"/>
                  </a:outerShdw>
                </a:effectLst>
                <a:latin typeface="宋体" panose="02010600030101010101" pitchFamily="2" charset="-122"/>
              </a:rPr>
              <a:t>个</a:t>
            </a:r>
            <a:r>
              <a:rPr lang="zh-CN" altLang="en-US" sz="2800" b="1" dirty="0">
                <a:effectLst>
                  <a:outerShdw blurRad="38100" dist="38100" dir="2700000" algn="tl">
                    <a:srgbClr val="FFFFFF"/>
                  </a:outerShdw>
                </a:effectLst>
                <a:latin typeface="宋体" panose="02010600030101010101" pitchFamily="2" charset="-122"/>
              </a:rPr>
              <a:t>结点的</a:t>
            </a:r>
            <a:r>
              <a:rPr lang="zh-CN" altLang="en-US" sz="2800" b="1" dirty="0">
                <a:solidFill>
                  <a:srgbClr val="FF0000"/>
                </a:solidFill>
                <a:effectLst>
                  <a:outerShdw blurRad="38100" dist="38100" dir="2700000" algn="tl">
                    <a:srgbClr val="FFFFFF"/>
                  </a:outerShdw>
                </a:effectLst>
                <a:latin typeface="宋体" panose="02010600030101010101" pitchFamily="2" charset="-122"/>
              </a:rPr>
              <a:t>二叉链表</a:t>
            </a:r>
            <a:r>
              <a:rPr lang="zh-CN" altLang="en-US" sz="2800" b="1" dirty="0">
                <a:effectLst>
                  <a:outerShdw blurRad="38100" dist="38100" dir="2700000" algn="tl">
                    <a:srgbClr val="FFFFFF"/>
                  </a:outerShdw>
                </a:effectLst>
                <a:latin typeface="宋体" panose="02010600030101010101" pitchFamily="2" charset="-122"/>
              </a:rPr>
              <a:t>中，有</a:t>
            </a:r>
            <a:r>
              <a:rPr lang="en-US" altLang="zh-CN" sz="2800" b="1" dirty="0">
                <a:solidFill>
                  <a:srgbClr val="FF0000"/>
                </a:solidFill>
                <a:effectLst>
                  <a:outerShdw blurRad="38100" dist="38100" dir="2700000" algn="tl">
                    <a:srgbClr val="FFFFFF"/>
                  </a:outerShdw>
                </a:effectLst>
                <a:latin typeface="宋体" panose="02010600030101010101" pitchFamily="2" charset="-122"/>
              </a:rPr>
              <a:t>n+1</a:t>
            </a:r>
            <a:r>
              <a:rPr lang="zh-CN" altLang="en-US" sz="2800" b="1" dirty="0">
                <a:solidFill>
                  <a:srgbClr val="FF0000"/>
                </a:solidFill>
                <a:effectLst>
                  <a:outerShdw blurRad="38100" dist="38100" dir="2700000" algn="tl">
                    <a:srgbClr val="FFFFFF"/>
                  </a:outerShdw>
                </a:effectLst>
                <a:latin typeface="宋体" panose="02010600030101010101" pitchFamily="2" charset="-122"/>
              </a:rPr>
              <a:t>个空链域</a:t>
            </a:r>
            <a:r>
              <a:rPr lang="zh-CN" altLang="en-US" sz="2800" b="1" dirty="0">
                <a:effectLst>
                  <a:outerShdw blurRad="38100" dist="38100" dir="2700000" algn="tl">
                    <a:srgbClr val="FFFFFF"/>
                  </a:outerShdw>
                </a:effectLst>
                <a:latin typeface="宋体" panose="02010600030101010101" pitchFamily="2" charset="-122"/>
              </a:rPr>
              <a:t>。</a:t>
            </a:r>
          </a:p>
          <a:p>
            <a:pPr eaLnBrk="1" hangingPunct="1">
              <a:buFontTx/>
              <a:buNone/>
            </a:pPr>
            <a:r>
              <a:rPr lang="zh-CN" altLang="en-US" sz="2800" b="1" dirty="0">
                <a:effectLst>
                  <a:outerShdw blurRad="38100" dist="38100" dir="2700000" algn="tl">
                    <a:srgbClr val="FFFFFF"/>
                  </a:outerShdw>
                </a:effectLst>
                <a:latin typeface="宋体" panose="02010600030101010101" pitchFamily="2" charset="-122"/>
              </a:rPr>
              <a:t>证明：</a:t>
            </a:r>
            <a:endParaRPr lang="en-US" altLang="zh-CN" sz="2800" b="1" dirty="0">
              <a:effectLst>
                <a:outerShdw blurRad="38100" dist="38100" dir="2700000" algn="tl">
                  <a:srgbClr val="FFFFFF"/>
                </a:outerShdw>
              </a:effectLst>
              <a:latin typeface="宋体" panose="02010600030101010101" pitchFamily="2" charset="-122"/>
            </a:endParaRPr>
          </a:p>
          <a:p>
            <a:pPr eaLnBrk="1" hangingPunct="1">
              <a:buFontTx/>
              <a:buNone/>
            </a:pPr>
            <a:r>
              <a:rPr lang="en-US" altLang="zh-CN" sz="2800" b="1" dirty="0">
                <a:effectLst>
                  <a:outerShdw blurRad="38100" dist="38100" dir="2700000" algn="tl">
                    <a:srgbClr val="FFFFFF"/>
                  </a:outerShdw>
                </a:effectLst>
                <a:latin typeface="宋体" panose="02010600030101010101" pitchFamily="2" charset="-122"/>
              </a:rPr>
              <a:t>     </a:t>
            </a:r>
            <a:r>
              <a:rPr lang="zh-CN" altLang="en-US" sz="2800" b="1" dirty="0">
                <a:effectLst>
                  <a:outerShdw blurRad="38100" dist="38100" dir="2700000" algn="tl">
                    <a:srgbClr val="FFFFFF"/>
                  </a:outerShdw>
                </a:effectLst>
                <a:latin typeface="宋体" panose="02010600030101010101" pitchFamily="2" charset="-122"/>
              </a:rPr>
              <a:t>有</a:t>
            </a:r>
            <a:r>
              <a:rPr lang="en-US" altLang="zh-CN" sz="2800" b="1" dirty="0">
                <a:effectLst>
                  <a:outerShdw blurRad="38100" dist="38100" dir="2700000" algn="tl">
                    <a:srgbClr val="FFFFFF"/>
                  </a:outerShdw>
                </a:effectLst>
                <a:latin typeface="宋体" panose="02010600030101010101" pitchFamily="2" charset="-122"/>
              </a:rPr>
              <a:t>n</a:t>
            </a:r>
            <a:r>
              <a:rPr lang="zh-CN" altLang="en-US" sz="2800" b="1" dirty="0">
                <a:effectLst>
                  <a:outerShdw blurRad="38100" dist="38100" dir="2700000" algn="tl">
                    <a:srgbClr val="FFFFFF"/>
                  </a:outerShdw>
                </a:effectLst>
                <a:latin typeface="宋体" panose="02010600030101010101" pitchFamily="2" charset="-122"/>
              </a:rPr>
              <a:t>个结点共有</a:t>
            </a:r>
            <a:r>
              <a:rPr lang="en-US" altLang="zh-CN" sz="2800" b="1" dirty="0">
                <a:effectLst>
                  <a:outerShdw blurRad="38100" dist="38100" dir="2700000" algn="tl">
                    <a:srgbClr val="FFFFFF"/>
                  </a:outerShdw>
                </a:effectLst>
                <a:latin typeface="宋体" panose="02010600030101010101" pitchFamily="2" charset="-122"/>
              </a:rPr>
              <a:t>2n</a:t>
            </a:r>
            <a:r>
              <a:rPr lang="zh-CN" altLang="en-US" sz="2800" b="1" dirty="0">
                <a:effectLst>
                  <a:outerShdw blurRad="38100" dist="38100" dir="2700000" algn="tl">
                    <a:srgbClr val="FFFFFF"/>
                  </a:outerShdw>
                </a:effectLst>
                <a:latin typeface="宋体" panose="02010600030101010101" pitchFamily="2" charset="-122"/>
              </a:rPr>
              <a:t>个链域</a:t>
            </a:r>
            <a:endParaRPr lang="en-US" altLang="zh-CN" sz="2800" b="1" dirty="0">
              <a:effectLst>
                <a:outerShdw blurRad="38100" dist="38100" dir="2700000" algn="tl">
                  <a:srgbClr val="FFFFFF"/>
                </a:outerShdw>
              </a:effectLst>
              <a:latin typeface="宋体" panose="02010600030101010101" pitchFamily="2" charset="-122"/>
            </a:endParaRPr>
          </a:p>
          <a:p>
            <a:pPr eaLnBrk="1" hangingPunct="1">
              <a:buFontTx/>
              <a:buNone/>
            </a:pPr>
            <a:r>
              <a:rPr lang="en-US" altLang="zh-CN" sz="2800" b="1" dirty="0">
                <a:effectLst>
                  <a:outerShdw blurRad="38100" dist="38100" dir="2700000" algn="tl">
                    <a:srgbClr val="FFFFFF"/>
                  </a:outerShdw>
                </a:effectLst>
                <a:latin typeface="宋体" panose="02010600030101010101" pitchFamily="2" charset="-122"/>
              </a:rPr>
              <a:t>		n</a:t>
            </a:r>
            <a:r>
              <a:rPr lang="zh-CN" altLang="en-US" sz="2800" b="1" dirty="0">
                <a:effectLst>
                  <a:outerShdw blurRad="38100" dist="38100" dir="2700000" algn="tl">
                    <a:srgbClr val="FFFFFF"/>
                  </a:outerShdw>
                </a:effectLst>
                <a:latin typeface="宋体" panose="02010600030101010101" pitchFamily="2" charset="-122"/>
              </a:rPr>
              <a:t>个结点有</a:t>
            </a:r>
            <a:r>
              <a:rPr lang="en-US" altLang="zh-CN" sz="2800" b="1" dirty="0">
                <a:effectLst>
                  <a:outerShdw blurRad="38100" dist="38100" dir="2700000" algn="tl">
                    <a:srgbClr val="FFFFFF"/>
                  </a:outerShdw>
                </a:effectLst>
                <a:latin typeface="宋体" panose="02010600030101010101" pitchFamily="2" charset="-122"/>
              </a:rPr>
              <a:t>n-1</a:t>
            </a:r>
            <a:r>
              <a:rPr lang="zh-CN" altLang="en-US" sz="2800" b="1" dirty="0">
                <a:effectLst>
                  <a:outerShdw blurRad="38100" dist="38100" dir="2700000" algn="tl">
                    <a:srgbClr val="FFFFFF"/>
                  </a:outerShdw>
                </a:effectLst>
                <a:latin typeface="宋体" panose="02010600030101010101" pitchFamily="2" charset="-122"/>
              </a:rPr>
              <a:t>条边（除根结点外，每个结点都有一个父节点）</a:t>
            </a:r>
            <a:endParaRPr lang="en-US" altLang="zh-CN" sz="2800" b="1" dirty="0">
              <a:effectLst>
                <a:outerShdw blurRad="38100" dist="38100" dir="2700000" algn="tl">
                  <a:srgbClr val="FFFFFF"/>
                </a:outerShdw>
              </a:effectLst>
              <a:latin typeface="宋体" panose="02010600030101010101" pitchFamily="2" charset="-122"/>
            </a:endParaRPr>
          </a:p>
          <a:p>
            <a:pPr eaLnBrk="1" hangingPunct="1">
              <a:buFontTx/>
              <a:buNone/>
            </a:pPr>
            <a:r>
              <a:rPr lang="en-US" altLang="zh-CN" sz="2800" b="1" dirty="0">
                <a:effectLst>
                  <a:outerShdw blurRad="38100" dist="38100" dir="2700000" algn="tl">
                    <a:srgbClr val="FFFFFF"/>
                  </a:outerShdw>
                </a:effectLst>
                <a:latin typeface="宋体" panose="02010600030101010101" pitchFamily="2" charset="-122"/>
              </a:rPr>
              <a:t>      </a:t>
            </a:r>
            <a:r>
              <a:rPr lang="zh-CN" altLang="en-US" sz="2800" b="1" dirty="0">
                <a:effectLst>
                  <a:outerShdw blurRad="38100" dist="38100" dir="2700000" algn="tl">
                    <a:srgbClr val="FFFFFF"/>
                  </a:outerShdw>
                </a:effectLst>
                <a:latin typeface="宋体" panose="02010600030101010101" pitchFamily="2" charset="-122"/>
              </a:rPr>
              <a:t>所以：</a:t>
            </a:r>
            <a:r>
              <a:rPr lang="en-US" altLang="zh-CN" sz="2800" b="1" dirty="0">
                <a:effectLst>
                  <a:outerShdw blurRad="38100" dist="38100" dir="2700000" algn="tl">
                    <a:srgbClr val="FFFFFF"/>
                  </a:outerShdw>
                </a:effectLst>
                <a:latin typeface="宋体" panose="02010600030101010101" pitchFamily="2" charset="-122"/>
              </a:rPr>
              <a:t>2n-(n-1)=n+1</a:t>
            </a:r>
          </a:p>
        </p:txBody>
      </p:sp>
      <p:sp>
        <p:nvSpPr>
          <p:cNvPr id="4" name="Rectangle 2">
            <a:extLst>
              <a:ext uri="{FF2B5EF4-FFF2-40B4-BE49-F238E27FC236}">
                <a16:creationId xmlns:a16="http://schemas.microsoft.com/office/drawing/2014/main" xmlns="" id="{8F9D6448-F90B-448C-9C12-6F89C79BF5B1}"/>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6.2.3</a:t>
            </a:r>
            <a:r>
              <a:rPr lang="zh-CN" altLang="en-US" kern="0"/>
              <a:t>二叉树的存储结构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10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left)">
                                      <p:cBhvr>
                                        <p:cTn id="12" dur="10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wipe(left)">
                                      <p:cBhvr>
                                        <p:cTn id="17" dur="1000"/>
                                        <p:tgtEl>
                                          <p:spTgt spid="34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wipe(left)">
                                      <p:cBhvr>
                                        <p:cTn id="22" dur="1000"/>
                                        <p:tgtEl>
                                          <p:spTgt spid="348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Effect transition="in" filter="wipe(left)">
                                      <p:cBhvr>
                                        <p:cTn id="27" dur="10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7" name="Rectangle 3"/>
          <p:cNvSpPr>
            <a:spLocks noGrp="1" noChangeArrowheads="1"/>
          </p:cNvSpPr>
          <p:nvPr>
            <p:ph type="body" idx="1"/>
          </p:nvPr>
        </p:nvSpPr>
        <p:spPr>
          <a:xfrm>
            <a:off x="827616" y="1484313"/>
            <a:ext cx="11364384" cy="1521857"/>
          </a:xfrm>
        </p:spPr>
        <p:txBody>
          <a:bodyPr/>
          <a:lstStyle/>
          <a:p>
            <a:pPr marL="0" indent="0">
              <a:buNone/>
            </a:pPr>
            <a:r>
              <a:rPr lang="zh-CN" altLang="en-US">
                <a:latin typeface="SimSun" charset="-122"/>
                <a:ea typeface="SimSun" charset="-122"/>
                <a:cs typeface="SimSun" charset="-122"/>
              </a:rPr>
              <a:t>思考：含</a:t>
            </a:r>
            <a:r>
              <a:rPr lang="en-US" altLang="zh-CN">
                <a:latin typeface="SimSun" charset="-122"/>
                <a:ea typeface="SimSun" charset="-122"/>
                <a:cs typeface="SimSun" charset="-122"/>
              </a:rPr>
              <a:t>n</a:t>
            </a:r>
            <a:r>
              <a:rPr lang="zh-CN" altLang="en-US">
                <a:latin typeface="SimSun" charset="-122"/>
                <a:ea typeface="SimSun" charset="-122"/>
                <a:cs typeface="SimSun" charset="-122"/>
              </a:rPr>
              <a:t>个结点的</a:t>
            </a:r>
            <a:r>
              <a:rPr lang="zh-CN" altLang="en-US">
                <a:solidFill>
                  <a:srgbClr val="C00000"/>
                </a:solidFill>
                <a:latin typeface="SimSun" charset="-122"/>
                <a:ea typeface="SimSun" charset="-122"/>
                <a:cs typeface="SimSun" charset="-122"/>
              </a:rPr>
              <a:t>三叉链表</a:t>
            </a:r>
            <a:r>
              <a:rPr lang="zh-CN" altLang="en-US">
                <a:latin typeface="SimSun" charset="-122"/>
                <a:ea typeface="SimSun" charset="-122"/>
                <a:cs typeface="SimSun" charset="-122"/>
              </a:rPr>
              <a:t>有多少个空链域？</a:t>
            </a:r>
          </a:p>
        </p:txBody>
      </p:sp>
      <p:sp>
        <p:nvSpPr>
          <p:cNvPr id="451588" name="Text Box 4"/>
          <p:cNvSpPr txBox="1">
            <a:spLocks noChangeArrowheads="1"/>
          </p:cNvSpPr>
          <p:nvPr/>
        </p:nvSpPr>
        <p:spPr bwMode="auto">
          <a:xfrm>
            <a:off x="4859309" y="2666796"/>
            <a:ext cx="12441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sz="3600" b="1">
                <a:solidFill>
                  <a:srgbClr val="C00000"/>
                </a:solidFill>
              </a:rPr>
              <a:t>n+2</a:t>
            </a:r>
          </a:p>
        </p:txBody>
      </p:sp>
      <p:sp>
        <p:nvSpPr>
          <p:cNvPr id="4" name="Rectangle 2">
            <a:extLst>
              <a:ext uri="{FF2B5EF4-FFF2-40B4-BE49-F238E27FC236}">
                <a16:creationId xmlns:a16="http://schemas.microsoft.com/office/drawing/2014/main" xmlns="" id="{8F9D6448-F90B-448C-9C12-6F89C79BF5B1}"/>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6.2.3</a:t>
            </a:r>
            <a:r>
              <a:rPr lang="zh-CN" altLang="en-US" kern="0"/>
              <a:t>二叉树的存储结构</a:t>
            </a:r>
          </a:p>
        </p:txBody>
      </p:sp>
      <p:sp>
        <p:nvSpPr>
          <p:cNvPr id="2" name="矩形 1"/>
          <p:cNvSpPr/>
          <p:nvPr/>
        </p:nvSpPr>
        <p:spPr>
          <a:xfrm>
            <a:off x="1953716" y="3620085"/>
            <a:ext cx="8299555" cy="1384995"/>
          </a:xfrm>
          <a:prstGeom prst="rect">
            <a:avLst/>
          </a:prstGeom>
        </p:spPr>
        <p:txBody>
          <a:bodyPr wrap="square">
            <a:spAutoFit/>
          </a:bodyPr>
          <a:lstStyle/>
          <a:p>
            <a:r>
              <a:rPr lang="zh-CN" altLang="en-US" sz="2800" b="1">
                <a:effectLst>
                  <a:outerShdw blurRad="38100" dist="38100" dir="2700000" algn="tl">
                    <a:srgbClr val="FFFFFF"/>
                  </a:outerShdw>
                </a:effectLst>
                <a:latin typeface="SimSun" charset="-122"/>
                <a:ea typeface="SimSun" charset="-122"/>
                <a:cs typeface="SimSun" charset="-122"/>
              </a:rPr>
              <a:t>证明：有</a:t>
            </a:r>
            <a:r>
              <a:rPr lang="en-US" altLang="zh-CN" sz="2800" b="1">
                <a:effectLst>
                  <a:outerShdw blurRad="38100" dist="38100" dir="2700000" algn="tl">
                    <a:srgbClr val="FFFFFF"/>
                  </a:outerShdw>
                </a:effectLst>
                <a:latin typeface="SimSun" charset="-122"/>
                <a:ea typeface="SimSun" charset="-122"/>
                <a:cs typeface="SimSun" charset="-122"/>
              </a:rPr>
              <a:t>n</a:t>
            </a:r>
            <a:r>
              <a:rPr lang="zh-CN" altLang="en-US" sz="2800" b="1">
                <a:effectLst>
                  <a:outerShdw blurRad="38100" dist="38100" dir="2700000" algn="tl">
                    <a:srgbClr val="FFFFFF"/>
                  </a:outerShdw>
                </a:effectLst>
                <a:latin typeface="SimSun" charset="-122"/>
                <a:ea typeface="SimSun" charset="-122"/>
                <a:cs typeface="SimSun" charset="-122"/>
              </a:rPr>
              <a:t>个结点共有</a:t>
            </a:r>
            <a:r>
              <a:rPr lang="en-US" altLang="zh-CN" sz="2800" b="1">
                <a:effectLst>
                  <a:outerShdw blurRad="38100" dist="38100" dir="2700000" algn="tl">
                    <a:srgbClr val="FFFFFF"/>
                  </a:outerShdw>
                </a:effectLst>
                <a:latin typeface="SimSun" charset="-122"/>
                <a:ea typeface="SimSun" charset="-122"/>
                <a:cs typeface="SimSun" charset="-122"/>
              </a:rPr>
              <a:t>3n</a:t>
            </a:r>
            <a:r>
              <a:rPr lang="zh-CN" altLang="en-US" sz="2800" b="1">
                <a:effectLst>
                  <a:outerShdw blurRad="38100" dist="38100" dir="2700000" algn="tl">
                    <a:srgbClr val="FFFFFF"/>
                  </a:outerShdw>
                </a:effectLst>
                <a:latin typeface="SimSun" charset="-122"/>
                <a:ea typeface="SimSun" charset="-122"/>
                <a:cs typeface="SimSun" charset="-122"/>
              </a:rPr>
              <a:t>个链域</a:t>
            </a:r>
            <a:endParaRPr lang="en-US" altLang="zh-CN" sz="2800" b="1">
              <a:effectLst>
                <a:outerShdw blurRad="38100" dist="38100" dir="2700000" algn="tl">
                  <a:srgbClr val="FFFFFF"/>
                </a:outerShdw>
              </a:effectLst>
              <a:latin typeface="SimSun" charset="-122"/>
              <a:ea typeface="SimSun" charset="-122"/>
              <a:cs typeface="SimSun" charset="-122"/>
            </a:endParaRPr>
          </a:p>
          <a:p>
            <a:r>
              <a:rPr lang="zh-CN" altLang="en-US" sz="2800" b="1">
                <a:effectLst>
                  <a:outerShdw blurRad="38100" dist="38100" dir="2700000" algn="tl">
                    <a:srgbClr val="FFFFFF"/>
                  </a:outerShdw>
                </a:effectLst>
                <a:latin typeface="SimSun" charset="-122"/>
                <a:ea typeface="SimSun" charset="-122"/>
                <a:cs typeface="SimSun" charset="-122"/>
              </a:rPr>
              <a:t>       </a:t>
            </a:r>
            <a:r>
              <a:rPr lang="en-US" altLang="zh-CN" sz="2800" b="1">
                <a:effectLst>
                  <a:outerShdw blurRad="38100" dist="38100" dir="2700000" algn="tl">
                    <a:srgbClr val="FFFFFF"/>
                  </a:outerShdw>
                </a:effectLst>
                <a:latin typeface="SimSun" charset="-122"/>
                <a:ea typeface="SimSun" charset="-122"/>
                <a:cs typeface="SimSun" charset="-122"/>
              </a:rPr>
              <a:t>n</a:t>
            </a:r>
            <a:r>
              <a:rPr lang="zh-CN" altLang="en-US" sz="2800" b="1">
                <a:effectLst>
                  <a:outerShdw blurRad="38100" dist="38100" dir="2700000" algn="tl">
                    <a:srgbClr val="FFFFFF"/>
                  </a:outerShdw>
                </a:effectLst>
                <a:latin typeface="SimSun" charset="-122"/>
                <a:ea typeface="SimSun" charset="-122"/>
                <a:cs typeface="SimSun" charset="-122"/>
              </a:rPr>
              <a:t>个结点有</a:t>
            </a:r>
            <a:r>
              <a:rPr lang="en-US" altLang="zh-CN" sz="2800" b="1">
                <a:effectLst>
                  <a:outerShdw blurRad="38100" dist="38100" dir="2700000" algn="tl">
                    <a:srgbClr val="FFFFFF"/>
                  </a:outerShdw>
                </a:effectLst>
                <a:latin typeface="SimSun" charset="-122"/>
                <a:ea typeface="SimSun" charset="-122"/>
                <a:cs typeface="SimSun" charset="-122"/>
              </a:rPr>
              <a:t>2</a:t>
            </a:r>
            <a:r>
              <a:rPr lang="zh-CN" altLang="en-US" sz="2800" b="1">
                <a:effectLst>
                  <a:outerShdw blurRad="38100" dist="38100" dir="2700000" algn="tl">
                    <a:srgbClr val="FFFFFF"/>
                  </a:outerShdw>
                </a:effectLst>
                <a:latin typeface="SimSun" charset="-122"/>
                <a:ea typeface="SimSun" charset="-122"/>
                <a:cs typeface="SimSun" charset="-122"/>
              </a:rPr>
              <a:t>（</a:t>
            </a:r>
            <a:r>
              <a:rPr lang="en-US" altLang="zh-CN" sz="2800" b="1">
                <a:effectLst>
                  <a:outerShdw blurRad="38100" dist="38100" dir="2700000" algn="tl">
                    <a:srgbClr val="FFFFFF"/>
                  </a:outerShdw>
                </a:effectLst>
                <a:latin typeface="SimSun" charset="-122"/>
                <a:ea typeface="SimSun" charset="-122"/>
                <a:cs typeface="SimSun" charset="-122"/>
              </a:rPr>
              <a:t>n-1</a:t>
            </a:r>
            <a:r>
              <a:rPr lang="zh-CN" altLang="en-US" sz="2800" b="1">
                <a:effectLst>
                  <a:outerShdw blurRad="38100" dist="38100" dir="2700000" algn="tl">
                    <a:srgbClr val="FFFFFF"/>
                  </a:outerShdw>
                </a:effectLst>
                <a:latin typeface="SimSun" charset="-122"/>
                <a:ea typeface="SimSun" charset="-122"/>
                <a:cs typeface="SimSun" charset="-122"/>
              </a:rPr>
              <a:t>）条边（除根结点外）</a:t>
            </a:r>
            <a:endParaRPr lang="en-US" altLang="zh-CN" sz="2800" b="1">
              <a:effectLst>
                <a:outerShdw blurRad="38100" dist="38100" dir="2700000" algn="tl">
                  <a:srgbClr val="FFFFFF"/>
                </a:outerShdw>
              </a:effectLst>
              <a:latin typeface="SimSun" charset="-122"/>
              <a:ea typeface="SimSun" charset="-122"/>
              <a:cs typeface="SimSun" charset="-122"/>
            </a:endParaRPr>
          </a:p>
          <a:p>
            <a:r>
              <a:rPr lang="en-US" altLang="zh-CN" sz="2800" b="1">
                <a:effectLst>
                  <a:outerShdw blurRad="38100" dist="38100" dir="2700000" algn="tl">
                    <a:srgbClr val="FFFFFF"/>
                  </a:outerShdw>
                </a:effectLst>
                <a:latin typeface="SimSun" charset="-122"/>
                <a:ea typeface="SimSun" charset="-122"/>
                <a:cs typeface="SimSun" charset="-122"/>
              </a:rPr>
              <a:t>      </a:t>
            </a:r>
            <a:r>
              <a:rPr lang="zh-CN" altLang="en-US" sz="2800" b="1">
                <a:effectLst>
                  <a:outerShdw blurRad="38100" dist="38100" dir="2700000" algn="tl">
                    <a:srgbClr val="FFFFFF"/>
                  </a:outerShdw>
                </a:effectLst>
                <a:latin typeface="SimSun" charset="-122"/>
                <a:ea typeface="SimSun" charset="-122"/>
                <a:cs typeface="SimSun" charset="-122"/>
              </a:rPr>
              <a:t>所以：</a:t>
            </a:r>
            <a:r>
              <a:rPr lang="en-US" altLang="zh-CN" sz="2800" b="1">
                <a:effectLst>
                  <a:outerShdw blurRad="38100" dist="38100" dir="2700000" algn="tl">
                    <a:srgbClr val="FFFFFF"/>
                  </a:outerShdw>
                </a:effectLst>
                <a:latin typeface="SimSun" charset="-122"/>
                <a:ea typeface="SimSun" charset="-122"/>
                <a:cs typeface="SimSun" charset="-122"/>
              </a:rPr>
              <a:t>3n-2(n-1)=n+2</a:t>
            </a:r>
          </a:p>
        </p:txBody>
      </p:sp>
    </p:spTree>
    <p:extLst>
      <p:ext uri="{BB962C8B-B14F-4D97-AF65-F5344CB8AC3E}">
        <p14:creationId xmlns:p14="http://schemas.microsoft.com/office/powerpoint/2010/main" val="146861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1588"/>
                                        </p:tgtEl>
                                        <p:attrNameLst>
                                          <p:attrName>style.visibility</p:attrName>
                                        </p:attrNameLst>
                                      </p:cBhvr>
                                      <p:to>
                                        <p:strVal val="visible"/>
                                      </p:to>
                                    </p:set>
                                    <p:animEffect transition="in" filter="wipe(down)">
                                      <p:cBhvr>
                                        <p:cTn id="7" dur="500"/>
                                        <p:tgtEl>
                                          <p:spTgt spid="4515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8"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2">
            <a:extLst>
              <a:ext uri="{FF2B5EF4-FFF2-40B4-BE49-F238E27FC236}">
                <a16:creationId xmlns:a16="http://schemas.microsoft.com/office/drawing/2014/main" xmlns="" id="{E9658F30-970A-44C6-9CB0-C783107ED073}"/>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6. 3</a:t>
            </a:r>
            <a:r>
              <a:rPr lang="zh-CN" altLang="en-US" kern="0"/>
              <a:t>遍历二叉树和线索二叉树</a:t>
            </a:r>
          </a:p>
        </p:txBody>
      </p:sp>
      <p:sp>
        <p:nvSpPr>
          <p:cNvPr id="53" name="Rectangle 5">
            <a:extLst>
              <a:ext uri="{FF2B5EF4-FFF2-40B4-BE49-F238E27FC236}">
                <a16:creationId xmlns:a16="http://schemas.microsoft.com/office/drawing/2014/main" xmlns="" id="{B013770F-49F8-480A-87A9-D05A7E6EA10B}"/>
              </a:ext>
            </a:extLst>
          </p:cNvPr>
          <p:cNvSpPr txBox="1">
            <a:spLocks noChangeArrowheads="1"/>
          </p:cNvSpPr>
          <p:nvPr/>
        </p:nvSpPr>
        <p:spPr>
          <a:xfrm>
            <a:off x="2699658" y="2331717"/>
            <a:ext cx="6154056" cy="360657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lvl="1" eaLnBrk="1" hangingPunct="1">
              <a:lnSpc>
                <a:spcPct val="150000"/>
              </a:lnSpc>
            </a:pPr>
            <a:r>
              <a:rPr lang="en-US" altLang="zh-CN" sz="3600" kern="0">
                <a:solidFill>
                  <a:schemeClr val="tx2"/>
                </a:solidFill>
              </a:rPr>
              <a:t>6.3.1</a:t>
            </a:r>
            <a:r>
              <a:rPr lang="zh-CN" altLang="en-US" sz="3600" kern="0">
                <a:solidFill>
                  <a:schemeClr val="tx2"/>
                </a:solidFill>
              </a:rPr>
              <a:t> 遍历二叉树</a:t>
            </a:r>
            <a:endParaRPr lang="en-US" altLang="zh-CN" sz="3600" kern="0">
              <a:solidFill>
                <a:schemeClr val="tx2"/>
              </a:solidFill>
            </a:endParaRPr>
          </a:p>
          <a:p>
            <a:pPr lvl="1" eaLnBrk="1" hangingPunct="1">
              <a:lnSpc>
                <a:spcPct val="150000"/>
              </a:lnSpc>
            </a:pPr>
            <a:r>
              <a:rPr lang="en-US" altLang="zh-CN" sz="3600" kern="0">
                <a:solidFill>
                  <a:schemeClr val="tx2"/>
                </a:solidFill>
              </a:rPr>
              <a:t>6.2.2 </a:t>
            </a:r>
            <a:r>
              <a:rPr lang="zh-CN" altLang="en-US" sz="3600" kern="0">
                <a:solidFill>
                  <a:schemeClr val="tx2"/>
                </a:solidFill>
              </a:rPr>
              <a:t>线索二叉树</a:t>
            </a:r>
            <a:endParaRPr lang="zh-CN" altLang="en-US" kern="0"/>
          </a:p>
          <a:p>
            <a:pPr marL="0" indent="0" eaLnBrk="1" hangingPunct="1">
              <a:buFont typeface="Wingdings" charset="2"/>
              <a:buNone/>
            </a:pPr>
            <a:endParaRPr lang="zh-CN" altLang="en-US" kern="0"/>
          </a:p>
        </p:txBody>
      </p:sp>
    </p:spTree>
    <p:extLst>
      <p:ext uri="{BB962C8B-B14F-4D97-AF65-F5344CB8AC3E}">
        <p14:creationId xmlns:p14="http://schemas.microsoft.com/office/powerpoint/2010/main" val="1370682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Text Box 4">
            <a:extLst>
              <a:ext uri="{FF2B5EF4-FFF2-40B4-BE49-F238E27FC236}">
                <a16:creationId xmlns:a16="http://schemas.microsoft.com/office/drawing/2014/main" xmlns="" id="{9C07BBB5-8BB3-4688-8433-077A5BF65DDB}"/>
              </a:ext>
            </a:extLst>
          </p:cNvPr>
          <p:cNvSpPr txBox="1">
            <a:spLocks noChangeArrowheads="1"/>
          </p:cNvSpPr>
          <p:nvPr/>
        </p:nvSpPr>
        <p:spPr bwMode="auto">
          <a:xfrm>
            <a:off x="1118647" y="1458013"/>
            <a:ext cx="9144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b="0">
                <a:ea typeface="楷体_GB2312" pitchFamily="49" charset="-122"/>
              </a:rPr>
              <a:t>        </a:t>
            </a:r>
            <a:r>
              <a:rPr lang="zh-CN" altLang="en-US" sz="3600" b="0">
                <a:ea typeface="楷体_GB2312" pitchFamily="49" charset="-122"/>
              </a:rPr>
              <a:t>顺着</a:t>
            </a:r>
            <a:r>
              <a:rPr lang="zh-CN" altLang="en-US" sz="3600" b="0">
                <a:solidFill>
                  <a:srgbClr val="FF0000"/>
                </a:solidFill>
                <a:ea typeface="楷体_GB2312" pitchFamily="49" charset="-122"/>
              </a:rPr>
              <a:t>某一条</a:t>
            </a:r>
            <a:r>
              <a:rPr lang="zh-CN" altLang="en-US" sz="3600" b="0">
                <a:ea typeface="楷体_GB2312" pitchFamily="49" charset="-122"/>
              </a:rPr>
              <a:t>搜索</a:t>
            </a:r>
            <a:r>
              <a:rPr lang="zh-CN" altLang="en-US" sz="3600" b="0">
                <a:solidFill>
                  <a:srgbClr val="FF0000"/>
                </a:solidFill>
                <a:ea typeface="楷体_GB2312" pitchFamily="49" charset="-122"/>
              </a:rPr>
              <a:t>路径</a:t>
            </a:r>
            <a:r>
              <a:rPr lang="zh-CN" altLang="en-US" sz="3600" b="0">
                <a:ea typeface="楷体_GB2312" pitchFamily="49" charset="-122"/>
              </a:rPr>
              <a:t>巡访二叉树中的结点，使得</a:t>
            </a:r>
            <a:r>
              <a:rPr lang="zh-CN" altLang="en-US" sz="3600" b="0">
                <a:solidFill>
                  <a:srgbClr val="FF0000"/>
                </a:solidFill>
                <a:ea typeface="楷体_GB2312" pitchFamily="49" charset="-122"/>
              </a:rPr>
              <a:t>每个结点</a:t>
            </a:r>
            <a:r>
              <a:rPr lang="zh-CN" altLang="en-US" sz="3600" b="0">
                <a:ea typeface="楷体_GB2312" pitchFamily="49" charset="-122"/>
              </a:rPr>
              <a:t>均被</a:t>
            </a:r>
            <a:r>
              <a:rPr lang="zh-CN" altLang="en-US" sz="3600" b="0">
                <a:solidFill>
                  <a:srgbClr val="FF0000"/>
                </a:solidFill>
                <a:ea typeface="楷体_GB2312" pitchFamily="49" charset="-122"/>
              </a:rPr>
              <a:t>访问一次</a:t>
            </a:r>
            <a:r>
              <a:rPr lang="zh-CN" altLang="en-US" sz="3600" b="0">
                <a:ea typeface="楷体_GB2312" pitchFamily="49" charset="-122"/>
              </a:rPr>
              <a:t>，而且仅被访问</a:t>
            </a:r>
            <a:r>
              <a:rPr lang="zh-CN" altLang="en-US" sz="3600" b="0">
                <a:solidFill>
                  <a:srgbClr val="FF0000"/>
                </a:solidFill>
                <a:ea typeface="楷体_GB2312" pitchFamily="49" charset="-122"/>
              </a:rPr>
              <a:t>一次</a:t>
            </a:r>
            <a:endParaRPr lang="zh-CN" altLang="en-US" sz="4000" b="0">
              <a:solidFill>
                <a:srgbClr val="FF0000"/>
              </a:solidFill>
              <a:ea typeface="楷体_GB2312" pitchFamily="49" charset="-122"/>
            </a:endParaRPr>
          </a:p>
        </p:txBody>
      </p:sp>
      <p:sp>
        <p:nvSpPr>
          <p:cNvPr id="172038" name="Text Box 6">
            <a:extLst>
              <a:ext uri="{FF2B5EF4-FFF2-40B4-BE49-F238E27FC236}">
                <a16:creationId xmlns:a16="http://schemas.microsoft.com/office/drawing/2014/main" xmlns="" id="{F7DEB4B2-AA00-4FC4-9336-6B439D5C1F18}"/>
              </a:ext>
            </a:extLst>
          </p:cNvPr>
          <p:cNvSpPr txBox="1">
            <a:spLocks noChangeArrowheads="1"/>
          </p:cNvSpPr>
          <p:nvPr/>
        </p:nvSpPr>
        <p:spPr bwMode="auto">
          <a:xfrm>
            <a:off x="1863365" y="4070877"/>
            <a:ext cx="9144000" cy="136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3600" b="0">
                <a:ea typeface="黑体" panose="02010609060101010101" pitchFamily="49" charset="-122"/>
              </a:rPr>
              <a:t>“</a:t>
            </a:r>
            <a:r>
              <a:rPr lang="zh-CN" altLang="en-US" sz="3600" b="0">
                <a:solidFill>
                  <a:srgbClr val="FF0000"/>
                </a:solidFill>
                <a:ea typeface="黑体" panose="02010609060101010101" pitchFamily="49" charset="-122"/>
              </a:rPr>
              <a:t>访问</a:t>
            </a:r>
            <a:r>
              <a:rPr lang="en-US" altLang="zh-CN" sz="3600" b="0">
                <a:ea typeface="楷体_GB2312" pitchFamily="49" charset="-122"/>
              </a:rPr>
              <a:t>”</a:t>
            </a:r>
            <a:r>
              <a:rPr lang="zh-CN" altLang="en-US" sz="3600" b="0">
                <a:ea typeface="楷体_GB2312" pitchFamily="49" charset="-122"/>
              </a:rPr>
              <a:t>的含义可以很广，如：</a:t>
            </a:r>
            <a:r>
              <a:rPr lang="zh-CN" altLang="en-US" sz="3600" b="0">
                <a:solidFill>
                  <a:srgbClr val="FF0000"/>
                </a:solidFill>
                <a:ea typeface="楷体_GB2312" pitchFamily="49" charset="-122"/>
              </a:rPr>
              <a:t>输出结点</a:t>
            </a:r>
            <a:r>
              <a:rPr lang="zh-CN" altLang="en-US" sz="3600" b="0">
                <a:ea typeface="楷体_GB2312" pitchFamily="49" charset="-122"/>
              </a:rPr>
              <a:t>的</a:t>
            </a:r>
            <a:r>
              <a:rPr lang="zh-CN" altLang="en-US" sz="3600" b="0">
                <a:solidFill>
                  <a:srgbClr val="FF0000"/>
                </a:solidFill>
                <a:ea typeface="楷体_GB2312" pitchFamily="49" charset="-122"/>
              </a:rPr>
              <a:t>信息</a:t>
            </a:r>
            <a:r>
              <a:rPr lang="zh-CN" altLang="en-US" sz="3600" b="0">
                <a:ea typeface="楷体_GB2312" pitchFamily="49" charset="-122"/>
              </a:rPr>
              <a:t>等</a:t>
            </a:r>
            <a:endParaRPr lang="zh-CN" altLang="en-US" sz="2000" b="0"/>
          </a:p>
        </p:txBody>
      </p:sp>
      <p:sp>
        <p:nvSpPr>
          <p:cNvPr id="7" name="Rectangle 2">
            <a:extLst>
              <a:ext uri="{FF2B5EF4-FFF2-40B4-BE49-F238E27FC236}">
                <a16:creationId xmlns:a16="http://schemas.microsoft.com/office/drawing/2014/main" xmlns="" id="{8428C492-55EC-4477-B2D9-83B85DE9DEA6}"/>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2036">
                                            <p:txEl>
                                              <p:pRg st="0" end="0"/>
                                            </p:txEl>
                                          </p:spTgt>
                                        </p:tgtEl>
                                        <p:attrNameLst>
                                          <p:attrName>style.visibility</p:attrName>
                                        </p:attrNameLst>
                                      </p:cBhvr>
                                      <p:to>
                                        <p:strVal val="visible"/>
                                      </p:to>
                                    </p:set>
                                    <p:animEffect transition="in" filter="wipe(up)">
                                      <p:cBhvr>
                                        <p:cTn id="7" dur="500"/>
                                        <p:tgtEl>
                                          <p:spTgt spid="1720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2038">
                                            <p:txEl>
                                              <p:pRg st="0" end="0"/>
                                            </p:txEl>
                                          </p:spTgt>
                                        </p:tgtEl>
                                        <p:attrNameLst>
                                          <p:attrName>style.visibility</p:attrName>
                                        </p:attrNameLst>
                                      </p:cBhvr>
                                      <p:to>
                                        <p:strVal val="visible"/>
                                      </p:to>
                                    </p:set>
                                    <p:animEffect transition="in" filter="wipe(up)">
                                      <p:cBhvr>
                                        <p:cTn id="12" dur="500"/>
                                        <p:tgtEl>
                                          <p:spTgt spid="1720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build="p" autoUpdateAnimBg="0"/>
      <p:bldP spid="17203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3" name="Rectangle 1031"/>
          <p:cNvSpPr>
            <a:spLocks noGrp="1" noChangeArrowheads="1"/>
          </p:cNvSpPr>
          <p:nvPr>
            <p:ph type="title"/>
          </p:nvPr>
        </p:nvSpPr>
        <p:spPr/>
        <p:txBody>
          <a:bodyPr/>
          <a:lstStyle/>
          <a:p>
            <a:pPr eaLnBrk="1" hangingPunct="1"/>
            <a:r>
              <a:rPr lang="en-US" altLang="zh-CN" dirty="0"/>
              <a:t>6</a:t>
            </a:r>
            <a:r>
              <a:rPr lang="zh-CN" altLang="en-US"/>
              <a:t>.1 树的定义及基本术语</a:t>
            </a:r>
          </a:p>
        </p:txBody>
      </p:sp>
      <p:sp>
        <p:nvSpPr>
          <p:cNvPr id="29704" name="Rectangle 1032"/>
          <p:cNvSpPr>
            <a:spLocks noGrp="1" noChangeArrowheads="1"/>
          </p:cNvSpPr>
          <p:nvPr>
            <p:ph type="body" idx="1"/>
          </p:nvPr>
        </p:nvSpPr>
        <p:spPr>
          <a:xfrm>
            <a:off x="507999" y="1255714"/>
            <a:ext cx="11508317" cy="5602285"/>
          </a:xfrm>
        </p:spPr>
        <p:txBody>
          <a:bodyPr/>
          <a:lstStyle/>
          <a:p>
            <a:pPr lvl="1" eaLnBrk="1" hangingPunct="1"/>
            <a:r>
              <a:rPr lang="zh-CN" altLang="en-US" dirty="0"/>
              <a:t>树的表示</a:t>
            </a:r>
          </a:p>
          <a:p>
            <a:pPr lvl="2" eaLnBrk="1" hangingPunct="1"/>
            <a:r>
              <a:rPr lang="zh-CN" altLang="en-US" dirty="0"/>
              <a:t>树形结构表示法（直观表示法）</a:t>
            </a:r>
            <a:endParaRPr lang="en-US" altLang="zh-CN" dirty="0"/>
          </a:p>
          <a:p>
            <a:pPr lvl="2" eaLnBrk="1" hangingPunct="1"/>
            <a:endParaRPr lang="en-US" altLang="zh-CN" dirty="0"/>
          </a:p>
          <a:p>
            <a:pPr lvl="2" eaLnBrk="1" hangingPunct="1"/>
            <a:endParaRPr lang="en-US" altLang="zh-CN" sz="2000" b="0" dirty="0">
              <a:solidFill>
                <a:srgbClr val="FF0000"/>
              </a:solidFill>
            </a:endParaRPr>
          </a:p>
          <a:p>
            <a:pPr lvl="2" eaLnBrk="1" hangingPunct="1"/>
            <a:endParaRPr lang="en-US" altLang="zh-CN" sz="2000" b="0" dirty="0">
              <a:solidFill>
                <a:srgbClr val="FF0000"/>
              </a:solidFill>
            </a:endParaRPr>
          </a:p>
          <a:p>
            <a:pPr lvl="2" eaLnBrk="1" hangingPunct="1"/>
            <a:r>
              <a:rPr lang="zh-CN" altLang="en-US" dirty="0"/>
              <a:t>凹入表示法</a:t>
            </a:r>
          </a:p>
          <a:p>
            <a:pPr lvl="2" eaLnBrk="1" hangingPunct="1"/>
            <a:endParaRPr lang="en-US" altLang="zh-CN" sz="2000" b="0" dirty="0">
              <a:solidFill>
                <a:srgbClr val="FF0000"/>
              </a:solidFill>
            </a:endParaRPr>
          </a:p>
          <a:p>
            <a:pPr lvl="2" eaLnBrk="1" hangingPunct="1"/>
            <a:endParaRPr lang="en-US" altLang="zh-CN" sz="2000" b="0" dirty="0">
              <a:solidFill>
                <a:srgbClr val="FF0000"/>
              </a:solidFill>
            </a:endParaRPr>
          </a:p>
          <a:p>
            <a:pPr lvl="2" eaLnBrk="1" hangingPunct="1"/>
            <a:endParaRPr lang="en-US" altLang="zh-CN" sz="2000" b="0" dirty="0">
              <a:solidFill>
                <a:srgbClr val="FF0000"/>
              </a:solidFill>
            </a:endParaRPr>
          </a:p>
          <a:p>
            <a:pPr lvl="2" eaLnBrk="1" hangingPunct="1"/>
            <a:r>
              <a:rPr lang="zh-CN" altLang="en-US" dirty="0"/>
              <a:t>嵌套集合表示法</a:t>
            </a:r>
            <a:endParaRPr lang="en-US" altLang="zh-CN" b="0" dirty="0">
              <a:solidFill>
                <a:srgbClr val="FF0000"/>
              </a:solidFill>
            </a:endParaRPr>
          </a:p>
          <a:p>
            <a:pPr lvl="2" eaLnBrk="1" hangingPunct="1"/>
            <a:endParaRPr lang="en-US" altLang="zh-CN" sz="2000" b="0" dirty="0">
              <a:solidFill>
                <a:srgbClr val="FF0000"/>
              </a:solidFill>
            </a:endParaRPr>
          </a:p>
          <a:p>
            <a:pPr lvl="2" eaLnBrk="1" hangingPunct="1"/>
            <a:endParaRPr lang="en-US" altLang="zh-CN" sz="2000" b="0" dirty="0">
              <a:solidFill>
                <a:srgbClr val="FF0000"/>
              </a:solidFill>
            </a:endParaRPr>
          </a:p>
        </p:txBody>
      </p:sp>
      <p:grpSp>
        <p:nvGrpSpPr>
          <p:cNvPr id="6" name="Group 8">
            <a:extLst>
              <a:ext uri="{FF2B5EF4-FFF2-40B4-BE49-F238E27FC236}">
                <a16:creationId xmlns:a16="http://schemas.microsoft.com/office/drawing/2014/main" xmlns="" id="{D425B9D1-189E-495C-BE3C-46D266101745}"/>
              </a:ext>
            </a:extLst>
          </p:cNvPr>
          <p:cNvGrpSpPr>
            <a:grpSpLocks/>
          </p:cNvGrpSpPr>
          <p:nvPr/>
        </p:nvGrpSpPr>
        <p:grpSpPr bwMode="auto">
          <a:xfrm>
            <a:off x="7155954" y="991107"/>
            <a:ext cx="1866900" cy="2274798"/>
            <a:chOff x="2736" y="902"/>
            <a:chExt cx="1872" cy="2037"/>
          </a:xfrm>
        </p:grpSpPr>
        <p:sp>
          <p:nvSpPr>
            <p:cNvPr id="8" name="AutoShape 9">
              <a:extLst>
                <a:ext uri="{FF2B5EF4-FFF2-40B4-BE49-F238E27FC236}">
                  <a16:creationId xmlns:a16="http://schemas.microsoft.com/office/drawing/2014/main" xmlns="" id="{31BF2125-E8DA-4411-A206-735C9B0A8A60}"/>
                </a:ext>
              </a:extLst>
            </p:cNvPr>
            <p:cNvSpPr>
              <a:spLocks noChangeArrowheads="1"/>
            </p:cNvSpPr>
            <p:nvPr/>
          </p:nvSpPr>
          <p:spPr bwMode="auto">
            <a:xfrm>
              <a:off x="3683" y="1048"/>
              <a:ext cx="111"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9" name="AutoShape 10">
              <a:extLst>
                <a:ext uri="{FF2B5EF4-FFF2-40B4-BE49-F238E27FC236}">
                  <a16:creationId xmlns:a16="http://schemas.microsoft.com/office/drawing/2014/main" xmlns="" id="{9E340794-B1E8-4EB5-9055-56312F6B1466}"/>
                </a:ext>
              </a:extLst>
            </p:cNvPr>
            <p:cNvSpPr>
              <a:spLocks noChangeArrowheads="1"/>
            </p:cNvSpPr>
            <p:nvPr/>
          </p:nvSpPr>
          <p:spPr bwMode="auto">
            <a:xfrm>
              <a:off x="3264" y="144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0" name="AutoShape 11">
              <a:extLst>
                <a:ext uri="{FF2B5EF4-FFF2-40B4-BE49-F238E27FC236}">
                  <a16:creationId xmlns:a16="http://schemas.microsoft.com/office/drawing/2014/main" xmlns="" id="{0B4E0E25-A689-4625-BDED-8C56B144EC4F}"/>
                </a:ext>
              </a:extLst>
            </p:cNvPr>
            <p:cNvSpPr>
              <a:spLocks noChangeArrowheads="1"/>
            </p:cNvSpPr>
            <p:nvPr/>
          </p:nvSpPr>
          <p:spPr bwMode="auto">
            <a:xfrm>
              <a:off x="4032" y="1427"/>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1" name="AutoShape 12">
              <a:extLst>
                <a:ext uri="{FF2B5EF4-FFF2-40B4-BE49-F238E27FC236}">
                  <a16:creationId xmlns:a16="http://schemas.microsoft.com/office/drawing/2014/main" xmlns="" id="{FBAC7D66-EBCC-43CC-8E3E-46110486584A}"/>
                </a:ext>
              </a:extLst>
            </p:cNvPr>
            <p:cNvSpPr>
              <a:spLocks noChangeArrowheads="1"/>
            </p:cNvSpPr>
            <p:nvPr/>
          </p:nvSpPr>
          <p:spPr bwMode="auto">
            <a:xfrm>
              <a:off x="2956"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2" name="AutoShape 13">
              <a:extLst>
                <a:ext uri="{FF2B5EF4-FFF2-40B4-BE49-F238E27FC236}">
                  <a16:creationId xmlns:a16="http://schemas.microsoft.com/office/drawing/2014/main" xmlns="" id="{A688A7B2-7D95-4852-A653-A668A95611A9}"/>
                </a:ext>
              </a:extLst>
            </p:cNvPr>
            <p:cNvSpPr>
              <a:spLocks noChangeArrowheads="1"/>
            </p:cNvSpPr>
            <p:nvPr/>
          </p:nvSpPr>
          <p:spPr bwMode="auto">
            <a:xfrm>
              <a:off x="3287"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3" name="AutoShape 14">
              <a:extLst>
                <a:ext uri="{FF2B5EF4-FFF2-40B4-BE49-F238E27FC236}">
                  <a16:creationId xmlns:a16="http://schemas.microsoft.com/office/drawing/2014/main" xmlns="" id="{B9FCA190-FE5E-4E88-B1F3-FA475F0F7420}"/>
                </a:ext>
              </a:extLst>
            </p:cNvPr>
            <p:cNvSpPr>
              <a:spLocks noChangeArrowheads="1"/>
            </p:cNvSpPr>
            <p:nvPr/>
          </p:nvSpPr>
          <p:spPr bwMode="auto">
            <a:xfrm>
              <a:off x="3596"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4" name="AutoShape 15">
              <a:extLst>
                <a:ext uri="{FF2B5EF4-FFF2-40B4-BE49-F238E27FC236}">
                  <a16:creationId xmlns:a16="http://schemas.microsoft.com/office/drawing/2014/main" xmlns="" id="{D88483A2-DCB8-4F50-BF95-A3005276E054}"/>
                </a:ext>
              </a:extLst>
            </p:cNvPr>
            <p:cNvSpPr>
              <a:spLocks noChangeArrowheads="1"/>
            </p:cNvSpPr>
            <p:nvPr/>
          </p:nvSpPr>
          <p:spPr bwMode="auto">
            <a:xfrm>
              <a:off x="4333"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5" name="AutoShape 16">
              <a:extLst>
                <a:ext uri="{FF2B5EF4-FFF2-40B4-BE49-F238E27FC236}">
                  <a16:creationId xmlns:a16="http://schemas.microsoft.com/office/drawing/2014/main" xmlns="" id="{2384D470-3E45-492A-AF56-F222AF283FEB}"/>
                </a:ext>
              </a:extLst>
            </p:cNvPr>
            <p:cNvSpPr>
              <a:spLocks noChangeArrowheads="1"/>
            </p:cNvSpPr>
            <p:nvPr/>
          </p:nvSpPr>
          <p:spPr bwMode="auto">
            <a:xfrm>
              <a:off x="3397" y="258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6" name="AutoShape 17">
              <a:extLst>
                <a:ext uri="{FF2B5EF4-FFF2-40B4-BE49-F238E27FC236}">
                  <a16:creationId xmlns:a16="http://schemas.microsoft.com/office/drawing/2014/main" xmlns="" id="{5FEA82D1-2975-499C-A2F7-672BF4F85E38}"/>
                </a:ext>
              </a:extLst>
            </p:cNvPr>
            <p:cNvSpPr>
              <a:spLocks noChangeArrowheads="1"/>
            </p:cNvSpPr>
            <p:nvPr/>
          </p:nvSpPr>
          <p:spPr bwMode="auto">
            <a:xfrm>
              <a:off x="3849" y="258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7" name="Line 18">
              <a:extLst>
                <a:ext uri="{FF2B5EF4-FFF2-40B4-BE49-F238E27FC236}">
                  <a16:creationId xmlns:a16="http://schemas.microsoft.com/office/drawing/2014/main" xmlns="" id="{0C7BBD5D-2C85-45A9-9C8A-88A5405BA0FF}"/>
                </a:ext>
              </a:extLst>
            </p:cNvPr>
            <p:cNvSpPr>
              <a:spLocks noChangeShapeType="1"/>
            </p:cNvSpPr>
            <p:nvPr/>
          </p:nvSpPr>
          <p:spPr bwMode="auto">
            <a:xfrm flipH="1">
              <a:off x="3342" y="1136"/>
              <a:ext cx="330" cy="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9">
              <a:extLst>
                <a:ext uri="{FF2B5EF4-FFF2-40B4-BE49-F238E27FC236}">
                  <a16:creationId xmlns:a16="http://schemas.microsoft.com/office/drawing/2014/main" xmlns="" id="{147034CF-13B9-4F4C-A556-D03A306EA2E3}"/>
                </a:ext>
              </a:extLst>
            </p:cNvPr>
            <p:cNvSpPr>
              <a:spLocks noChangeShapeType="1"/>
            </p:cNvSpPr>
            <p:nvPr/>
          </p:nvSpPr>
          <p:spPr bwMode="auto">
            <a:xfrm>
              <a:off x="3782" y="1136"/>
              <a:ext cx="275" cy="27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0">
              <a:extLst>
                <a:ext uri="{FF2B5EF4-FFF2-40B4-BE49-F238E27FC236}">
                  <a16:creationId xmlns:a16="http://schemas.microsoft.com/office/drawing/2014/main" xmlns="" id="{B01B2D2E-1432-4BAF-A7BD-63E33108EE73}"/>
                </a:ext>
              </a:extLst>
            </p:cNvPr>
            <p:cNvSpPr>
              <a:spLocks noChangeShapeType="1"/>
            </p:cNvSpPr>
            <p:nvPr/>
          </p:nvSpPr>
          <p:spPr bwMode="auto">
            <a:xfrm flipH="1">
              <a:off x="3011" y="1527"/>
              <a:ext cx="276" cy="5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1">
              <a:extLst>
                <a:ext uri="{FF2B5EF4-FFF2-40B4-BE49-F238E27FC236}">
                  <a16:creationId xmlns:a16="http://schemas.microsoft.com/office/drawing/2014/main" xmlns="" id="{8AA71EE6-B326-4641-8F4F-C2FEA5AD6C1B}"/>
                </a:ext>
              </a:extLst>
            </p:cNvPr>
            <p:cNvSpPr>
              <a:spLocks noChangeShapeType="1"/>
            </p:cNvSpPr>
            <p:nvPr/>
          </p:nvSpPr>
          <p:spPr bwMode="auto">
            <a:xfrm>
              <a:off x="3342" y="1582"/>
              <a:ext cx="0"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2">
              <a:extLst>
                <a:ext uri="{FF2B5EF4-FFF2-40B4-BE49-F238E27FC236}">
                  <a16:creationId xmlns:a16="http://schemas.microsoft.com/office/drawing/2014/main" xmlns="" id="{49DC2A8A-AA29-4859-A024-8E195C89ABA2}"/>
                </a:ext>
              </a:extLst>
            </p:cNvPr>
            <p:cNvSpPr>
              <a:spLocks noChangeShapeType="1"/>
            </p:cNvSpPr>
            <p:nvPr/>
          </p:nvSpPr>
          <p:spPr bwMode="auto">
            <a:xfrm>
              <a:off x="3376" y="1547"/>
              <a:ext cx="296" cy="4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3">
              <a:extLst>
                <a:ext uri="{FF2B5EF4-FFF2-40B4-BE49-F238E27FC236}">
                  <a16:creationId xmlns:a16="http://schemas.microsoft.com/office/drawing/2014/main" xmlns="" id="{81F0E268-D79D-412A-BFA1-9DE7FB9F55A1}"/>
                </a:ext>
              </a:extLst>
            </p:cNvPr>
            <p:cNvSpPr>
              <a:spLocks noChangeShapeType="1"/>
            </p:cNvSpPr>
            <p:nvPr/>
          </p:nvSpPr>
          <p:spPr bwMode="auto">
            <a:xfrm>
              <a:off x="4112" y="1527"/>
              <a:ext cx="276" cy="5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4">
              <a:extLst>
                <a:ext uri="{FF2B5EF4-FFF2-40B4-BE49-F238E27FC236}">
                  <a16:creationId xmlns:a16="http://schemas.microsoft.com/office/drawing/2014/main" xmlns="" id="{D8F4EF81-DE84-4B5A-826C-3CA0FDC91EDB}"/>
                </a:ext>
              </a:extLst>
            </p:cNvPr>
            <p:cNvSpPr>
              <a:spLocks noChangeShapeType="1"/>
            </p:cNvSpPr>
            <p:nvPr/>
          </p:nvSpPr>
          <p:spPr bwMode="auto">
            <a:xfrm flipH="1">
              <a:off x="3452" y="2139"/>
              <a:ext cx="165"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5">
              <a:extLst>
                <a:ext uri="{FF2B5EF4-FFF2-40B4-BE49-F238E27FC236}">
                  <a16:creationId xmlns:a16="http://schemas.microsoft.com/office/drawing/2014/main" xmlns="" id="{2E3EFA44-C2E5-4B74-9AFE-4646C66188BE}"/>
                </a:ext>
              </a:extLst>
            </p:cNvPr>
            <p:cNvSpPr>
              <a:spLocks noChangeShapeType="1"/>
            </p:cNvSpPr>
            <p:nvPr/>
          </p:nvSpPr>
          <p:spPr bwMode="auto">
            <a:xfrm>
              <a:off x="3672" y="2139"/>
              <a:ext cx="220"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26" descr="深色上对角线">
              <a:extLst>
                <a:ext uri="{FF2B5EF4-FFF2-40B4-BE49-F238E27FC236}">
                  <a16:creationId xmlns:a16="http://schemas.microsoft.com/office/drawing/2014/main" xmlns="" id="{9D02D6EA-AE3E-4E3B-BC8E-14DD424ED37A}"/>
                </a:ext>
              </a:extLst>
            </p:cNvPr>
            <p:cNvSpPr txBox="1">
              <a:spLocks noChangeArrowheads="1"/>
            </p:cNvSpPr>
            <p:nvPr/>
          </p:nvSpPr>
          <p:spPr bwMode="auto">
            <a:xfrm>
              <a:off x="3789" y="902"/>
              <a:ext cx="21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r</a:t>
              </a:r>
            </a:p>
          </p:txBody>
        </p:sp>
        <p:sp>
          <p:nvSpPr>
            <p:cNvPr id="26" name="Text Box 27" descr="深色上对角线">
              <a:extLst>
                <a:ext uri="{FF2B5EF4-FFF2-40B4-BE49-F238E27FC236}">
                  <a16:creationId xmlns:a16="http://schemas.microsoft.com/office/drawing/2014/main" xmlns="" id="{DB6340CA-849C-4847-9C5C-EDDC59FC8D2B}"/>
                </a:ext>
              </a:extLst>
            </p:cNvPr>
            <p:cNvSpPr txBox="1">
              <a:spLocks noChangeArrowheads="1"/>
            </p:cNvSpPr>
            <p:nvPr/>
          </p:nvSpPr>
          <p:spPr bwMode="auto">
            <a:xfrm>
              <a:off x="3064" y="1327"/>
              <a:ext cx="23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a</a:t>
              </a:r>
            </a:p>
          </p:txBody>
        </p:sp>
        <p:sp>
          <p:nvSpPr>
            <p:cNvPr id="27" name="Text Box 28" descr="深色上对角线">
              <a:extLst>
                <a:ext uri="{FF2B5EF4-FFF2-40B4-BE49-F238E27FC236}">
                  <a16:creationId xmlns:a16="http://schemas.microsoft.com/office/drawing/2014/main" xmlns="" id="{F1DB30FD-85A8-4165-B80C-001FEECAD5E3}"/>
                </a:ext>
              </a:extLst>
            </p:cNvPr>
            <p:cNvSpPr txBox="1">
              <a:spLocks noChangeArrowheads="1"/>
            </p:cNvSpPr>
            <p:nvPr/>
          </p:nvSpPr>
          <p:spPr bwMode="auto">
            <a:xfrm>
              <a:off x="4145" y="1327"/>
              <a:ext cx="2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b</a:t>
              </a:r>
            </a:p>
          </p:txBody>
        </p:sp>
        <p:sp>
          <p:nvSpPr>
            <p:cNvPr id="28" name="Text Box 29" descr="深色上对角线">
              <a:extLst>
                <a:ext uri="{FF2B5EF4-FFF2-40B4-BE49-F238E27FC236}">
                  <a16:creationId xmlns:a16="http://schemas.microsoft.com/office/drawing/2014/main" xmlns="" id="{EF7FCBC9-8ACE-4AA8-A35E-993DFDFF5871}"/>
                </a:ext>
              </a:extLst>
            </p:cNvPr>
            <p:cNvSpPr txBox="1">
              <a:spLocks noChangeArrowheads="1"/>
            </p:cNvSpPr>
            <p:nvPr/>
          </p:nvSpPr>
          <p:spPr bwMode="auto">
            <a:xfrm>
              <a:off x="2736"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c</a:t>
              </a:r>
            </a:p>
          </p:txBody>
        </p:sp>
        <p:sp>
          <p:nvSpPr>
            <p:cNvPr id="29" name="Text Box 30" descr="深色上对角线">
              <a:extLst>
                <a:ext uri="{FF2B5EF4-FFF2-40B4-BE49-F238E27FC236}">
                  <a16:creationId xmlns:a16="http://schemas.microsoft.com/office/drawing/2014/main" xmlns="" id="{CD49AA93-4B7E-4A96-80F2-1B9DEAE16087}"/>
                </a:ext>
              </a:extLst>
            </p:cNvPr>
            <p:cNvSpPr txBox="1">
              <a:spLocks noChangeArrowheads="1"/>
            </p:cNvSpPr>
            <p:nvPr/>
          </p:nvSpPr>
          <p:spPr bwMode="auto">
            <a:xfrm>
              <a:off x="3121" y="1940"/>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d</a:t>
              </a:r>
            </a:p>
          </p:txBody>
        </p:sp>
        <p:sp>
          <p:nvSpPr>
            <p:cNvPr id="30" name="Text Box 31" descr="深色上对角线">
              <a:extLst>
                <a:ext uri="{FF2B5EF4-FFF2-40B4-BE49-F238E27FC236}">
                  <a16:creationId xmlns:a16="http://schemas.microsoft.com/office/drawing/2014/main" xmlns="" id="{1DAF2071-BCFA-4868-BD7D-E947524BB23B}"/>
                </a:ext>
              </a:extLst>
            </p:cNvPr>
            <p:cNvSpPr txBox="1">
              <a:spLocks noChangeArrowheads="1"/>
            </p:cNvSpPr>
            <p:nvPr/>
          </p:nvSpPr>
          <p:spPr bwMode="auto">
            <a:xfrm>
              <a:off x="3683"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e</a:t>
              </a:r>
            </a:p>
          </p:txBody>
        </p:sp>
        <p:sp>
          <p:nvSpPr>
            <p:cNvPr id="31" name="Text Box 32" descr="深色上对角线">
              <a:extLst>
                <a:ext uri="{FF2B5EF4-FFF2-40B4-BE49-F238E27FC236}">
                  <a16:creationId xmlns:a16="http://schemas.microsoft.com/office/drawing/2014/main" xmlns="" id="{403DD9F0-8B59-47E8-BF92-C0403F3E10B1}"/>
                </a:ext>
              </a:extLst>
            </p:cNvPr>
            <p:cNvSpPr txBox="1">
              <a:spLocks noChangeArrowheads="1"/>
            </p:cNvSpPr>
            <p:nvPr/>
          </p:nvSpPr>
          <p:spPr bwMode="auto">
            <a:xfrm>
              <a:off x="4399"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f</a:t>
              </a:r>
            </a:p>
          </p:txBody>
        </p:sp>
        <p:sp>
          <p:nvSpPr>
            <p:cNvPr id="32" name="Text Box 33" descr="深色上对角线">
              <a:extLst>
                <a:ext uri="{FF2B5EF4-FFF2-40B4-BE49-F238E27FC236}">
                  <a16:creationId xmlns:a16="http://schemas.microsoft.com/office/drawing/2014/main" xmlns="" id="{34D763C9-F1E2-4A28-9145-EDF652F1C027}"/>
                </a:ext>
              </a:extLst>
            </p:cNvPr>
            <p:cNvSpPr txBox="1">
              <a:spLocks noChangeArrowheads="1"/>
            </p:cNvSpPr>
            <p:nvPr/>
          </p:nvSpPr>
          <p:spPr bwMode="auto">
            <a:xfrm>
              <a:off x="3353" y="2629"/>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g</a:t>
              </a:r>
            </a:p>
          </p:txBody>
        </p:sp>
        <p:sp>
          <p:nvSpPr>
            <p:cNvPr id="33" name="Text Box 34" descr="深色上对角线">
              <a:extLst>
                <a:ext uri="{FF2B5EF4-FFF2-40B4-BE49-F238E27FC236}">
                  <a16:creationId xmlns:a16="http://schemas.microsoft.com/office/drawing/2014/main" xmlns="" id="{0BA0D008-B0DF-486A-BAB2-98AC36B4DD3C}"/>
                </a:ext>
              </a:extLst>
            </p:cNvPr>
            <p:cNvSpPr txBox="1">
              <a:spLocks noChangeArrowheads="1"/>
            </p:cNvSpPr>
            <p:nvPr/>
          </p:nvSpPr>
          <p:spPr bwMode="auto">
            <a:xfrm>
              <a:off x="3782" y="2629"/>
              <a:ext cx="2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h</a:t>
              </a:r>
            </a:p>
          </p:txBody>
        </p:sp>
      </p:grpSp>
      <p:graphicFrame>
        <p:nvGraphicFramePr>
          <p:cNvPr id="34" name="Object 4">
            <a:extLst>
              <a:ext uri="{FF2B5EF4-FFF2-40B4-BE49-F238E27FC236}">
                <a16:creationId xmlns:a16="http://schemas.microsoft.com/office/drawing/2014/main" xmlns="" id="{FFD28699-955E-413C-A628-C4274541B86C}"/>
              </a:ext>
            </a:extLst>
          </p:cNvPr>
          <p:cNvGraphicFramePr>
            <a:graphicFrameLocks noChangeAspect="1"/>
          </p:cNvGraphicFramePr>
          <p:nvPr>
            <p:extLst>
              <p:ext uri="{D42A27DB-BD31-4B8C-83A1-F6EECF244321}">
                <p14:modId xmlns:p14="http://schemas.microsoft.com/office/powerpoint/2010/main" val="1710398613"/>
              </p:ext>
            </p:extLst>
          </p:nvPr>
        </p:nvGraphicFramePr>
        <p:xfrm>
          <a:off x="6820958" y="4755628"/>
          <a:ext cx="3171271" cy="2466285"/>
        </p:xfrm>
        <a:graphic>
          <a:graphicData uri="http://schemas.openxmlformats.org/presentationml/2006/ole">
            <mc:AlternateContent xmlns:mc="http://schemas.openxmlformats.org/markup-compatibility/2006">
              <mc:Choice xmlns:v="urn:schemas-microsoft-com:vml" Requires="v">
                <p:oleObj spid="_x0000_s10472" name="Picture2" r:id="rId4" imgW="3324240" imgH="3162240" progId="Word.Picture.8">
                  <p:embed/>
                </p:oleObj>
              </mc:Choice>
              <mc:Fallback>
                <p:oleObj name="Picture2" r:id="rId4" imgW="3324240" imgH="3162240" progId="Word.Picture.8">
                  <p:embed/>
                  <p:pic>
                    <p:nvPicPr>
                      <p:cNvPr id="459780" name="Object 4">
                        <a:extLst>
                          <a:ext uri="{FF2B5EF4-FFF2-40B4-BE49-F238E27FC236}">
                            <a16:creationId xmlns:a16="http://schemas.microsoft.com/office/drawing/2014/main" xmlns="" id="{6479E784-67EB-499A-9578-C6E5F10DBE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0958" y="4755628"/>
                        <a:ext cx="3171271" cy="2466285"/>
                      </a:xfrm>
                      <a:prstGeom prst="rect">
                        <a:avLst/>
                      </a:prstGeom>
                      <a:noFill/>
                      <a:ln>
                        <a:noFill/>
                      </a:ln>
                    </p:spPr>
                  </p:pic>
                </p:oleObj>
              </mc:Fallback>
            </mc:AlternateContent>
          </a:graphicData>
        </a:graphic>
      </p:graphicFrame>
      <p:pic>
        <p:nvPicPr>
          <p:cNvPr id="2" name="图片 1"/>
          <p:cNvPicPr>
            <a:picLocks noChangeAspect="1"/>
          </p:cNvPicPr>
          <p:nvPr/>
        </p:nvPicPr>
        <p:blipFill>
          <a:blip r:embed="rId6"/>
          <a:stretch>
            <a:fillRect/>
          </a:stretch>
        </p:blipFill>
        <p:spPr>
          <a:xfrm>
            <a:off x="6149805" y="2046115"/>
            <a:ext cx="4318000" cy="2605690"/>
          </a:xfrm>
          <a:prstGeom prst="rect">
            <a:avLst/>
          </a:prstGeom>
        </p:spPr>
      </p:pic>
    </p:spTree>
    <p:extLst>
      <p:ext uri="{BB962C8B-B14F-4D97-AF65-F5344CB8AC3E}">
        <p14:creationId xmlns:p14="http://schemas.microsoft.com/office/powerpoint/2010/main" val="3441206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4">
                                            <p:txEl>
                                              <p:pRg st="5" end="5"/>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9704">
                                            <p:txEl>
                                              <p:pRg st="9" end="9"/>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Text Box 4">
            <a:extLst>
              <a:ext uri="{FF2B5EF4-FFF2-40B4-BE49-F238E27FC236}">
                <a16:creationId xmlns:a16="http://schemas.microsoft.com/office/drawing/2014/main" xmlns="" id="{9C07BBB5-8BB3-4688-8433-077A5BF65DDB}"/>
              </a:ext>
            </a:extLst>
          </p:cNvPr>
          <p:cNvSpPr txBox="1">
            <a:spLocks noChangeArrowheads="1"/>
          </p:cNvSpPr>
          <p:nvPr/>
        </p:nvSpPr>
        <p:spPr bwMode="auto">
          <a:xfrm>
            <a:off x="1118647" y="1458013"/>
            <a:ext cx="9144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0" dirty="0">
                <a:ea typeface="楷体_GB2312" pitchFamily="49" charset="-122"/>
              </a:rPr>
              <a:t>二叉树有以下几种遍历方法：</a:t>
            </a:r>
            <a:endParaRPr lang="en-US" altLang="zh-CN" sz="3600" b="0" dirty="0">
              <a:ea typeface="楷体_GB2312" pitchFamily="49" charset="-122"/>
            </a:endParaRPr>
          </a:p>
          <a:p>
            <a:pPr marL="932400" indent="-571500" eaLnBrk="1" hangingPunct="1">
              <a:buSzPct val="70000"/>
              <a:buFont typeface="Wingdings" charset="2"/>
              <a:buChar char="n"/>
            </a:pPr>
            <a:r>
              <a:rPr lang="zh-CN" altLang="en-US" sz="3600" b="0" dirty="0">
                <a:solidFill>
                  <a:schemeClr val="tx2"/>
                </a:solidFill>
                <a:ea typeface="楷体_GB2312" pitchFamily="49" charset="-122"/>
              </a:rPr>
              <a:t>层次遍历</a:t>
            </a:r>
            <a:endParaRPr lang="en-US" altLang="zh-CN" sz="3600" b="0" dirty="0">
              <a:solidFill>
                <a:schemeClr val="tx2"/>
              </a:solidFill>
              <a:ea typeface="楷体_GB2312" pitchFamily="49" charset="-122"/>
            </a:endParaRPr>
          </a:p>
          <a:p>
            <a:pPr marL="932400" indent="-571500" eaLnBrk="1" hangingPunct="1">
              <a:buSzPct val="70000"/>
              <a:buFont typeface="Wingdings" charset="2"/>
              <a:buChar char="n"/>
            </a:pPr>
            <a:r>
              <a:rPr lang="zh-CN" altLang="en-US" sz="3600" b="0" dirty="0">
                <a:solidFill>
                  <a:schemeClr val="tx2"/>
                </a:solidFill>
                <a:ea typeface="楷体_GB2312" pitchFamily="49" charset="-122"/>
              </a:rPr>
              <a:t>先序遍历</a:t>
            </a:r>
            <a:r>
              <a:rPr lang="en-US" altLang="zh-CN" sz="3600" b="0" dirty="0">
                <a:solidFill>
                  <a:schemeClr val="tx2"/>
                </a:solidFill>
                <a:ea typeface="楷体_GB2312" pitchFamily="49" charset="-122"/>
              </a:rPr>
              <a:t>DLR</a:t>
            </a:r>
          </a:p>
          <a:p>
            <a:pPr marL="932400" indent="-571500" eaLnBrk="1" hangingPunct="1">
              <a:buSzPct val="70000"/>
              <a:buFont typeface="Wingdings" charset="2"/>
              <a:buChar char="n"/>
            </a:pPr>
            <a:r>
              <a:rPr lang="zh-CN" altLang="en-US" sz="3600" b="0" dirty="0">
                <a:solidFill>
                  <a:schemeClr val="tx2"/>
                </a:solidFill>
                <a:ea typeface="楷体_GB2312" pitchFamily="49" charset="-122"/>
              </a:rPr>
              <a:t>中序遍历</a:t>
            </a:r>
            <a:r>
              <a:rPr lang="en-US" altLang="zh-CN" sz="3600" b="0" dirty="0">
                <a:solidFill>
                  <a:schemeClr val="tx2"/>
                </a:solidFill>
                <a:ea typeface="楷体_GB2312" pitchFamily="49" charset="-122"/>
              </a:rPr>
              <a:t>LDR</a:t>
            </a:r>
          </a:p>
          <a:p>
            <a:pPr marL="932400" indent="-571500" eaLnBrk="1" hangingPunct="1">
              <a:buSzPct val="70000"/>
              <a:buFont typeface="Wingdings" charset="2"/>
              <a:buChar char="n"/>
            </a:pPr>
            <a:r>
              <a:rPr lang="zh-CN" altLang="en-US" sz="3600" b="0" dirty="0">
                <a:solidFill>
                  <a:schemeClr val="tx2"/>
                </a:solidFill>
                <a:ea typeface="楷体_GB2312" pitchFamily="49" charset="-122"/>
              </a:rPr>
              <a:t>后序遍历</a:t>
            </a:r>
            <a:r>
              <a:rPr lang="en-US" altLang="zh-CN" sz="3600" b="0" dirty="0">
                <a:solidFill>
                  <a:schemeClr val="tx2"/>
                </a:solidFill>
                <a:ea typeface="楷体_GB2312" pitchFamily="49" charset="-122"/>
              </a:rPr>
              <a:t>LRD</a:t>
            </a:r>
          </a:p>
          <a:p>
            <a:pPr eaLnBrk="1" hangingPunct="1"/>
            <a:endParaRPr lang="zh-CN" altLang="en-US" sz="4000" b="0" dirty="0">
              <a:solidFill>
                <a:srgbClr val="FF0000"/>
              </a:solidFill>
              <a:ea typeface="楷体_GB2312" pitchFamily="49" charset="-122"/>
            </a:endParaRPr>
          </a:p>
        </p:txBody>
      </p:sp>
      <p:sp>
        <p:nvSpPr>
          <p:cNvPr id="7" name="Rectangle 2">
            <a:extLst>
              <a:ext uri="{FF2B5EF4-FFF2-40B4-BE49-F238E27FC236}">
                <a16:creationId xmlns:a16="http://schemas.microsoft.com/office/drawing/2014/main" xmlns="" id="{8428C492-55EC-4477-B2D9-83B85DE9DEA6}"/>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
        <p:nvSpPr>
          <p:cNvPr id="5" name="Text Box 6">
            <a:extLst>
              <a:ext uri="{FF2B5EF4-FFF2-40B4-BE49-F238E27FC236}">
                <a16:creationId xmlns:a16="http://schemas.microsoft.com/office/drawing/2014/main" xmlns="" id="{F7DEB4B2-AA00-4FC4-9336-6B439D5C1F18}"/>
              </a:ext>
            </a:extLst>
          </p:cNvPr>
          <p:cNvSpPr txBox="1">
            <a:spLocks noChangeArrowheads="1"/>
          </p:cNvSpPr>
          <p:nvPr/>
        </p:nvSpPr>
        <p:spPr bwMode="auto">
          <a:xfrm>
            <a:off x="1270548" y="4819308"/>
            <a:ext cx="9144000" cy="49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400" b="0" dirty="0">
                <a:latin typeface="SimSun" charset="-122"/>
                <a:ea typeface="SimSun" charset="-122"/>
                <a:cs typeface="SimSun" charset="-122"/>
              </a:rPr>
              <a:t>注：</a:t>
            </a:r>
            <a:r>
              <a:rPr lang="en-US" altLang="zh-CN" sz="2400" b="0" dirty="0">
                <a:latin typeface="SimSun" charset="-122"/>
                <a:ea typeface="SimSun" charset="-122"/>
                <a:cs typeface="SimSun" charset="-122"/>
              </a:rPr>
              <a:t>L</a:t>
            </a:r>
            <a:r>
              <a:rPr lang="zh-CN" altLang="en-US" sz="2400" b="0" dirty="0">
                <a:latin typeface="SimSun" charset="-122"/>
                <a:ea typeface="SimSun" charset="-122"/>
                <a:cs typeface="SimSun" charset="-122"/>
              </a:rPr>
              <a:t>表示遍历左子树，</a:t>
            </a:r>
            <a:r>
              <a:rPr lang="en-US" altLang="zh-CN" sz="2400" b="0" dirty="0">
                <a:latin typeface="SimSun" charset="-122"/>
                <a:ea typeface="SimSun" charset="-122"/>
                <a:cs typeface="SimSun" charset="-122"/>
              </a:rPr>
              <a:t>D</a:t>
            </a:r>
            <a:r>
              <a:rPr lang="zh-CN" altLang="en-US" sz="2400" b="0" dirty="0">
                <a:latin typeface="SimSun" charset="-122"/>
                <a:ea typeface="SimSun" charset="-122"/>
                <a:cs typeface="SimSun" charset="-122"/>
              </a:rPr>
              <a:t>访问根节点，</a:t>
            </a:r>
            <a:r>
              <a:rPr lang="en-US" altLang="zh-CN" sz="2400" b="0" dirty="0">
                <a:latin typeface="SimSun" charset="-122"/>
                <a:ea typeface="SimSun" charset="-122"/>
                <a:cs typeface="SimSun" charset="-122"/>
              </a:rPr>
              <a:t>R</a:t>
            </a:r>
            <a:r>
              <a:rPr lang="zh-CN" altLang="en-US" sz="2400" b="0" smtClean="0">
                <a:latin typeface="SimSun" charset="-122"/>
                <a:ea typeface="SimSun" charset="-122"/>
                <a:cs typeface="SimSun" charset="-122"/>
              </a:rPr>
              <a:t>遍历右子</a:t>
            </a:r>
            <a:r>
              <a:rPr lang="zh-CN" altLang="en-US" sz="2400" b="0" dirty="0">
                <a:latin typeface="SimSun" charset="-122"/>
                <a:ea typeface="SimSun" charset="-122"/>
                <a:cs typeface="SimSun" charset="-122"/>
              </a:rPr>
              <a:t>树</a:t>
            </a:r>
          </a:p>
        </p:txBody>
      </p:sp>
    </p:spTree>
    <p:extLst>
      <p:ext uri="{BB962C8B-B14F-4D97-AF65-F5344CB8AC3E}">
        <p14:creationId xmlns:p14="http://schemas.microsoft.com/office/powerpoint/2010/main" val="2077524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2036">
                                            <p:txEl>
                                              <p:pRg st="0" end="0"/>
                                            </p:txEl>
                                          </p:spTgt>
                                        </p:tgtEl>
                                        <p:attrNameLst>
                                          <p:attrName>style.visibility</p:attrName>
                                        </p:attrNameLst>
                                      </p:cBhvr>
                                      <p:to>
                                        <p:strVal val="visible"/>
                                      </p:to>
                                    </p:set>
                                    <p:animEffect transition="in" filter="wipe(up)">
                                      <p:cBhvr>
                                        <p:cTn id="7" dur="500"/>
                                        <p:tgtEl>
                                          <p:spTgt spid="1720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2036">
                                            <p:txEl>
                                              <p:pRg st="1" end="1"/>
                                            </p:txEl>
                                          </p:spTgt>
                                        </p:tgtEl>
                                        <p:attrNameLst>
                                          <p:attrName>style.visibility</p:attrName>
                                        </p:attrNameLst>
                                      </p:cBhvr>
                                      <p:to>
                                        <p:strVal val="visible"/>
                                      </p:to>
                                    </p:set>
                                    <p:animEffect transition="in" filter="wipe(up)">
                                      <p:cBhvr>
                                        <p:cTn id="12" dur="500"/>
                                        <p:tgtEl>
                                          <p:spTgt spid="1720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2036">
                                            <p:txEl>
                                              <p:pRg st="2" end="2"/>
                                            </p:txEl>
                                          </p:spTgt>
                                        </p:tgtEl>
                                        <p:attrNameLst>
                                          <p:attrName>style.visibility</p:attrName>
                                        </p:attrNameLst>
                                      </p:cBhvr>
                                      <p:to>
                                        <p:strVal val="visible"/>
                                      </p:to>
                                    </p:set>
                                    <p:animEffect transition="in" filter="wipe(up)">
                                      <p:cBhvr>
                                        <p:cTn id="17" dur="500"/>
                                        <p:tgtEl>
                                          <p:spTgt spid="1720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2036">
                                            <p:txEl>
                                              <p:pRg st="3" end="3"/>
                                            </p:txEl>
                                          </p:spTgt>
                                        </p:tgtEl>
                                        <p:attrNameLst>
                                          <p:attrName>style.visibility</p:attrName>
                                        </p:attrNameLst>
                                      </p:cBhvr>
                                      <p:to>
                                        <p:strVal val="visible"/>
                                      </p:to>
                                    </p:set>
                                    <p:animEffect transition="in" filter="wipe(up)">
                                      <p:cBhvr>
                                        <p:cTn id="22" dur="500"/>
                                        <p:tgtEl>
                                          <p:spTgt spid="1720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2036">
                                            <p:txEl>
                                              <p:pRg st="4" end="4"/>
                                            </p:txEl>
                                          </p:spTgt>
                                        </p:tgtEl>
                                        <p:attrNameLst>
                                          <p:attrName>style.visibility</p:attrName>
                                        </p:attrNameLst>
                                      </p:cBhvr>
                                      <p:to>
                                        <p:strVal val="visible"/>
                                      </p:to>
                                    </p:set>
                                    <p:animEffect transition="in" filter="wipe(up)">
                                      <p:cBhvr>
                                        <p:cTn id="27" dur="500"/>
                                        <p:tgtEl>
                                          <p:spTgt spid="1720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up)">
                                      <p:cBhvr>
                                        <p:cTn id="3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build="p" autoUpdateAnimBg="0"/>
      <p:bldP spid="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2">
            <a:extLst>
              <a:ext uri="{FF2B5EF4-FFF2-40B4-BE49-F238E27FC236}">
                <a16:creationId xmlns:a16="http://schemas.microsoft.com/office/drawing/2014/main" xmlns="" id="{E9658F30-970A-44C6-9CB0-C783107ED073}"/>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
        <p:nvSpPr>
          <p:cNvPr id="53" name="Rectangle 5">
            <a:extLst>
              <a:ext uri="{FF2B5EF4-FFF2-40B4-BE49-F238E27FC236}">
                <a16:creationId xmlns:a16="http://schemas.microsoft.com/office/drawing/2014/main" xmlns="" id="{B013770F-49F8-480A-87A9-D05A7E6EA10B}"/>
              </a:ext>
            </a:extLst>
          </p:cNvPr>
          <p:cNvSpPr txBox="1">
            <a:spLocks noChangeArrowheads="1"/>
          </p:cNvSpPr>
          <p:nvPr/>
        </p:nvSpPr>
        <p:spPr>
          <a:xfrm>
            <a:off x="936846" y="1448895"/>
            <a:ext cx="6154056" cy="106806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lvl="1" eaLnBrk="1" hangingPunct="1">
              <a:lnSpc>
                <a:spcPct val="150000"/>
              </a:lnSpc>
            </a:pPr>
            <a:r>
              <a:rPr lang="zh-CN" altLang="en-US" sz="3600" kern="0">
                <a:solidFill>
                  <a:schemeClr val="tx2"/>
                </a:solidFill>
              </a:rPr>
              <a:t>层次遍历</a:t>
            </a:r>
            <a:endParaRPr lang="en-US" altLang="zh-CN" sz="3600" kern="0">
              <a:solidFill>
                <a:schemeClr val="tx2"/>
              </a:solidFill>
            </a:endParaRPr>
          </a:p>
        </p:txBody>
      </p:sp>
      <p:sp>
        <p:nvSpPr>
          <p:cNvPr id="4" name="Text Box 2">
            <a:hlinkClick r:id="" action="ppaction://hlinkshowjump?jump=previousslide"/>
            <a:extLst>
              <a:ext uri="{FF2B5EF4-FFF2-40B4-BE49-F238E27FC236}">
                <a16:creationId xmlns:a16="http://schemas.microsoft.com/office/drawing/2014/main" xmlns="" id="{953B6F9C-3C45-4011-9AEB-49CDBCCAC302}"/>
              </a:ext>
            </a:extLst>
          </p:cNvPr>
          <p:cNvSpPr txBox="1">
            <a:spLocks noChangeArrowheads="1"/>
          </p:cNvSpPr>
          <p:nvPr/>
        </p:nvSpPr>
        <p:spPr bwMode="auto">
          <a:xfrm>
            <a:off x="1574211" y="2466206"/>
            <a:ext cx="6340197" cy="110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sz="3200">
                <a:latin typeface="SimSun" charset="-122"/>
                <a:ea typeface="SimSun" charset="-122"/>
                <a:cs typeface="SimSun" charset="-122"/>
              </a:rPr>
              <a:t>从根开始，依次逐层访问各结点，</a:t>
            </a:r>
            <a:endParaRPr lang="en-US" altLang="zh-CN" sz="3200">
              <a:latin typeface="SimSun" charset="-122"/>
              <a:ea typeface="SimSun" charset="-122"/>
              <a:cs typeface="SimSun" charset="-122"/>
            </a:endParaRPr>
          </a:p>
          <a:p>
            <a:pPr>
              <a:lnSpc>
                <a:spcPct val="110000"/>
              </a:lnSpc>
            </a:pPr>
            <a:r>
              <a:rPr lang="zh-CN" altLang="en-US" sz="3200">
                <a:latin typeface="SimSun" charset="-122"/>
                <a:ea typeface="SimSun" charset="-122"/>
                <a:cs typeface="SimSun" charset="-122"/>
              </a:rPr>
              <a:t>同层从左到右。</a:t>
            </a:r>
          </a:p>
        </p:txBody>
      </p:sp>
      <p:grpSp>
        <p:nvGrpSpPr>
          <p:cNvPr id="5" name="Group 3">
            <a:extLst>
              <a:ext uri="{FF2B5EF4-FFF2-40B4-BE49-F238E27FC236}">
                <a16:creationId xmlns:a16="http://schemas.microsoft.com/office/drawing/2014/main" xmlns="" id="{07E83A0F-5FFD-403B-A05F-FEB8C6774A73}"/>
              </a:ext>
            </a:extLst>
          </p:cNvPr>
          <p:cNvGrpSpPr>
            <a:grpSpLocks/>
          </p:cNvGrpSpPr>
          <p:nvPr/>
        </p:nvGrpSpPr>
        <p:grpSpPr bwMode="auto">
          <a:xfrm>
            <a:off x="8293231" y="1524000"/>
            <a:ext cx="2860675" cy="3200400"/>
            <a:chOff x="528" y="1824"/>
            <a:chExt cx="1802" cy="2016"/>
          </a:xfrm>
        </p:grpSpPr>
        <p:sp>
          <p:nvSpPr>
            <p:cNvPr id="6" name="Line 4">
              <a:extLst>
                <a:ext uri="{FF2B5EF4-FFF2-40B4-BE49-F238E27FC236}">
                  <a16:creationId xmlns:a16="http://schemas.microsoft.com/office/drawing/2014/main" xmlns="" id="{347EF701-C382-4EF6-976E-4898CDCDE0F2}"/>
                </a:ext>
              </a:extLst>
            </p:cNvPr>
            <p:cNvSpPr>
              <a:spLocks noChangeShapeType="1"/>
            </p:cNvSpPr>
            <p:nvPr/>
          </p:nvSpPr>
          <p:spPr bwMode="auto">
            <a:xfrm flipH="1">
              <a:off x="1056" y="3024"/>
              <a:ext cx="48" cy="9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a:extLst>
                <a:ext uri="{FF2B5EF4-FFF2-40B4-BE49-F238E27FC236}">
                  <a16:creationId xmlns:a16="http://schemas.microsoft.com/office/drawing/2014/main" xmlns="" id="{D5CA3BEF-C110-460F-BF9C-466A7736513C}"/>
                </a:ext>
              </a:extLst>
            </p:cNvPr>
            <p:cNvSpPr>
              <a:spLocks noChangeShapeType="1"/>
            </p:cNvSpPr>
            <p:nvPr/>
          </p:nvSpPr>
          <p:spPr bwMode="auto">
            <a:xfrm>
              <a:off x="1462" y="2064"/>
              <a:ext cx="192" cy="24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Freeform 6">
              <a:extLst>
                <a:ext uri="{FF2B5EF4-FFF2-40B4-BE49-F238E27FC236}">
                  <a16:creationId xmlns:a16="http://schemas.microsoft.com/office/drawing/2014/main" xmlns="" id="{D9BE732E-D1AD-41D6-AAFB-EE2D6881BFDF}"/>
                </a:ext>
              </a:extLst>
            </p:cNvPr>
            <p:cNvSpPr>
              <a:spLocks/>
            </p:cNvSpPr>
            <p:nvPr/>
          </p:nvSpPr>
          <p:spPr bwMode="auto">
            <a:xfrm>
              <a:off x="1104" y="2102"/>
              <a:ext cx="136" cy="154"/>
            </a:xfrm>
            <a:custGeom>
              <a:avLst/>
              <a:gdLst>
                <a:gd name="T0" fmla="*/ 498 w 498"/>
                <a:gd name="T1" fmla="*/ 0 h 634"/>
                <a:gd name="T2" fmla="*/ 0 w 498"/>
                <a:gd name="T3" fmla="*/ 634 h 634"/>
              </a:gdLst>
              <a:ahLst/>
              <a:cxnLst>
                <a:cxn ang="0">
                  <a:pos x="T0" y="T1"/>
                </a:cxn>
                <a:cxn ang="0">
                  <a:pos x="T2" y="T3"/>
                </a:cxn>
              </a:cxnLst>
              <a:rect l="0" t="0" r="r" b="b"/>
              <a:pathLst>
                <a:path w="498" h="634">
                  <a:moveTo>
                    <a:pt x="498" y="0"/>
                  </a:moveTo>
                  <a:lnTo>
                    <a:pt x="0" y="634"/>
                  </a:lnTo>
                </a:path>
              </a:pathLst>
            </a:custGeom>
            <a:noFill/>
            <a:ln w="381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7">
              <a:extLst>
                <a:ext uri="{FF2B5EF4-FFF2-40B4-BE49-F238E27FC236}">
                  <a16:creationId xmlns:a16="http://schemas.microsoft.com/office/drawing/2014/main" xmlns="" id="{CCEB7066-3CE8-4F1C-83A3-6ABFEDE46794}"/>
                </a:ext>
              </a:extLst>
            </p:cNvPr>
            <p:cNvSpPr>
              <a:spLocks noChangeArrowheads="1"/>
            </p:cNvSpPr>
            <p:nvPr/>
          </p:nvSpPr>
          <p:spPr bwMode="auto">
            <a:xfrm>
              <a:off x="1174" y="1824"/>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8">
              <a:extLst>
                <a:ext uri="{FF2B5EF4-FFF2-40B4-BE49-F238E27FC236}">
                  <a16:creationId xmlns:a16="http://schemas.microsoft.com/office/drawing/2014/main" xmlns="" id="{C9C98AD0-4285-4BF6-9EB8-9D886398F08C}"/>
                </a:ext>
              </a:extLst>
            </p:cNvPr>
            <p:cNvSpPr>
              <a:spLocks noChangeArrowheads="1"/>
            </p:cNvSpPr>
            <p:nvPr/>
          </p:nvSpPr>
          <p:spPr bwMode="auto">
            <a:xfrm>
              <a:off x="1606" y="225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9">
              <a:extLst>
                <a:ext uri="{FF2B5EF4-FFF2-40B4-BE49-F238E27FC236}">
                  <a16:creationId xmlns:a16="http://schemas.microsoft.com/office/drawing/2014/main" xmlns="" id="{07216C30-68BA-47EE-88EA-0A37764DA503}"/>
                </a:ext>
              </a:extLst>
            </p:cNvPr>
            <p:cNvSpPr>
              <a:spLocks noChangeArrowheads="1"/>
            </p:cNvSpPr>
            <p:nvPr/>
          </p:nvSpPr>
          <p:spPr bwMode="auto">
            <a:xfrm>
              <a:off x="790" y="3120"/>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0">
              <a:extLst>
                <a:ext uri="{FF2B5EF4-FFF2-40B4-BE49-F238E27FC236}">
                  <a16:creationId xmlns:a16="http://schemas.microsoft.com/office/drawing/2014/main" xmlns="" id="{24B57EC8-A332-432D-B143-62EFDA95BA72}"/>
                </a:ext>
              </a:extLst>
            </p:cNvPr>
            <p:cNvSpPr>
              <a:spLocks noChangeArrowheads="1"/>
            </p:cNvSpPr>
            <p:nvPr/>
          </p:nvSpPr>
          <p:spPr bwMode="auto">
            <a:xfrm>
              <a:off x="528" y="273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1">
              <a:extLst>
                <a:ext uri="{FF2B5EF4-FFF2-40B4-BE49-F238E27FC236}">
                  <a16:creationId xmlns:a16="http://schemas.microsoft.com/office/drawing/2014/main" xmlns="" id="{5FA7CC30-4172-4DC0-A253-78956A703669}"/>
                </a:ext>
              </a:extLst>
            </p:cNvPr>
            <p:cNvSpPr>
              <a:spLocks noChangeArrowheads="1"/>
            </p:cNvSpPr>
            <p:nvPr/>
          </p:nvSpPr>
          <p:spPr bwMode="auto">
            <a:xfrm>
              <a:off x="1030" y="273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2">
              <a:extLst>
                <a:ext uri="{FF2B5EF4-FFF2-40B4-BE49-F238E27FC236}">
                  <a16:creationId xmlns:a16="http://schemas.microsoft.com/office/drawing/2014/main" xmlns="" id="{7A3510AF-CBA5-4C5E-A95A-B657971A2680}"/>
                </a:ext>
              </a:extLst>
            </p:cNvPr>
            <p:cNvSpPr>
              <a:spLocks noChangeArrowheads="1"/>
            </p:cNvSpPr>
            <p:nvPr/>
          </p:nvSpPr>
          <p:spPr bwMode="auto">
            <a:xfrm>
              <a:off x="1318" y="3120"/>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a:extLst>
                <a:ext uri="{FF2B5EF4-FFF2-40B4-BE49-F238E27FC236}">
                  <a16:creationId xmlns:a16="http://schemas.microsoft.com/office/drawing/2014/main" xmlns="" id="{358D431E-0B4E-4FA6-A3B0-EF503C09C425}"/>
                </a:ext>
              </a:extLst>
            </p:cNvPr>
            <p:cNvSpPr>
              <a:spLocks noChangeShapeType="1"/>
            </p:cNvSpPr>
            <p:nvPr/>
          </p:nvSpPr>
          <p:spPr bwMode="auto">
            <a:xfrm>
              <a:off x="1030" y="2544"/>
              <a:ext cx="144" cy="19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4">
              <a:extLst>
                <a:ext uri="{FF2B5EF4-FFF2-40B4-BE49-F238E27FC236}">
                  <a16:creationId xmlns:a16="http://schemas.microsoft.com/office/drawing/2014/main" xmlns="" id="{FF725D6D-CBF1-4FB1-A514-5D5C3C893D6B}"/>
                </a:ext>
              </a:extLst>
            </p:cNvPr>
            <p:cNvSpPr>
              <a:spLocks/>
            </p:cNvSpPr>
            <p:nvPr/>
          </p:nvSpPr>
          <p:spPr bwMode="auto">
            <a:xfrm>
              <a:off x="1296" y="3024"/>
              <a:ext cx="109" cy="122"/>
            </a:xfrm>
            <a:custGeom>
              <a:avLst/>
              <a:gdLst>
                <a:gd name="T0" fmla="*/ 0 w 135"/>
                <a:gd name="T1" fmla="*/ 0 h 192"/>
                <a:gd name="T2" fmla="*/ 135 w 135"/>
                <a:gd name="T3" fmla="*/ 192 h 192"/>
              </a:gdLst>
              <a:ahLst/>
              <a:cxnLst>
                <a:cxn ang="0">
                  <a:pos x="T0" y="T1"/>
                </a:cxn>
                <a:cxn ang="0">
                  <a:pos x="T2" y="T3"/>
                </a:cxn>
              </a:cxnLst>
              <a:rect l="0" t="0" r="r" b="b"/>
              <a:pathLst>
                <a:path w="135" h="192">
                  <a:moveTo>
                    <a:pt x="0" y="0"/>
                  </a:moveTo>
                  <a:lnTo>
                    <a:pt x="135" y="192"/>
                  </a:lnTo>
                </a:path>
              </a:pathLst>
            </a:custGeom>
            <a:noFill/>
            <a:ln w="381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5">
              <a:extLst>
                <a:ext uri="{FF2B5EF4-FFF2-40B4-BE49-F238E27FC236}">
                  <a16:creationId xmlns:a16="http://schemas.microsoft.com/office/drawing/2014/main" xmlns="" id="{DA4F8BB8-62AD-4978-B127-49F3D14011C8}"/>
                </a:ext>
              </a:extLst>
            </p:cNvPr>
            <p:cNvSpPr txBox="1">
              <a:spLocks noChangeArrowheads="1"/>
            </p:cNvSpPr>
            <p:nvPr/>
          </p:nvSpPr>
          <p:spPr bwMode="auto">
            <a:xfrm>
              <a:off x="587" y="2736"/>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a</a:t>
              </a:r>
            </a:p>
          </p:txBody>
        </p:sp>
        <p:sp>
          <p:nvSpPr>
            <p:cNvPr id="18" name="Oval 16">
              <a:extLst>
                <a:ext uri="{FF2B5EF4-FFF2-40B4-BE49-F238E27FC236}">
                  <a16:creationId xmlns:a16="http://schemas.microsoft.com/office/drawing/2014/main" xmlns="" id="{585B1DEB-085F-4FDF-972E-22D9F55A758F}"/>
                </a:ext>
              </a:extLst>
            </p:cNvPr>
            <p:cNvSpPr>
              <a:spLocks noChangeArrowheads="1"/>
            </p:cNvSpPr>
            <p:nvPr/>
          </p:nvSpPr>
          <p:spPr bwMode="auto">
            <a:xfrm>
              <a:off x="1496" y="2740"/>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17">
              <a:extLst>
                <a:ext uri="{FF2B5EF4-FFF2-40B4-BE49-F238E27FC236}">
                  <a16:creationId xmlns:a16="http://schemas.microsoft.com/office/drawing/2014/main" xmlns="" id="{79F3D0FD-D31B-4C3E-AF6F-ECA1D0260F34}"/>
                </a:ext>
              </a:extLst>
            </p:cNvPr>
            <p:cNvSpPr>
              <a:spLocks noChangeArrowheads="1"/>
            </p:cNvSpPr>
            <p:nvPr/>
          </p:nvSpPr>
          <p:spPr bwMode="auto">
            <a:xfrm>
              <a:off x="1994" y="273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18">
              <a:extLst>
                <a:ext uri="{FF2B5EF4-FFF2-40B4-BE49-F238E27FC236}">
                  <a16:creationId xmlns:a16="http://schemas.microsoft.com/office/drawing/2014/main" xmlns="" id="{037B8CB7-DCAD-4F0E-9B0B-4D261173BEFD}"/>
                </a:ext>
              </a:extLst>
            </p:cNvPr>
            <p:cNvSpPr>
              <a:spLocks noChangeArrowheads="1"/>
            </p:cNvSpPr>
            <p:nvPr/>
          </p:nvSpPr>
          <p:spPr bwMode="auto">
            <a:xfrm>
              <a:off x="1008" y="3552"/>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19">
              <a:extLst>
                <a:ext uri="{FF2B5EF4-FFF2-40B4-BE49-F238E27FC236}">
                  <a16:creationId xmlns:a16="http://schemas.microsoft.com/office/drawing/2014/main" xmlns="" id="{DC9A1B77-D02A-4C4B-8F1F-83002527E8AD}"/>
                </a:ext>
              </a:extLst>
            </p:cNvPr>
            <p:cNvSpPr>
              <a:spLocks noChangeArrowheads="1"/>
            </p:cNvSpPr>
            <p:nvPr/>
          </p:nvSpPr>
          <p:spPr bwMode="auto">
            <a:xfrm>
              <a:off x="1658" y="3552"/>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0">
              <a:extLst>
                <a:ext uri="{FF2B5EF4-FFF2-40B4-BE49-F238E27FC236}">
                  <a16:creationId xmlns:a16="http://schemas.microsoft.com/office/drawing/2014/main" xmlns="" id="{0B49C011-BA6E-40D3-8F8A-261A20429393}"/>
                </a:ext>
              </a:extLst>
            </p:cNvPr>
            <p:cNvSpPr>
              <a:spLocks noChangeShapeType="1"/>
            </p:cNvSpPr>
            <p:nvPr/>
          </p:nvSpPr>
          <p:spPr bwMode="auto">
            <a:xfrm flipH="1">
              <a:off x="1274" y="3408"/>
              <a:ext cx="144" cy="19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a:extLst>
                <a:ext uri="{FF2B5EF4-FFF2-40B4-BE49-F238E27FC236}">
                  <a16:creationId xmlns:a16="http://schemas.microsoft.com/office/drawing/2014/main" xmlns="" id="{8C7D5C6A-24EB-4526-9C4E-988F384BA39D}"/>
                </a:ext>
              </a:extLst>
            </p:cNvPr>
            <p:cNvSpPr>
              <a:spLocks noChangeShapeType="1"/>
            </p:cNvSpPr>
            <p:nvPr/>
          </p:nvSpPr>
          <p:spPr bwMode="auto">
            <a:xfrm>
              <a:off x="1562" y="3408"/>
              <a:ext cx="144" cy="19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a:extLst>
                <a:ext uri="{FF2B5EF4-FFF2-40B4-BE49-F238E27FC236}">
                  <a16:creationId xmlns:a16="http://schemas.microsoft.com/office/drawing/2014/main" xmlns="" id="{AB724E1C-91E6-48F0-AEE2-669CAE69B32E}"/>
                </a:ext>
              </a:extLst>
            </p:cNvPr>
            <p:cNvSpPr>
              <a:spLocks noChangeShapeType="1"/>
            </p:cNvSpPr>
            <p:nvPr/>
          </p:nvSpPr>
          <p:spPr bwMode="auto">
            <a:xfrm flipH="1">
              <a:off x="1706" y="2544"/>
              <a:ext cx="48" cy="19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3">
              <a:extLst>
                <a:ext uri="{FF2B5EF4-FFF2-40B4-BE49-F238E27FC236}">
                  <a16:creationId xmlns:a16="http://schemas.microsoft.com/office/drawing/2014/main" xmlns="" id="{8C654903-D1FF-4EB3-865A-88C3245936F9}"/>
                </a:ext>
              </a:extLst>
            </p:cNvPr>
            <p:cNvSpPr>
              <a:spLocks noChangeShapeType="1"/>
            </p:cNvSpPr>
            <p:nvPr/>
          </p:nvSpPr>
          <p:spPr bwMode="auto">
            <a:xfrm>
              <a:off x="1850" y="2544"/>
              <a:ext cx="192" cy="24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24">
              <a:extLst>
                <a:ext uri="{FF2B5EF4-FFF2-40B4-BE49-F238E27FC236}">
                  <a16:creationId xmlns:a16="http://schemas.microsoft.com/office/drawing/2014/main" xmlns="" id="{4213726E-1AC0-437E-AB8B-7989279FDF6B}"/>
                </a:ext>
              </a:extLst>
            </p:cNvPr>
            <p:cNvSpPr txBox="1">
              <a:spLocks noChangeArrowheads="1"/>
            </p:cNvSpPr>
            <p:nvPr/>
          </p:nvSpPr>
          <p:spPr bwMode="auto">
            <a:xfrm>
              <a:off x="1067" y="3557"/>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c</a:t>
              </a:r>
            </a:p>
          </p:txBody>
        </p:sp>
        <p:sp>
          <p:nvSpPr>
            <p:cNvPr id="27" name="Text Box 25">
              <a:extLst>
                <a:ext uri="{FF2B5EF4-FFF2-40B4-BE49-F238E27FC236}">
                  <a16:creationId xmlns:a16="http://schemas.microsoft.com/office/drawing/2014/main" xmlns="" id="{E593EDA0-E893-4CF1-8F6D-F6E2FC01106D}"/>
                </a:ext>
              </a:extLst>
            </p:cNvPr>
            <p:cNvSpPr txBox="1">
              <a:spLocks noChangeArrowheads="1"/>
            </p:cNvSpPr>
            <p:nvPr/>
          </p:nvSpPr>
          <p:spPr bwMode="auto">
            <a:xfrm>
              <a:off x="1739" y="3552"/>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d</a:t>
              </a:r>
            </a:p>
          </p:txBody>
        </p:sp>
        <p:sp>
          <p:nvSpPr>
            <p:cNvPr id="28" name="Text Box 26">
              <a:extLst>
                <a:ext uri="{FF2B5EF4-FFF2-40B4-BE49-F238E27FC236}">
                  <a16:creationId xmlns:a16="http://schemas.microsoft.com/office/drawing/2014/main" xmlns="" id="{41505514-6480-430A-ABEB-08EB4D9AD4D0}"/>
                </a:ext>
              </a:extLst>
            </p:cNvPr>
            <p:cNvSpPr txBox="1">
              <a:spLocks noChangeArrowheads="1"/>
            </p:cNvSpPr>
            <p:nvPr/>
          </p:nvSpPr>
          <p:spPr bwMode="auto">
            <a:xfrm>
              <a:off x="1573" y="2751"/>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e</a:t>
              </a:r>
            </a:p>
          </p:txBody>
        </p:sp>
        <p:sp>
          <p:nvSpPr>
            <p:cNvPr id="29" name="Text Box 27">
              <a:extLst>
                <a:ext uri="{FF2B5EF4-FFF2-40B4-BE49-F238E27FC236}">
                  <a16:creationId xmlns:a16="http://schemas.microsoft.com/office/drawing/2014/main" xmlns="" id="{26C21DC4-2204-405B-BE61-CE42537785C8}"/>
                </a:ext>
              </a:extLst>
            </p:cNvPr>
            <p:cNvSpPr txBox="1">
              <a:spLocks noChangeArrowheads="1"/>
            </p:cNvSpPr>
            <p:nvPr/>
          </p:nvSpPr>
          <p:spPr bwMode="auto">
            <a:xfrm>
              <a:off x="2068" y="2747"/>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f</a:t>
              </a:r>
            </a:p>
          </p:txBody>
        </p:sp>
        <p:sp>
          <p:nvSpPr>
            <p:cNvPr id="30" name="Text Box 28">
              <a:extLst>
                <a:ext uri="{FF2B5EF4-FFF2-40B4-BE49-F238E27FC236}">
                  <a16:creationId xmlns:a16="http://schemas.microsoft.com/office/drawing/2014/main" xmlns="" id="{68AB3C20-1679-436E-A2D8-D8F9AC890A85}"/>
                </a:ext>
              </a:extLst>
            </p:cNvPr>
            <p:cNvSpPr txBox="1">
              <a:spLocks noChangeArrowheads="1"/>
            </p:cNvSpPr>
            <p:nvPr/>
          </p:nvSpPr>
          <p:spPr bwMode="auto">
            <a:xfrm>
              <a:off x="1658" y="2272"/>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tx1"/>
                  </a:solidFill>
                  <a:latin typeface="Arial" panose="020B0604020202020204" pitchFamily="34" charset="0"/>
                </a:rPr>
                <a:t>／</a:t>
              </a:r>
            </a:p>
          </p:txBody>
        </p:sp>
        <p:sp>
          <p:nvSpPr>
            <p:cNvPr id="31" name="Text Box 29">
              <a:extLst>
                <a:ext uri="{FF2B5EF4-FFF2-40B4-BE49-F238E27FC236}">
                  <a16:creationId xmlns:a16="http://schemas.microsoft.com/office/drawing/2014/main" xmlns="" id="{B36872A0-A12B-4939-AE07-DD203780CCC2}"/>
                </a:ext>
              </a:extLst>
            </p:cNvPr>
            <p:cNvSpPr txBox="1">
              <a:spLocks noChangeArrowheads="1"/>
            </p:cNvSpPr>
            <p:nvPr/>
          </p:nvSpPr>
          <p:spPr bwMode="auto">
            <a:xfrm>
              <a:off x="1400" y="3133"/>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a:t>
              </a:r>
            </a:p>
          </p:txBody>
        </p:sp>
        <p:sp>
          <p:nvSpPr>
            <p:cNvPr id="32" name="Text Box 30">
              <a:extLst>
                <a:ext uri="{FF2B5EF4-FFF2-40B4-BE49-F238E27FC236}">
                  <a16:creationId xmlns:a16="http://schemas.microsoft.com/office/drawing/2014/main" xmlns="" id="{7BCC82BF-F999-4BC0-A0A1-95058CECBDCE}"/>
                </a:ext>
              </a:extLst>
            </p:cNvPr>
            <p:cNvSpPr txBox="1">
              <a:spLocks noChangeArrowheads="1"/>
            </p:cNvSpPr>
            <p:nvPr/>
          </p:nvSpPr>
          <p:spPr bwMode="auto">
            <a:xfrm>
              <a:off x="860" y="314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b</a:t>
              </a:r>
            </a:p>
          </p:txBody>
        </p:sp>
        <p:sp>
          <p:nvSpPr>
            <p:cNvPr id="33" name="Text Box 31">
              <a:extLst>
                <a:ext uri="{FF2B5EF4-FFF2-40B4-BE49-F238E27FC236}">
                  <a16:creationId xmlns:a16="http://schemas.microsoft.com/office/drawing/2014/main" xmlns="" id="{C17FEDF6-9CA9-4EE8-B6DA-B439253E9117}"/>
                </a:ext>
              </a:extLst>
            </p:cNvPr>
            <p:cNvSpPr txBox="1">
              <a:spLocks noChangeArrowheads="1"/>
            </p:cNvSpPr>
            <p:nvPr/>
          </p:nvSpPr>
          <p:spPr bwMode="auto">
            <a:xfrm>
              <a:off x="1118" y="277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a:t>
              </a:r>
            </a:p>
          </p:txBody>
        </p:sp>
        <p:sp>
          <p:nvSpPr>
            <p:cNvPr id="35" name="Text Box 33">
              <a:extLst>
                <a:ext uri="{FF2B5EF4-FFF2-40B4-BE49-F238E27FC236}">
                  <a16:creationId xmlns:a16="http://schemas.microsoft.com/office/drawing/2014/main" xmlns="" id="{FDAFE18D-7C85-46C2-9503-08F3E5B81C47}"/>
                </a:ext>
              </a:extLst>
            </p:cNvPr>
            <p:cNvSpPr txBox="1">
              <a:spLocks noChangeArrowheads="1"/>
            </p:cNvSpPr>
            <p:nvPr/>
          </p:nvSpPr>
          <p:spPr bwMode="auto">
            <a:xfrm>
              <a:off x="1248" y="183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a:t>
              </a:r>
            </a:p>
          </p:txBody>
        </p:sp>
        <p:sp>
          <p:nvSpPr>
            <p:cNvPr id="36" name="Text Box 34">
              <a:extLst>
                <a:ext uri="{FF2B5EF4-FFF2-40B4-BE49-F238E27FC236}">
                  <a16:creationId xmlns:a16="http://schemas.microsoft.com/office/drawing/2014/main" xmlns="" id="{7F2A3130-75BC-4BD4-9394-D2444B9138D1}"/>
                </a:ext>
              </a:extLst>
            </p:cNvPr>
            <p:cNvSpPr txBox="1">
              <a:spLocks noChangeArrowheads="1"/>
            </p:cNvSpPr>
            <p:nvPr/>
          </p:nvSpPr>
          <p:spPr bwMode="auto">
            <a:xfrm>
              <a:off x="919" y="226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1"/>
                  </a:solidFill>
                  <a:latin typeface="Arial" panose="020B0604020202020204" pitchFamily="34" charset="0"/>
                </a:rPr>
                <a:t>+</a:t>
              </a:r>
            </a:p>
          </p:txBody>
        </p:sp>
        <p:sp>
          <p:nvSpPr>
            <p:cNvPr id="37" name="Oval 35">
              <a:extLst>
                <a:ext uri="{FF2B5EF4-FFF2-40B4-BE49-F238E27FC236}">
                  <a16:creationId xmlns:a16="http://schemas.microsoft.com/office/drawing/2014/main" xmlns="" id="{269C44DE-8450-4E5D-A4DC-A9926E62F9C1}"/>
                </a:ext>
              </a:extLst>
            </p:cNvPr>
            <p:cNvSpPr>
              <a:spLocks noChangeArrowheads="1"/>
            </p:cNvSpPr>
            <p:nvPr/>
          </p:nvSpPr>
          <p:spPr bwMode="auto">
            <a:xfrm>
              <a:off x="864" y="225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a:extLst>
                <a:ext uri="{FF2B5EF4-FFF2-40B4-BE49-F238E27FC236}">
                  <a16:creationId xmlns:a16="http://schemas.microsoft.com/office/drawing/2014/main" xmlns="" id="{F27CA907-9F83-4E99-BE57-5F0315BF3221}"/>
                </a:ext>
              </a:extLst>
            </p:cNvPr>
            <p:cNvSpPr>
              <a:spLocks noChangeShapeType="1"/>
            </p:cNvSpPr>
            <p:nvPr/>
          </p:nvSpPr>
          <p:spPr bwMode="auto">
            <a:xfrm flipH="1">
              <a:off x="768" y="2496"/>
              <a:ext cx="192"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9" name="Oval 37">
            <a:extLst>
              <a:ext uri="{FF2B5EF4-FFF2-40B4-BE49-F238E27FC236}">
                <a16:creationId xmlns:a16="http://schemas.microsoft.com/office/drawing/2014/main" xmlns="" id="{2A09747A-ED5E-48C6-9E9F-FD25B246E070}"/>
              </a:ext>
            </a:extLst>
          </p:cNvPr>
          <p:cNvSpPr>
            <a:spLocks noChangeArrowheads="1"/>
          </p:cNvSpPr>
          <p:nvPr/>
        </p:nvSpPr>
        <p:spPr bwMode="auto">
          <a:xfrm>
            <a:off x="8819938" y="2205335"/>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38">
            <a:extLst>
              <a:ext uri="{FF2B5EF4-FFF2-40B4-BE49-F238E27FC236}">
                <a16:creationId xmlns:a16="http://schemas.microsoft.com/office/drawing/2014/main" xmlns="" id="{CB19D065-FC6F-495D-A858-53473CD362E0}"/>
              </a:ext>
            </a:extLst>
          </p:cNvPr>
          <p:cNvSpPr>
            <a:spLocks noChangeArrowheads="1"/>
          </p:cNvSpPr>
          <p:nvPr/>
        </p:nvSpPr>
        <p:spPr bwMode="auto">
          <a:xfrm>
            <a:off x="8293231" y="29718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39">
            <a:extLst>
              <a:ext uri="{FF2B5EF4-FFF2-40B4-BE49-F238E27FC236}">
                <a16:creationId xmlns:a16="http://schemas.microsoft.com/office/drawing/2014/main" xmlns="" id="{27FF5BDA-8B82-4108-8AC0-E76E6B5DBC0A}"/>
              </a:ext>
            </a:extLst>
          </p:cNvPr>
          <p:cNvSpPr>
            <a:spLocks noChangeArrowheads="1"/>
          </p:cNvSpPr>
          <p:nvPr/>
        </p:nvSpPr>
        <p:spPr bwMode="auto">
          <a:xfrm>
            <a:off x="9331456" y="15240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40">
            <a:extLst>
              <a:ext uri="{FF2B5EF4-FFF2-40B4-BE49-F238E27FC236}">
                <a16:creationId xmlns:a16="http://schemas.microsoft.com/office/drawing/2014/main" xmlns="" id="{B8BB491C-56D4-45C0-A618-71DD7F7C7C17}"/>
              </a:ext>
            </a:extLst>
          </p:cNvPr>
          <p:cNvSpPr>
            <a:spLocks noChangeArrowheads="1"/>
          </p:cNvSpPr>
          <p:nvPr/>
        </p:nvSpPr>
        <p:spPr bwMode="auto">
          <a:xfrm>
            <a:off x="8702806" y="35814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Oval 41">
            <a:extLst>
              <a:ext uri="{FF2B5EF4-FFF2-40B4-BE49-F238E27FC236}">
                <a16:creationId xmlns:a16="http://schemas.microsoft.com/office/drawing/2014/main" xmlns="" id="{34B74B07-00E4-4A89-890B-A94C8F474FAB}"/>
              </a:ext>
            </a:extLst>
          </p:cNvPr>
          <p:cNvSpPr>
            <a:spLocks noChangeArrowheads="1"/>
          </p:cNvSpPr>
          <p:nvPr/>
        </p:nvSpPr>
        <p:spPr bwMode="auto">
          <a:xfrm>
            <a:off x="9083806" y="29718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42">
            <a:extLst>
              <a:ext uri="{FF2B5EF4-FFF2-40B4-BE49-F238E27FC236}">
                <a16:creationId xmlns:a16="http://schemas.microsoft.com/office/drawing/2014/main" xmlns="" id="{50445561-B6D1-41BC-9127-C453DEC57E85}"/>
              </a:ext>
            </a:extLst>
          </p:cNvPr>
          <p:cNvSpPr>
            <a:spLocks noChangeArrowheads="1"/>
          </p:cNvSpPr>
          <p:nvPr/>
        </p:nvSpPr>
        <p:spPr bwMode="auto">
          <a:xfrm>
            <a:off x="10017256" y="22098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43">
            <a:extLst>
              <a:ext uri="{FF2B5EF4-FFF2-40B4-BE49-F238E27FC236}">
                <a16:creationId xmlns:a16="http://schemas.microsoft.com/office/drawing/2014/main" xmlns="" id="{CD841F6B-7222-48F8-B55C-8383359A89B1}"/>
              </a:ext>
            </a:extLst>
          </p:cNvPr>
          <p:cNvSpPr>
            <a:spLocks noChangeArrowheads="1"/>
          </p:cNvSpPr>
          <p:nvPr/>
        </p:nvSpPr>
        <p:spPr bwMode="auto">
          <a:xfrm>
            <a:off x="9831519" y="29718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44">
            <a:extLst>
              <a:ext uri="{FF2B5EF4-FFF2-40B4-BE49-F238E27FC236}">
                <a16:creationId xmlns:a16="http://schemas.microsoft.com/office/drawing/2014/main" xmlns="" id="{F47D2AD4-0671-4DD8-8722-72B2F5606CD4}"/>
              </a:ext>
            </a:extLst>
          </p:cNvPr>
          <p:cNvSpPr>
            <a:spLocks noChangeArrowheads="1"/>
          </p:cNvSpPr>
          <p:nvPr/>
        </p:nvSpPr>
        <p:spPr bwMode="auto">
          <a:xfrm>
            <a:off x="9541006" y="35814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Oval 45">
            <a:extLst>
              <a:ext uri="{FF2B5EF4-FFF2-40B4-BE49-F238E27FC236}">
                <a16:creationId xmlns:a16="http://schemas.microsoft.com/office/drawing/2014/main" xmlns="" id="{8023B83C-6359-4C48-A438-7F2F688B281F}"/>
              </a:ext>
            </a:extLst>
          </p:cNvPr>
          <p:cNvSpPr>
            <a:spLocks noChangeArrowheads="1"/>
          </p:cNvSpPr>
          <p:nvPr/>
        </p:nvSpPr>
        <p:spPr bwMode="auto">
          <a:xfrm>
            <a:off x="10622094" y="29718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Oval 46">
            <a:extLst>
              <a:ext uri="{FF2B5EF4-FFF2-40B4-BE49-F238E27FC236}">
                <a16:creationId xmlns:a16="http://schemas.microsoft.com/office/drawing/2014/main" xmlns="" id="{FE2FEA81-9944-4AE8-90C6-8CAC20C72320}"/>
              </a:ext>
            </a:extLst>
          </p:cNvPr>
          <p:cNvSpPr>
            <a:spLocks noChangeArrowheads="1"/>
          </p:cNvSpPr>
          <p:nvPr/>
        </p:nvSpPr>
        <p:spPr bwMode="auto">
          <a:xfrm>
            <a:off x="10079169" y="42672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Oval 47">
            <a:extLst>
              <a:ext uri="{FF2B5EF4-FFF2-40B4-BE49-F238E27FC236}">
                <a16:creationId xmlns:a16="http://schemas.microsoft.com/office/drawing/2014/main" xmlns="" id="{F93D98A4-2253-4A30-A153-F1C52F0ED63A}"/>
              </a:ext>
            </a:extLst>
          </p:cNvPr>
          <p:cNvSpPr>
            <a:spLocks noChangeArrowheads="1"/>
          </p:cNvSpPr>
          <p:nvPr/>
        </p:nvSpPr>
        <p:spPr bwMode="auto">
          <a:xfrm>
            <a:off x="9055231" y="42672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49">
            <a:extLst>
              <a:ext uri="{FF2B5EF4-FFF2-40B4-BE49-F238E27FC236}">
                <a16:creationId xmlns:a16="http://schemas.microsoft.com/office/drawing/2014/main" xmlns="" id="{FF8E1104-2D42-42D8-B949-5DF2E06A7144}"/>
              </a:ext>
            </a:extLst>
          </p:cNvPr>
          <p:cNvSpPr>
            <a:spLocks noChangeArrowheads="1"/>
          </p:cNvSpPr>
          <p:nvPr/>
        </p:nvSpPr>
        <p:spPr bwMode="auto">
          <a:xfrm>
            <a:off x="9083806" y="5126348"/>
            <a:ext cx="2124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2"/>
                </a:solidFill>
              </a:rPr>
              <a:t>层次遍历结果</a:t>
            </a:r>
            <a:r>
              <a:rPr lang="en-US" altLang="zh-CN" b="1">
                <a:solidFill>
                  <a:schemeClr val="tx2"/>
                </a:solidFill>
              </a:rPr>
              <a:t>:</a:t>
            </a:r>
          </a:p>
        </p:txBody>
      </p:sp>
      <p:sp>
        <p:nvSpPr>
          <p:cNvPr id="54" name="Text Box 50">
            <a:extLst>
              <a:ext uri="{FF2B5EF4-FFF2-40B4-BE49-F238E27FC236}">
                <a16:creationId xmlns:a16="http://schemas.microsoft.com/office/drawing/2014/main" xmlns="" id="{6B5FAA18-658D-46D7-93AF-0CFEEA8A11CE}"/>
              </a:ext>
            </a:extLst>
          </p:cNvPr>
          <p:cNvSpPr txBox="1">
            <a:spLocks noChangeArrowheads="1"/>
          </p:cNvSpPr>
          <p:nvPr/>
        </p:nvSpPr>
        <p:spPr bwMode="auto">
          <a:xfrm>
            <a:off x="9210806" y="5583548"/>
            <a:ext cx="205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rPr>
              <a:t> </a:t>
            </a:r>
            <a:r>
              <a:rPr lang="en-US" altLang="zh-CN" sz="2400" b="1">
                <a:solidFill>
                  <a:srgbClr val="FF0000"/>
                </a:solidFill>
                <a:latin typeface="Arial" panose="020B0604020202020204" pitchFamily="34" charset="0"/>
              </a:rPr>
              <a:t>-+/a*</a:t>
            </a:r>
            <a:r>
              <a:rPr lang="en-US" altLang="zh-CN" sz="2400" b="1" err="1">
                <a:solidFill>
                  <a:srgbClr val="FF0000"/>
                </a:solidFill>
                <a:latin typeface="Arial" panose="020B0604020202020204" pitchFamily="34" charset="0"/>
              </a:rPr>
              <a:t>efb</a:t>
            </a:r>
            <a:r>
              <a:rPr lang="en-US" altLang="zh-CN" sz="2400" b="1">
                <a:solidFill>
                  <a:srgbClr val="FF0000"/>
                </a:solidFill>
                <a:latin typeface="Arial" panose="020B0604020202020204" pitchFamily="34" charset="0"/>
              </a:rPr>
              <a:t>-cd</a:t>
            </a:r>
            <a:endParaRPr lang="en-US" altLang="zh-CN" b="1">
              <a:solidFill>
                <a:srgbClr val="FF0000"/>
              </a:solidFill>
              <a:latin typeface="Arial" panose="020B0604020202020204" pitchFamily="34" charset="0"/>
            </a:endParaRPr>
          </a:p>
        </p:txBody>
      </p:sp>
    </p:spTree>
    <p:extLst>
      <p:ext uri="{BB962C8B-B14F-4D97-AF65-F5344CB8AC3E}">
        <p14:creationId xmlns:p14="http://schemas.microsoft.com/office/powerpoint/2010/main" val="22209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up)">
                                      <p:cBhvr>
                                        <p:cTn id="56" dur="500"/>
                                        <p:tgtEl>
                                          <p:spTgt spid="51"/>
                                        </p:tgtEl>
                                      </p:cBhvr>
                                    </p:animEffect>
                                  </p:childTnLst>
                                </p:cTn>
                              </p:par>
                            </p:childTnLst>
                          </p:cTn>
                        </p:par>
                        <p:par>
                          <p:cTn id="57" fill="hold">
                            <p:stCondLst>
                              <p:cond delay="500"/>
                            </p:stCondLst>
                            <p:childTnLst>
                              <p:par>
                                <p:cTn id="58" presetID="23" presetClass="entr" presetSubtype="16" fill="hold" grpId="0" nodeType="afterEffect">
                                  <p:stCondLst>
                                    <p:cond delay="0"/>
                                  </p:stCondLst>
                                  <p:childTnLst>
                                    <p:set>
                                      <p:cBhvr>
                                        <p:cTn id="59" dur="1" fill="hold">
                                          <p:stCondLst>
                                            <p:cond delay="0"/>
                                          </p:stCondLst>
                                        </p:cTn>
                                        <p:tgtEl>
                                          <p:spTgt spid="54"/>
                                        </p:tgtEl>
                                        <p:attrNameLst>
                                          <p:attrName>style.visibility</p:attrName>
                                        </p:attrNameLst>
                                      </p:cBhvr>
                                      <p:to>
                                        <p:strVal val="visible"/>
                                      </p:to>
                                    </p:set>
                                    <p:anim calcmode="lin" valueType="num">
                                      <p:cBhvr>
                                        <p:cTn id="60" dur="500" fill="hold"/>
                                        <p:tgtEl>
                                          <p:spTgt spid="54"/>
                                        </p:tgtEl>
                                        <p:attrNameLst>
                                          <p:attrName>ppt_w</p:attrName>
                                        </p:attrNameLst>
                                      </p:cBhvr>
                                      <p:tavLst>
                                        <p:tav tm="0">
                                          <p:val>
                                            <p:fltVal val="0"/>
                                          </p:val>
                                        </p:tav>
                                        <p:tav tm="100000">
                                          <p:val>
                                            <p:strVal val="#ppt_w"/>
                                          </p:val>
                                        </p:tav>
                                      </p:tavLst>
                                    </p:anim>
                                    <p:anim calcmode="lin" valueType="num">
                                      <p:cBhvr>
                                        <p:cTn id="61" dur="500" fill="hold"/>
                                        <p:tgtEl>
                                          <p:spTgt spid="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1" grpId="0" autoUpdateAnimBg="0"/>
      <p:bldP spid="5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2">
            <a:extLst>
              <a:ext uri="{FF2B5EF4-FFF2-40B4-BE49-F238E27FC236}">
                <a16:creationId xmlns:a16="http://schemas.microsoft.com/office/drawing/2014/main" xmlns="" id="{E9658F30-970A-44C6-9CB0-C783107ED073}"/>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
        <p:nvSpPr>
          <p:cNvPr id="53" name="Rectangle 5">
            <a:extLst>
              <a:ext uri="{FF2B5EF4-FFF2-40B4-BE49-F238E27FC236}">
                <a16:creationId xmlns:a16="http://schemas.microsoft.com/office/drawing/2014/main" xmlns="" id="{B013770F-49F8-480A-87A9-D05A7E6EA10B}"/>
              </a:ext>
            </a:extLst>
          </p:cNvPr>
          <p:cNvSpPr txBox="1">
            <a:spLocks noChangeArrowheads="1"/>
          </p:cNvSpPr>
          <p:nvPr/>
        </p:nvSpPr>
        <p:spPr>
          <a:xfrm>
            <a:off x="936846" y="1448895"/>
            <a:ext cx="6154056" cy="106806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lvl="1" eaLnBrk="1" hangingPunct="1">
              <a:lnSpc>
                <a:spcPct val="150000"/>
              </a:lnSpc>
            </a:pPr>
            <a:r>
              <a:rPr lang="zh-CN" altLang="en-US" sz="3600" kern="0" dirty="0">
                <a:solidFill>
                  <a:schemeClr val="tx2"/>
                </a:solidFill>
              </a:rPr>
              <a:t>先序遍历</a:t>
            </a:r>
            <a:endParaRPr lang="en-US" altLang="zh-CN" sz="3600" kern="0" dirty="0">
              <a:solidFill>
                <a:schemeClr val="tx2"/>
              </a:solidFill>
            </a:endParaRPr>
          </a:p>
        </p:txBody>
      </p:sp>
      <p:sp>
        <p:nvSpPr>
          <p:cNvPr id="4" name="Text Box 2">
            <a:hlinkClick r:id="" action="ppaction://hlinkshowjump?jump=previousslide"/>
            <a:extLst>
              <a:ext uri="{FF2B5EF4-FFF2-40B4-BE49-F238E27FC236}">
                <a16:creationId xmlns:a16="http://schemas.microsoft.com/office/drawing/2014/main" xmlns="" id="{953B6F9C-3C45-4011-9AEB-49CDBCCAC302}"/>
              </a:ext>
            </a:extLst>
          </p:cNvPr>
          <p:cNvSpPr txBox="1">
            <a:spLocks noChangeArrowheads="1"/>
          </p:cNvSpPr>
          <p:nvPr/>
        </p:nvSpPr>
        <p:spPr bwMode="auto">
          <a:xfrm>
            <a:off x="1574211" y="2466206"/>
            <a:ext cx="6011582" cy="260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50000"/>
              </a:lnSpc>
            </a:pPr>
            <a:r>
              <a:rPr lang="en-US" altLang="zh-CN" sz="2800" dirty="0">
                <a:ea typeface="楷体_GB2312" pitchFamily="49" charset="-122"/>
              </a:rPr>
              <a:t> </a:t>
            </a:r>
            <a:r>
              <a:rPr lang="zh-CN" altLang="en-US" sz="2800" dirty="0">
                <a:ea typeface="楷体_GB2312" pitchFamily="49" charset="-122"/>
              </a:rPr>
              <a:t>若二叉树为空树，则空操作；否则，</a:t>
            </a:r>
          </a:p>
          <a:p>
            <a:pPr eaLnBrk="1" hangingPunct="1">
              <a:lnSpc>
                <a:spcPct val="150000"/>
              </a:lnSpc>
            </a:pPr>
            <a:r>
              <a:rPr lang="zh-CN" altLang="en-US" sz="2800" dirty="0">
                <a:ea typeface="楷体_GB2312" pitchFamily="49" charset="-122"/>
              </a:rPr>
              <a:t>（</a:t>
            </a:r>
            <a:r>
              <a:rPr lang="en-US" altLang="zh-CN" sz="2800" dirty="0">
                <a:ea typeface="楷体_GB2312" pitchFamily="49" charset="-122"/>
              </a:rPr>
              <a:t>1</a:t>
            </a:r>
            <a:r>
              <a:rPr lang="zh-CN" altLang="en-US" sz="2800" dirty="0">
                <a:ea typeface="楷体_GB2312" pitchFamily="49" charset="-122"/>
              </a:rPr>
              <a:t>）访问</a:t>
            </a:r>
            <a:r>
              <a:rPr lang="zh-CN" altLang="en-US" sz="2800" dirty="0">
                <a:solidFill>
                  <a:srgbClr val="FF0000"/>
                </a:solidFill>
                <a:ea typeface="楷体_GB2312" pitchFamily="49" charset="-122"/>
              </a:rPr>
              <a:t>根</a:t>
            </a:r>
            <a:r>
              <a:rPr lang="zh-CN" altLang="en-US" sz="2800" dirty="0">
                <a:ea typeface="楷体_GB2312" pitchFamily="49" charset="-122"/>
              </a:rPr>
              <a:t>结点；</a:t>
            </a:r>
          </a:p>
          <a:p>
            <a:pPr eaLnBrk="1" hangingPunct="1">
              <a:lnSpc>
                <a:spcPct val="150000"/>
              </a:lnSpc>
            </a:pPr>
            <a:r>
              <a:rPr lang="zh-CN" altLang="en-US" sz="2800" dirty="0">
                <a:ea typeface="楷体_GB2312" pitchFamily="49" charset="-122"/>
              </a:rPr>
              <a:t>（</a:t>
            </a:r>
            <a:r>
              <a:rPr lang="en-US" altLang="zh-CN" sz="2800" dirty="0">
                <a:ea typeface="楷体_GB2312" pitchFamily="49" charset="-122"/>
              </a:rPr>
              <a:t>2</a:t>
            </a:r>
            <a:r>
              <a:rPr lang="zh-CN" altLang="en-US" sz="2800" dirty="0">
                <a:ea typeface="楷体_GB2312" pitchFamily="49" charset="-122"/>
              </a:rPr>
              <a:t>）先序遍历</a:t>
            </a:r>
            <a:r>
              <a:rPr lang="zh-CN" altLang="en-US" sz="2800" dirty="0">
                <a:solidFill>
                  <a:srgbClr val="FF0000"/>
                </a:solidFill>
                <a:ea typeface="楷体_GB2312" pitchFamily="49" charset="-122"/>
              </a:rPr>
              <a:t>左</a:t>
            </a:r>
            <a:r>
              <a:rPr lang="zh-CN" altLang="en-US" sz="2800" dirty="0">
                <a:ea typeface="楷体_GB2312" pitchFamily="49" charset="-122"/>
              </a:rPr>
              <a:t>子树；</a:t>
            </a:r>
          </a:p>
          <a:p>
            <a:pPr eaLnBrk="1" hangingPunct="1">
              <a:lnSpc>
                <a:spcPct val="150000"/>
              </a:lnSpc>
            </a:pPr>
            <a:r>
              <a:rPr lang="zh-CN" altLang="en-US" sz="2800" dirty="0">
                <a:ea typeface="楷体_GB2312" pitchFamily="49" charset="-122"/>
              </a:rPr>
              <a:t>（</a:t>
            </a:r>
            <a:r>
              <a:rPr lang="en-US" altLang="zh-CN" sz="2800" dirty="0">
                <a:ea typeface="楷体_GB2312" pitchFamily="49" charset="-122"/>
              </a:rPr>
              <a:t>3</a:t>
            </a:r>
            <a:r>
              <a:rPr lang="zh-CN" altLang="en-US" sz="2800" dirty="0">
                <a:ea typeface="楷体_GB2312" pitchFamily="49" charset="-122"/>
              </a:rPr>
              <a:t>）先序遍历</a:t>
            </a:r>
            <a:r>
              <a:rPr lang="zh-CN" altLang="en-US" sz="2800" dirty="0">
                <a:solidFill>
                  <a:srgbClr val="FF0000"/>
                </a:solidFill>
                <a:ea typeface="楷体_GB2312" pitchFamily="49" charset="-122"/>
              </a:rPr>
              <a:t>右</a:t>
            </a:r>
            <a:r>
              <a:rPr lang="zh-CN" altLang="en-US" sz="2800" dirty="0">
                <a:ea typeface="楷体_GB2312" pitchFamily="49" charset="-122"/>
              </a:rPr>
              <a:t>子树。</a:t>
            </a:r>
            <a:endParaRPr lang="zh-CN" altLang="en-US" sz="2800" dirty="0"/>
          </a:p>
        </p:txBody>
      </p:sp>
      <p:grpSp>
        <p:nvGrpSpPr>
          <p:cNvPr id="5" name="Group 3">
            <a:extLst>
              <a:ext uri="{FF2B5EF4-FFF2-40B4-BE49-F238E27FC236}">
                <a16:creationId xmlns:a16="http://schemas.microsoft.com/office/drawing/2014/main" xmlns="" id="{07E83A0F-5FFD-403B-A05F-FEB8C6774A73}"/>
              </a:ext>
            </a:extLst>
          </p:cNvPr>
          <p:cNvGrpSpPr>
            <a:grpSpLocks/>
          </p:cNvGrpSpPr>
          <p:nvPr/>
        </p:nvGrpSpPr>
        <p:grpSpPr bwMode="auto">
          <a:xfrm>
            <a:off x="8293231" y="1524000"/>
            <a:ext cx="2860675" cy="3200400"/>
            <a:chOff x="528" y="1824"/>
            <a:chExt cx="1802" cy="2016"/>
          </a:xfrm>
        </p:grpSpPr>
        <p:sp>
          <p:nvSpPr>
            <p:cNvPr id="6" name="Line 4">
              <a:extLst>
                <a:ext uri="{FF2B5EF4-FFF2-40B4-BE49-F238E27FC236}">
                  <a16:creationId xmlns:a16="http://schemas.microsoft.com/office/drawing/2014/main" xmlns="" id="{347EF701-C382-4EF6-976E-4898CDCDE0F2}"/>
                </a:ext>
              </a:extLst>
            </p:cNvPr>
            <p:cNvSpPr>
              <a:spLocks noChangeShapeType="1"/>
            </p:cNvSpPr>
            <p:nvPr/>
          </p:nvSpPr>
          <p:spPr bwMode="auto">
            <a:xfrm flipH="1">
              <a:off x="1056" y="3024"/>
              <a:ext cx="48" cy="9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a:extLst>
                <a:ext uri="{FF2B5EF4-FFF2-40B4-BE49-F238E27FC236}">
                  <a16:creationId xmlns:a16="http://schemas.microsoft.com/office/drawing/2014/main" xmlns="" id="{D5CA3BEF-C110-460F-BF9C-466A7736513C}"/>
                </a:ext>
              </a:extLst>
            </p:cNvPr>
            <p:cNvSpPr>
              <a:spLocks noChangeShapeType="1"/>
            </p:cNvSpPr>
            <p:nvPr/>
          </p:nvSpPr>
          <p:spPr bwMode="auto">
            <a:xfrm>
              <a:off x="1462" y="2064"/>
              <a:ext cx="192" cy="24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Freeform 6">
              <a:extLst>
                <a:ext uri="{FF2B5EF4-FFF2-40B4-BE49-F238E27FC236}">
                  <a16:creationId xmlns:a16="http://schemas.microsoft.com/office/drawing/2014/main" xmlns="" id="{D9BE732E-D1AD-41D6-AAFB-EE2D6881BFDF}"/>
                </a:ext>
              </a:extLst>
            </p:cNvPr>
            <p:cNvSpPr>
              <a:spLocks/>
            </p:cNvSpPr>
            <p:nvPr/>
          </p:nvSpPr>
          <p:spPr bwMode="auto">
            <a:xfrm>
              <a:off x="1104" y="2102"/>
              <a:ext cx="136" cy="154"/>
            </a:xfrm>
            <a:custGeom>
              <a:avLst/>
              <a:gdLst>
                <a:gd name="T0" fmla="*/ 498 w 498"/>
                <a:gd name="T1" fmla="*/ 0 h 634"/>
                <a:gd name="T2" fmla="*/ 0 w 498"/>
                <a:gd name="T3" fmla="*/ 634 h 634"/>
              </a:gdLst>
              <a:ahLst/>
              <a:cxnLst>
                <a:cxn ang="0">
                  <a:pos x="T0" y="T1"/>
                </a:cxn>
                <a:cxn ang="0">
                  <a:pos x="T2" y="T3"/>
                </a:cxn>
              </a:cxnLst>
              <a:rect l="0" t="0" r="r" b="b"/>
              <a:pathLst>
                <a:path w="498" h="634">
                  <a:moveTo>
                    <a:pt x="498" y="0"/>
                  </a:moveTo>
                  <a:lnTo>
                    <a:pt x="0" y="634"/>
                  </a:lnTo>
                </a:path>
              </a:pathLst>
            </a:custGeom>
            <a:noFill/>
            <a:ln w="381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7">
              <a:extLst>
                <a:ext uri="{FF2B5EF4-FFF2-40B4-BE49-F238E27FC236}">
                  <a16:creationId xmlns:a16="http://schemas.microsoft.com/office/drawing/2014/main" xmlns="" id="{CCEB7066-3CE8-4F1C-83A3-6ABFEDE46794}"/>
                </a:ext>
              </a:extLst>
            </p:cNvPr>
            <p:cNvSpPr>
              <a:spLocks noChangeArrowheads="1"/>
            </p:cNvSpPr>
            <p:nvPr/>
          </p:nvSpPr>
          <p:spPr bwMode="auto">
            <a:xfrm>
              <a:off x="1174" y="1824"/>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8">
              <a:extLst>
                <a:ext uri="{FF2B5EF4-FFF2-40B4-BE49-F238E27FC236}">
                  <a16:creationId xmlns:a16="http://schemas.microsoft.com/office/drawing/2014/main" xmlns="" id="{C9C98AD0-4285-4BF6-9EB8-9D886398F08C}"/>
                </a:ext>
              </a:extLst>
            </p:cNvPr>
            <p:cNvSpPr>
              <a:spLocks noChangeArrowheads="1"/>
            </p:cNvSpPr>
            <p:nvPr/>
          </p:nvSpPr>
          <p:spPr bwMode="auto">
            <a:xfrm>
              <a:off x="1606" y="225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9">
              <a:extLst>
                <a:ext uri="{FF2B5EF4-FFF2-40B4-BE49-F238E27FC236}">
                  <a16:creationId xmlns:a16="http://schemas.microsoft.com/office/drawing/2014/main" xmlns="" id="{07216C30-68BA-47EE-88EA-0A37764DA503}"/>
                </a:ext>
              </a:extLst>
            </p:cNvPr>
            <p:cNvSpPr>
              <a:spLocks noChangeArrowheads="1"/>
            </p:cNvSpPr>
            <p:nvPr/>
          </p:nvSpPr>
          <p:spPr bwMode="auto">
            <a:xfrm>
              <a:off x="790" y="3120"/>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0">
              <a:extLst>
                <a:ext uri="{FF2B5EF4-FFF2-40B4-BE49-F238E27FC236}">
                  <a16:creationId xmlns:a16="http://schemas.microsoft.com/office/drawing/2014/main" xmlns="" id="{24B57EC8-A332-432D-B143-62EFDA95BA72}"/>
                </a:ext>
              </a:extLst>
            </p:cNvPr>
            <p:cNvSpPr>
              <a:spLocks noChangeArrowheads="1"/>
            </p:cNvSpPr>
            <p:nvPr/>
          </p:nvSpPr>
          <p:spPr bwMode="auto">
            <a:xfrm>
              <a:off x="528" y="273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1">
              <a:extLst>
                <a:ext uri="{FF2B5EF4-FFF2-40B4-BE49-F238E27FC236}">
                  <a16:creationId xmlns:a16="http://schemas.microsoft.com/office/drawing/2014/main" xmlns="" id="{5FA7CC30-4172-4DC0-A253-78956A703669}"/>
                </a:ext>
              </a:extLst>
            </p:cNvPr>
            <p:cNvSpPr>
              <a:spLocks noChangeArrowheads="1"/>
            </p:cNvSpPr>
            <p:nvPr/>
          </p:nvSpPr>
          <p:spPr bwMode="auto">
            <a:xfrm>
              <a:off x="1030" y="273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2">
              <a:extLst>
                <a:ext uri="{FF2B5EF4-FFF2-40B4-BE49-F238E27FC236}">
                  <a16:creationId xmlns:a16="http://schemas.microsoft.com/office/drawing/2014/main" xmlns="" id="{7A3510AF-CBA5-4C5E-A95A-B657971A2680}"/>
                </a:ext>
              </a:extLst>
            </p:cNvPr>
            <p:cNvSpPr>
              <a:spLocks noChangeArrowheads="1"/>
            </p:cNvSpPr>
            <p:nvPr/>
          </p:nvSpPr>
          <p:spPr bwMode="auto">
            <a:xfrm>
              <a:off x="1318" y="3120"/>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a:extLst>
                <a:ext uri="{FF2B5EF4-FFF2-40B4-BE49-F238E27FC236}">
                  <a16:creationId xmlns:a16="http://schemas.microsoft.com/office/drawing/2014/main" xmlns="" id="{358D431E-0B4E-4FA6-A3B0-EF503C09C425}"/>
                </a:ext>
              </a:extLst>
            </p:cNvPr>
            <p:cNvSpPr>
              <a:spLocks noChangeShapeType="1"/>
            </p:cNvSpPr>
            <p:nvPr/>
          </p:nvSpPr>
          <p:spPr bwMode="auto">
            <a:xfrm>
              <a:off x="1030" y="2544"/>
              <a:ext cx="144" cy="19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4">
              <a:extLst>
                <a:ext uri="{FF2B5EF4-FFF2-40B4-BE49-F238E27FC236}">
                  <a16:creationId xmlns:a16="http://schemas.microsoft.com/office/drawing/2014/main" xmlns="" id="{FF725D6D-CBF1-4FB1-A514-5D5C3C893D6B}"/>
                </a:ext>
              </a:extLst>
            </p:cNvPr>
            <p:cNvSpPr>
              <a:spLocks/>
            </p:cNvSpPr>
            <p:nvPr/>
          </p:nvSpPr>
          <p:spPr bwMode="auto">
            <a:xfrm>
              <a:off x="1296" y="3024"/>
              <a:ext cx="109" cy="122"/>
            </a:xfrm>
            <a:custGeom>
              <a:avLst/>
              <a:gdLst>
                <a:gd name="T0" fmla="*/ 0 w 135"/>
                <a:gd name="T1" fmla="*/ 0 h 192"/>
                <a:gd name="T2" fmla="*/ 135 w 135"/>
                <a:gd name="T3" fmla="*/ 192 h 192"/>
              </a:gdLst>
              <a:ahLst/>
              <a:cxnLst>
                <a:cxn ang="0">
                  <a:pos x="T0" y="T1"/>
                </a:cxn>
                <a:cxn ang="0">
                  <a:pos x="T2" y="T3"/>
                </a:cxn>
              </a:cxnLst>
              <a:rect l="0" t="0" r="r" b="b"/>
              <a:pathLst>
                <a:path w="135" h="192">
                  <a:moveTo>
                    <a:pt x="0" y="0"/>
                  </a:moveTo>
                  <a:lnTo>
                    <a:pt x="135" y="192"/>
                  </a:lnTo>
                </a:path>
              </a:pathLst>
            </a:custGeom>
            <a:noFill/>
            <a:ln w="381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5">
              <a:extLst>
                <a:ext uri="{FF2B5EF4-FFF2-40B4-BE49-F238E27FC236}">
                  <a16:creationId xmlns:a16="http://schemas.microsoft.com/office/drawing/2014/main" xmlns="" id="{DA4F8BB8-62AD-4978-B127-49F3D14011C8}"/>
                </a:ext>
              </a:extLst>
            </p:cNvPr>
            <p:cNvSpPr txBox="1">
              <a:spLocks noChangeArrowheads="1"/>
            </p:cNvSpPr>
            <p:nvPr/>
          </p:nvSpPr>
          <p:spPr bwMode="auto">
            <a:xfrm>
              <a:off x="587" y="2736"/>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a</a:t>
              </a:r>
            </a:p>
          </p:txBody>
        </p:sp>
        <p:sp>
          <p:nvSpPr>
            <p:cNvPr id="18" name="Oval 16">
              <a:extLst>
                <a:ext uri="{FF2B5EF4-FFF2-40B4-BE49-F238E27FC236}">
                  <a16:creationId xmlns:a16="http://schemas.microsoft.com/office/drawing/2014/main" xmlns="" id="{585B1DEB-085F-4FDF-972E-22D9F55A758F}"/>
                </a:ext>
              </a:extLst>
            </p:cNvPr>
            <p:cNvSpPr>
              <a:spLocks noChangeArrowheads="1"/>
            </p:cNvSpPr>
            <p:nvPr/>
          </p:nvSpPr>
          <p:spPr bwMode="auto">
            <a:xfrm>
              <a:off x="1496" y="2740"/>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17">
              <a:extLst>
                <a:ext uri="{FF2B5EF4-FFF2-40B4-BE49-F238E27FC236}">
                  <a16:creationId xmlns:a16="http://schemas.microsoft.com/office/drawing/2014/main" xmlns="" id="{79F3D0FD-D31B-4C3E-AF6F-ECA1D0260F34}"/>
                </a:ext>
              </a:extLst>
            </p:cNvPr>
            <p:cNvSpPr>
              <a:spLocks noChangeArrowheads="1"/>
            </p:cNvSpPr>
            <p:nvPr/>
          </p:nvSpPr>
          <p:spPr bwMode="auto">
            <a:xfrm>
              <a:off x="1994" y="273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18">
              <a:extLst>
                <a:ext uri="{FF2B5EF4-FFF2-40B4-BE49-F238E27FC236}">
                  <a16:creationId xmlns:a16="http://schemas.microsoft.com/office/drawing/2014/main" xmlns="" id="{037B8CB7-DCAD-4F0E-9B0B-4D261173BEFD}"/>
                </a:ext>
              </a:extLst>
            </p:cNvPr>
            <p:cNvSpPr>
              <a:spLocks noChangeArrowheads="1"/>
            </p:cNvSpPr>
            <p:nvPr/>
          </p:nvSpPr>
          <p:spPr bwMode="auto">
            <a:xfrm>
              <a:off x="1008" y="3552"/>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19">
              <a:extLst>
                <a:ext uri="{FF2B5EF4-FFF2-40B4-BE49-F238E27FC236}">
                  <a16:creationId xmlns:a16="http://schemas.microsoft.com/office/drawing/2014/main" xmlns="" id="{DC9A1B77-D02A-4C4B-8F1F-83002527E8AD}"/>
                </a:ext>
              </a:extLst>
            </p:cNvPr>
            <p:cNvSpPr>
              <a:spLocks noChangeArrowheads="1"/>
            </p:cNvSpPr>
            <p:nvPr/>
          </p:nvSpPr>
          <p:spPr bwMode="auto">
            <a:xfrm>
              <a:off x="1658" y="3552"/>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0">
              <a:extLst>
                <a:ext uri="{FF2B5EF4-FFF2-40B4-BE49-F238E27FC236}">
                  <a16:creationId xmlns:a16="http://schemas.microsoft.com/office/drawing/2014/main" xmlns="" id="{0B49C011-BA6E-40D3-8F8A-261A20429393}"/>
                </a:ext>
              </a:extLst>
            </p:cNvPr>
            <p:cNvSpPr>
              <a:spLocks noChangeShapeType="1"/>
            </p:cNvSpPr>
            <p:nvPr/>
          </p:nvSpPr>
          <p:spPr bwMode="auto">
            <a:xfrm flipH="1">
              <a:off x="1274" y="3408"/>
              <a:ext cx="144" cy="19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a:extLst>
                <a:ext uri="{FF2B5EF4-FFF2-40B4-BE49-F238E27FC236}">
                  <a16:creationId xmlns:a16="http://schemas.microsoft.com/office/drawing/2014/main" xmlns="" id="{8C7D5C6A-24EB-4526-9C4E-988F384BA39D}"/>
                </a:ext>
              </a:extLst>
            </p:cNvPr>
            <p:cNvSpPr>
              <a:spLocks noChangeShapeType="1"/>
            </p:cNvSpPr>
            <p:nvPr/>
          </p:nvSpPr>
          <p:spPr bwMode="auto">
            <a:xfrm>
              <a:off x="1562" y="3408"/>
              <a:ext cx="144" cy="19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a:extLst>
                <a:ext uri="{FF2B5EF4-FFF2-40B4-BE49-F238E27FC236}">
                  <a16:creationId xmlns:a16="http://schemas.microsoft.com/office/drawing/2014/main" xmlns="" id="{AB724E1C-91E6-48F0-AEE2-669CAE69B32E}"/>
                </a:ext>
              </a:extLst>
            </p:cNvPr>
            <p:cNvSpPr>
              <a:spLocks noChangeShapeType="1"/>
            </p:cNvSpPr>
            <p:nvPr/>
          </p:nvSpPr>
          <p:spPr bwMode="auto">
            <a:xfrm flipH="1">
              <a:off x="1706" y="2544"/>
              <a:ext cx="48" cy="19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3">
              <a:extLst>
                <a:ext uri="{FF2B5EF4-FFF2-40B4-BE49-F238E27FC236}">
                  <a16:creationId xmlns:a16="http://schemas.microsoft.com/office/drawing/2014/main" xmlns="" id="{8C654903-D1FF-4EB3-865A-88C3245936F9}"/>
                </a:ext>
              </a:extLst>
            </p:cNvPr>
            <p:cNvSpPr>
              <a:spLocks noChangeShapeType="1"/>
            </p:cNvSpPr>
            <p:nvPr/>
          </p:nvSpPr>
          <p:spPr bwMode="auto">
            <a:xfrm>
              <a:off x="1850" y="2544"/>
              <a:ext cx="192" cy="24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24">
              <a:extLst>
                <a:ext uri="{FF2B5EF4-FFF2-40B4-BE49-F238E27FC236}">
                  <a16:creationId xmlns:a16="http://schemas.microsoft.com/office/drawing/2014/main" xmlns="" id="{4213726E-1AC0-437E-AB8B-7989279FDF6B}"/>
                </a:ext>
              </a:extLst>
            </p:cNvPr>
            <p:cNvSpPr txBox="1">
              <a:spLocks noChangeArrowheads="1"/>
            </p:cNvSpPr>
            <p:nvPr/>
          </p:nvSpPr>
          <p:spPr bwMode="auto">
            <a:xfrm>
              <a:off x="1067" y="3557"/>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c</a:t>
              </a:r>
            </a:p>
          </p:txBody>
        </p:sp>
        <p:sp>
          <p:nvSpPr>
            <p:cNvPr id="27" name="Text Box 25">
              <a:extLst>
                <a:ext uri="{FF2B5EF4-FFF2-40B4-BE49-F238E27FC236}">
                  <a16:creationId xmlns:a16="http://schemas.microsoft.com/office/drawing/2014/main" xmlns="" id="{E593EDA0-E893-4CF1-8F6D-F6E2FC01106D}"/>
                </a:ext>
              </a:extLst>
            </p:cNvPr>
            <p:cNvSpPr txBox="1">
              <a:spLocks noChangeArrowheads="1"/>
            </p:cNvSpPr>
            <p:nvPr/>
          </p:nvSpPr>
          <p:spPr bwMode="auto">
            <a:xfrm>
              <a:off x="1739" y="3552"/>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d</a:t>
              </a:r>
            </a:p>
          </p:txBody>
        </p:sp>
        <p:sp>
          <p:nvSpPr>
            <p:cNvPr id="28" name="Text Box 26">
              <a:extLst>
                <a:ext uri="{FF2B5EF4-FFF2-40B4-BE49-F238E27FC236}">
                  <a16:creationId xmlns:a16="http://schemas.microsoft.com/office/drawing/2014/main" xmlns="" id="{41505514-6480-430A-ABEB-08EB4D9AD4D0}"/>
                </a:ext>
              </a:extLst>
            </p:cNvPr>
            <p:cNvSpPr txBox="1">
              <a:spLocks noChangeArrowheads="1"/>
            </p:cNvSpPr>
            <p:nvPr/>
          </p:nvSpPr>
          <p:spPr bwMode="auto">
            <a:xfrm>
              <a:off x="1573" y="2751"/>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e</a:t>
              </a:r>
            </a:p>
          </p:txBody>
        </p:sp>
        <p:sp>
          <p:nvSpPr>
            <p:cNvPr id="29" name="Text Box 27">
              <a:extLst>
                <a:ext uri="{FF2B5EF4-FFF2-40B4-BE49-F238E27FC236}">
                  <a16:creationId xmlns:a16="http://schemas.microsoft.com/office/drawing/2014/main" xmlns="" id="{26C21DC4-2204-405B-BE61-CE42537785C8}"/>
                </a:ext>
              </a:extLst>
            </p:cNvPr>
            <p:cNvSpPr txBox="1">
              <a:spLocks noChangeArrowheads="1"/>
            </p:cNvSpPr>
            <p:nvPr/>
          </p:nvSpPr>
          <p:spPr bwMode="auto">
            <a:xfrm>
              <a:off x="2068" y="2747"/>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f</a:t>
              </a:r>
            </a:p>
          </p:txBody>
        </p:sp>
        <p:sp>
          <p:nvSpPr>
            <p:cNvPr id="30" name="Text Box 28">
              <a:extLst>
                <a:ext uri="{FF2B5EF4-FFF2-40B4-BE49-F238E27FC236}">
                  <a16:creationId xmlns:a16="http://schemas.microsoft.com/office/drawing/2014/main" xmlns="" id="{68AB3C20-1679-436E-A2D8-D8F9AC890A85}"/>
                </a:ext>
              </a:extLst>
            </p:cNvPr>
            <p:cNvSpPr txBox="1">
              <a:spLocks noChangeArrowheads="1"/>
            </p:cNvSpPr>
            <p:nvPr/>
          </p:nvSpPr>
          <p:spPr bwMode="auto">
            <a:xfrm>
              <a:off x="1658" y="2272"/>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tx1"/>
                  </a:solidFill>
                  <a:latin typeface="Arial" panose="020B0604020202020204" pitchFamily="34" charset="0"/>
                </a:rPr>
                <a:t>／</a:t>
              </a:r>
            </a:p>
          </p:txBody>
        </p:sp>
        <p:sp>
          <p:nvSpPr>
            <p:cNvPr id="31" name="Text Box 29">
              <a:extLst>
                <a:ext uri="{FF2B5EF4-FFF2-40B4-BE49-F238E27FC236}">
                  <a16:creationId xmlns:a16="http://schemas.microsoft.com/office/drawing/2014/main" xmlns="" id="{B36872A0-A12B-4939-AE07-DD203780CCC2}"/>
                </a:ext>
              </a:extLst>
            </p:cNvPr>
            <p:cNvSpPr txBox="1">
              <a:spLocks noChangeArrowheads="1"/>
            </p:cNvSpPr>
            <p:nvPr/>
          </p:nvSpPr>
          <p:spPr bwMode="auto">
            <a:xfrm>
              <a:off x="1400" y="3133"/>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a:t>
              </a:r>
            </a:p>
          </p:txBody>
        </p:sp>
        <p:sp>
          <p:nvSpPr>
            <p:cNvPr id="32" name="Text Box 30">
              <a:extLst>
                <a:ext uri="{FF2B5EF4-FFF2-40B4-BE49-F238E27FC236}">
                  <a16:creationId xmlns:a16="http://schemas.microsoft.com/office/drawing/2014/main" xmlns="" id="{7BCC82BF-F999-4BC0-A0A1-95058CECBDCE}"/>
                </a:ext>
              </a:extLst>
            </p:cNvPr>
            <p:cNvSpPr txBox="1">
              <a:spLocks noChangeArrowheads="1"/>
            </p:cNvSpPr>
            <p:nvPr/>
          </p:nvSpPr>
          <p:spPr bwMode="auto">
            <a:xfrm>
              <a:off x="860" y="314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b</a:t>
              </a:r>
            </a:p>
          </p:txBody>
        </p:sp>
        <p:sp>
          <p:nvSpPr>
            <p:cNvPr id="33" name="Text Box 31">
              <a:extLst>
                <a:ext uri="{FF2B5EF4-FFF2-40B4-BE49-F238E27FC236}">
                  <a16:creationId xmlns:a16="http://schemas.microsoft.com/office/drawing/2014/main" xmlns="" id="{C17FEDF6-9CA9-4EE8-B6DA-B439253E9117}"/>
                </a:ext>
              </a:extLst>
            </p:cNvPr>
            <p:cNvSpPr txBox="1">
              <a:spLocks noChangeArrowheads="1"/>
            </p:cNvSpPr>
            <p:nvPr/>
          </p:nvSpPr>
          <p:spPr bwMode="auto">
            <a:xfrm>
              <a:off x="1118" y="277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a:t>
              </a:r>
            </a:p>
          </p:txBody>
        </p:sp>
        <p:sp>
          <p:nvSpPr>
            <p:cNvPr id="35" name="Text Box 33">
              <a:extLst>
                <a:ext uri="{FF2B5EF4-FFF2-40B4-BE49-F238E27FC236}">
                  <a16:creationId xmlns:a16="http://schemas.microsoft.com/office/drawing/2014/main" xmlns="" id="{FDAFE18D-7C85-46C2-9503-08F3E5B81C47}"/>
                </a:ext>
              </a:extLst>
            </p:cNvPr>
            <p:cNvSpPr txBox="1">
              <a:spLocks noChangeArrowheads="1"/>
            </p:cNvSpPr>
            <p:nvPr/>
          </p:nvSpPr>
          <p:spPr bwMode="auto">
            <a:xfrm>
              <a:off x="1248" y="183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a:t>
              </a:r>
            </a:p>
          </p:txBody>
        </p:sp>
        <p:sp>
          <p:nvSpPr>
            <p:cNvPr id="36" name="Text Box 34">
              <a:extLst>
                <a:ext uri="{FF2B5EF4-FFF2-40B4-BE49-F238E27FC236}">
                  <a16:creationId xmlns:a16="http://schemas.microsoft.com/office/drawing/2014/main" xmlns="" id="{7F2A3130-75BC-4BD4-9394-D2444B9138D1}"/>
                </a:ext>
              </a:extLst>
            </p:cNvPr>
            <p:cNvSpPr txBox="1">
              <a:spLocks noChangeArrowheads="1"/>
            </p:cNvSpPr>
            <p:nvPr/>
          </p:nvSpPr>
          <p:spPr bwMode="auto">
            <a:xfrm>
              <a:off x="919" y="226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1"/>
                  </a:solidFill>
                  <a:latin typeface="Arial" panose="020B0604020202020204" pitchFamily="34" charset="0"/>
                </a:rPr>
                <a:t>+</a:t>
              </a:r>
            </a:p>
          </p:txBody>
        </p:sp>
        <p:sp>
          <p:nvSpPr>
            <p:cNvPr id="37" name="Oval 35">
              <a:extLst>
                <a:ext uri="{FF2B5EF4-FFF2-40B4-BE49-F238E27FC236}">
                  <a16:creationId xmlns:a16="http://schemas.microsoft.com/office/drawing/2014/main" xmlns="" id="{269C44DE-8450-4E5D-A4DC-A9926E62F9C1}"/>
                </a:ext>
              </a:extLst>
            </p:cNvPr>
            <p:cNvSpPr>
              <a:spLocks noChangeArrowheads="1"/>
            </p:cNvSpPr>
            <p:nvPr/>
          </p:nvSpPr>
          <p:spPr bwMode="auto">
            <a:xfrm>
              <a:off x="864" y="225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a:extLst>
                <a:ext uri="{FF2B5EF4-FFF2-40B4-BE49-F238E27FC236}">
                  <a16:creationId xmlns:a16="http://schemas.microsoft.com/office/drawing/2014/main" xmlns="" id="{F27CA907-9F83-4E99-BE57-5F0315BF3221}"/>
                </a:ext>
              </a:extLst>
            </p:cNvPr>
            <p:cNvSpPr>
              <a:spLocks noChangeShapeType="1"/>
            </p:cNvSpPr>
            <p:nvPr/>
          </p:nvSpPr>
          <p:spPr bwMode="auto">
            <a:xfrm flipH="1">
              <a:off x="768" y="2496"/>
              <a:ext cx="192"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9" name="Oval 37">
            <a:extLst>
              <a:ext uri="{FF2B5EF4-FFF2-40B4-BE49-F238E27FC236}">
                <a16:creationId xmlns:a16="http://schemas.microsoft.com/office/drawing/2014/main" xmlns="" id="{2A09747A-ED5E-48C6-9E9F-FD25B246E070}"/>
              </a:ext>
            </a:extLst>
          </p:cNvPr>
          <p:cNvSpPr>
            <a:spLocks noChangeArrowheads="1"/>
          </p:cNvSpPr>
          <p:nvPr/>
        </p:nvSpPr>
        <p:spPr bwMode="auto">
          <a:xfrm>
            <a:off x="8819938" y="2205335"/>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38">
            <a:extLst>
              <a:ext uri="{FF2B5EF4-FFF2-40B4-BE49-F238E27FC236}">
                <a16:creationId xmlns:a16="http://schemas.microsoft.com/office/drawing/2014/main" xmlns="" id="{CB19D065-FC6F-495D-A858-53473CD362E0}"/>
              </a:ext>
            </a:extLst>
          </p:cNvPr>
          <p:cNvSpPr>
            <a:spLocks noChangeArrowheads="1"/>
          </p:cNvSpPr>
          <p:nvPr/>
        </p:nvSpPr>
        <p:spPr bwMode="auto">
          <a:xfrm>
            <a:off x="8293231" y="29718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39">
            <a:extLst>
              <a:ext uri="{FF2B5EF4-FFF2-40B4-BE49-F238E27FC236}">
                <a16:creationId xmlns:a16="http://schemas.microsoft.com/office/drawing/2014/main" xmlns="" id="{27FF5BDA-8B82-4108-8AC0-E76E6B5DBC0A}"/>
              </a:ext>
            </a:extLst>
          </p:cNvPr>
          <p:cNvSpPr>
            <a:spLocks noChangeArrowheads="1"/>
          </p:cNvSpPr>
          <p:nvPr/>
        </p:nvSpPr>
        <p:spPr bwMode="auto">
          <a:xfrm>
            <a:off x="9331456" y="15240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40">
            <a:extLst>
              <a:ext uri="{FF2B5EF4-FFF2-40B4-BE49-F238E27FC236}">
                <a16:creationId xmlns:a16="http://schemas.microsoft.com/office/drawing/2014/main" xmlns="" id="{B8BB491C-56D4-45C0-A618-71DD7F7C7C17}"/>
              </a:ext>
            </a:extLst>
          </p:cNvPr>
          <p:cNvSpPr>
            <a:spLocks noChangeArrowheads="1"/>
          </p:cNvSpPr>
          <p:nvPr/>
        </p:nvSpPr>
        <p:spPr bwMode="auto">
          <a:xfrm>
            <a:off x="8702806" y="35814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Oval 41">
            <a:extLst>
              <a:ext uri="{FF2B5EF4-FFF2-40B4-BE49-F238E27FC236}">
                <a16:creationId xmlns:a16="http://schemas.microsoft.com/office/drawing/2014/main" xmlns="" id="{34B74B07-00E4-4A89-890B-A94C8F474FAB}"/>
              </a:ext>
            </a:extLst>
          </p:cNvPr>
          <p:cNvSpPr>
            <a:spLocks noChangeArrowheads="1"/>
          </p:cNvSpPr>
          <p:nvPr/>
        </p:nvSpPr>
        <p:spPr bwMode="auto">
          <a:xfrm>
            <a:off x="9083806" y="29718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42">
            <a:extLst>
              <a:ext uri="{FF2B5EF4-FFF2-40B4-BE49-F238E27FC236}">
                <a16:creationId xmlns:a16="http://schemas.microsoft.com/office/drawing/2014/main" xmlns="" id="{50445561-B6D1-41BC-9127-C453DEC57E85}"/>
              </a:ext>
            </a:extLst>
          </p:cNvPr>
          <p:cNvSpPr>
            <a:spLocks noChangeArrowheads="1"/>
          </p:cNvSpPr>
          <p:nvPr/>
        </p:nvSpPr>
        <p:spPr bwMode="auto">
          <a:xfrm>
            <a:off x="10017256" y="22098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43">
            <a:extLst>
              <a:ext uri="{FF2B5EF4-FFF2-40B4-BE49-F238E27FC236}">
                <a16:creationId xmlns:a16="http://schemas.microsoft.com/office/drawing/2014/main" xmlns="" id="{CD841F6B-7222-48F8-B55C-8383359A89B1}"/>
              </a:ext>
            </a:extLst>
          </p:cNvPr>
          <p:cNvSpPr>
            <a:spLocks noChangeArrowheads="1"/>
          </p:cNvSpPr>
          <p:nvPr/>
        </p:nvSpPr>
        <p:spPr bwMode="auto">
          <a:xfrm>
            <a:off x="9831519" y="29718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44">
            <a:extLst>
              <a:ext uri="{FF2B5EF4-FFF2-40B4-BE49-F238E27FC236}">
                <a16:creationId xmlns:a16="http://schemas.microsoft.com/office/drawing/2014/main" xmlns="" id="{F47D2AD4-0671-4DD8-8722-72B2F5606CD4}"/>
              </a:ext>
            </a:extLst>
          </p:cNvPr>
          <p:cNvSpPr>
            <a:spLocks noChangeArrowheads="1"/>
          </p:cNvSpPr>
          <p:nvPr/>
        </p:nvSpPr>
        <p:spPr bwMode="auto">
          <a:xfrm>
            <a:off x="9541006" y="35814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Oval 45">
            <a:extLst>
              <a:ext uri="{FF2B5EF4-FFF2-40B4-BE49-F238E27FC236}">
                <a16:creationId xmlns:a16="http://schemas.microsoft.com/office/drawing/2014/main" xmlns="" id="{8023B83C-6359-4C48-A438-7F2F688B281F}"/>
              </a:ext>
            </a:extLst>
          </p:cNvPr>
          <p:cNvSpPr>
            <a:spLocks noChangeArrowheads="1"/>
          </p:cNvSpPr>
          <p:nvPr/>
        </p:nvSpPr>
        <p:spPr bwMode="auto">
          <a:xfrm>
            <a:off x="10622094" y="29718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Oval 46">
            <a:extLst>
              <a:ext uri="{FF2B5EF4-FFF2-40B4-BE49-F238E27FC236}">
                <a16:creationId xmlns:a16="http://schemas.microsoft.com/office/drawing/2014/main" xmlns="" id="{FE2FEA81-9944-4AE8-90C6-8CAC20C72320}"/>
              </a:ext>
            </a:extLst>
          </p:cNvPr>
          <p:cNvSpPr>
            <a:spLocks noChangeArrowheads="1"/>
          </p:cNvSpPr>
          <p:nvPr/>
        </p:nvSpPr>
        <p:spPr bwMode="auto">
          <a:xfrm>
            <a:off x="10079169" y="42672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Oval 47">
            <a:extLst>
              <a:ext uri="{FF2B5EF4-FFF2-40B4-BE49-F238E27FC236}">
                <a16:creationId xmlns:a16="http://schemas.microsoft.com/office/drawing/2014/main" xmlns="" id="{F93D98A4-2253-4A30-A153-F1C52F0ED63A}"/>
              </a:ext>
            </a:extLst>
          </p:cNvPr>
          <p:cNvSpPr>
            <a:spLocks noChangeArrowheads="1"/>
          </p:cNvSpPr>
          <p:nvPr/>
        </p:nvSpPr>
        <p:spPr bwMode="auto">
          <a:xfrm>
            <a:off x="9055231" y="42672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49">
            <a:extLst>
              <a:ext uri="{FF2B5EF4-FFF2-40B4-BE49-F238E27FC236}">
                <a16:creationId xmlns:a16="http://schemas.microsoft.com/office/drawing/2014/main" xmlns="" id="{FF8E1104-2D42-42D8-B949-5DF2E06A7144}"/>
              </a:ext>
            </a:extLst>
          </p:cNvPr>
          <p:cNvSpPr>
            <a:spLocks noChangeArrowheads="1"/>
          </p:cNvSpPr>
          <p:nvPr/>
        </p:nvSpPr>
        <p:spPr bwMode="auto">
          <a:xfrm>
            <a:off x="9083806" y="5126348"/>
            <a:ext cx="2124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2"/>
                </a:solidFill>
              </a:rPr>
              <a:t>先序遍历结果</a:t>
            </a:r>
            <a:r>
              <a:rPr lang="en-US" altLang="zh-CN" b="1">
                <a:solidFill>
                  <a:schemeClr val="tx2"/>
                </a:solidFill>
              </a:rPr>
              <a:t>:</a:t>
            </a:r>
          </a:p>
        </p:txBody>
      </p:sp>
      <p:sp>
        <p:nvSpPr>
          <p:cNvPr id="54" name="Text Box 50">
            <a:extLst>
              <a:ext uri="{FF2B5EF4-FFF2-40B4-BE49-F238E27FC236}">
                <a16:creationId xmlns:a16="http://schemas.microsoft.com/office/drawing/2014/main" xmlns="" id="{6B5FAA18-658D-46D7-93AF-0CFEEA8A11CE}"/>
              </a:ext>
            </a:extLst>
          </p:cNvPr>
          <p:cNvSpPr txBox="1">
            <a:spLocks noChangeArrowheads="1"/>
          </p:cNvSpPr>
          <p:nvPr/>
        </p:nvSpPr>
        <p:spPr bwMode="auto">
          <a:xfrm>
            <a:off x="9210806" y="5583548"/>
            <a:ext cx="205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rPr>
              <a:t> </a:t>
            </a:r>
            <a:r>
              <a:rPr lang="en-US" altLang="zh-CN" sz="2400" b="1">
                <a:solidFill>
                  <a:srgbClr val="FF0000"/>
                </a:solidFill>
                <a:latin typeface="Arial" panose="020B0604020202020204" pitchFamily="34" charset="0"/>
              </a:rPr>
              <a:t>-+a*b-cd/</a:t>
            </a:r>
            <a:r>
              <a:rPr lang="en-US" altLang="zh-CN" sz="2400" b="1" err="1">
                <a:solidFill>
                  <a:srgbClr val="FF0000"/>
                </a:solidFill>
                <a:latin typeface="Arial" panose="020B0604020202020204" pitchFamily="34" charset="0"/>
              </a:rPr>
              <a:t>ef</a:t>
            </a:r>
            <a:endParaRPr lang="en-US" altLang="zh-CN" b="1">
              <a:solidFill>
                <a:srgbClr val="FF0000"/>
              </a:solidFill>
              <a:latin typeface="Arial" panose="020B0604020202020204" pitchFamily="34" charset="0"/>
            </a:endParaRPr>
          </a:p>
        </p:txBody>
      </p:sp>
    </p:spTree>
    <p:extLst>
      <p:ext uri="{BB962C8B-B14F-4D97-AF65-F5344CB8AC3E}">
        <p14:creationId xmlns:p14="http://schemas.microsoft.com/office/powerpoint/2010/main" val="1784275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ox(out)">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box(out)">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ox(out)">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box(out)">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box(out)">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box(out)">
                                      <p:cBhvr>
                                        <p:cTn id="41" dur="500"/>
                                        <p:tgtEl>
                                          <p:spTgt spid="46"/>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box(out)">
                                      <p:cBhvr>
                                        <p:cTn id="46" dur="5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ox(out)">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box(out)">
                                      <p:cBhvr>
                                        <p:cTn id="56" dur="500"/>
                                        <p:tgtEl>
                                          <p:spTgt spid="44"/>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32"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box(out)">
                                      <p:cBhvr>
                                        <p:cTn id="61" dur="500"/>
                                        <p:tgtEl>
                                          <p:spTgt spid="45"/>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32" fill="hold" nodeType="click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box(out)">
                                      <p:cBhvr>
                                        <p:cTn id="66" dur="500"/>
                                        <p:tgtEl>
                                          <p:spTgt spid="4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up)">
                                      <p:cBhvr>
                                        <p:cTn id="71" dur="500"/>
                                        <p:tgtEl>
                                          <p:spTgt spid="51"/>
                                        </p:tgtEl>
                                      </p:cBhvr>
                                    </p:animEffect>
                                  </p:childTnLst>
                                </p:cTn>
                              </p:par>
                            </p:childTnLst>
                          </p:cTn>
                        </p:par>
                        <p:par>
                          <p:cTn id="72" fill="hold">
                            <p:stCondLst>
                              <p:cond delay="500"/>
                            </p:stCondLst>
                            <p:childTnLst>
                              <p:par>
                                <p:cTn id="73" presetID="23" presetClass="entr" presetSubtype="16"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1" grpId="0" autoUpdateAnimBg="0"/>
      <p:bldP spid="5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Text Box 3">
            <a:hlinkClick r:id="" action="ppaction://noaction"/>
            <a:extLst>
              <a:ext uri="{FF2B5EF4-FFF2-40B4-BE49-F238E27FC236}">
                <a16:creationId xmlns:a16="http://schemas.microsoft.com/office/drawing/2014/main" xmlns="" id="{01116288-1026-413A-80B8-3EDB38184844}"/>
              </a:ext>
            </a:extLst>
          </p:cNvPr>
          <p:cNvSpPr txBox="1">
            <a:spLocks noChangeArrowheads="1"/>
          </p:cNvSpPr>
          <p:nvPr/>
        </p:nvSpPr>
        <p:spPr bwMode="auto">
          <a:xfrm>
            <a:off x="1551884" y="1248206"/>
            <a:ext cx="769415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dirty="0">
                <a:latin typeface="Times New Roman" panose="02020603050405020304" pitchFamily="18" charset="0"/>
                <a:cs typeface="Times New Roman" panose="02020603050405020304" pitchFamily="18" charset="0"/>
              </a:rPr>
              <a:t>void</a:t>
            </a:r>
            <a:r>
              <a:rPr lang="en-US" altLang="zh-CN" sz="4000" dirty="0">
                <a:latin typeface="Times New Roman" panose="02020603050405020304" pitchFamily="18" charset="0"/>
                <a:cs typeface="Times New Roman" panose="02020603050405020304" pitchFamily="18" charset="0"/>
              </a:rPr>
              <a:t> Preorder (</a:t>
            </a:r>
            <a:r>
              <a:rPr lang="en-US" altLang="zh-CN" sz="4000" dirty="0" err="1">
                <a:solidFill>
                  <a:srgbClr val="FF0000"/>
                </a:solidFill>
                <a:latin typeface="Times New Roman" panose="02020603050405020304" pitchFamily="18" charset="0"/>
                <a:cs typeface="Times New Roman" panose="02020603050405020304" pitchFamily="18" charset="0"/>
              </a:rPr>
              <a:t>BiTree</a:t>
            </a:r>
            <a:r>
              <a:rPr lang="en-US" altLang="zh-CN" sz="4000" dirty="0">
                <a:solidFill>
                  <a:srgbClr val="FF0000"/>
                </a:solidFill>
                <a:latin typeface="Times New Roman" panose="02020603050405020304" pitchFamily="18" charset="0"/>
                <a:cs typeface="Times New Roman" panose="02020603050405020304" pitchFamily="18" charset="0"/>
              </a:rPr>
              <a:t> T</a:t>
            </a:r>
            <a:r>
              <a:rPr lang="en-US" altLang="zh-CN" sz="4000" dirty="0">
                <a:latin typeface="Times New Roman" panose="02020603050405020304" pitchFamily="18" charset="0"/>
                <a:cs typeface="Times New Roman" panose="02020603050405020304" pitchFamily="18" charset="0"/>
              </a:rPr>
              <a:t>)</a:t>
            </a:r>
          </a:p>
          <a:p>
            <a:pPr eaLnBrk="1" hangingPunct="1"/>
            <a:r>
              <a:rPr lang="en-US" altLang="zh-CN" sz="4000" b="1" dirty="0">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 </a:t>
            </a:r>
            <a:r>
              <a:rPr lang="zh-CN" altLang="en-US" sz="4000" dirty="0">
                <a:latin typeface="Times New Roman" panose="02020603050405020304" pitchFamily="18" charset="0"/>
                <a:ea typeface="楷体_GB2312" pitchFamily="49" charset="-122"/>
                <a:cs typeface="Times New Roman" panose="02020603050405020304" pitchFamily="18" charset="0"/>
              </a:rPr>
              <a:t>先序遍历二叉树</a:t>
            </a:r>
            <a:r>
              <a:rPr lang="zh-CN" altLang="en-US" sz="4000" b="1" dirty="0">
                <a:latin typeface="Times New Roman" panose="02020603050405020304" pitchFamily="18" charset="0"/>
                <a:cs typeface="Times New Roman" panose="02020603050405020304" pitchFamily="18" charset="0"/>
              </a:rPr>
              <a:t> </a:t>
            </a:r>
          </a:p>
          <a:p>
            <a:pPr eaLnBrk="1" hangingPunct="1"/>
            <a:r>
              <a:rPr lang="zh-CN" altLang="en-US" sz="4000" dirty="0">
                <a:latin typeface="Times New Roman" panose="02020603050405020304" pitchFamily="18" charset="0"/>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if </a:t>
            </a:r>
            <a:r>
              <a:rPr lang="en-US" altLang="zh-CN" sz="4000" dirty="0">
                <a:latin typeface="Times New Roman" panose="02020603050405020304" pitchFamily="18" charset="0"/>
                <a:cs typeface="Times New Roman" panose="02020603050405020304" pitchFamily="18" charset="0"/>
              </a:rPr>
              <a:t>(T)</a:t>
            </a:r>
            <a:r>
              <a:rPr lang="en-US" altLang="zh-CN" sz="4000" b="1" dirty="0">
                <a:latin typeface="Times New Roman" panose="02020603050405020304" pitchFamily="18" charset="0"/>
                <a:cs typeface="Times New Roman" panose="02020603050405020304" pitchFamily="18" charset="0"/>
              </a:rPr>
              <a:t> {</a:t>
            </a:r>
          </a:p>
          <a:p>
            <a:pPr eaLnBrk="1" hangingPunct="1"/>
            <a:r>
              <a:rPr lang="en-US" altLang="zh-CN" sz="4000" dirty="0">
                <a:latin typeface="Times New Roman" panose="02020603050405020304" pitchFamily="18" charset="0"/>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printf</a:t>
            </a:r>
            <a:r>
              <a:rPr lang="zh-CN" altLang="en-US" sz="4000" dirty="0">
                <a:latin typeface="Times New Roman" panose="02020603050405020304" pitchFamily="18" charset="0"/>
                <a:cs typeface="Times New Roman" panose="02020603050405020304" pitchFamily="18" charset="0"/>
              </a:rPr>
              <a:t>（</a:t>
            </a:r>
            <a:r>
              <a:rPr lang="en-US" altLang="zh-CN" sz="4000" dirty="0">
                <a:solidFill>
                  <a:srgbClr val="FF0000"/>
                </a:solidFill>
                <a:latin typeface="Times New Roman" panose="02020603050405020304" pitchFamily="18" charset="0"/>
                <a:cs typeface="Times New Roman" panose="02020603050405020304" pitchFamily="18" charset="0"/>
              </a:rPr>
              <a:t>T-&gt;data</a:t>
            </a:r>
            <a:r>
              <a:rPr lang="zh-CN" altLang="en-US" sz="4000" dirty="0">
                <a:latin typeface="Times New Roman" panose="02020603050405020304" pitchFamily="18" charset="0"/>
                <a:cs typeface="Times New Roman" panose="02020603050405020304" pitchFamily="18" charset="0"/>
              </a:rPr>
              <a:t>）</a:t>
            </a:r>
            <a:r>
              <a:rPr lang="en-US" altLang="zh-CN" sz="4000" dirty="0">
                <a:latin typeface="Times New Roman" panose="02020603050405020304" pitchFamily="18" charset="0"/>
                <a:cs typeface="Times New Roman" panose="02020603050405020304" pitchFamily="18" charset="0"/>
              </a:rPr>
              <a:t>;   // </a:t>
            </a:r>
            <a:r>
              <a:rPr lang="zh-CN" altLang="en-US" sz="4000" dirty="0">
                <a:solidFill>
                  <a:srgbClr val="333399"/>
                </a:solidFill>
                <a:latin typeface="Times New Roman" panose="02020603050405020304" pitchFamily="18" charset="0"/>
                <a:ea typeface="楷体_GB2312" pitchFamily="49" charset="-122"/>
                <a:cs typeface="Times New Roman" panose="02020603050405020304" pitchFamily="18" charset="0"/>
              </a:rPr>
              <a:t>访问结点</a:t>
            </a:r>
            <a:endParaRPr lang="zh-CN" altLang="en-US" sz="4000" dirty="0">
              <a:latin typeface="Times New Roman" panose="02020603050405020304" pitchFamily="18" charset="0"/>
              <a:cs typeface="Times New Roman" panose="02020603050405020304" pitchFamily="18" charset="0"/>
            </a:endParaRPr>
          </a:p>
          <a:p>
            <a:pPr eaLnBrk="1" hangingPunct="1"/>
            <a:r>
              <a:rPr lang="zh-CN" altLang="en-US" sz="4000" dirty="0">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cs typeface="Times New Roman" panose="02020603050405020304" pitchFamily="18" charset="0"/>
              </a:rPr>
              <a:t>Preorder(</a:t>
            </a:r>
            <a:r>
              <a:rPr lang="en-US" altLang="zh-CN" sz="4000" dirty="0">
                <a:solidFill>
                  <a:srgbClr val="FF0000"/>
                </a:solidFill>
                <a:latin typeface="Times New Roman" panose="02020603050405020304" pitchFamily="18" charset="0"/>
                <a:cs typeface="Times New Roman" panose="02020603050405020304" pitchFamily="18" charset="0"/>
              </a:rPr>
              <a:t>T-&gt;</a:t>
            </a:r>
            <a:r>
              <a:rPr lang="en-US" altLang="zh-CN" sz="4000" dirty="0" err="1">
                <a:solidFill>
                  <a:srgbClr val="FF0000"/>
                </a:solidFill>
                <a:latin typeface="Times New Roman" panose="02020603050405020304" pitchFamily="18" charset="0"/>
                <a:cs typeface="Times New Roman" panose="02020603050405020304" pitchFamily="18" charset="0"/>
              </a:rPr>
              <a:t>lchild</a:t>
            </a:r>
            <a:r>
              <a:rPr lang="en-US" altLang="zh-CN" sz="40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ea typeface="楷体_GB2312" pitchFamily="49" charset="-122"/>
                <a:cs typeface="Times New Roman" panose="02020603050405020304" pitchFamily="18" charset="0"/>
              </a:rPr>
              <a:t>遍历左子树</a:t>
            </a:r>
            <a:endParaRPr lang="zh-CN" altLang="en-US" sz="3200" dirty="0">
              <a:latin typeface="Times New Roman" panose="02020603050405020304" pitchFamily="18" charset="0"/>
              <a:cs typeface="Times New Roman" panose="02020603050405020304" pitchFamily="18" charset="0"/>
            </a:endParaRPr>
          </a:p>
          <a:p>
            <a:pPr eaLnBrk="1" hangingPunct="1"/>
            <a:r>
              <a:rPr lang="zh-CN" altLang="en-US" sz="4000" dirty="0">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cs typeface="Times New Roman" panose="02020603050405020304" pitchFamily="18" charset="0"/>
              </a:rPr>
              <a:t>Preorder(</a:t>
            </a:r>
            <a:r>
              <a:rPr lang="en-US" altLang="zh-CN" sz="4000" dirty="0">
                <a:solidFill>
                  <a:srgbClr val="FF0000"/>
                </a:solidFill>
                <a:latin typeface="Times New Roman" panose="02020603050405020304" pitchFamily="18" charset="0"/>
                <a:cs typeface="Times New Roman" panose="02020603050405020304" pitchFamily="18" charset="0"/>
              </a:rPr>
              <a:t>T-&gt;</a:t>
            </a:r>
            <a:r>
              <a:rPr lang="en-US" altLang="zh-CN" sz="4000" dirty="0" err="1">
                <a:solidFill>
                  <a:srgbClr val="FF0000"/>
                </a:solidFill>
                <a:latin typeface="Times New Roman" panose="02020603050405020304" pitchFamily="18" charset="0"/>
                <a:cs typeface="Times New Roman" panose="02020603050405020304" pitchFamily="18" charset="0"/>
              </a:rPr>
              <a:t>rchild</a:t>
            </a:r>
            <a:r>
              <a:rPr lang="en-US" altLang="zh-CN" sz="40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ea typeface="楷体_GB2312" pitchFamily="49" charset="-122"/>
                <a:cs typeface="Times New Roman" panose="02020603050405020304" pitchFamily="18" charset="0"/>
              </a:rPr>
              <a:t>遍历右子树</a:t>
            </a:r>
            <a:endParaRPr lang="zh-CN" altLang="en-US" sz="3200" dirty="0">
              <a:latin typeface="Times New Roman" panose="02020603050405020304" pitchFamily="18" charset="0"/>
              <a:cs typeface="Times New Roman" panose="02020603050405020304" pitchFamily="18" charset="0"/>
            </a:endParaRPr>
          </a:p>
          <a:p>
            <a:pPr eaLnBrk="1" hangingPunct="1"/>
            <a:r>
              <a:rPr lang="zh-CN" altLang="en-US" sz="4000" dirty="0">
                <a:latin typeface="Times New Roman" panose="02020603050405020304" pitchFamily="18" charset="0"/>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a:t>
            </a:r>
          </a:p>
          <a:p>
            <a:pPr eaLnBrk="1" hangingPunct="1"/>
            <a:r>
              <a:rPr lang="en-US" altLang="zh-CN" sz="4000" b="1"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xmlns="" id="{FB273304-3657-4B7D-A3E9-03B25F11B89C}"/>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391171"/>
                                        </p:tgtEl>
                                        <p:attrNameLst>
                                          <p:attrName>style.visibility</p:attrName>
                                        </p:attrNameLst>
                                      </p:cBhvr>
                                      <p:to>
                                        <p:strVal val="visible"/>
                                      </p:to>
                                    </p:set>
                                    <p:anim calcmode="lin" valueType="num">
                                      <p:cBhvr>
                                        <p:cTn id="7" dur="500" fill="hold"/>
                                        <p:tgtEl>
                                          <p:spTgt spid="391171"/>
                                        </p:tgtEl>
                                        <p:attrNameLst>
                                          <p:attrName>ppt_x</p:attrName>
                                        </p:attrNameLst>
                                      </p:cBhvr>
                                      <p:tavLst>
                                        <p:tav tm="0">
                                          <p:val>
                                            <p:strVal val="#ppt_x"/>
                                          </p:val>
                                        </p:tav>
                                        <p:tav tm="100000">
                                          <p:val>
                                            <p:strVal val="#ppt_x"/>
                                          </p:val>
                                        </p:tav>
                                      </p:tavLst>
                                    </p:anim>
                                    <p:anim calcmode="lin" valueType="num">
                                      <p:cBhvr>
                                        <p:cTn id="8" dur="500" fill="hold"/>
                                        <p:tgtEl>
                                          <p:spTgt spid="391171"/>
                                        </p:tgtEl>
                                        <p:attrNameLst>
                                          <p:attrName>ppt_y</p:attrName>
                                        </p:attrNameLst>
                                      </p:cBhvr>
                                      <p:tavLst>
                                        <p:tav tm="0">
                                          <p:val>
                                            <p:strVal val="#ppt_y+#ppt_h/2"/>
                                          </p:val>
                                        </p:tav>
                                        <p:tav tm="100000">
                                          <p:val>
                                            <p:strVal val="#ppt_y"/>
                                          </p:val>
                                        </p:tav>
                                      </p:tavLst>
                                    </p:anim>
                                    <p:anim calcmode="lin" valueType="num">
                                      <p:cBhvr>
                                        <p:cTn id="9" dur="500" fill="hold"/>
                                        <p:tgtEl>
                                          <p:spTgt spid="391171"/>
                                        </p:tgtEl>
                                        <p:attrNameLst>
                                          <p:attrName>ppt_w</p:attrName>
                                        </p:attrNameLst>
                                      </p:cBhvr>
                                      <p:tavLst>
                                        <p:tav tm="0">
                                          <p:val>
                                            <p:strVal val="#ppt_w"/>
                                          </p:val>
                                        </p:tav>
                                        <p:tav tm="100000">
                                          <p:val>
                                            <p:strVal val="#ppt_w"/>
                                          </p:val>
                                        </p:tav>
                                      </p:tavLst>
                                    </p:anim>
                                    <p:anim calcmode="lin" valueType="num">
                                      <p:cBhvr>
                                        <p:cTn id="10" dur="500" fill="hold"/>
                                        <p:tgtEl>
                                          <p:spTgt spid="3911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2">
            <a:extLst>
              <a:ext uri="{FF2B5EF4-FFF2-40B4-BE49-F238E27FC236}">
                <a16:creationId xmlns:a16="http://schemas.microsoft.com/office/drawing/2014/main" xmlns="" id="{E9658F30-970A-44C6-9CB0-C783107ED073}"/>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
        <p:nvSpPr>
          <p:cNvPr id="53" name="Rectangle 5">
            <a:extLst>
              <a:ext uri="{FF2B5EF4-FFF2-40B4-BE49-F238E27FC236}">
                <a16:creationId xmlns:a16="http://schemas.microsoft.com/office/drawing/2014/main" xmlns="" id="{B013770F-49F8-480A-87A9-D05A7E6EA10B}"/>
              </a:ext>
            </a:extLst>
          </p:cNvPr>
          <p:cNvSpPr txBox="1">
            <a:spLocks noChangeArrowheads="1"/>
          </p:cNvSpPr>
          <p:nvPr/>
        </p:nvSpPr>
        <p:spPr>
          <a:xfrm>
            <a:off x="936846" y="1448895"/>
            <a:ext cx="6154056" cy="106806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lvl="1" eaLnBrk="1" hangingPunct="1">
              <a:lnSpc>
                <a:spcPct val="150000"/>
              </a:lnSpc>
            </a:pPr>
            <a:r>
              <a:rPr lang="zh-CN" altLang="en-US" sz="3600" kern="0">
                <a:solidFill>
                  <a:schemeClr val="tx2"/>
                </a:solidFill>
              </a:rPr>
              <a:t>中序遍历</a:t>
            </a:r>
            <a:endParaRPr lang="en-US" altLang="zh-CN" sz="3600" kern="0">
              <a:solidFill>
                <a:schemeClr val="tx2"/>
              </a:solidFill>
            </a:endParaRPr>
          </a:p>
        </p:txBody>
      </p:sp>
      <p:sp>
        <p:nvSpPr>
          <p:cNvPr id="4" name="Text Box 2">
            <a:hlinkClick r:id="" action="ppaction://hlinkshowjump?jump=previousslide"/>
            <a:extLst>
              <a:ext uri="{FF2B5EF4-FFF2-40B4-BE49-F238E27FC236}">
                <a16:creationId xmlns:a16="http://schemas.microsoft.com/office/drawing/2014/main" xmlns="" id="{953B6F9C-3C45-4011-9AEB-49CDBCCAC302}"/>
              </a:ext>
            </a:extLst>
          </p:cNvPr>
          <p:cNvSpPr txBox="1">
            <a:spLocks noChangeArrowheads="1"/>
          </p:cNvSpPr>
          <p:nvPr/>
        </p:nvSpPr>
        <p:spPr bwMode="auto">
          <a:xfrm>
            <a:off x="1574211" y="2466206"/>
            <a:ext cx="6011582" cy="260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50000"/>
              </a:lnSpc>
            </a:pPr>
            <a:r>
              <a:rPr lang="en-US" altLang="zh-CN" sz="2800" dirty="0">
                <a:ea typeface="楷体_GB2312" pitchFamily="49" charset="-122"/>
              </a:rPr>
              <a:t> </a:t>
            </a:r>
            <a:r>
              <a:rPr lang="zh-CN" altLang="en-US" sz="2800" dirty="0">
                <a:ea typeface="楷体_GB2312" pitchFamily="49" charset="-122"/>
              </a:rPr>
              <a:t>若二叉树为空树，则空操作；否则，</a:t>
            </a:r>
          </a:p>
          <a:p>
            <a:pPr>
              <a:lnSpc>
                <a:spcPct val="150000"/>
              </a:lnSpc>
            </a:pPr>
            <a:r>
              <a:rPr lang="zh-CN" altLang="en-US" sz="2800" dirty="0">
                <a:ea typeface="楷体_GB2312" pitchFamily="49" charset="-122"/>
              </a:rPr>
              <a:t>（</a:t>
            </a:r>
            <a:r>
              <a:rPr lang="en-US" altLang="zh-CN" sz="2800" dirty="0">
                <a:ea typeface="楷体_GB2312" pitchFamily="49" charset="-122"/>
              </a:rPr>
              <a:t>1</a:t>
            </a:r>
            <a:r>
              <a:rPr lang="zh-CN" altLang="en-US" sz="2800" dirty="0">
                <a:ea typeface="楷体_GB2312" pitchFamily="49" charset="-122"/>
              </a:rPr>
              <a:t>）中序遍历</a:t>
            </a:r>
            <a:r>
              <a:rPr lang="zh-CN" altLang="en-US" sz="2800" dirty="0">
                <a:solidFill>
                  <a:srgbClr val="FF0000"/>
                </a:solidFill>
                <a:ea typeface="楷体_GB2312" pitchFamily="49" charset="-122"/>
              </a:rPr>
              <a:t>左</a:t>
            </a:r>
            <a:r>
              <a:rPr lang="zh-CN" altLang="en-US" sz="2800" dirty="0">
                <a:ea typeface="楷体_GB2312" pitchFamily="49" charset="-122"/>
              </a:rPr>
              <a:t>子树；</a:t>
            </a:r>
          </a:p>
          <a:p>
            <a:pPr>
              <a:lnSpc>
                <a:spcPct val="150000"/>
              </a:lnSpc>
            </a:pPr>
            <a:r>
              <a:rPr lang="zh-CN" altLang="en-US" sz="2800" dirty="0">
                <a:ea typeface="楷体_GB2312" pitchFamily="49" charset="-122"/>
              </a:rPr>
              <a:t>（</a:t>
            </a:r>
            <a:r>
              <a:rPr lang="en-US" altLang="zh-CN" sz="2800" dirty="0">
                <a:ea typeface="楷体_GB2312" pitchFamily="49" charset="-122"/>
              </a:rPr>
              <a:t>2</a:t>
            </a:r>
            <a:r>
              <a:rPr lang="zh-CN" altLang="en-US" sz="2800" dirty="0">
                <a:ea typeface="楷体_GB2312" pitchFamily="49" charset="-122"/>
              </a:rPr>
              <a:t>）访问树</a:t>
            </a:r>
            <a:r>
              <a:rPr lang="zh-CN" altLang="en-US" sz="2800" dirty="0">
                <a:solidFill>
                  <a:srgbClr val="FF0000"/>
                </a:solidFill>
                <a:ea typeface="楷体_GB2312" pitchFamily="49" charset="-122"/>
              </a:rPr>
              <a:t>根</a:t>
            </a:r>
            <a:r>
              <a:rPr lang="zh-CN" altLang="en-US" sz="2800" dirty="0">
                <a:ea typeface="楷体_GB2312" pitchFamily="49" charset="-122"/>
              </a:rPr>
              <a:t>结点；</a:t>
            </a:r>
          </a:p>
          <a:p>
            <a:pPr eaLnBrk="1" hangingPunct="1">
              <a:lnSpc>
                <a:spcPct val="150000"/>
              </a:lnSpc>
            </a:pPr>
            <a:r>
              <a:rPr lang="zh-CN" altLang="en-US" sz="2800" dirty="0">
                <a:ea typeface="楷体_GB2312" pitchFamily="49" charset="-122"/>
              </a:rPr>
              <a:t>（</a:t>
            </a:r>
            <a:r>
              <a:rPr lang="en-US" altLang="zh-CN" sz="2800" dirty="0">
                <a:ea typeface="楷体_GB2312" pitchFamily="49" charset="-122"/>
              </a:rPr>
              <a:t>3</a:t>
            </a:r>
            <a:r>
              <a:rPr lang="zh-CN" altLang="en-US" sz="2800" dirty="0">
                <a:ea typeface="楷体_GB2312" pitchFamily="49" charset="-122"/>
              </a:rPr>
              <a:t>）中序遍历</a:t>
            </a:r>
            <a:r>
              <a:rPr lang="zh-CN" altLang="en-US" sz="2800" dirty="0">
                <a:solidFill>
                  <a:srgbClr val="FF0000"/>
                </a:solidFill>
                <a:ea typeface="楷体_GB2312" pitchFamily="49" charset="-122"/>
              </a:rPr>
              <a:t>右</a:t>
            </a:r>
            <a:r>
              <a:rPr lang="zh-CN" altLang="en-US" sz="2800" dirty="0">
                <a:ea typeface="楷体_GB2312" pitchFamily="49" charset="-122"/>
              </a:rPr>
              <a:t>子树。</a:t>
            </a:r>
            <a:endParaRPr lang="zh-CN" altLang="en-US" sz="2800" dirty="0"/>
          </a:p>
        </p:txBody>
      </p:sp>
      <p:sp>
        <p:nvSpPr>
          <p:cNvPr id="51" name="Rectangle 49">
            <a:extLst>
              <a:ext uri="{FF2B5EF4-FFF2-40B4-BE49-F238E27FC236}">
                <a16:creationId xmlns:a16="http://schemas.microsoft.com/office/drawing/2014/main" xmlns="" id="{FF8E1104-2D42-42D8-B949-5DF2E06A7144}"/>
              </a:ext>
            </a:extLst>
          </p:cNvPr>
          <p:cNvSpPr>
            <a:spLocks noChangeArrowheads="1"/>
          </p:cNvSpPr>
          <p:nvPr/>
        </p:nvSpPr>
        <p:spPr bwMode="auto">
          <a:xfrm>
            <a:off x="9083806" y="5126348"/>
            <a:ext cx="2124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chemeClr val="tx2"/>
                </a:solidFill>
              </a:rPr>
              <a:t>中序遍历结果</a:t>
            </a:r>
            <a:r>
              <a:rPr lang="en-US" altLang="zh-CN" b="1" dirty="0">
                <a:solidFill>
                  <a:schemeClr val="tx2"/>
                </a:solidFill>
              </a:rPr>
              <a:t>:</a:t>
            </a:r>
          </a:p>
        </p:txBody>
      </p:sp>
      <p:grpSp>
        <p:nvGrpSpPr>
          <p:cNvPr id="55" name="Group 49">
            <a:extLst>
              <a:ext uri="{FF2B5EF4-FFF2-40B4-BE49-F238E27FC236}">
                <a16:creationId xmlns:a16="http://schemas.microsoft.com/office/drawing/2014/main" xmlns="" id="{A6041B46-B26B-4216-A103-9015DC28AE90}"/>
              </a:ext>
            </a:extLst>
          </p:cNvPr>
          <p:cNvGrpSpPr>
            <a:grpSpLocks/>
          </p:cNvGrpSpPr>
          <p:nvPr/>
        </p:nvGrpSpPr>
        <p:grpSpPr bwMode="auto">
          <a:xfrm>
            <a:off x="8354039" y="1371600"/>
            <a:ext cx="2860675" cy="3200400"/>
            <a:chOff x="528" y="1824"/>
            <a:chExt cx="1802" cy="2016"/>
          </a:xfrm>
        </p:grpSpPr>
        <p:sp>
          <p:nvSpPr>
            <p:cNvPr id="56" name="Line 11">
              <a:extLst>
                <a:ext uri="{FF2B5EF4-FFF2-40B4-BE49-F238E27FC236}">
                  <a16:creationId xmlns:a16="http://schemas.microsoft.com/office/drawing/2014/main" xmlns="" id="{FC51F212-6AF5-466F-BE85-127342FF691E}"/>
                </a:ext>
              </a:extLst>
            </p:cNvPr>
            <p:cNvSpPr>
              <a:spLocks noChangeShapeType="1"/>
            </p:cNvSpPr>
            <p:nvPr/>
          </p:nvSpPr>
          <p:spPr bwMode="auto">
            <a:xfrm flipH="1">
              <a:off x="1056" y="3024"/>
              <a:ext cx="48" cy="9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2">
              <a:extLst>
                <a:ext uri="{FF2B5EF4-FFF2-40B4-BE49-F238E27FC236}">
                  <a16:creationId xmlns:a16="http://schemas.microsoft.com/office/drawing/2014/main" xmlns="" id="{95B74FC5-8044-404B-A669-81A4B6586CEA}"/>
                </a:ext>
              </a:extLst>
            </p:cNvPr>
            <p:cNvSpPr>
              <a:spLocks noChangeShapeType="1"/>
            </p:cNvSpPr>
            <p:nvPr/>
          </p:nvSpPr>
          <p:spPr bwMode="auto">
            <a:xfrm>
              <a:off x="1462" y="2064"/>
              <a:ext cx="192" cy="24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Freeform 13">
              <a:extLst>
                <a:ext uri="{FF2B5EF4-FFF2-40B4-BE49-F238E27FC236}">
                  <a16:creationId xmlns:a16="http://schemas.microsoft.com/office/drawing/2014/main" xmlns="" id="{EA5A513A-D267-4DBF-9F6F-47C2985E479F}"/>
                </a:ext>
              </a:extLst>
            </p:cNvPr>
            <p:cNvSpPr>
              <a:spLocks/>
            </p:cNvSpPr>
            <p:nvPr/>
          </p:nvSpPr>
          <p:spPr bwMode="auto">
            <a:xfrm>
              <a:off x="1104" y="2102"/>
              <a:ext cx="136" cy="154"/>
            </a:xfrm>
            <a:custGeom>
              <a:avLst/>
              <a:gdLst>
                <a:gd name="T0" fmla="*/ 498 w 498"/>
                <a:gd name="T1" fmla="*/ 0 h 634"/>
                <a:gd name="T2" fmla="*/ 0 w 498"/>
                <a:gd name="T3" fmla="*/ 634 h 634"/>
              </a:gdLst>
              <a:ahLst/>
              <a:cxnLst>
                <a:cxn ang="0">
                  <a:pos x="T0" y="T1"/>
                </a:cxn>
                <a:cxn ang="0">
                  <a:pos x="T2" y="T3"/>
                </a:cxn>
              </a:cxnLst>
              <a:rect l="0" t="0" r="r" b="b"/>
              <a:pathLst>
                <a:path w="498" h="634">
                  <a:moveTo>
                    <a:pt x="498" y="0"/>
                  </a:moveTo>
                  <a:lnTo>
                    <a:pt x="0" y="634"/>
                  </a:lnTo>
                </a:path>
              </a:pathLst>
            </a:custGeom>
            <a:noFill/>
            <a:ln w="381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Oval 14">
              <a:extLst>
                <a:ext uri="{FF2B5EF4-FFF2-40B4-BE49-F238E27FC236}">
                  <a16:creationId xmlns:a16="http://schemas.microsoft.com/office/drawing/2014/main" xmlns="" id="{611B21D7-982D-40F3-83BB-81992031A15A}"/>
                </a:ext>
              </a:extLst>
            </p:cNvPr>
            <p:cNvSpPr>
              <a:spLocks noChangeArrowheads="1"/>
            </p:cNvSpPr>
            <p:nvPr/>
          </p:nvSpPr>
          <p:spPr bwMode="auto">
            <a:xfrm>
              <a:off x="1174" y="1824"/>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Oval 15">
              <a:extLst>
                <a:ext uri="{FF2B5EF4-FFF2-40B4-BE49-F238E27FC236}">
                  <a16:creationId xmlns:a16="http://schemas.microsoft.com/office/drawing/2014/main" xmlns="" id="{F5C5FD4E-D988-400C-82B8-330C55F367F3}"/>
                </a:ext>
              </a:extLst>
            </p:cNvPr>
            <p:cNvSpPr>
              <a:spLocks noChangeArrowheads="1"/>
            </p:cNvSpPr>
            <p:nvPr/>
          </p:nvSpPr>
          <p:spPr bwMode="auto">
            <a:xfrm>
              <a:off x="1606" y="225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Oval 16">
              <a:extLst>
                <a:ext uri="{FF2B5EF4-FFF2-40B4-BE49-F238E27FC236}">
                  <a16:creationId xmlns:a16="http://schemas.microsoft.com/office/drawing/2014/main" xmlns="" id="{30BF784B-848A-4714-A202-FAF13CD8AEAB}"/>
                </a:ext>
              </a:extLst>
            </p:cNvPr>
            <p:cNvSpPr>
              <a:spLocks noChangeArrowheads="1"/>
            </p:cNvSpPr>
            <p:nvPr/>
          </p:nvSpPr>
          <p:spPr bwMode="auto">
            <a:xfrm>
              <a:off x="790" y="3120"/>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Oval 17">
              <a:extLst>
                <a:ext uri="{FF2B5EF4-FFF2-40B4-BE49-F238E27FC236}">
                  <a16:creationId xmlns:a16="http://schemas.microsoft.com/office/drawing/2014/main" xmlns="" id="{CA04A3A3-ECFF-4142-81FC-57E6B36CAEF1}"/>
                </a:ext>
              </a:extLst>
            </p:cNvPr>
            <p:cNvSpPr>
              <a:spLocks noChangeArrowheads="1"/>
            </p:cNvSpPr>
            <p:nvPr/>
          </p:nvSpPr>
          <p:spPr bwMode="auto">
            <a:xfrm>
              <a:off x="528" y="273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Oval 18">
              <a:extLst>
                <a:ext uri="{FF2B5EF4-FFF2-40B4-BE49-F238E27FC236}">
                  <a16:creationId xmlns:a16="http://schemas.microsoft.com/office/drawing/2014/main" xmlns="" id="{BCD6B80C-B03D-4BE2-A049-EA906681D354}"/>
                </a:ext>
              </a:extLst>
            </p:cNvPr>
            <p:cNvSpPr>
              <a:spLocks noChangeArrowheads="1"/>
            </p:cNvSpPr>
            <p:nvPr/>
          </p:nvSpPr>
          <p:spPr bwMode="auto">
            <a:xfrm>
              <a:off x="1030" y="273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9">
              <a:extLst>
                <a:ext uri="{FF2B5EF4-FFF2-40B4-BE49-F238E27FC236}">
                  <a16:creationId xmlns:a16="http://schemas.microsoft.com/office/drawing/2014/main" xmlns="" id="{A3F49859-C5E6-468C-B926-9949EFC1D5B6}"/>
                </a:ext>
              </a:extLst>
            </p:cNvPr>
            <p:cNvSpPr>
              <a:spLocks noChangeArrowheads="1"/>
            </p:cNvSpPr>
            <p:nvPr/>
          </p:nvSpPr>
          <p:spPr bwMode="auto">
            <a:xfrm>
              <a:off x="1318" y="3120"/>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20">
              <a:extLst>
                <a:ext uri="{FF2B5EF4-FFF2-40B4-BE49-F238E27FC236}">
                  <a16:creationId xmlns:a16="http://schemas.microsoft.com/office/drawing/2014/main" xmlns="" id="{3C9EF21F-223D-47F3-8542-1A5D06FD8772}"/>
                </a:ext>
              </a:extLst>
            </p:cNvPr>
            <p:cNvSpPr>
              <a:spLocks noChangeShapeType="1"/>
            </p:cNvSpPr>
            <p:nvPr/>
          </p:nvSpPr>
          <p:spPr bwMode="auto">
            <a:xfrm>
              <a:off x="1030" y="2544"/>
              <a:ext cx="144" cy="19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Freeform 9">
              <a:extLst>
                <a:ext uri="{FF2B5EF4-FFF2-40B4-BE49-F238E27FC236}">
                  <a16:creationId xmlns:a16="http://schemas.microsoft.com/office/drawing/2014/main" xmlns="" id="{A895788D-382C-434A-93FB-AB0DF7F5098A}"/>
                </a:ext>
              </a:extLst>
            </p:cNvPr>
            <p:cNvSpPr>
              <a:spLocks/>
            </p:cNvSpPr>
            <p:nvPr/>
          </p:nvSpPr>
          <p:spPr bwMode="auto">
            <a:xfrm>
              <a:off x="1296" y="3024"/>
              <a:ext cx="109" cy="122"/>
            </a:xfrm>
            <a:custGeom>
              <a:avLst/>
              <a:gdLst>
                <a:gd name="T0" fmla="*/ 0 w 135"/>
                <a:gd name="T1" fmla="*/ 0 h 192"/>
                <a:gd name="T2" fmla="*/ 135 w 135"/>
                <a:gd name="T3" fmla="*/ 192 h 192"/>
              </a:gdLst>
              <a:ahLst/>
              <a:cxnLst>
                <a:cxn ang="0">
                  <a:pos x="T0" y="T1"/>
                </a:cxn>
                <a:cxn ang="0">
                  <a:pos x="T2" y="T3"/>
                </a:cxn>
              </a:cxnLst>
              <a:rect l="0" t="0" r="r" b="b"/>
              <a:pathLst>
                <a:path w="135" h="192">
                  <a:moveTo>
                    <a:pt x="0" y="0"/>
                  </a:moveTo>
                  <a:lnTo>
                    <a:pt x="135" y="192"/>
                  </a:lnTo>
                </a:path>
              </a:pathLst>
            </a:custGeom>
            <a:noFill/>
            <a:ln w="381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Text Box 21">
              <a:extLst>
                <a:ext uri="{FF2B5EF4-FFF2-40B4-BE49-F238E27FC236}">
                  <a16:creationId xmlns:a16="http://schemas.microsoft.com/office/drawing/2014/main" xmlns="" id="{2CC746F5-1AAC-4DB2-AE6D-1AFBD6B95CDA}"/>
                </a:ext>
              </a:extLst>
            </p:cNvPr>
            <p:cNvSpPr txBox="1">
              <a:spLocks noChangeArrowheads="1"/>
            </p:cNvSpPr>
            <p:nvPr/>
          </p:nvSpPr>
          <p:spPr bwMode="auto">
            <a:xfrm>
              <a:off x="587" y="2736"/>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a</a:t>
              </a:r>
            </a:p>
          </p:txBody>
        </p:sp>
        <p:sp>
          <p:nvSpPr>
            <p:cNvPr id="68" name="Oval 22">
              <a:extLst>
                <a:ext uri="{FF2B5EF4-FFF2-40B4-BE49-F238E27FC236}">
                  <a16:creationId xmlns:a16="http://schemas.microsoft.com/office/drawing/2014/main" xmlns="" id="{DFEC8A86-5E31-4A32-94DF-86CDB3A0AE52}"/>
                </a:ext>
              </a:extLst>
            </p:cNvPr>
            <p:cNvSpPr>
              <a:spLocks noChangeArrowheads="1"/>
            </p:cNvSpPr>
            <p:nvPr/>
          </p:nvSpPr>
          <p:spPr bwMode="auto">
            <a:xfrm>
              <a:off x="1496" y="2740"/>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Oval 23">
              <a:extLst>
                <a:ext uri="{FF2B5EF4-FFF2-40B4-BE49-F238E27FC236}">
                  <a16:creationId xmlns:a16="http://schemas.microsoft.com/office/drawing/2014/main" xmlns="" id="{89D276F3-1BAE-4D29-BBE8-5794B5D041FA}"/>
                </a:ext>
              </a:extLst>
            </p:cNvPr>
            <p:cNvSpPr>
              <a:spLocks noChangeArrowheads="1"/>
            </p:cNvSpPr>
            <p:nvPr/>
          </p:nvSpPr>
          <p:spPr bwMode="auto">
            <a:xfrm>
              <a:off x="1994" y="273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24">
              <a:extLst>
                <a:ext uri="{FF2B5EF4-FFF2-40B4-BE49-F238E27FC236}">
                  <a16:creationId xmlns:a16="http://schemas.microsoft.com/office/drawing/2014/main" xmlns="" id="{C5B12465-3B89-4331-A5C3-0CA43091306E}"/>
                </a:ext>
              </a:extLst>
            </p:cNvPr>
            <p:cNvSpPr>
              <a:spLocks noChangeArrowheads="1"/>
            </p:cNvSpPr>
            <p:nvPr/>
          </p:nvSpPr>
          <p:spPr bwMode="auto">
            <a:xfrm>
              <a:off x="1008" y="3552"/>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Oval 25">
              <a:extLst>
                <a:ext uri="{FF2B5EF4-FFF2-40B4-BE49-F238E27FC236}">
                  <a16:creationId xmlns:a16="http://schemas.microsoft.com/office/drawing/2014/main" xmlns="" id="{7185074B-E318-422D-AC79-BFF26891708C}"/>
                </a:ext>
              </a:extLst>
            </p:cNvPr>
            <p:cNvSpPr>
              <a:spLocks noChangeArrowheads="1"/>
            </p:cNvSpPr>
            <p:nvPr/>
          </p:nvSpPr>
          <p:spPr bwMode="auto">
            <a:xfrm>
              <a:off x="1658" y="3552"/>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26">
              <a:extLst>
                <a:ext uri="{FF2B5EF4-FFF2-40B4-BE49-F238E27FC236}">
                  <a16:creationId xmlns:a16="http://schemas.microsoft.com/office/drawing/2014/main" xmlns="" id="{6EDB9D34-23AE-48D1-B9A7-04DA26207350}"/>
                </a:ext>
              </a:extLst>
            </p:cNvPr>
            <p:cNvSpPr>
              <a:spLocks noChangeShapeType="1"/>
            </p:cNvSpPr>
            <p:nvPr/>
          </p:nvSpPr>
          <p:spPr bwMode="auto">
            <a:xfrm flipH="1">
              <a:off x="1274" y="3408"/>
              <a:ext cx="144" cy="19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27">
              <a:extLst>
                <a:ext uri="{FF2B5EF4-FFF2-40B4-BE49-F238E27FC236}">
                  <a16:creationId xmlns:a16="http://schemas.microsoft.com/office/drawing/2014/main" xmlns="" id="{3044718F-2548-44DE-A11E-1E76BE8F728E}"/>
                </a:ext>
              </a:extLst>
            </p:cNvPr>
            <p:cNvSpPr>
              <a:spLocks noChangeShapeType="1"/>
            </p:cNvSpPr>
            <p:nvPr/>
          </p:nvSpPr>
          <p:spPr bwMode="auto">
            <a:xfrm>
              <a:off x="1562" y="3408"/>
              <a:ext cx="144" cy="19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28">
              <a:extLst>
                <a:ext uri="{FF2B5EF4-FFF2-40B4-BE49-F238E27FC236}">
                  <a16:creationId xmlns:a16="http://schemas.microsoft.com/office/drawing/2014/main" xmlns="" id="{8085DFB5-A57A-48F4-9EC3-BFDBB60F64F8}"/>
                </a:ext>
              </a:extLst>
            </p:cNvPr>
            <p:cNvSpPr>
              <a:spLocks noChangeShapeType="1"/>
            </p:cNvSpPr>
            <p:nvPr/>
          </p:nvSpPr>
          <p:spPr bwMode="auto">
            <a:xfrm flipH="1">
              <a:off x="1706" y="2544"/>
              <a:ext cx="48" cy="19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29">
              <a:extLst>
                <a:ext uri="{FF2B5EF4-FFF2-40B4-BE49-F238E27FC236}">
                  <a16:creationId xmlns:a16="http://schemas.microsoft.com/office/drawing/2014/main" xmlns="" id="{26178A44-D10F-4B6F-90A3-6E378891A26B}"/>
                </a:ext>
              </a:extLst>
            </p:cNvPr>
            <p:cNvSpPr>
              <a:spLocks noChangeShapeType="1"/>
            </p:cNvSpPr>
            <p:nvPr/>
          </p:nvSpPr>
          <p:spPr bwMode="auto">
            <a:xfrm>
              <a:off x="1850" y="2544"/>
              <a:ext cx="192" cy="24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Text Box 30">
              <a:extLst>
                <a:ext uri="{FF2B5EF4-FFF2-40B4-BE49-F238E27FC236}">
                  <a16:creationId xmlns:a16="http://schemas.microsoft.com/office/drawing/2014/main" xmlns="" id="{3820EEEB-62B3-4ECA-8703-DF3784EA5CEA}"/>
                </a:ext>
              </a:extLst>
            </p:cNvPr>
            <p:cNvSpPr txBox="1">
              <a:spLocks noChangeArrowheads="1"/>
            </p:cNvSpPr>
            <p:nvPr/>
          </p:nvSpPr>
          <p:spPr bwMode="auto">
            <a:xfrm>
              <a:off x="1067" y="3557"/>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c</a:t>
              </a:r>
            </a:p>
          </p:txBody>
        </p:sp>
        <p:sp>
          <p:nvSpPr>
            <p:cNvPr id="77" name="Text Box 31">
              <a:extLst>
                <a:ext uri="{FF2B5EF4-FFF2-40B4-BE49-F238E27FC236}">
                  <a16:creationId xmlns:a16="http://schemas.microsoft.com/office/drawing/2014/main" xmlns="" id="{BE02351E-6EDB-4254-A664-69BC4EB5B4C8}"/>
                </a:ext>
              </a:extLst>
            </p:cNvPr>
            <p:cNvSpPr txBox="1">
              <a:spLocks noChangeArrowheads="1"/>
            </p:cNvSpPr>
            <p:nvPr/>
          </p:nvSpPr>
          <p:spPr bwMode="auto">
            <a:xfrm>
              <a:off x="1739" y="3552"/>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d</a:t>
              </a:r>
            </a:p>
          </p:txBody>
        </p:sp>
        <p:sp>
          <p:nvSpPr>
            <p:cNvPr id="78" name="Text Box 32">
              <a:extLst>
                <a:ext uri="{FF2B5EF4-FFF2-40B4-BE49-F238E27FC236}">
                  <a16:creationId xmlns:a16="http://schemas.microsoft.com/office/drawing/2014/main" xmlns="" id="{45DD2F3F-329F-4792-95C0-11EF646EDF4B}"/>
                </a:ext>
              </a:extLst>
            </p:cNvPr>
            <p:cNvSpPr txBox="1">
              <a:spLocks noChangeArrowheads="1"/>
            </p:cNvSpPr>
            <p:nvPr/>
          </p:nvSpPr>
          <p:spPr bwMode="auto">
            <a:xfrm>
              <a:off x="1573" y="2751"/>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e</a:t>
              </a:r>
            </a:p>
          </p:txBody>
        </p:sp>
        <p:sp>
          <p:nvSpPr>
            <p:cNvPr id="79" name="Text Box 33">
              <a:extLst>
                <a:ext uri="{FF2B5EF4-FFF2-40B4-BE49-F238E27FC236}">
                  <a16:creationId xmlns:a16="http://schemas.microsoft.com/office/drawing/2014/main" xmlns="" id="{D4153665-A65B-475E-9F50-974BE4312093}"/>
                </a:ext>
              </a:extLst>
            </p:cNvPr>
            <p:cNvSpPr txBox="1">
              <a:spLocks noChangeArrowheads="1"/>
            </p:cNvSpPr>
            <p:nvPr/>
          </p:nvSpPr>
          <p:spPr bwMode="auto">
            <a:xfrm>
              <a:off x="2068" y="2747"/>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f</a:t>
              </a:r>
            </a:p>
          </p:txBody>
        </p:sp>
        <p:sp>
          <p:nvSpPr>
            <p:cNvPr id="80" name="Text Box 34">
              <a:extLst>
                <a:ext uri="{FF2B5EF4-FFF2-40B4-BE49-F238E27FC236}">
                  <a16:creationId xmlns:a16="http://schemas.microsoft.com/office/drawing/2014/main" xmlns="" id="{CF1DE919-CBE5-4943-84EA-81F1B08B248B}"/>
                </a:ext>
              </a:extLst>
            </p:cNvPr>
            <p:cNvSpPr txBox="1">
              <a:spLocks noChangeArrowheads="1"/>
            </p:cNvSpPr>
            <p:nvPr/>
          </p:nvSpPr>
          <p:spPr bwMode="auto">
            <a:xfrm>
              <a:off x="1658" y="2272"/>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tx1"/>
                  </a:solidFill>
                  <a:latin typeface="Arial" panose="020B0604020202020204" pitchFamily="34" charset="0"/>
                </a:rPr>
                <a:t>／</a:t>
              </a:r>
            </a:p>
          </p:txBody>
        </p:sp>
        <p:sp>
          <p:nvSpPr>
            <p:cNvPr id="81" name="Text Box 35">
              <a:extLst>
                <a:ext uri="{FF2B5EF4-FFF2-40B4-BE49-F238E27FC236}">
                  <a16:creationId xmlns:a16="http://schemas.microsoft.com/office/drawing/2014/main" xmlns="" id="{667F1682-4E18-4B0A-BB84-3F83BFFDE2EF}"/>
                </a:ext>
              </a:extLst>
            </p:cNvPr>
            <p:cNvSpPr txBox="1">
              <a:spLocks noChangeArrowheads="1"/>
            </p:cNvSpPr>
            <p:nvPr/>
          </p:nvSpPr>
          <p:spPr bwMode="auto">
            <a:xfrm>
              <a:off x="1400" y="3133"/>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a:t>
              </a:r>
            </a:p>
          </p:txBody>
        </p:sp>
        <p:sp>
          <p:nvSpPr>
            <p:cNvPr id="82" name="Text Box 36">
              <a:extLst>
                <a:ext uri="{FF2B5EF4-FFF2-40B4-BE49-F238E27FC236}">
                  <a16:creationId xmlns:a16="http://schemas.microsoft.com/office/drawing/2014/main" xmlns="" id="{6067DEEB-EA50-4227-9E80-6D54E7C3DB80}"/>
                </a:ext>
              </a:extLst>
            </p:cNvPr>
            <p:cNvSpPr txBox="1">
              <a:spLocks noChangeArrowheads="1"/>
            </p:cNvSpPr>
            <p:nvPr/>
          </p:nvSpPr>
          <p:spPr bwMode="auto">
            <a:xfrm>
              <a:off x="860" y="314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b</a:t>
              </a:r>
            </a:p>
          </p:txBody>
        </p:sp>
        <p:sp>
          <p:nvSpPr>
            <p:cNvPr id="83" name="Text Box 37">
              <a:extLst>
                <a:ext uri="{FF2B5EF4-FFF2-40B4-BE49-F238E27FC236}">
                  <a16:creationId xmlns:a16="http://schemas.microsoft.com/office/drawing/2014/main" xmlns="" id="{2FA6E059-BD72-462B-9EC0-7D13494C250F}"/>
                </a:ext>
              </a:extLst>
            </p:cNvPr>
            <p:cNvSpPr txBox="1">
              <a:spLocks noChangeArrowheads="1"/>
            </p:cNvSpPr>
            <p:nvPr/>
          </p:nvSpPr>
          <p:spPr bwMode="auto">
            <a:xfrm>
              <a:off x="1118" y="277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a:t>
              </a:r>
            </a:p>
          </p:txBody>
        </p:sp>
        <p:sp>
          <p:nvSpPr>
            <p:cNvPr id="84" name="Text Box 38">
              <a:extLst>
                <a:ext uri="{FF2B5EF4-FFF2-40B4-BE49-F238E27FC236}">
                  <a16:creationId xmlns:a16="http://schemas.microsoft.com/office/drawing/2014/main" xmlns="" id="{CB32B4A1-61D8-4D8E-BDCB-3C4C72B66ED3}"/>
                </a:ext>
              </a:extLst>
            </p:cNvPr>
            <p:cNvSpPr txBox="1">
              <a:spLocks noChangeArrowheads="1"/>
            </p:cNvSpPr>
            <p:nvPr/>
          </p:nvSpPr>
          <p:spPr bwMode="auto">
            <a:xfrm>
              <a:off x="909" y="2272"/>
              <a:ext cx="2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rPr>
                <a:t>＋</a:t>
              </a:r>
            </a:p>
          </p:txBody>
        </p:sp>
        <p:sp>
          <p:nvSpPr>
            <p:cNvPr id="85" name="Text Box 39">
              <a:extLst>
                <a:ext uri="{FF2B5EF4-FFF2-40B4-BE49-F238E27FC236}">
                  <a16:creationId xmlns:a16="http://schemas.microsoft.com/office/drawing/2014/main" xmlns="" id="{7C2DCBC1-1F31-4ACC-BF10-933A5E017CD2}"/>
                </a:ext>
              </a:extLst>
            </p:cNvPr>
            <p:cNvSpPr txBox="1">
              <a:spLocks noChangeArrowheads="1"/>
            </p:cNvSpPr>
            <p:nvPr/>
          </p:nvSpPr>
          <p:spPr bwMode="auto">
            <a:xfrm>
              <a:off x="1248" y="183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a:t>
              </a:r>
            </a:p>
          </p:txBody>
        </p:sp>
        <p:sp>
          <p:nvSpPr>
            <p:cNvPr id="87" name="Oval 40">
              <a:extLst>
                <a:ext uri="{FF2B5EF4-FFF2-40B4-BE49-F238E27FC236}">
                  <a16:creationId xmlns:a16="http://schemas.microsoft.com/office/drawing/2014/main" xmlns="" id="{E92D426E-786A-48D6-97D3-96856467261E}"/>
                </a:ext>
              </a:extLst>
            </p:cNvPr>
            <p:cNvSpPr>
              <a:spLocks noChangeArrowheads="1"/>
            </p:cNvSpPr>
            <p:nvPr/>
          </p:nvSpPr>
          <p:spPr bwMode="auto">
            <a:xfrm>
              <a:off x="864" y="225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43">
              <a:extLst>
                <a:ext uri="{FF2B5EF4-FFF2-40B4-BE49-F238E27FC236}">
                  <a16:creationId xmlns:a16="http://schemas.microsoft.com/office/drawing/2014/main" xmlns="" id="{8C250468-9FE1-4164-BBA7-952496A78460}"/>
                </a:ext>
              </a:extLst>
            </p:cNvPr>
            <p:cNvSpPr>
              <a:spLocks noChangeShapeType="1"/>
            </p:cNvSpPr>
            <p:nvPr/>
          </p:nvSpPr>
          <p:spPr bwMode="auto">
            <a:xfrm flipH="1">
              <a:off x="768" y="2496"/>
              <a:ext cx="192"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9" name="Oval 46">
            <a:extLst>
              <a:ext uri="{FF2B5EF4-FFF2-40B4-BE49-F238E27FC236}">
                <a16:creationId xmlns:a16="http://schemas.microsoft.com/office/drawing/2014/main" xmlns="" id="{2865DBA5-046B-49BA-A1A0-3C316FE16C18}"/>
              </a:ext>
            </a:extLst>
          </p:cNvPr>
          <p:cNvSpPr>
            <a:spLocks noChangeArrowheads="1"/>
          </p:cNvSpPr>
          <p:nvPr/>
        </p:nvSpPr>
        <p:spPr bwMode="auto">
          <a:xfrm>
            <a:off x="8886258" y="2042675"/>
            <a:ext cx="533400" cy="467139"/>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Oval 47">
            <a:extLst>
              <a:ext uri="{FF2B5EF4-FFF2-40B4-BE49-F238E27FC236}">
                <a16:creationId xmlns:a16="http://schemas.microsoft.com/office/drawing/2014/main" xmlns="" id="{46FC303F-F567-499C-AE38-391379894F13}"/>
              </a:ext>
            </a:extLst>
          </p:cNvPr>
          <p:cNvSpPr>
            <a:spLocks noChangeArrowheads="1"/>
          </p:cNvSpPr>
          <p:nvPr/>
        </p:nvSpPr>
        <p:spPr bwMode="auto">
          <a:xfrm>
            <a:off x="8354039" y="28194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Oval 48">
            <a:extLst>
              <a:ext uri="{FF2B5EF4-FFF2-40B4-BE49-F238E27FC236}">
                <a16:creationId xmlns:a16="http://schemas.microsoft.com/office/drawing/2014/main" xmlns="" id="{60C59ECF-21CB-4A15-8F6E-F6EA6E718463}"/>
              </a:ext>
            </a:extLst>
          </p:cNvPr>
          <p:cNvSpPr>
            <a:spLocks noChangeArrowheads="1"/>
          </p:cNvSpPr>
          <p:nvPr/>
        </p:nvSpPr>
        <p:spPr bwMode="auto">
          <a:xfrm>
            <a:off x="9392264" y="13716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Oval 50">
            <a:extLst>
              <a:ext uri="{FF2B5EF4-FFF2-40B4-BE49-F238E27FC236}">
                <a16:creationId xmlns:a16="http://schemas.microsoft.com/office/drawing/2014/main" xmlns="" id="{2D8A35DB-0865-4CEB-B60F-F2C9385DADFF}"/>
              </a:ext>
            </a:extLst>
          </p:cNvPr>
          <p:cNvSpPr>
            <a:spLocks noChangeArrowheads="1"/>
          </p:cNvSpPr>
          <p:nvPr/>
        </p:nvSpPr>
        <p:spPr bwMode="auto">
          <a:xfrm>
            <a:off x="8763614" y="34290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Oval 51">
            <a:extLst>
              <a:ext uri="{FF2B5EF4-FFF2-40B4-BE49-F238E27FC236}">
                <a16:creationId xmlns:a16="http://schemas.microsoft.com/office/drawing/2014/main" xmlns="" id="{A029574D-3E65-44E0-8386-5C5D2C36E802}"/>
              </a:ext>
            </a:extLst>
          </p:cNvPr>
          <p:cNvSpPr>
            <a:spLocks noChangeArrowheads="1"/>
          </p:cNvSpPr>
          <p:nvPr/>
        </p:nvSpPr>
        <p:spPr bwMode="auto">
          <a:xfrm>
            <a:off x="9144614" y="28194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Oval 52">
            <a:extLst>
              <a:ext uri="{FF2B5EF4-FFF2-40B4-BE49-F238E27FC236}">
                <a16:creationId xmlns:a16="http://schemas.microsoft.com/office/drawing/2014/main" xmlns="" id="{43A30F9A-A2B8-4C0A-9322-D945B17A5914}"/>
              </a:ext>
            </a:extLst>
          </p:cNvPr>
          <p:cNvSpPr>
            <a:spLocks noChangeArrowheads="1"/>
          </p:cNvSpPr>
          <p:nvPr/>
        </p:nvSpPr>
        <p:spPr bwMode="auto">
          <a:xfrm>
            <a:off x="10078064" y="20574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Oval 53">
            <a:extLst>
              <a:ext uri="{FF2B5EF4-FFF2-40B4-BE49-F238E27FC236}">
                <a16:creationId xmlns:a16="http://schemas.microsoft.com/office/drawing/2014/main" xmlns="" id="{EC6F2E42-FE8C-4DF2-9DEE-AD662B10A80A}"/>
              </a:ext>
            </a:extLst>
          </p:cNvPr>
          <p:cNvSpPr>
            <a:spLocks noChangeArrowheads="1"/>
          </p:cNvSpPr>
          <p:nvPr/>
        </p:nvSpPr>
        <p:spPr bwMode="auto">
          <a:xfrm>
            <a:off x="9892327" y="28194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Oval 54">
            <a:extLst>
              <a:ext uri="{FF2B5EF4-FFF2-40B4-BE49-F238E27FC236}">
                <a16:creationId xmlns:a16="http://schemas.microsoft.com/office/drawing/2014/main" xmlns="" id="{93835CFF-2DF9-49FE-9DDE-4900FAC48990}"/>
              </a:ext>
            </a:extLst>
          </p:cNvPr>
          <p:cNvSpPr>
            <a:spLocks noChangeArrowheads="1"/>
          </p:cNvSpPr>
          <p:nvPr/>
        </p:nvSpPr>
        <p:spPr bwMode="auto">
          <a:xfrm>
            <a:off x="9601814" y="34290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Oval 55">
            <a:extLst>
              <a:ext uri="{FF2B5EF4-FFF2-40B4-BE49-F238E27FC236}">
                <a16:creationId xmlns:a16="http://schemas.microsoft.com/office/drawing/2014/main" xmlns="" id="{0F52BC0A-B922-4FCD-8940-9183FD30EF78}"/>
              </a:ext>
            </a:extLst>
          </p:cNvPr>
          <p:cNvSpPr>
            <a:spLocks noChangeArrowheads="1"/>
          </p:cNvSpPr>
          <p:nvPr/>
        </p:nvSpPr>
        <p:spPr bwMode="auto">
          <a:xfrm>
            <a:off x="10682902" y="28194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Oval 56">
            <a:extLst>
              <a:ext uri="{FF2B5EF4-FFF2-40B4-BE49-F238E27FC236}">
                <a16:creationId xmlns:a16="http://schemas.microsoft.com/office/drawing/2014/main" xmlns="" id="{6FD10FDC-8156-4345-A5BB-C414DED8D20F}"/>
              </a:ext>
            </a:extLst>
          </p:cNvPr>
          <p:cNvSpPr>
            <a:spLocks noChangeArrowheads="1"/>
          </p:cNvSpPr>
          <p:nvPr/>
        </p:nvSpPr>
        <p:spPr bwMode="auto">
          <a:xfrm>
            <a:off x="10139977" y="41148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Oval 57">
            <a:extLst>
              <a:ext uri="{FF2B5EF4-FFF2-40B4-BE49-F238E27FC236}">
                <a16:creationId xmlns:a16="http://schemas.microsoft.com/office/drawing/2014/main" xmlns="" id="{B3CEF461-724D-4174-ACCB-6B77488A0B55}"/>
              </a:ext>
            </a:extLst>
          </p:cNvPr>
          <p:cNvSpPr>
            <a:spLocks noChangeArrowheads="1"/>
          </p:cNvSpPr>
          <p:nvPr/>
        </p:nvSpPr>
        <p:spPr bwMode="auto">
          <a:xfrm>
            <a:off x="9116039" y="4114800"/>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Text Box 61">
            <a:extLst>
              <a:ext uri="{FF2B5EF4-FFF2-40B4-BE49-F238E27FC236}">
                <a16:creationId xmlns:a16="http://schemas.microsoft.com/office/drawing/2014/main" xmlns="" id="{78C48EE8-5BA1-440C-81CE-7EF00D8D190A}"/>
              </a:ext>
            </a:extLst>
          </p:cNvPr>
          <p:cNvSpPr txBox="1">
            <a:spLocks noChangeArrowheads="1"/>
          </p:cNvSpPr>
          <p:nvPr/>
        </p:nvSpPr>
        <p:spPr bwMode="auto">
          <a:xfrm>
            <a:off x="9162870" y="5562600"/>
            <a:ext cx="205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rPr>
              <a:t> </a:t>
            </a:r>
            <a:r>
              <a:rPr lang="en-US" altLang="zh-CN" sz="2400" b="1" err="1">
                <a:solidFill>
                  <a:srgbClr val="FF0000"/>
                </a:solidFill>
                <a:latin typeface="Arial" panose="020B0604020202020204" pitchFamily="34" charset="0"/>
              </a:rPr>
              <a:t>a+b</a:t>
            </a:r>
            <a:r>
              <a:rPr lang="en-US" altLang="zh-CN" sz="2400" b="1">
                <a:solidFill>
                  <a:srgbClr val="FF0000"/>
                </a:solidFill>
                <a:latin typeface="Arial" panose="020B0604020202020204" pitchFamily="34" charset="0"/>
              </a:rPr>
              <a:t>*c-d-e/f</a:t>
            </a:r>
            <a:endParaRPr lang="en-US" altLang="zh-CN" b="1">
              <a:solidFill>
                <a:srgbClr val="FF0000"/>
              </a:solidFill>
              <a:latin typeface="Arial" panose="020B0604020202020204" pitchFamily="34" charset="0"/>
            </a:endParaRPr>
          </a:p>
        </p:txBody>
      </p:sp>
    </p:spTree>
    <p:extLst>
      <p:ext uri="{BB962C8B-B14F-4D97-AF65-F5344CB8AC3E}">
        <p14:creationId xmlns:p14="http://schemas.microsoft.com/office/powerpoint/2010/main" val="4150671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ox(in)">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box(out)">
                                      <p:cBhvr>
                                        <p:cTn id="17" dur="5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box(out)">
                                      <p:cBhvr>
                                        <p:cTn id="22" dur="5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box(out)">
                                      <p:cBhvr>
                                        <p:cTn id="27" dur="500"/>
                                        <p:tgtEl>
                                          <p:spTgt spid="9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box(out)">
                                      <p:cBhvr>
                                        <p:cTn id="32" dur="500"/>
                                        <p:tgtEl>
                                          <p:spTgt spid="9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99"/>
                                        </p:tgtEl>
                                        <p:attrNameLst>
                                          <p:attrName>style.visibility</p:attrName>
                                        </p:attrNameLst>
                                      </p:cBhvr>
                                      <p:to>
                                        <p:strVal val="visible"/>
                                      </p:to>
                                    </p:set>
                                    <p:animEffect transition="in" filter="box(out)">
                                      <p:cBhvr>
                                        <p:cTn id="37" dur="500"/>
                                        <p:tgtEl>
                                          <p:spTgt spid="9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box(out)">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98"/>
                                        </p:tgtEl>
                                        <p:attrNameLst>
                                          <p:attrName>style.visibility</p:attrName>
                                        </p:attrNameLst>
                                      </p:cBhvr>
                                      <p:to>
                                        <p:strVal val="visible"/>
                                      </p:to>
                                    </p:set>
                                    <p:animEffect transition="in" filter="box(out)">
                                      <p:cBhvr>
                                        <p:cTn id="47" dur="500"/>
                                        <p:tgtEl>
                                          <p:spTgt spid="9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box(out)">
                                      <p:cBhvr>
                                        <p:cTn id="52" dur="500"/>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box(out)">
                                      <p:cBhvr>
                                        <p:cTn id="57" dur="500"/>
                                        <p:tgtEl>
                                          <p:spTgt spid="95"/>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box(out)">
                                      <p:cBhvr>
                                        <p:cTn id="62" dur="500"/>
                                        <p:tgtEl>
                                          <p:spTgt spid="94"/>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97"/>
                                        </p:tgtEl>
                                        <p:attrNameLst>
                                          <p:attrName>style.visibility</p:attrName>
                                        </p:attrNameLst>
                                      </p:cBhvr>
                                      <p:to>
                                        <p:strVal val="visible"/>
                                      </p:to>
                                    </p:set>
                                    <p:animEffect transition="in" filter="box(out)">
                                      <p:cBhvr>
                                        <p:cTn id="67" dur="500"/>
                                        <p:tgtEl>
                                          <p:spTgt spid="9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wipe(up)">
                                      <p:cBhvr>
                                        <p:cTn id="72" dur="500"/>
                                        <p:tgtEl>
                                          <p:spTgt spid="51"/>
                                        </p:tgtEl>
                                      </p:cBhvr>
                                    </p:animEffect>
                                  </p:childTnLst>
                                </p:cTn>
                              </p:par>
                            </p:childTnLst>
                          </p:cTn>
                        </p:par>
                      </p:childTnLst>
                    </p:cTn>
                  </p:par>
                  <p:par>
                    <p:cTn id="73" fill="hold">
                      <p:stCondLst>
                        <p:cond delay="indefinite"/>
                      </p:stCondLst>
                      <p:childTnLst>
                        <p:par>
                          <p:cTn id="74" fill="hold">
                            <p:stCondLst>
                              <p:cond delay="0"/>
                            </p:stCondLst>
                            <p:childTnLst>
                              <p:par>
                                <p:cTn id="75" presetID="23" presetClass="entr" presetSubtype="16" fill="hold" grpId="0" nodeType="clickEffect">
                                  <p:stCondLst>
                                    <p:cond delay="0"/>
                                  </p:stCondLst>
                                  <p:childTnLst>
                                    <p:set>
                                      <p:cBhvr>
                                        <p:cTn id="76" dur="1" fill="hold">
                                          <p:stCondLst>
                                            <p:cond delay="0"/>
                                          </p:stCondLst>
                                        </p:cTn>
                                        <p:tgtEl>
                                          <p:spTgt spid="100"/>
                                        </p:tgtEl>
                                        <p:attrNameLst>
                                          <p:attrName>style.visibility</p:attrName>
                                        </p:attrNameLst>
                                      </p:cBhvr>
                                      <p:to>
                                        <p:strVal val="visible"/>
                                      </p:to>
                                    </p:set>
                                    <p:anim calcmode="lin" valueType="num">
                                      <p:cBhvr>
                                        <p:cTn id="77" dur="500" fill="hold"/>
                                        <p:tgtEl>
                                          <p:spTgt spid="100"/>
                                        </p:tgtEl>
                                        <p:attrNameLst>
                                          <p:attrName>ppt_w</p:attrName>
                                        </p:attrNameLst>
                                      </p:cBhvr>
                                      <p:tavLst>
                                        <p:tav tm="0">
                                          <p:val>
                                            <p:fltVal val="0"/>
                                          </p:val>
                                        </p:tav>
                                        <p:tav tm="100000">
                                          <p:val>
                                            <p:strVal val="#ppt_w"/>
                                          </p:val>
                                        </p:tav>
                                      </p:tavLst>
                                    </p:anim>
                                    <p:anim calcmode="lin" valueType="num">
                                      <p:cBhvr>
                                        <p:cTn id="78" dur="500" fill="hold"/>
                                        <p:tgtEl>
                                          <p:spTgt spid="10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1" grpId="0" autoUpdateAnimBg="0"/>
      <p:bldP spid="10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Text Box 3">
            <a:hlinkClick r:id="" action="ppaction://noaction"/>
            <a:extLst>
              <a:ext uri="{FF2B5EF4-FFF2-40B4-BE49-F238E27FC236}">
                <a16:creationId xmlns:a16="http://schemas.microsoft.com/office/drawing/2014/main" xmlns="" id="{01116288-1026-413A-80B8-3EDB38184844}"/>
              </a:ext>
            </a:extLst>
          </p:cNvPr>
          <p:cNvSpPr txBox="1">
            <a:spLocks noChangeArrowheads="1"/>
          </p:cNvSpPr>
          <p:nvPr/>
        </p:nvSpPr>
        <p:spPr bwMode="auto">
          <a:xfrm>
            <a:off x="1551884" y="1248206"/>
            <a:ext cx="776796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dirty="0">
                <a:latin typeface="Times New Roman" panose="02020603050405020304" pitchFamily="18" charset="0"/>
                <a:cs typeface="Times New Roman" panose="02020603050405020304" pitchFamily="18" charset="0"/>
              </a:rPr>
              <a:t>void</a:t>
            </a:r>
            <a:r>
              <a:rPr lang="en-US" altLang="zh-CN" sz="4000" dirty="0">
                <a:latin typeface="Times New Roman" panose="02020603050405020304" pitchFamily="18" charset="0"/>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Inorder</a:t>
            </a:r>
            <a:r>
              <a:rPr lang="en-US" altLang="zh-CN" sz="4000" dirty="0">
                <a:latin typeface="Times New Roman" panose="02020603050405020304" pitchFamily="18" charset="0"/>
                <a:cs typeface="Times New Roman" panose="02020603050405020304" pitchFamily="18" charset="0"/>
              </a:rPr>
              <a:t> (</a:t>
            </a:r>
            <a:r>
              <a:rPr lang="en-US" altLang="zh-CN" sz="4000" dirty="0" err="1">
                <a:solidFill>
                  <a:srgbClr val="FF0000"/>
                </a:solidFill>
                <a:latin typeface="Times New Roman" panose="02020603050405020304" pitchFamily="18" charset="0"/>
                <a:cs typeface="Times New Roman" panose="02020603050405020304" pitchFamily="18" charset="0"/>
              </a:rPr>
              <a:t>BiTree</a:t>
            </a:r>
            <a:r>
              <a:rPr lang="en-US" altLang="zh-CN" sz="4000" dirty="0">
                <a:solidFill>
                  <a:srgbClr val="FF0000"/>
                </a:solidFill>
                <a:latin typeface="Times New Roman" panose="02020603050405020304" pitchFamily="18" charset="0"/>
                <a:cs typeface="Times New Roman" panose="02020603050405020304" pitchFamily="18" charset="0"/>
              </a:rPr>
              <a:t> T</a:t>
            </a:r>
            <a:r>
              <a:rPr lang="en-US" altLang="zh-CN" sz="4000" dirty="0">
                <a:latin typeface="Times New Roman" panose="02020603050405020304" pitchFamily="18" charset="0"/>
                <a:cs typeface="Times New Roman" panose="02020603050405020304" pitchFamily="18" charset="0"/>
              </a:rPr>
              <a:t>)</a:t>
            </a:r>
          </a:p>
          <a:p>
            <a:pPr eaLnBrk="1" hangingPunct="1"/>
            <a:r>
              <a:rPr lang="en-US" altLang="zh-CN" sz="4000" b="1" dirty="0">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 </a:t>
            </a:r>
            <a:r>
              <a:rPr lang="zh-CN" altLang="en-US" sz="4000" dirty="0">
                <a:latin typeface="Times New Roman" panose="02020603050405020304" pitchFamily="18" charset="0"/>
                <a:ea typeface="楷体_GB2312" pitchFamily="49" charset="-122"/>
                <a:cs typeface="Times New Roman" panose="02020603050405020304" pitchFamily="18" charset="0"/>
              </a:rPr>
              <a:t>中序遍历二叉树</a:t>
            </a:r>
            <a:r>
              <a:rPr lang="zh-CN" altLang="en-US" sz="4000" b="1" dirty="0">
                <a:latin typeface="Times New Roman" panose="02020603050405020304" pitchFamily="18" charset="0"/>
                <a:cs typeface="Times New Roman" panose="02020603050405020304" pitchFamily="18" charset="0"/>
              </a:rPr>
              <a:t> </a:t>
            </a:r>
          </a:p>
          <a:p>
            <a:pPr eaLnBrk="1" hangingPunct="1"/>
            <a:r>
              <a:rPr lang="zh-CN" altLang="en-US" sz="4000" dirty="0">
                <a:latin typeface="Times New Roman" panose="02020603050405020304" pitchFamily="18" charset="0"/>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if </a:t>
            </a:r>
            <a:r>
              <a:rPr lang="en-US" altLang="zh-CN" sz="4000" dirty="0">
                <a:latin typeface="Times New Roman" panose="02020603050405020304" pitchFamily="18" charset="0"/>
                <a:cs typeface="Times New Roman" panose="02020603050405020304" pitchFamily="18" charset="0"/>
              </a:rPr>
              <a:t>(T)</a:t>
            </a:r>
            <a:r>
              <a:rPr lang="en-US" altLang="zh-CN" sz="4000" b="1" dirty="0">
                <a:latin typeface="Times New Roman" panose="02020603050405020304" pitchFamily="18" charset="0"/>
                <a:cs typeface="Times New Roman" panose="02020603050405020304" pitchFamily="18" charset="0"/>
              </a:rPr>
              <a:t> {</a:t>
            </a:r>
            <a:endParaRPr lang="zh-CN" altLang="en-US" sz="4000" dirty="0">
              <a:latin typeface="Times New Roman" panose="02020603050405020304" pitchFamily="18" charset="0"/>
              <a:cs typeface="Times New Roman" panose="02020603050405020304" pitchFamily="18" charset="0"/>
            </a:endParaRPr>
          </a:p>
          <a:p>
            <a:r>
              <a:rPr lang="zh-CN" altLang="en-US" sz="4000" dirty="0">
                <a:latin typeface="Times New Roman" panose="02020603050405020304" pitchFamily="18" charset="0"/>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Inorder</a:t>
            </a:r>
            <a:r>
              <a:rPr lang="en-US" altLang="zh-CN" sz="4000" dirty="0">
                <a:latin typeface="Times New Roman" panose="02020603050405020304" pitchFamily="18" charset="0"/>
                <a:cs typeface="Times New Roman" panose="02020603050405020304" pitchFamily="18" charset="0"/>
              </a:rPr>
              <a:t>(</a:t>
            </a:r>
            <a:r>
              <a:rPr lang="en-US" altLang="zh-CN" sz="4000" dirty="0">
                <a:solidFill>
                  <a:srgbClr val="FF0000"/>
                </a:solidFill>
                <a:latin typeface="Times New Roman" panose="02020603050405020304" pitchFamily="18" charset="0"/>
                <a:cs typeface="Times New Roman" panose="02020603050405020304" pitchFamily="18" charset="0"/>
              </a:rPr>
              <a:t>T-&gt;</a:t>
            </a:r>
            <a:r>
              <a:rPr lang="en-US" altLang="zh-CN" sz="4000" dirty="0" err="1">
                <a:solidFill>
                  <a:srgbClr val="FF0000"/>
                </a:solidFill>
                <a:latin typeface="Times New Roman" panose="02020603050405020304" pitchFamily="18" charset="0"/>
                <a:cs typeface="Times New Roman" panose="02020603050405020304" pitchFamily="18" charset="0"/>
              </a:rPr>
              <a:t>lchild</a:t>
            </a:r>
            <a:r>
              <a:rPr lang="en-US" altLang="zh-CN" sz="40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ea typeface="楷体_GB2312" pitchFamily="49" charset="-122"/>
                <a:cs typeface="Times New Roman" panose="02020603050405020304" pitchFamily="18" charset="0"/>
              </a:rPr>
              <a:t>遍历左子树</a:t>
            </a:r>
            <a:endParaRPr lang="en-US" altLang="zh-CN" sz="3200" dirty="0">
              <a:latin typeface="Times New Roman" panose="02020603050405020304" pitchFamily="18" charset="0"/>
              <a:ea typeface="楷体_GB2312" pitchFamily="49" charset="-122"/>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4400" dirty="0" err="1">
                <a:latin typeface="Times New Roman" panose="02020603050405020304" pitchFamily="18" charset="0"/>
                <a:cs typeface="Times New Roman" panose="02020603050405020304" pitchFamily="18" charset="0"/>
              </a:rPr>
              <a:t>printf</a:t>
            </a:r>
            <a:r>
              <a:rPr lang="zh-CN" altLang="en-US" sz="4400" dirty="0">
                <a:latin typeface="Times New Roman" panose="02020603050405020304" pitchFamily="18" charset="0"/>
                <a:cs typeface="Times New Roman" panose="02020603050405020304" pitchFamily="18" charset="0"/>
              </a:rPr>
              <a:t>（</a:t>
            </a:r>
            <a:r>
              <a:rPr lang="en-US" altLang="zh-CN" sz="4400" dirty="0">
                <a:solidFill>
                  <a:srgbClr val="FF0000"/>
                </a:solidFill>
                <a:latin typeface="Times New Roman" panose="02020603050405020304" pitchFamily="18" charset="0"/>
                <a:cs typeface="Times New Roman" panose="02020603050405020304" pitchFamily="18" charset="0"/>
              </a:rPr>
              <a:t>T-&gt;data</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   // </a:t>
            </a:r>
            <a:r>
              <a:rPr lang="zh-CN" altLang="en-US" sz="3600" dirty="0">
                <a:solidFill>
                  <a:srgbClr val="333399"/>
                </a:solidFill>
                <a:latin typeface="Times New Roman" panose="02020603050405020304" pitchFamily="18" charset="0"/>
                <a:ea typeface="楷体_GB2312" pitchFamily="49" charset="-122"/>
                <a:cs typeface="Times New Roman" panose="02020603050405020304" pitchFamily="18" charset="0"/>
              </a:rPr>
              <a:t>访问结点</a:t>
            </a:r>
            <a:endParaRPr lang="zh-CN" altLang="en-US" sz="3200" dirty="0">
              <a:latin typeface="Times New Roman" panose="02020603050405020304" pitchFamily="18" charset="0"/>
              <a:cs typeface="Times New Roman" panose="02020603050405020304" pitchFamily="18" charset="0"/>
            </a:endParaRPr>
          </a:p>
          <a:p>
            <a:r>
              <a:rPr lang="zh-CN" altLang="en-US" sz="4000" dirty="0">
                <a:latin typeface="Times New Roman" panose="02020603050405020304" pitchFamily="18" charset="0"/>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Inorder</a:t>
            </a:r>
            <a:r>
              <a:rPr lang="en-US" altLang="zh-CN" sz="4000" dirty="0">
                <a:latin typeface="Times New Roman" panose="02020603050405020304" pitchFamily="18" charset="0"/>
                <a:cs typeface="Times New Roman" panose="02020603050405020304" pitchFamily="18" charset="0"/>
              </a:rPr>
              <a:t>(</a:t>
            </a:r>
            <a:r>
              <a:rPr lang="en-US" altLang="zh-CN" sz="4000" dirty="0">
                <a:solidFill>
                  <a:srgbClr val="FF0000"/>
                </a:solidFill>
                <a:latin typeface="Times New Roman" panose="02020603050405020304" pitchFamily="18" charset="0"/>
                <a:cs typeface="Times New Roman" panose="02020603050405020304" pitchFamily="18" charset="0"/>
              </a:rPr>
              <a:t>T-&gt;</a:t>
            </a:r>
            <a:r>
              <a:rPr lang="en-US" altLang="zh-CN" sz="4000" dirty="0" err="1">
                <a:solidFill>
                  <a:srgbClr val="FF0000"/>
                </a:solidFill>
                <a:latin typeface="Times New Roman" panose="02020603050405020304" pitchFamily="18" charset="0"/>
                <a:cs typeface="Times New Roman" panose="02020603050405020304" pitchFamily="18" charset="0"/>
              </a:rPr>
              <a:t>rchild</a:t>
            </a:r>
            <a:r>
              <a:rPr lang="en-US" altLang="zh-CN" sz="40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ea typeface="楷体_GB2312" pitchFamily="49" charset="-122"/>
                <a:cs typeface="Times New Roman" panose="02020603050405020304" pitchFamily="18" charset="0"/>
              </a:rPr>
              <a:t>遍历右子树</a:t>
            </a:r>
            <a:endParaRPr lang="zh-CN" altLang="en-US" sz="3200" dirty="0">
              <a:latin typeface="Times New Roman" panose="02020603050405020304" pitchFamily="18" charset="0"/>
              <a:cs typeface="Times New Roman" panose="02020603050405020304" pitchFamily="18" charset="0"/>
            </a:endParaRPr>
          </a:p>
          <a:p>
            <a:pPr eaLnBrk="1" hangingPunct="1"/>
            <a:r>
              <a:rPr lang="zh-CN" altLang="en-US" sz="4000" dirty="0">
                <a:latin typeface="Times New Roman" panose="02020603050405020304" pitchFamily="18" charset="0"/>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a:t>
            </a:r>
          </a:p>
          <a:p>
            <a:pPr eaLnBrk="1" hangingPunct="1"/>
            <a:r>
              <a:rPr lang="en-US" altLang="zh-CN" sz="4000" b="1"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xmlns="" id="{FB273304-3657-4B7D-A3E9-03B25F11B89C}"/>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Tree>
    <p:extLst>
      <p:ext uri="{BB962C8B-B14F-4D97-AF65-F5344CB8AC3E}">
        <p14:creationId xmlns:p14="http://schemas.microsoft.com/office/powerpoint/2010/main" val="215896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391171"/>
                                        </p:tgtEl>
                                        <p:attrNameLst>
                                          <p:attrName>style.visibility</p:attrName>
                                        </p:attrNameLst>
                                      </p:cBhvr>
                                      <p:to>
                                        <p:strVal val="visible"/>
                                      </p:to>
                                    </p:set>
                                    <p:anim calcmode="lin" valueType="num">
                                      <p:cBhvr>
                                        <p:cTn id="7" dur="500" fill="hold"/>
                                        <p:tgtEl>
                                          <p:spTgt spid="391171"/>
                                        </p:tgtEl>
                                        <p:attrNameLst>
                                          <p:attrName>ppt_x</p:attrName>
                                        </p:attrNameLst>
                                      </p:cBhvr>
                                      <p:tavLst>
                                        <p:tav tm="0">
                                          <p:val>
                                            <p:strVal val="#ppt_x"/>
                                          </p:val>
                                        </p:tav>
                                        <p:tav tm="100000">
                                          <p:val>
                                            <p:strVal val="#ppt_x"/>
                                          </p:val>
                                        </p:tav>
                                      </p:tavLst>
                                    </p:anim>
                                    <p:anim calcmode="lin" valueType="num">
                                      <p:cBhvr>
                                        <p:cTn id="8" dur="500" fill="hold"/>
                                        <p:tgtEl>
                                          <p:spTgt spid="391171"/>
                                        </p:tgtEl>
                                        <p:attrNameLst>
                                          <p:attrName>ppt_y</p:attrName>
                                        </p:attrNameLst>
                                      </p:cBhvr>
                                      <p:tavLst>
                                        <p:tav tm="0">
                                          <p:val>
                                            <p:strVal val="#ppt_y+#ppt_h/2"/>
                                          </p:val>
                                        </p:tav>
                                        <p:tav tm="100000">
                                          <p:val>
                                            <p:strVal val="#ppt_y"/>
                                          </p:val>
                                        </p:tav>
                                      </p:tavLst>
                                    </p:anim>
                                    <p:anim calcmode="lin" valueType="num">
                                      <p:cBhvr>
                                        <p:cTn id="9" dur="500" fill="hold"/>
                                        <p:tgtEl>
                                          <p:spTgt spid="391171"/>
                                        </p:tgtEl>
                                        <p:attrNameLst>
                                          <p:attrName>ppt_w</p:attrName>
                                        </p:attrNameLst>
                                      </p:cBhvr>
                                      <p:tavLst>
                                        <p:tav tm="0">
                                          <p:val>
                                            <p:strVal val="#ppt_w"/>
                                          </p:val>
                                        </p:tav>
                                        <p:tav tm="100000">
                                          <p:val>
                                            <p:strVal val="#ppt_w"/>
                                          </p:val>
                                        </p:tav>
                                      </p:tavLst>
                                    </p:anim>
                                    <p:anim calcmode="lin" valueType="num">
                                      <p:cBhvr>
                                        <p:cTn id="10" dur="500" fill="hold"/>
                                        <p:tgtEl>
                                          <p:spTgt spid="3911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2">
            <a:extLst>
              <a:ext uri="{FF2B5EF4-FFF2-40B4-BE49-F238E27FC236}">
                <a16:creationId xmlns:a16="http://schemas.microsoft.com/office/drawing/2014/main" xmlns="" id="{E9658F30-970A-44C6-9CB0-C783107ED073}"/>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
        <p:nvSpPr>
          <p:cNvPr id="53" name="Rectangle 5">
            <a:extLst>
              <a:ext uri="{FF2B5EF4-FFF2-40B4-BE49-F238E27FC236}">
                <a16:creationId xmlns:a16="http://schemas.microsoft.com/office/drawing/2014/main" xmlns="" id="{B013770F-49F8-480A-87A9-D05A7E6EA10B}"/>
              </a:ext>
            </a:extLst>
          </p:cNvPr>
          <p:cNvSpPr txBox="1">
            <a:spLocks noChangeArrowheads="1"/>
          </p:cNvSpPr>
          <p:nvPr/>
        </p:nvSpPr>
        <p:spPr>
          <a:xfrm>
            <a:off x="936846" y="1448895"/>
            <a:ext cx="6154056" cy="106806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lvl="1" eaLnBrk="1" hangingPunct="1">
              <a:lnSpc>
                <a:spcPct val="150000"/>
              </a:lnSpc>
            </a:pPr>
            <a:r>
              <a:rPr lang="zh-CN" altLang="en-US" sz="3600" kern="0">
                <a:solidFill>
                  <a:schemeClr val="tx2"/>
                </a:solidFill>
              </a:rPr>
              <a:t>后序遍历</a:t>
            </a:r>
            <a:endParaRPr lang="en-US" altLang="zh-CN" sz="3600" kern="0">
              <a:solidFill>
                <a:schemeClr val="tx2"/>
              </a:solidFill>
            </a:endParaRPr>
          </a:p>
        </p:txBody>
      </p:sp>
      <p:sp>
        <p:nvSpPr>
          <p:cNvPr id="4" name="Text Box 2">
            <a:hlinkClick r:id="" action="ppaction://hlinkshowjump?jump=previousslide"/>
            <a:extLst>
              <a:ext uri="{FF2B5EF4-FFF2-40B4-BE49-F238E27FC236}">
                <a16:creationId xmlns:a16="http://schemas.microsoft.com/office/drawing/2014/main" xmlns="" id="{953B6F9C-3C45-4011-9AEB-49CDBCCAC302}"/>
              </a:ext>
            </a:extLst>
          </p:cNvPr>
          <p:cNvSpPr txBox="1">
            <a:spLocks noChangeArrowheads="1"/>
          </p:cNvSpPr>
          <p:nvPr/>
        </p:nvSpPr>
        <p:spPr bwMode="auto">
          <a:xfrm>
            <a:off x="1574211" y="2466206"/>
            <a:ext cx="6093335" cy="260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50000"/>
              </a:lnSpc>
            </a:pPr>
            <a:r>
              <a:rPr lang="en-US" altLang="zh-CN" sz="2800" dirty="0">
                <a:ea typeface="楷体_GB2312" pitchFamily="49" charset="-122"/>
              </a:rPr>
              <a:t> </a:t>
            </a:r>
            <a:r>
              <a:rPr lang="zh-CN" altLang="en-US" sz="2800" dirty="0">
                <a:ea typeface="楷体_GB2312" pitchFamily="49" charset="-122"/>
              </a:rPr>
              <a:t>若二叉树为空树，则空操作；否则，</a:t>
            </a:r>
          </a:p>
          <a:p>
            <a:pPr>
              <a:lnSpc>
                <a:spcPct val="150000"/>
              </a:lnSpc>
            </a:pPr>
            <a:r>
              <a:rPr lang="zh-CN" altLang="en-US" sz="2800" dirty="0">
                <a:ea typeface="楷体_GB2312" pitchFamily="49" charset="-122"/>
              </a:rPr>
              <a:t>（</a:t>
            </a:r>
            <a:r>
              <a:rPr lang="en-US" altLang="zh-CN" sz="2800" dirty="0">
                <a:ea typeface="楷体_GB2312" pitchFamily="49" charset="-122"/>
              </a:rPr>
              <a:t>1</a:t>
            </a:r>
            <a:r>
              <a:rPr lang="zh-CN" altLang="en-US" sz="2800" dirty="0">
                <a:ea typeface="楷体_GB2312" pitchFamily="49" charset="-122"/>
              </a:rPr>
              <a:t>）后序遍历</a:t>
            </a:r>
            <a:r>
              <a:rPr lang="zh-CN" altLang="en-US" sz="2800" dirty="0">
                <a:solidFill>
                  <a:srgbClr val="FF0000"/>
                </a:solidFill>
                <a:ea typeface="楷体_GB2312" pitchFamily="49" charset="-122"/>
              </a:rPr>
              <a:t>左</a:t>
            </a:r>
            <a:r>
              <a:rPr lang="zh-CN" altLang="en-US" sz="2800" dirty="0">
                <a:ea typeface="楷体_GB2312" pitchFamily="49" charset="-122"/>
              </a:rPr>
              <a:t>子树；</a:t>
            </a:r>
          </a:p>
          <a:p>
            <a:pPr>
              <a:lnSpc>
                <a:spcPct val="150000"/>
              </a:lnSpc>
            </a:pPr>
            <a:r>
              <a:rPr lang="zh-CN" altLang="en-US" sz="2800" dirty="0">
                <a:ea typeface="楷体_GB2312" pitchFamily="49" charset="-122"/>
              </a:rPr>
              <a:t>（</a:t>
            </a:r>
            <a:r>
              <a:rPr lang="en-US" altLang="zh-CN" sz="2800" dirty="0">
                <a:ea typeface="楷体_GB2312" pitchFamily="49" charset="-122"/>
              </a:rPr>
              <a:t>2</a:t>
            </a:r>
            <a:r>
              <a:rPr lang="zh-CN" altLang="en-US" sz="2800" dirty="0">
                <a:ea typeface="楷体_GB2312" pitchFamily="49" charset="-122"/>
              </a:rPr>
              <a:t>）后序遍历</a:t>
            </a:r>
            <a:r>
              <a:rPr lang="zh-CN" altLang="en-US" sz="2800" dirty="0">
                <a:solidFill>
                  <a:srgbClr val="FF0000"/>
                </a:solidFill>
                <a:ea typeface="楷体_GB2312" pitchFamily="49" charset="-122"/>
              </a:rPr>
              <a:t>右</a:t>
            </a:r>
            <a:r>
              <a:rPr lang="zh-CN" altLang="en-US" sz="2800" dirty="0">
                <a:ea typeface="楷体_GB2312" pitchFamily="49" charset="-122"/>
              </a:rPr>
              <a:t>子树；</a:t>
            </a:r>
          </a:p>
          <a:p>
            <a:pPr>
              <a:lnSpc>
                <a:spcPct val="150000"/>
              </a:lnSpc>
            </a:pPr>
            <a:r>
              <a:rPr lang="zh-CN" altLang="en-US" sz="2800" dirty="0">
                <a:ea typeface="楷体_GB2312" pitchFamily="49" charset="-122"/>
              </a:rPr>
              <a:t>（</a:t>
            </a:r>
            <a:r>
              <a:rPr lang="en-US" altLang="zh-CN" sz="2800" dirty="0">
                <a:ea typeface="楷体_GB2312" pitchFamily="49" charset="-122"/>
              </a:rPr>
              <a:t>3</a:t>
            </a:r>
            <a:r>
              <a:rPr lang="zh-CN" altLang="en-US" sz="2800" dirty="0">
                <a:ea typeface="楷体_GB2312" pitchFamily="49" charset="-122"/>
              </a:rPr>
              <a:t>）访问树</a:t>
            </a:r>
            <a:r>
              <a:rPr lang="zh-CN" altLang="en-US" sz="2800" dirty="0">
                <a:solidFill>
                  <a:srgbClr val="FF0000"/>
                </a:solidFill>
                <a:ea typeface="楷体_GB2312" pitchFamily="49" charset="-122"/>
              </a:rPr>
              <a:t>根</a:t>
            </a:r>
            <a:r>
              <a:rPr lang="zh-CN" altLang="en-US" sz="2800" dirty="0">
                <a:ea typeface="楷体_GB2312" pitchFamily="49" charset="-122"/>
              </a:rPr>
              <a:t>结点。</a:t>
            </a:r>
            <a:endParaRPr lang="zh-CN" altLang="en-US" sz="2800" dirty="0"/>
          </a:p>
        </p:txBody>
      </p:sp>
      <p:sp>
        <p:nvSpPr>
          <p:cNvPr id="51" name="Rectangle 49">
            <a:extLst>
              <a:ext uri="{FF2B5EF4-FFF2-40B4-BE49-F238E27FC236}">
                <a16:creationId xmlns:a16="http://schemas.microsoft.com/office/drawing/2014/main" xmlns="" id="{FF8E1104-2D42-42D8-B949-5DF2E06A7144}"/>
              </a:ext>
            </a:extLst>
          </p:cNvPr>
          <p:cNvSpPr>
            <a:spLocks noChangeArrowheads="1"/>
          </p:cNvSpPr>
          <p:nvPr/>
        </p:nvSpPr>
        <p:spPr bwMode="auto">
          <a:xfrm>
            <a:off x="9083806" y="5126348"/>
            <a:ext cx="2124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2"/>
                </a:solidFill>
              </a:rPr>
              <a:t>后序遍历结果</a:t>
            </a:r>
            <a:r>
              <a:rPr lang="en-US" altLang="zh-CN" b="1">
                <a:solidFill>
                  <a:schemeClr val="tx2"/>
                </a:solidFill>
              </a:rPr>
              <a:t>:</a:t>
            </a:r>
          </a:p>
        </p:txBody>
      </p:sp>
      <p:sp>
        <p:nvSpPr>
          <p:cNvPr id="100" name="Text Box 61">
            <a:extLst>
              <a:ext uri="{FF2B5EF4-FFF2-40B4-BE49-F238E27FC236}">
                <a16:creationId xmlns:a16="http://schemas.microsoft.com/office/drawing/2014/main" xmlns="" id="{78C48EE8-5BA1-440C-81CE-7EF00D8D190A}"/>
              </a:ext>
            </a:extLst>
          </p:cNvPr>
          <p:cNvSpPr txBox="1">
            <a:spLocks noChangeArrowheads="1"/>
          </p:cNvSpPr>
          <p:nvPr/>
        </p:nvSpPr>
        <p:spPr bwMode="auto">
          <a:xfrm>
            <a:off x="9162870" y="5562600"/>
            <a:ext cx="2057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err="1">
                <a:solidFill>
                  <a:srgbClr val="FF0000"/>
                </a:solidFill>
              </a:rPr>
              <a:t>abcd</a:t>
            </a:r>
            <a:r>
              <a:rPr lang="en-US" altLang="zh-CN" sz="3200" b="1">
                <a:solidFill>
                  <a:srgbClr val="FF0000"/>
                </a:solidFill>
              </a:rPr>
              <a:t>-*+</a:t>
            </a:r>
            <a:r>
              <a:rPr lang="en-US" altLang="zh-CN" sz="3200" b="1" err="1">
                <a:solidFill>
                  <a:srgbClr val="FF0000"/>
                </a:solidFill>
              </a:rPr>
              <a:t>ef</a:t>
            </a:r>
            <a:r>
              <a:rPr lang="en-US" altLang="zh-CN" sz="3200" b="1">
                <a:solidFill>
                  <a:srgbClr val="FF0000"/>
                </a:solidFill>
              </a:rPr>
              <a:t>/-</a:t>
            </a:r>
            <a:endParaRPr lang="en-US" altLang="zh-CN" sz="3200" b="1">
              <a:solidFill>
                <a:srgbClr val="FF0000"/>
              </a:solidFill>
              <a:latin typeface="Arial" panose="020B0604020202020204" pitchFamily="34" charset="0"/>
            </a:endParaRPr>
          </a:p>
        </p:txBody>
      </p:sp>
      <p:grpSp>
        <p:nvGrpSpPr>
          <p:cNvPr id="54" name="Group 3">
            <a:extLst>
              <a:ext uri="{FF2B5EF4-FFF2-40B4-BE49-F238E27FC236}">
                <a16:creationId xmlns:a16="http://schemas.microsoft.com/office/drawing/2014/main" xmlns="" id="{3B5C74BD-DCB3-4D3F-9AFD-41FD42F8FB0D}"/>
              </a:ext>
            </a:extLst>
          </p:cNvPr>
          <p:cNvGrpSpPr>
            <a:grpSpLocks/>
          </p:cNvGrpSpPr>
          <p:nvPr/>
        </p:nvGrpSpPr>
        <p:grpSpPr bwMode="auto">
          <a:xfrm>
            <a:off x="8140148" y="1616765"/>
            <a:ext cx="2860675" cy="3200400"/>
            <a:chOff x="528" y="1824"/>
            <a:chExt cx="1802" cy="2016"/>
          </a:xfrm>
        </p:grpSpPr>
        <p:sp>
          <p:nvSpPr>
            <p:cNvPr id="86" name="Line 4">
              <a:extLst>
                <a:ext uri="{FF2B5EF4-FFF2-40B4-BE49-F238E27FC236}">
                  <a16:creationId xmlns:a16="http://schemas.microsoft.com/office/drawing/2014/main" xmlns="" id="{CA1B10A6-4F73-4D50-AFA1-59E8A4DAFE6B}"/>
                </a:ext>
              </a:extLst>
            </p:cNvPr>
            <p:cNvSpPr>
              <a:spLocks noChangeShapeType="1"/>
            </p:cNvSpPr>
            <p:nvPr/>
          </p:nvSpPr>
          <p:spPr bwMode="auto">
            <a:xfrm flipH="1">
              <a:off x="1056" y="3024"/>
              <a:ext cx="48" cy="9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5">
              <a:extLst>
                <a:ext uri="{FF2B5EF4-FFF2-40B4-BE49-F238E27FC236}">
                  <a16:creationId xmlns:a16="http://schemas.microsoft.com/office/drawing/2014/main" xmlns="" id="{3EADB2AD-427F-4ED4-B4E5-1F6A15E80AE5}"/>
                </a:ext>
              </a:extLst>
            </p:cNvPr>
            <p:cNvSpPr>
              <a:spLocks noChangeShapeType="1"/>
            </p:cNvSpPr>
            <p:nvPr/>
          </p:nvSpPr>
          <p:spPr bwMode="auto">
            <a:xfrm>
              <a:off x="1462" y="2064"/>
              <a:ext cx="192" cy="24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Freeform 6">
              <a:extLst>
                <a:ext uri="{FF2B5EF4-FFF2-40B4-BE49-F238E27FC236}">
                  <a16:creationId xmlns:a16="http://schemas.microsoft.com/office/drawing/2014/main" xmlns="" id="{FECC7A67-9D48-4344-B084-6471DC5869FE}"/>
                </a:ext>
              </a:extLst>
            </p:cNvPr>
            <p:cNvSpPr>
              <a:spLocks/>
            </p:cNvSpPr>
            <p:nvPr/>
          </p:nvSpPr>
          <p:spPr bwMode="auto">
            <a:xfrm>
              <a:off x="1104" y="2102"/>
              <a:ext cx="136" cy="154"/>
            </a:xfrm>
            <a:custGeom>
              <a:avLst/>
              <a:gdLst>
                <a:gd name="T0" fmla="*/ 498 w 498"/>
                <a:gd name="T1" fmla="*/ 0 h 634"/>
                <a:gd name="T2" fmla="*/ 0 w 498"/>
                <a:gd name="T3" fmla="*/ 634 h 634"/>
              </a:gdLst>
              <a:ahLst/>
              <a:cxnLst>
                <a:cxn ang="0">
                  <a:pos x="T0" y="T1"/>
                </a:cxn>
                <a:cxn ang="0">
                  <a:pos x="T2" y="T3"/>
                </a:cxn>
              </a:cxnLst>
              <a:rect l="0" t="0" r="r" b="b"/>
              <a:pathLst>
                <a:path w="498" h="634">
                  <a:moveTo>
                    <a:pt x="498" y="0"/>
                  </a:moveTo>
                  <a:lnTo>
                    <a:pt x="0" y="634"/>
                  </a:lnTo>
                </a:path>
              </a:pathLst>
            </a:custGeom>
            <a:noFill/>
            <a:ln w="381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Oval 7">
              <a:extLst>
                <a:ext uri="{FF2B5EF4-FFF2-40B4-BE49-F238E27FC236}">
                  <a16:creationId xmlns:a16="http://schemas.microsoft.com/office/drawing/2014/main" xmlns="" id="{0CE57D47-B73E-4C88-86D5-05AC4022C33F}"/>
                </a:ext>
              </a:extLst>
            </p:cNvPr>
            <p:cNvSpPr>
              <a:spLocks noChangeArrowheads="1"/>
            </p:cNvSpPr>
            <p:nvPr/>
          </p:nvSpPr>
          <p:spPr bwMode="auto">
            <a:xfrm>
              <a:off x="1174" y="1824"/>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Oval 8">
              <a:extLst>
                <a:ext uri="{FF2B5EF4-FFF2-40B4-BE49-F238E27FC236}">
                  <a16:creationId xmlns:a16="http://schemas.microsoft.com/office/drawing/2014/main" xmlns="" id="{39192672-9802-41C4-8FC9-05547DCDA7FF}"/>
                </a:ext>
              </a:extLst>
            </p:cNvPr>
            <p:cNvSpPr>
              <a:spLocks noChangeArrowheads="1"/>
            </p:cNvSpPr>
            <p:nvPr/>
          </p:nvSpPr>
          <p:spPr bwMode="auto">
            <a:xfrm>
              <a:off x="1606" y="225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Oval 9">
              <a:extLst>
                <a:ext uri="{FF2B5EF4-FFF2-40B4-BE49-F238E27FC236}">
                  <a16:creationId xmlns:a16="http://schemas.microsoft.com/office/drawing/2014/main" xmlns="" id="{788C6CC3-37CE-4AC4-A96B-7171509C428A}"/>
                </a:ext>
              </a:extLst>
            </p:cNvPr>
            <p:cNvSpPr>
              <a:spLocks noChangeArrowheads="1"/>
            </p:cNvSpPr>
            <p:nvPr/>
          </p:nvSpPr>
          <p:spPr bwMode="auto">
            <a:xfrm>
              <a:off x="790" y="3120"/>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Oval 10">
              <a:extLst>
                <a:ext uri="{FF2B5EF4-FFF2-40B4-BE49-F238E27FC236}">
                  <a16:creationId xmlns:a16="http://schemas.microsoft.com/office/drawing/2014/main" xmlns="" id="{A62D1556-079A-4628-B878-9B4DDFB3C41F}"/>
                </a:ext>
              </a:extLst>
            </p:cNvPr>
            <p:cNvSpPr>
              <a:spLocks noChangeArrowheads="1"/>
            </p:cNvSpPr>
            <p:nvPr/>
          </p:nvSpPr>
          <p:spPr bwMode="auto">
            <a:xfrm>
              <a:off x="528" y="273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Oval 11">
              <a:extLst>
                <a:ext uri="{FF2B5EF4-FFF2-40B4-BE49-F238E27FC236}">
                  <a16:creationId xmlns:a16="http://schemas.microsoft.com/office/drawing/2014/main" xmlns="" id="{1DF662B7-D180-4C87-A7C1-14B138A64D87}"/>
                </a:ext>
              </a:extLst>
            </p:cNvPr>
            <p:cNvSpPr>
              <a:spLocks noChangeArrowheads="1"/>
            </p:cNvSpPr>
            <p:nvPr/>
          </p:nvSpPr>
          <p:spPr bwMode="auto">
            <a:xfrm>
              <a:off x="1030" y="273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Oval 12">
              <a:extLst>
                <a:ext uri="{FF2B5EF4-FFF2-40B4-BE49-F238E27FC236}">
                  <a16:creationId xmlns:a16="http://schemas.microsoft.com/office/drawing/2014/main" xmlns="" id="{4EFF1866-230C-43AE-84EF-420F9D01C18F}"/>
                </a:ext>
              </a:extLst>
            </p:cNvPr>
            <p:cNvSpPr>
              <a:spLocks noChangeArrowheads="1"/>
            </p:cNvSpPr>
            <p:nvPr/>
          </p:nvSpPr>
          <p:spPr bwMode="auto">
            <a:xfrm>
              <a:off x="1318" y="3120"/>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Line 13">
              <a:extLst>
                <a:ext uri="{FF2B5EF4-FFF2-40B4-BE49-F238E27FC236}">
                  <a16:creationId xmlns:a16="http://schemas.microsoft.com/office/drawing/2014/main" xmlns="" id="{44AAD954-C027-4D89-95E3-DABB7A745A35}"/>
                </a:ext>
              </a:extLst>
            </p:cNvPr>
            <p:cNvSpPr>
              <a:spLocks noChangeShapeType="1"/>
            </p:cNvSpPr>
            <p:nvPr/>
          </p:nvSpPr>
          <p:spPr bwMode="auto">
            <a:xfrm>
              <a:off x="1030" y="2544"/>
              <a:ext cx="144" cy="19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Freeform 14">
              <a:extLst>
                <a:ext uri="{FF2B5EF4-FFF2-40B4-BE49-F238E27FC236}">
                  <a16:creationId xmlns:a16="http://schemas.microsoft.com/office/drawing/2014/main" xmlns="" id="{72D1F712-D142-4FA6-A0F6-3F8535DA9C57}"/>
                </a:ext>
              </a:extLst>
            </p:cNvPr>
            <p:cNvSpPr>
              <a:spLocks/>
            </p:cNvSpPr>
            <p:nvPr/>
          </p:nvSpPr>
          <p:spPr bwMode="auto">
            <a:xfrm>
              <a:off x="1296" y="3024"/>
              <a:ext cx="109" cy="122"/>
            </a:xfrm>
            <a:custGeom>
              <a:avLst/>
              <a:gdLst>
                <a:gd name="T0" fmla="*/ 0 w 135"/>
                <a:gd name="T1" fmla="*/ 0 h 192"/>
                <a:gd name="T2" fmla="*/ 135 w 135"/>
                <a:gd name="T3" fmla="*/ 192 h 192"/>
              </a:gdLst>
              <a:ahLst/>
              <a:cxnLst>
                <a:cxn ang="0">
                  <a:pos x="T0" y="T1"/>
                </a:cxn>
                <a:cxn ang="0">
                  <a:pos x="T2" y="T3"/>
                </a:cxn>
              </a:cxnLst>
              <a:rect l="0" t="0" r="r" b="b"/>
              <a:pathLst>
                <a:path w="135" h="192">
                  <a:moveTo>
                    <a:pt x="0" y="0"/>
                  </a:moveTo>
                  <a:lnTo>
                    <a:pt x="135" y="192"/>
                  </a:lnTo>
                </a:path>
              </a:pathLst>
            </a:custGeom>
            <a:noFill/>
            <a:ln w="381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Text Box 15">
              <a:extLst>
                <a:ext uri="{FF2B5EF4-FFF2-40B4-BE49-F238E27FC236}">
                  <a16:creationId xmlns:a16="http://schemas.microsoft.com/office/drawing/2014/main" xmlns="" id="{AFA2A604-D2FF-4F3A-9C73-B75B87E4197F}"/>
                </a:ext>
              </a:extLst>
            </p:cNvPr>
            <p:cNvSpPr txBox="1">
              <a:spLocks noChangeArrowheads="1"/>
            </p:cNvSpPr>
            <p:nvPr/>
          </p:nvSpPr>
          <p:spPr bwMode="auto">
            <a:xfrm>
              <a:off x="587" y="2736"/>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a</a:t>
              </a:r>
            </a:p>
          </p:txBody>
        </p:sp>
        <p:sp>
          <p:nvSpPr>
            <p:cNvPr id="112" name="Oval 16">
              <a:extLst>
                <a:ext uri="{FF2B5EF4-FFF2-40B4-BE49-F238E27FC236}">
                  <a16:creationId xmlns:a16="http://schemas.microsoft.com/office/drawing/2014/main" xmlns="" id="{099A086F-B5DE-4B63-A634-1485B530FA33}"/>
                </a:ext>
              </a:extLst>
            </p:cNvPr>
            <p:cNvSpPr>
              <a:spLocks noChangeArrowheads="1"/>
            </p:cNvSpPr>
            <p:nvPr/>
          </p:nvSpPr>
          <p:spPr bwMode="auto">
            <a:xfrm>
              <a:off x="1496" y="2740"/>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Oval 17">
              <a:extLst>
                <a:ext uri="{FF2B5EF4-FFF2-40B4-BE49-F238E27FC236}">
                  <a16:creationId xmlns:a16="http://schemas.microsoft.com/office/drawing/2014/main" xmlns="" id="{3D5B5F5F-6AFC-48BE-BE38-C1095D74E933}"/>
                </a:ext>
              </a:extLst>
            </p:cNvPr>
            <p:cNvSpPr>
              <a:spLocks noChangeArrowheads="1"/>
            </p:cNvSpPr>
            <p:nvPr/>
          </p:nvSpPr>
          <p:spPr bwMode="auto">
            <a:xfrm>
              <a:off x="1994" y="273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Oval 18">
              <a:extLst>
                <a:ext uri="{FF2B5EF4-FFF2-40B4-BE49-F238E27FC236}">
                  <a16:creationId xmlns:a16="http://schemas.microsoft.com/office/drawing/2014/main" xmlns="" id="{8D20EE9A-A391-4AD9-B0B5-2B67E3409C8B}"/>
                </a:ext>
              </a:extLst>
            </p:cNvPr>
            <p:cNvSpPr>
              <a:spLocks noChangeArrowheads="1"/>
            </p:cNvSpPr>
            <p:nvPr/>
          </p:nvSpPr>
          <p:spPr bwMode="auto">
            <a:xfrm>
              <a:off x="1008" y="3552"/>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Oval 19">
              <a:extLst>
                <a:ext uri="{FF2B5EF4-FFF2-40B4-BE49-F238E27FC236}">
                  <a16:creationId xmlns:a16="http://schemas.microsoft.com/office/drawing/2014/main" xmlns="" id="{394CC14A-1022-4227-87C6-30F5BCA8A18F}"/>
                </a:ext>
              </a:extLst>
            </p:cNvPr>
            <p:cNvSpPr>
              <a:spLocks noChangeArrowheads="1"/>
            </p:cNvSpPr>
            <p:nvPr/>
          </p:nvSpPr>
          <p:spPr bwMode="auto">
            <a:xfrm>
              <a:off x="1658" y="3552"/>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Line 20">
              <a:extLst>
                <a:ext uri="{FF2B5EF4-FFF2-40B4-BE49-F238E27FC236}">
                  <a16:creationId xmlns:a16="http://schemas.microsoft.com/office/drawing/2014/main" xmlns="" id="{30E65E8A-C418-4815-91BD-079FC9FC8DEA}"/>
                </a:ext>
              </a:extLst>
            </p:cNvPr>
            <p:cNvSpPr>
              <a:spLocks noChangeShapeType="1"/>
            </p:cNvSpPr>
            <p:nvPr/>
          </p:nvSpPr>
          <p:spPr bwMode="auto">
            <a:xfrm flipH="1">
              <a:off x="1274" y="3408"/>
              <a:ext cx="144" cy="19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21">
              <a:extLst>
                <a:ext uri="{FF2B5EF4-FFF2-40B4-BE49-F238E27FC236}">
                  <a16:creationId xmlns:a16="http://schemas.microsoft.com/office/drawing/2014/main" xmlns="" id="{BC2D8F1B-7BEC-4D74-8B85-9DF0CFC1455F}"/>
                </a:ext>
              </a:extLst>
            </p:cNvPr>
            <p:cNvSpPr>
              <a:spLocks noChangeShapeType="1"/>
            </p:cNvSpPr>
            <p:nvPr/>
          </p:nvSpPr>
          <p:spPr bwMode="auto">
            <a:xfrm>
              <a:off x="1562" y="3408"/>
              <a:ext cx="144" cy="19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Line 22">
              <a:extLst>
                <a:ext uri="{FF2B5EF4-FFF2-40B4-BE49-F238E27FC236}">
                  <a16:creationId xmlns:a16="http://schemas.microsoft.com/office/drawing/2014/main" xmlns="" id="{3759FA18-4A2D-4A4C-92D4-911F4CCB530D}"/>
                </a:ext>
              </a:extLst>
            </p:cNvPr>
            <p:cNvSpPr>
              <a:spLocks noChangeShapeType="1"/>
            </p:cNvSpPr>
            <p:nvPr/>
          </p:nvSpPr>
          <p:spPr bwMode="auto">
            <a:xfrm flipH="1">
              <a:off x="1706" y="2544"/>
              <a:ext cx="48" cy="19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Line 23">
              <a:extLst>
                <a:ext uri="{FF2B5EF4-FFF2-40B4-BE49-F238E27FC236}">
                  <a16:creationId xmlns:a16="http://schemas.microsoft.com/office/drawing/2014/main" xmlns="" id="{876DFE7A-BAB0-45BC-81EF-57ED16FF43E6}"/>
                </a:ext>
              </a:extLst>
            </p:cNvPr>
            <p:cNvSpPr>
              <a:spLocks noChangeShapeType="1"/>
            </p:cNvSpPr>
            <p:nvPr/>
          </p:nvSpPr>
          <p:spPr bwMode="auto">
            <a:xfrm>
              <a:off x="1850" y="2544"/>
              <a:ext cx="192" cy="24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Text Box 24">
              <a:extLst>
                <a:ext uri="{FF2B5EF4-FFF2-40B4-BE49-F238E27FC236}">
                  <a16:creationId xmlns:a16="http://schemas.microsoft.com/office/drawing/2014/main" xmlns="" id="{B71D50A0-75E4-4FF4-A54A-EB121B20B624}"/>
                </a:ext>
              </a:extLst>
            </p:cNvPr>
            <p:cNvSpPr txBox="1">
              <a:spLocks noChangeArrowheads="1"/>
            </p:cNvSpPr>
            <p:nvPr/>
          </p:nvSpPr>
          <p:spPr bwMode="auto">
            <a:xfrm>
              <a:off x="1067" y="3557"/>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c</a:t>
              </a:r>
            </a:p>
          </p:txBody>
        </p:sp>
        <p:sp>
          <p:nvSpPr>
            <p:cNvPr id="121" name="Text Box 25">
              <a:extLst>
                <a:ext uri="{FF2B5EF4-FFF2-40B4-BE49-F238E27FC236}">
                  <a16:creationId xmlns:a16="http://schemas.microsoft.com/office/drawing/2014/main" xmlns="" id="{B07FA41E-E134-4663-9729-38A9EF48E9C7}"/>
                </a:ext>
              </a:extLst>
            </p:cNvPr>
            <p:cNvSpPr txBox="1">
              <a:spLocks noChangeArrowheads="1"/>
            </p:cNvSpPr>
            <p:nvPr/>
          </p:nvSpPr>
          <p:spPr bwMode="auto">
            <a:xfrm>
              <a:off x="1739" y="3552"/>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d</a:t>
              </a:r>
            </a:p>
          </p:txBody>
        </p:sp>
        <p:sp>
          <p:nvSpPr>
            <p:cNvPr id="122" name="Text Box 26">
              <a:extLst>
                <a:ext uri="{FF2B5EF4-FFF2-40B4-BE49-F238E27FC236}">
                  <a16:creationId xmlns:a16="http://schemas.microsoft.com/office/drawing/2014/main" xmlns="" id="{5A15615C-B80F-4155-A23D-1DC39F07C770}"/>
                </a:ext>
              </a:extLst>
            </p:cNvPr>
            <p:cNvSpPr txBox="1">
              <a:spLocks noChangeArrowheads="1"/>
            </p:cNvSpPr>
            <p:nvPr/>
          </p:nvSpPr>
          <p:spPr bwMode="auto">
            <a:xfrm>
              <a:off x="1573" y="2751"/>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e</a:t>
              </a:r>
            </a:p>
          </p:txBody>
        </p:sp>
        <p:sp>
          <p:nvSpPr>
            <p:cNvPr id="123" name="Text Box 27">
              <a:extLst>
                <a:ext uri="{FF2B5EF4-FFF2-40B4-BE49-F238E27FC236}">
                  <a16:creationId xmlns:a16="http://schemas.microsoft.com/office/drawing/2014/main" xmlns="" id="{DFAA2E91-D5BC-4276-AC38-267098321739}"/>
                </a:ext>
              </a:extLst>
            </p:cNvPr>
            <p:cNvSpPr txBox="1">
              <a:spLocks noChangeArrowheads="1"/>
            </p:cNvSpPr>
            <p:nvPr/>
          </p:nvSpPr>
          <p:spPr bwMode="auto">
            <a:xfrm>
              <a:off x="2068" y="2747"/>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f</a:t>
              </a:r>
            </a:p>
          </p:txBody>
        </p:sp>
        <p:sp>
          <p:nvSpPr>
            <p:cNvPr id="124" name="Text Box 28">
              <a:extLst>
                <a:ext uri="{FF2B5EF4-FFF2-40B4-BE49-F238E27FC236}">
                  <a16:creationId xmlns:a16="http://schemas.microsoft.com/office/drawing/2014/main" xmlns="" id="{57AE6B4E-BB31-4AC4-8F4D-6EE0ECF266B6}"/>
                </a:ext>
              </a:extLst>
            </p:cNvPr>
            <p:cNvSpPr txBox="1">
              <a:spLocks noChangeArrowheads="1"/>
            </p:cNvSpPr>
            <p:nvPr/>
          </p:nvSpPr>
          <p:spPr bwMode="auto">
            <a:xfrm>
              <a:off x="1658" y="2272"/>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tx1"/>
                  </a:solidFill>
                  <a:latin typeface="Arial" panose="020B0604020202020204" pitchFamily="34" charset="0"/>
                </a:rPr>
                <a:t>／</a:t>
              </a:r>
            </a:p>
          </p:txBody>
        </p:sp>
        <p:sp>
          <p:nvSpPr>
            <p:cNvPr id="125" name="Text Box 29">
              <a:extLst>
                <a:ext uri="{FF2B5EF4-FFF2-40B4-BE49-F238E27FC236}">
                  <a16:creationId xmlns:a16="http://schemas.microsoft.com/office/drawing/2014/main" xmlns="" id="{99C6770A-7029-4427-8CA0-FEA4F5DE8A15}"/>
                </a:ext>
              </a:extLst>
            </p:cNvPr>
            <p:cNvSpPr txBox="1">
              <a:spLocks noChangeArrowheads="1"/>
            </p:cNvSpPr>
            <p:nvPr/>
          </p:nvSpPr>
          <p:spPr bwMode="auto">
            <a:xfrm>
              <a:off x="1400" y="3133"/>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a:t>
              </a:r>
            </a:p>
          </p:txBody>
        </p:sp>
        <p:sp>
          <p:nvSpPr>
            <p:cNvPr id="126" name="Text Box 30">
              <a:extLst>
                <a:ext uri="{FF2B5EF4-FFF2-40B4-BE49-F238E27FC236}">
                  <a16:creationId xmlns:a16="http://schemas.microsoft.com/office/drawing/2014/main" xmlns="" id="{F6408914-E176-4ACE-9C9C-639106F61D76}"/>
                </a:ext>
              </a:extLst>
            </p:cNvPr>
            <p:cNvSpPr txBox="1">
              <a:spLocks noChangeArrowheads="1"/>
            </p:cNvSpPr>
            <p:nvPr/>
          </p:nvSpPr>
          <p:spPr bwMode="auto">
            <a:xfrm>
              <a:off x="860" y="314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b</a:t>
              </a:r>
            </a:p>
          </p:txBody>
        </p:sp>
        <p:sp>
          <p:nvSpPr>
            <p:cNvPr id="127" name="Text Box 31">
              <a:extLst>
                <a:ext uri="{FF2B5EF4-FFF2-40B4-BE49-F238E27FC236}">
                  <a16:creationId xmlns:a16="http://schemas.microsoft.com/office/drawing/2014/main" xmlns="" id="{3EF04A88-7FEA-4079-A79A-5871732F676B}"/>
                </a:ext>
              </a:extLst>
            </p:cNvPr>
            <p:cNvSpPr txBox="1">
              <a:spLocks noChangeArrowheads="1"/>
            </p:cNvSpPr>
            <p:nvPr/>
          </p:nvSpPr>
          <p:spPr bwMode="auto">
            <a:xfrm>
              <a:off x="1118" y="277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a:t>
              </a:r>
            </a:p>
          </p:txBody>
        </p:sp>
        <p:sp>
          <p:nvSpPr>
            <p:cNvPr id="128" name="Text Box 32">
              <a:extLst>
                <a:ext uri="{FF2B5EF4-FFF2-40B4-BE49-F238E27FC236}">
                  <a16:creationId xmlns:a16="http://schemas.microsoft.com/office/drawing/2014/main" xmlns="" id="{D236E60B-C239-4863-9CB6-747217E02BED}"/>
                </a:ext>
              </a:extLst>
            </p:cNvPr>
            <p:cNvSpPr txBox="1">
              <a:spLocks noChangeArrowheads="1"/>
            </p:cNvSpPr>
            <p:nvPr/>
          </p:nvSpPr>
          <p:spPr bwMode="auto">
            <a:xfrm>
              <a:off x="909" y="2272"/>
              <a:ext cx="2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rPr>
                <a:t>＋</a:t>
              </a:r>
            </a:p>
          </p:txBody>
        </p:sp>
        <p:sp>
          <p:nvSpPr>
            <p:cNvPr id="129" name="Text Box 33">
              <a:extLst>
                <a:ext uri="{FF2B5EF4-FFF2-40B4-BE49-F238E27FC236}">
                  <a16:creationId xmlns:a16="http://schemas.microsoft.com/office/drawing/2014/main" xmlns="" id="{12791CD4-F2D4-47DC-91CF-D4165F557A65}"/>
                </a:ext>
              </a:extLst>
            </p:cNvPr>
            <p:cNvSpPr txBox="1">
              <a:spLocks noChangeArrowheads="1"/>
            </p:cNvSpPr>
            <p:nvPr/>
          </p:nvSpPr>
          <p:spPr bwMode="auto">
            <a:xfrm>
              <a:off x="1248" y="183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tx1"/>
                  </a:solidFill>
                  <a:latin typeface="Arial" panose="020B0604020202020204" pitchFamily="34" charset="0"/>
                </a:rPr>
                <a:t>-</a:t>
              </a:r>
            </a:p>
          </p:txBody>
        </p:sp>
        <p:sp>
          <p:nvSpPr>
            <p:cNvPr id="131" name="Oval 35">
              <a:extLst>
                <a:ext uri="{FF2B5EF4-FFF2-40B4-BE49-F238E27FC236}">
                  <a16:creationId xmlns:a16="http://schemas.microsoft.com/office/drawing/2014/main" xmlns="" id="{5E0F2F37-4CAD-4772-A385-65B51B4444BE}"/>
                </a:ext>
              </a:extLst>
            </p:cNvPr>
            <p:cNvSpPr>
              <a:spLocks noChangeArrowheads="1"/>
            </p:cNvSpPr>
            <p:nvPr/>
          </p:nvSpPr>
          <p:spPr bwMode="auto">
            <a:xfrm>
              <a:off x="864" y="2256"/>
              <a:ext cx="336" cy="288"/>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Line 36">
              <a:extLst>
                <a:ext uri="{FF2B5EF4-FFF2-40B4-BE49-F238E27FC236}">
                  <a16:creationId xmlns:a16="http://schemas.microsoft.com/office/drawing/2014/main" xmlns="" id="{A364C8D2-FA94-41D5-A164-AA0FA00719F9}"/>
                </a:ext>
              </a:extLst>
            </p:cNvPr>
            <p:cNvSpPr>
              <a:spLocks noChangeShapeType="1"/>
            </p:cNvSpPr>
            <p:nvPr/>
          </p:nvSpPr>
          <p:spPr bwMode="auto">
            <a:xfrm flipH="1">
              <a:off x="768" y="2496"/>
              <a:ext cx="192"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 name="Oval 37">
            <a:extLst>
              <a:ext uri="{FF2B5EF4-FFF2-40B4-BE49-F238E27FC236}">
                <a16:creationId xmlns:a16="http://schemas.microsoft.com/office/drawing/2014/main" xmlns="" id="{D20BC2D3-88B4-4730-B5FA-8C0F25325CBC}"/>
              </a:ext>
            </a:extLst>
          </p:cNvPr>
          <p:cNvSpPr>
            <a:spLocks noChangeArrowheads="1"/>
          </p:cNvSpPr>
          <p:nvPr/>
        </p:nvSpPr>
        <p:spPr bwMode="auto">
          <a:xfrm>
            <a:off x="8673548" y="2302565"/>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Oval 38">
            <a:extLst>
              <a:ext uri="{FF2B5EF4-FFF2-40B4-BE49-F238E27FC236}">
                <a16:creationId xmlns:a16="http://schemas.microsoft.com/office/drawing/2014/main" xmlns="" id="{39E26FE6-6654-458C-BA1F-DA6FC3155439}"/>
              </a:ext>
            </a:extLst>
          </p:cNvPr>
          <p:cNvSpPr>
            <a:spLocks noChangeArrowheads="1"/>
          </p:cNvSpPr>
          <p:nvPr/>
        </p:nvSpPr>
        <p:spPr bwMode="auto">
          <a:xfrm>
            <a:off x="8140148" y="3064565"/>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Oval 39">
            <a:extLst>
              <a:ext uri="{FF2B5EF4-FFF2-40B4-BE49-F238E27FC236}">
                <a16:creationId xmlns:a16="http://schemas.microsoft.com/office/drawing/2014/main" xmlns="" id="{D7725AE3-CC3B-4A3D-B878-9292E5102DC7}"/>
              </a:ext>
            </a:extLst>
          </p:cNvPr>
          <p:cNvSpPr>
            <a:spLocks noChangeArrowheads="1"/>
          </p:cNvSpPr>
          <p:nvPr/>
        </p:nvSpPr>
        <p:spPr bwMode="auto">
          <a:xfrm>
            <a:off x="9178373" y="1616765"/>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Oval 40">
            <a:extLst>
              <a:ext uri="{FF2B5EF4-FFF2-40B4-BE49-F238E27FC236}">
                <a16:creationId xmlns:a16="http://schemas.microsoft.com/office/drawing/2014/main" xmlns="" id="{E8E70D3D-8AA9-4ED9-A508-D4AF753A59C7}"/>
              </a:ext>
            </a:extLst>
          </p:cNvPr>
          <p:cNvSpPr>
            <a:spLocks noChangeArrowheads="1"/>
          </p:cNvSpPr>
          <p:nvPr/>
        </p:nvSpPr>
        <p:spPr bwMode="auto">
          <a:xfrm>
            <a:off x="8549723" y="3674165"/>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Oval 41">
            <a:extLst>
              <a:ext uri="{FF2B5EF4-FFF2-40B4-BE49-F238E27FC236}">
                <a16:creationId xmlns:a16="http://schemas.microsoft.com/office/drawing/2014/main" xmlns="" id="{D2C8CF4C-A2C8-4F3E-8DE7-7ED391745E91}"/>
              </a:ext>
            </a:extLst>
          </p:cNvPr>
          <p:cNvSpPr>
            <a:spLocks noChangeArrowheads="1"/>
          </p:cNvSpPr>
          <p:nvPr/>
        </p:nvSpPr>
        <p:spPr bwMode="auto">
          <a:xfrm>
            <a:off x="8930723" y="3064565"/>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Oval 42">
            <a:extLst>
              <a:ext uri="{FF2B5EF4-FFF2-40B4-BE49-F238E27FC236}">
                <a16:creationId xmlns:a16="http://schemas.microsoft.com/office/drawing/2014/main" xmlns="" id="{982DBE29-0021-441D-9FAF-E2C64B4AB447}"/>
              </a:ext>
            </a:extLst>
          </p:cNvPr>
          <p:cNvSpPr>
            <a:spLocks noChangeArrowheads="1"/>
          </p:cNvSpPr>
          <p:nvPr/>
        </p:nvSpPr>
        <p:spPr bwMode="auto">
          <a:xfrm>
            <a:off x="9864173" y="2302565"/>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Oval 43">
            <a:extLst>
              <a:ext uri="{FF2B5EF4-FFF2-40B4-BE49-F238E27FC236}">
                <a16:creationId xmlns:a16="http://schemas.microsoft.com/office/drawing/2014/main" xmlns="" id="{8AA30607-CB34-4487-A9D4-B9752397D4C2}"/>
              </a:ext>
            </a:extLst>
          </p:cNvPr>
          <p:cNvSpPr>
            <a:spLocks noChangeArrowheads="1"/>
          </p:cNvSpPr>
          <p:nvPr/>
        </p:nvSpPr>
        <p:spPr bwMode="auto">
          <a:xfrm>
            <a:off x="9678436" y="3064565"/>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Oval 44">
            <a:extLst>
              <a:ext uri="{FF2B5EF4-FFF2-40B4-BE49-F238E27FC236}">
                <a16:creationId xmlns:a16="http://schemas.microsoft.com/office/drawing/2014/main" xmlns="" id="{7606D2A1-3066-4407-B1DB-6AF92DFCE434}"/>
              </a:ext>
            </a:extLst>
          </p:cNvPr>
          <p:cNvSpPr>
            <a:spLocks noChangeArrowheads="1"/>
          </p:cNvSpPr>
          <p:nvPr/>
        </p:nvSpPr>
        <p:spPr bwMode="auto">
          <a:xfrm>
            <a:off x="9387923" y="3674165"/>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Oval 45">
            <a:extLst>
              <a:ext uri="{FF2B5EF4-FFF2-40B4-BE49-F238E27FC236}">
                <a16:creationId xmlns:a16="http://schemas.microsoft.com/office/drawing/2014/main" xmlns="" id="{34E9D45A-0DEF-40D8-960A-8D954CCDBF0F}"/>
              </a:ext>
            </a:extLst>
          </p:cNvPr>
          <p:cNvSpPr>
            <a:spLocks noChangeArrowheads="1"/>
          </p:cNvSpPr>
          <p:nvPr/>
        </p:nvSpPr>
        <p:spPr bwMode="auto">
          <a:xfrm>
            <a:off x="10469011" y="3064565"/>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Oval 46">
            <a:extLst>
              <a:ext uri="{FF2B5EF4-FFF2-40B4-BE49-F238E27FC236}">
                <a16:creationId xmlns:a16="http://schemas.microsoft.com/office/drawing/2014/main" xmlns="" id="{42F8EF9F-CD9A-4D9B-BE0A-A6112AE53FFD}"/>
              </a:ext>
            </a:extLst>
          </p:cNvPr>
          <p:cNvSpPr>
            <a:spLocks noChangeArrowheads="1"/>
          </p:cNvSpPr>
          <p:nvPr/>
        </p:nvSpPr>
        <p:spPr bwMode="auto">
          <a:xfrm>
            <a:off x="9926086" y="4359965"/>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Oval 47">
            <a:extLst>
              <a:ext uri="{FF2B5EF4-FFF2-40B4-BE49-F238E27FC236}">
                <a16:creationId xmlns:a16="http://schemas.microsoft.com/office/drawing/2014/main" xmlns="" id="{3E19244D-FBA2-4BDC-A324-75553B337E9F}"/>
              </a:ext>
            </a:extLst>
          </p:cNvPr>
          <p:cNvSpPr>
            <a:spLocks noChangeArrowheads="1"/>
          </p:cNvSpPr>
          <p:nvPr/>
        </p:nvSpPr>
        <p:spPr bwMode="auto">
          <a:xfrm>
            <a:off x="8902148" y="4359965"/>
            <a:ext cx="533400" cy="457200"/>
          </a:xfrm>
          <a:prstGeom prst="ellipse">
            <a:avLst/>
          </a:prstGeom>
          <a:solidFill>
            <a:srgbClr val="66FF33">
              <a:alpha val="50000"/>
            </a:srgbClr>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651875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box(out)">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box(out)">
                                      <p:cBhvr>
                                        <p:cTn id="17" dur="500"/>
                                        <p:tgtEl>
                                          <p:spTgt spid="13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43"/>
                                        </p:tgtEl>
                                        <p:attrNameLst>
                                          <p:attrName>style.visibility</p:attrName>
                                        </p:attrNameLst>
                                      </p:cBhvr>
                                      <p:to>
                                        <p:strVal val="visible"/>
                                      </p:to>
                                    </p:set>
                                    <p:animEffect transition="in" filter="box(out)">
                                      <p:cBhvr>
                                        <p:cTn id="22" dur="500"/>
                                        <p:tgtEl>
                                          <p:spTgt spid="14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42"/>
                                        </p:tgtEl>
                                        <p:attrNameLst>
                                          <p:attrName>style.visibility</p:attrName>
                                        </p:attrNameLst>
                                      </p:cBhvr>
                                      <p:to>
                                        <p:strVal val="visible"/>
                                      </p:to>
                                    </p:set>
                                    <p:animEffect transition="in" filter="box(out)">
                                      <p:cBhvr>
                                        <p:cTn id="27" dur="500"/>
                                        <p:tgtEl>
                                          <p:spTgt spid="14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40"/>
                                        </p:tgtEl>
                                        <p:attrNameLst>
                                          <p:attrName>style.visibility</p:attrName>
                                        </p:attrNameLst>
                                      </p:cBhvr>
                                      <p:to>
                                        <p:strVal val="visible"/>
                                      </p:to>
                                    </p:set>
                                    <p:animEffect transition="in" filter="box(out)">
                                      <p:cBhvr>
                                        <p:cTn id="32" dur="500"/>
                                        <p:tgtEl>
                                          <p:spTgt spid="14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37"/>
                                        </p:tgtEl>
                                        <p:attrNameLst>
                                          <p:attrName>style.visibility</p:attrName>
                                        </p:attrNameLst>
                                      </p:cBhvr>
                                      <p:to>
                                        <p:strVal val="visible"/>
                                      </p:to>
                                    </p:set>
                                    <p:animEffect transition="in" filter="box(out)">
                                      <p:cBhvr>
                                        <p:cTn id="37" dur="500"/>
                                        <p:tgtEl>
                                          <p:spTgt spid="13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33"/>
                                        </p:tgtEl>
                                        <p:attrNameLst>
                                          <p:attrName>style.visibility</p:attrName>
                                        </p:attrNameLst>
                                      </p:cBhvr>
                                      <p:to>
                                        <p:strVal val="visible"/>
                                      </p:to>
                                    </p:set>
                                    <p:animEffect transition="in" filter="box(out)">
                                      <p:cBhvr>
                                        <p:cTn id="42" dur="500"/>
                                        <p:tgtEl>
                                          <p:spTgt spid="13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39"/>
                                        </p:tgtEl>
                                        <p:attrNameLst>
                                          <p:attrName>style.visibility</p:attrName>
                                        </p:attrNameLst>
                                      </p:cBhvr>
                                      <p:to>
                                        <p:strVal val="visible"/>
                                      </p:to>
                                    </p:set>
                                    <p:animEffect transition="in" filter="box(out)">
                                      <p:cBhvr>
                                        <p:cTn id="47" dur="500"/>
                                        <p:tgtEl>
                                          <p:spTgt spid="13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41"/>
                                        </p:tgtEl>
                                        <p:attrNameLst>
                                          <p:attrName>style.visibility</p:attrName>
                                        </p:attrNameLst>
                                      </p:cBhvr>
                                      <p:to>
                                        <p:strVal val="visible"/>
                                      </p:to>
                                    </p:set>
                                    <p:animEffect transition="in" filter="box(out)">
                                      <p:cBhvr>
                                        <p:cTn id="52" dur="500"/>
                                        <p:tgtEl>
                                          <p:spTgt spid="14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138"/>
                                        </p:tgtEl>
                                        <p:attrNameLst>
                                          <p:attrName>style.visibility</p:attrName>
                                        </p:attrNameLst>
                                      </p:cBhvr>
                                      <p:to>
                                        <p:strVal val="visible"/>
                                      </p:to>
                                    </p:set>
                                    <p:animEffect transition="in" filter="box(out)">
                                      <p:cBhvr>
                                        <p:cTn id="57" dur="500"/>
                                        <p:tgtEl>
                                          <p:spTgt spid="138"/>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135"/>
                                        </p:tgtEl>
                                        <p:attrNameLst>
                                          <p:attrName>style.visibility</p:attrName>
                                        </p:attrNameLst>
                                      </p:cBhvr>
                                      <p:to>
                                        <p:strVal val="visible"/>
                                      </p:to>
                                    </p:set>
                                    <p:animEffect transition="in" filter="box(out)">
                                      <p:cBhvr>
                                        <p:cTn id="62" dur="500"/>
                                        <p:tgtEl>
                                          <p:spTgt spid="13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up)">
                                      <p:cBhvr>
                                        <p:cTn id="67" dur="500"/>
                                        <p:tgtEl>
                                          <p:spTgt spid="51"/>
                                        </p:tgtEl>
                                      </p:cBhvr>
                                    </p:animEffect>
                                  </p:childTnLst>
                                </p:cTn>
                              </p:par>
                            </p:childTnLst>
                          </p:cTn>
                        </p:par>
                        <p:par>
                          <p:cTn id="68" fill="hold">
                            <p:stCondLst>
                              <p:cond delay="500"/>
                            </p:stCondLst>
                            <p:childTnLst>
                              <p:par>
                                <p:cTn id="69" presetID="23" presetClass="entr" presetSubtype="16" fill="hold" grpId="0" nodeType="afterEffect">
                                  <p:stCondLst>
                                    <p:cond delay="0"/>
                                  </p:stCondLst>
                                  <p:childTnLst>
                                    <p:set>
                                      <p:cBhvr>
                                        <p:cTn id="70" dur="1" fill="hold">
                                          <p:stCondLst>
                                            <p:cond delay="0"/>
                                          </p:stCondLst>
                                        </p:cTn>
                                        <p:tgtEl>
                                          <p:spTgt spid="100"/>
                                        </p:tgtEl>
                                        <p:attrNameLst>
                                          <p:attrName>style.visibility</p:attrName>
                                        </p:attrNameLst>
                                      </p:cBhvr>
                                      <p:to>
                                        <p:strVal val="visible"/>
                                      </p:to>
                                    </p:set>
                                    <p:anim calcmode="lin" valueType="num">
                                      <p:cBhvr>
                                        <p:cTn id="71" dur="500" fill="hold"/>
                                        <p:tgtEl>
                                          <p:spTgt spid="100"/>
                                        </p:tgtEl>
                                        <p:attrNameLst>
                                          <p:attrName>ppt_w</p:attrName>
                                        </p:attrNameLst>
                                      </p:cBhvr>
                                      <p:tavLst>
                                        <p:tav tm="0">
                                          <p:val>
                                            <p:fltVal val="0"/>
                                          </p:val>
                                        </p:tav>
                                        <p:tav tm="100000">
                                          <p:val>
                                            <p:strVal val="#ppt_w"/>
                                          </p:val>
                                        </p:tav>
                                      </p:tavLst>
                                    </p:anim>
                                    <p:anim calcmode="lin" valueType="num">
                                      <p:cBhvr>
                                        <p:cTn id="72" dur="500" fill="hold"/>
                                        <p:tgtEl>
                                          <p:spTgt spid="10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1" grpId="0" autoUpdateAnimBg="0"/>
      <p:bldP spid="10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Text Box 3">
            <a:hlinkClick r:id="" action="ppaction://noaction"/>
            <a:extLst>
              <a:ext uri="{FF2B5EF4-FFF2-40B4-BE49-F238E27FC236}">
                <a16:creationId xmlns:a16="http://schemas.microsoft.com/office/drawing/2014/main" xmlns="" id="{01116288-1026-413A-80B8-3EDB38184844}"/>
              </a:ext>
            </a:extLst>
          </p:cNvPr>
          <p:cNvSpPr txBox="1">
            <a:spLocks noChangeArrowheads="1"/>
          </p:cNvSpPr>
          <p:nvPr/>
        </p:nvSpPr>
        <p:spPr bwMode="auto">
          <a:xfrm>
            <a:off x="1551884" y="1248206"/>
            <a:ext cx="948631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dirty="0">
                <a:latin typeface="Times New Roman" panose="02020603050405020304" pitchFamily="18" charset="0"/>
                <a:cs typeface="Times New Roman" panose="02020603050405020304" pitchFamily="18" charset="0"/>
              </a:rPr>
              <a:t>void</a:t>
            </a:r>
            <a:r>
              <a:rPr lang="en-US" altLang="zh-CN" sz="4000" dirty="0">
                <a:latin typeface="Times New Roman" panose="02020603050405020304" pitchFamily="18" charset="0"/>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Postorder</a:t>
            </a:r>
            <a:r>
              <a:rPr lang="en-US" altLang="zh-CN" sz="4000" dirty="0">
                <a:latin typeface="Times New Roman" panose="02020603050405020304" pitchFamily="18" charset="0"/>
                <a:cs typeface="Times New Roman" panose="02020603050405020304" pitchFamily="18" charset="0"/>
              </a:rPr>
              <a:t> (</a:t>
            </a:r>
            <a:r>
              <a:rPr lang="en-US" altLang="zh-CN" sz="4000" dirty="0" err="1">
                <a:solidFill>
                  <a:srgbClr val="FF0000"/>
                </a:solidFill>
                <a:latin typeface="Times New Roman" panose="02020603050405020304" pitchFamily="18" charset="0"/>
                <a:cs typeface="Times New Roman" panose="02020603050405020304" pitchFamily="18" charset="0"/>
              </a:rPr>
              <a:t>BiTree</a:t>
            </a:r>
            <a:r>
              <a:rPr lang="en-US" altLang="zh-CN" sz="4000" dirty="0">
                <a:solidFill>
                  <a:srgbClr val="FF0000"/>
                </a:solidFill>
                <a:latin typeface="Times New Roman" panose="02020603050405020304" pitchFamily="18" charset="0"/>
                <a:cs typeface="Times New Roman" panose="02020603050405020304" pitchFamily="18" charset="0"/>
              </a:rPr>
              <a:t> T</a:t>
            </a:r>
            <a:r>
              <a:rPr lang="en-US" altLang="zh-CN" sz="4000" dirty="0">
                <a:latin typeface="Times New Roman" panose="02020603050405020304" pitchFamily="18" charset="0"/>
                <a:cs typeface="Times New Roman" panose="02020603050405020304" pitchFamily="18" charset="0"/>
              </a:rPr>
              <a:t>)</a:t>
            </a:r>
          </a:p>
          <a:p>
            <a:pPr eaLnBrk="1" hangingPunct="1"/>
            <a:r>
              <a:rPr lang="en-US" altLang="zh-CN" sz="4000" b="1" dirty="0">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 </a:t>
            </a:r>
            <a:r>
              <a:rPr lang="zh-CN" altLang="en-US" sz="4000" dirty="0">
                <a:latin typeface="Times New Roman" panose="02020603050405020304" pitchFamily="18" charset="0"/>
                <a:ea typeface="楷体_GB2312" pitchFamily="49" charset="-122"/>
                <a:cs typeface="Times New Roman" panose="02020603050405020304" pitchFamily="18" charset="0"/>
              </a:rPr>
              <a:t>后序遍历二叉树</a:t>
            </a:r>
            <a:r>
              <a:rPr lang="zh-CN" altLang="en-US" sz="4000" b="1" dirty="0">
                <a:latin typeface="Times New Roman" panose="02020603050405020304" pitchFamily="18" charset="0"/>
                <a:cs typeface="Times New Roman" panose="02020603050405020304" pitchFamily="18" charset="0"/>
              </a:rPr>
              <a:t> </a:t>
            </a:r>
          </a:p>
          <a:p>
            <a:pPr eaLnBrk="1" hangingPunct="1"/>
            <a:r>
              <a:rPr lang="zh-CN" altLang="en-US" sz="4000" dirty="0">
                <a:latin typeface="Times New Roman" panose="02020603050405020304" pitchFamily="18" charset="0"/>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if </a:t>
            </a:r>
            <a:r>
              <a:rPr lang="en-US" altLang="zh-CN" sz="4000" dirty="0">
                <a:latin typeface="Times New Roman" panose="02020603050405020304" pitchFamily="18" charset="0"/>
                <a:cs typeface="Times New Roman" panose="02020603050405020304" pitchFamily="18" charset="0"/>
              </a:rPr>
              <a:t>(T)</a:t>
            </a:r>
            <a:r>
              <a:rPr lang="en-US" altLang="zh-CN" sz="4000" b="1" dirty="0">
                <a:latin typeface="Times New Roman" panose="02020603050405020304" pitchFamily="18" charset="0"/>
                <a:cs typeface="Times New Roman" panose="02020603050405020304" pitchFamily="18" charset="0"/>
              </a:rPr>
              <a:t> {</a:t>
            </a:r>
            <a:endParaRPr lang="zh-CN" altLang="en-US" sz="4000" dirty="0">
              <a:latin typeface="Times New Roman" panose="02020603050405020304" pitchFamily="18" charset="0"/>
              <a:cs typeface="Times New Roman" panose="02020603050405020304" pitchFamily="18" charset="0"/>
            </a:endParaRPr>
          </a:p>
          <a:p>
            <a:r>
              <a:rPr lang="zh-CN" altLang="en-US" sz="4000" dirty="0">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Postorder</a:t>
            </a:r>
            <a:r>
              <a:rPr lang="en-US" altLang="zh-CN" sz="4000" dirty="0">
                <a:latin typeface="Times New Roman" panose="02020603050405020304" pitchFamily="18" charset="0"/>
                <a:cs typeface="Times New Roman" panose="02020603050405020304" pitchFamily="18" charset="0"/>
              </a:rPr>
              <a:t>(</a:t>
            </a:r>
            <a:r>
              <a:rPr lang="en-US" altLang="zh-CN" sz="4000" dirty="0">
                <a:solidFill>
                  <a:srgbClr val="FF0000"/>
                </a:solidFill>
                <a:latin typeface="Times New Roman" panose="02020603050405020304" pitchFamily="18" charset="0"/>
                <a:cs typeface="Times New Roman" panose="02020603050405020304" pitchFamily="18" charset="0"/>
              </a:rPr>
              <a:t>T-&gt;</a:t>
            </a:r>
            <a:r>
              <a:rPr lang="en-US" altLang="zh-CN" sz="4000" dirty="0" err="1">
                <a:solidFill>
                  <a:srgbClr val="FF0000"/>
                </a:solidFill>
                <a:latin typeface="Times New Roman" panose="02020603050405020304" pitchFamily="18" charset="0"/>
                <a:cs typeface="Times New Roman" panose="02020603050405020304" pitchFamily="18" charset="0"/>
              </a:rPr>
              <a:t>lchild</a:t>
            </a:r>
            <a:r>
              <a:rPr lang="en-US" altLang="zh-CN" sz="4000" dirty="0">
                <a:latin typeface="Times New Roman" panose="02020603050405020304" pitchFamily="18" charset="0"/>
                <a:cs typeface="Times New Roman" panose="02020603050405020304" pitchFamily="18" charset="0"/>
              </a:rPr>
              <a:t>); // </a:t>
            </a:r>
            <a:r>
              <a:rPr lang="zh-CN" altLang="en-US" sz="4000" dirty="0">
                <a:latin typeface="Times New Roman" panose="02020603050405020304" pitchFamily="18" charset="0"/>
                <a:ea typeface="楷体_GB2312" pitchFamily="49" charset="-122"/>
                <a:cs typeface="Times New Roman" panose="02020603050405020304" pitchFamily="18" charset="0"/>
              </a:rPr>
              <a:t>遍历左子树</a:t>
            </a:r>
            <a:endParaRPr lang="en-US" altLang="zh-CN" sz="4000" dirty="0">
              <a:latin typeface="Times New Roman" panose="02020603050405020304" pitchFamily="18" charset="0"/>
              <a:ea typeface="楷体_GB2312" pitchFamily="49" charset="-122"/>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Postorder</a:t>
            </a:r>
            <a:r>
              <a:rPr lang="en-US" altLang="zh-CN" sz="4000" dirty="0">
                <a:latin typeface="Times New Roman" panose="02020603050405020304" pitchFamily="18" charset="0"/>
                <a:cs typeface="Times New Roman" panose="02020603050405020304" pitchFamily="18" charset="0"/>
              </a:rPr>
              <a:t>(</a:t>
            </a:r>
            <a:r>
              <a:rPr lang="en-US" altLang="zh-CN" sz="4000" dirty="0">
                <a:solidFill>
                  <a:srgbClr val="FF0000"/>
                </a:solidFill>
                <a:latin typeface="Times New Roman" panose="02020603050405020304" pitchFamily="18" charset="0"/>
                <a:cs typeface="Times New Roman" panose="02020603050405020304" pitchFamily="18" charset="0"/>
              </a:rPr>
              <a:t>T-&gt;</a:t>
            </a:r>
            <a:r>
              <a:rPr lang="en-US" altLang="zh-CN" sz="4000" dirty="0" err="1">
                <a:solidFill>
                  <a:srgbClr val="FF0000"/>
                </a:solidFill>
                <a:latin typeface="Times New Roman" panose="02020603050405020304" pitchFamily="18" charset="0"/>
                <a:cs typeface="Times New Roman" panose="02020603050405020304" pitchFamily="18" charset="0"/>
              </a:rPr>
              <a:t>rchild</a:t>
            </a:r>
            <a:r>
              <a:rPr lang="en-US" altLang="zh-CN" sz="4000" dirty="0">
                <a:latin typeface="Times New Roman" panose="02020603050405020304" pitchFamily="18" charset="0"/>
                <a:cs typeface="Times New Roman" panose="02020603050405020304" pitchFamily="18" charset="0"/>
              </a:rPr>
              <a:t>);// </a:t>
            </a:r>
            <a:r>
              <a:rPr lang="zh-CN" altLang="en-US" sz="4000" dirty="0">
                <a:latin typeface="Times New Roman" panose="02020603050405020304" pitchFamily="18" charset="0"/>
                <a:ea typeface="楷体_GB2312" pitchFamily="49" charset="-122"/>
                <a:cs typeface="Times New Roman" panose="02020603050405020304" pitchFamily="18" charset="0"/>
              </a:rPr>
              <a:t>遍历右子树</a:t>
            </a:r>
            <a:endParaRPr lang="zh-CN" altLang="en-US" sz="4000" dirty="0">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ea typeface="楷体_GB2312" pitchFamily="49" charset="-122"/>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printf</a:t>
            </a:r>
            <a:r>
              <a:rPr lang="zh-CN" altLang="en-US" sz="4000" dirty="0">
                <a:latin typeface="Times New Roman" panose="02020603050405020304" pitchFamily="18" charset="0"/>
                <a:cs typeface="Times New Roman" panose="02020603050405020304" pitchFamily="18" charset="0"/>
              </a:rPr>
              <a:t>（</a:t>
            </a:r>
            <a:r>
              <a:rPr lang="en-US" altLang="zh-CN" sz="4000" dirty="0">
                <a:solidFill>
                  <a:srgbClr val="FF0000"/>
                </a:solidFill>
                <a:latin typeface="Times New Roman" panose="02020603050405020304" pitchFamily="18" charset="0"/>
                <a:cs typeface="Times New Roman" panose="02020603050405020304" pitchFamily="18" charset="0"/>
              </a:rPr>
              <a:t>T-&gt;data</a:t>
            </a:r>
            <a:r>
              <a:rPr lang="zh-CN" altLang="en-US" sz="4000" dirty="0">
                <a:latin typeface="Times New Roman" panose="02020603050405020304" pitchFamily="18" charset="0"/>
                <a:cs typeface="Times New Roman" panose="02020603050405020304" pitchFamily="18" charset="0"/>
              </a:rPr>
              <a:t>）</a:t>
            </a:r>
            <a:r>
              <a:rPr lang="en-US" altLang="zh-CN" sz="4000" dirty="0">
                <a:latin typeface="Times New Roman" panose="02020603050405020304" pitchFamily="18" charset="0"/>
                <a:cs typeface="Times New Roman" panose="02020603050405020304" pitchFamily="18" charset="0"/>
              </a:rPr>
              <a:t>;   // </a:t>
            </a:r>
            <a:r>
              <a:rPr lang="zh-CN" altLang="en-US" sz="4000" dirty="0">
                <a:solidFill>
                  <a:srgbClr val="333399"/>
                </a:solidFill>
                <a:latin typeface="Times New Roman" panose="02020603050405020304" pitchFamily="18" charset="0"/>
                <a:ea typeface="楷体_GB2312" pitchFamily="49" charset="-122"/>
                <a:cs typeface="Times New Roman" panose="02020603050405020304" pitchFamily="18" charset="0"/>
              </a:rPr>
              <a:t>访问结点</a:t>
            </a:r>
            <a:endParaRPr lang="zh-CN" altLang="en-US" sz="4000" dirty="0">
              <a:latin typeface="Times New Roman" panose="02020603050405020304" pitchFamily="18" charset="0"/>
              <a:cs typeface="Times New Roman" panose="02020603050405020304" pitchFamily="18" charset="0"/>
            </a:endParaRPr>
          </a:p>
          <a:p>
            <a:r>
              <a:rPr lang="en-US" altLang="zh-CN" sz="4000" b="1" dirty="0">
                <a:latin typeface="Times New Roman" panose="02020603050405020304" pitchFamily="18" charset="0"/>
                <a:cs typeface="Times New Roman" panose="02020603050405020304" pitchFamily="18" charset="0"/>
              </a:rPr>
              <a:t>	}</a:t>
            </a:r>
          </a:p>
          <a:p>
            <a:pPr eaLnBrk="1" hangingPunct="1"/>
            <a:r>
              <a:rPr lang="en-US" altLang="zh-CN" sz="4000" b="1"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xmlns="" id="{FB273304-3657-4B7D-A3E9-03B25F11B89C}"/>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Tree>
    <p:extLst>
      <p:ext uri="{BB962C8B-B14F-4D97-AF65-F5344CB8AC3E}">
        <p14:creationId xmlns:p14="http://schemas.microsoft.com/office/powerpoint/2010/main" val="1960092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391171"/>
                                        </p:tgtEl>
                                        <p:attrNameLst>
                                          <p:attrName>style.visibility</p:attrName>
                                        </p:attrNameLst>
                                      </p:cBhvr>
                                      <p:to>
                                        <p:strVal val="visible"/>
                                      </p:to>
                                    </p:set>
                                    <p:anim calcmode="lin" valueType="num">
                                      <p:cBhvr>
                                        <p:cTn id="7" dur="500" fill="hold"/>
                                        <p:tgtEl>
                                          <p:spTgt spid="391171"/>
                                        </p:tgtEl>
                                        <p:attrNameLst>
                                          <p:attrName>ppt_x</p:attrName>
                                        </p:attrNameLst>
                                      </p:cBhvr>
                                      <p:tavLst>
                                        <p:tav tm="0">
                                          <p:val>
                                            <p:strVal val="#ppt_x"/>
                                          </p:val>
                                        </p:tav>
                                        <p:tav tm="100000">
                                          <p:val>
                                            <p:strVal val="#ppt_x"/>
                                          </p:val>
                                        </p:tav>
                                      </p:tavLst>
                                    </p:anim>
                                    <p:anim calcmode="lin" valueType="num">
                                      <p:cBhvr>
                                        <p:cTn id="8" dur="500" fill="hold"/>
                                        <p:tgtEl>
                                          <p:spTgt spid="391171"/>
                                        </p:tgtEl>
                                        <p:attrNameLst>
                                          <p:attrName>ppt_y</p:attrName>
                                        </p:attrNameLst>
                                      </p:cBhvr>
                                      <p:tavLst>
                                        <p:tav tm="0">
                                          <p:val>
                                            <p:strVal val="#ppt_y+#ppt_h/2"/>
                                          </p:val>
                                        </p:tav>
                                        <p:tav tm="100000">
                                          <p:val>
                                            <p:strVal val="#ppt_y"/>
                                          </p:val>
                                        </p:tav>
                                      </p:tavLst>
                                    </p:anim>
                                    <p:anim calcmode="lin" valueType="num">
                                      <p:cBhvr>
                                        <p:cTn id="9" dur="500" fill="hold"/>
                                        <p:tgtEl>
                                          <p:spTgt spid="391171"/>
                                        </p:tgtEl>
                                        <p:attrNameLst>
                                          <p:attrName>ppt_w</p:attrName>
                                        </p:attrNameLst>
                                      </p:cBhvr>
                                      <p:tavLst>
                                        <p:tav tm="0">
                                          <p:val>
                                            <p:strVal val="#ppt_w"/>
                                          </p:val>
                                        </p:tav>
                                        <p:tav tm="100000">
                                          <p:val>
                                            <p:strVal val="#ppt_w"/>
                                          </p:val>
                                        </p:tav>
                                      </p:tavLst>
                                    </p:anim>
                                    <p:anim calcmode="lin" valueType="num">
                                      <p:cBhvr>
                                        <p:cTn id="10" dur="500" fill="hold"/>
                                        <p:tgtEl>
                                          <p:spTgt spid="3911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xmlns="" id="{57ECE3B8-B637-4E93-8772-FD6E70CEA354}"/>
              </a:ext>
            </a:extLst>
          </p:cNvPr>
          <p:cNvSpPr>
            <a:spLocks noGrp="1" noChangeArrowheads="1"/>
          </p:cNvSpPr>
          <p:nvPr>
            <p:ph type="body" idx="1"/>
          </p:nvPr>
        </p:nvSpPr>
        <p:spPr>
          <a:xfrm>
            <a:off x="1919288" y="1125538"/>
            <a:ext cx="7772400" cy="1241424"/>
          </a:xfrm>
        </p:spPr>
        <p:txBody>
          <a:bodyPr/>
          <a:lstStyle/>
          <a:p>
            <a:r>
              <a:rPr lang="zh-CN" altLang="en-US" b="1" dirty="0"/>
              <a:t>问题：如何根据遍历的序列唯一确定一棵二叉树？</a:t>
            </a:r>
          </a:p>
          <a:p>
            <a:pPr lvl="1"/>
            <a:r>
              <a:rPr lang="zh-CN" altLang="en-US" b="1" dirty="0"/>
              <a:t>已知</a:t>
            </a:r>
            <a:r>
              <a:rPr lang="zh-CN" altLang="en-US" b="1" dirty="0">
                <a:solidFill>
                  <a:srgbClr val="FF0000"/>
                </a:solidFill>
              </a:rPr>
              <a:t>先序</a:t>
            </a:r>
            <a:r>
              <a:rPr lang="zh-CN" altLang="en-US" b="1" dirty="0"/>
              <a:t>遍历序列？</a:t>
            </a:r>
            <a:endParaRPr lang="en-US" altLang="zh-CN" b="1" dirty="0"/>
          </a:p>
          <a:p>
            <a:pPr lvl="1"/>
            <a:r>
              <a:rPr lang="zh-CN" altLang="en-US" dirty="0"/>
              <a:t>已知</a:t>
            </a:r>
            <a:r>
              <a:rPr lang="zh-CN" altLang="en-US" dirty="0">
                <a:solidFill>
                  <a:srgbClr val="FF0000"/>
                </a:solidFill>
              </a:rPr>
              <a:t>中序</a:t>
            </a:r>
            <a:r>
              <a:rPr lang="zh-CN" altLang="en-US" dirty="0"/>
              <a:t>遍历序列？</a:t>
            </a:r>
            <a:endParaRPr lang="en-US" altLang="zh-CN" dirty="0"/>
          </a:p>
          <a:p>
            <a:pPr lvl="1"/>
            <a:r>
              <a:rPr lang="zh-CN" altLang="en-US" dirty="0"/>
              <a:t>已知</a:t>
            </a:r>
            <a:r>
              <a:rPr lang="zh-CN" altLang="en-US" dirty="0">
                <a:solidFill>
                  <a:srgbClr val="FF0000"/>
                </a:solidFill>
              </a:rPr>
              <a:t>后序</a:t>
            </a:r>
            <a:r>
              <a:rPr lang="zh-CN" altLang="en-US" dirty="0"/>
              <a:t>遍历序列？</a:t>
            </a:r>
            <a:endParaRPr lang="en-US" altLang="zh-CN" dirty="0"/>
          </a:p>
          <a:p>
            <a:pPr lvl="1"/>
            <a:r>
              <a:rPr lang="zh-CN" altLang="en-US" b="1" dirty="0"/>
              <a:t>已知</a:t>
            </a:r>
            <a:r>
              <a:rPr lang="zh-CN" altLang="en-US" b="1" dirty="0">
                <a:solidFill>
                  <a:srgbClr val="FF0000"/>
                </a:solidFill>
              </a:rPr>
              <a:t>先序和中序</a:t>
            </a:r>
            <a:r>
              <a:rPr lang="zh-CN" altLang="en-US" b="1" dirty="0"/>
              <a:t>序列？</a:t>
            </a:r>
            <a:endParaRPr lang="en-US" altLang="zh-CN" b="1" dirty="0"/>
          </a:p>
          <a:p>
            <a:pPr lvl="1"/>
            <a:r>
              <a:rPr lang="zh-CN" altLang="en-US" dirty="0"/>
              <a:t>已知</a:t>
            </a:r>
            <a:r>
              <a:rPr lang="zh-CN" altLang="en-US" dirty="0">
                <a:solidFill>
                  <a:srgbClr val="FF0000"/>
                </a:solidFill>
              </a:rPr>
              <a:t>先序和后序</a:t>
            </a:r>
            <a:r>
              <a:rPr lang="zh-CN" altLang="en-US" dirty="0"/>
              <a:t>序列？</a:t>
            </a:r>
            <a:endParaRPr lang="en-US" altLang="zh-CN" dirty="0"/>
          </a:p>
          <a:p>
            <a:pPr lvl="1"/>
            <a:r>
              <a:rPr lang="zh-CN" altLang="en-US" b="1" dirty="0"/>
              <a:t>已知</a:t>
            </a:r>
            <a:r>
              <a:rPr lang="zh-CN" altLang="en-US" b="1" dirty="0">
                <a:solidFill>
                  <a:srgbClr val="FF0000"/>
                </a:solidFill>
              </a:rPr>
              <a:t>中序和后序</a:t>
            </a:r>
            <a:r>
              <a:rPr lang="zh-CN" altLang="en-US" b="1" dirty="0"/>
              <a:t>序列？</a:t>
            </a:r>
            <a:endParaRPr lang="en-US" altLang="zh-CN" b="1" dirty="0"/>
          </a:p>
        </p:txBody>
      </p:sp>
      <p:sp>
        <p:nvSpPr>
          <p:cNvPr id="20"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Tree>
    <p:extLst>
      <p:ext uri="{BB962C8B-B14F-4D97-AF65-F5344CB8AC3E}">
        <p14:creationId xmlns:p14="http://schemas.microsoft.com/office/powerpoint/2010/main" val="87445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766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766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766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766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766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76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xmlns="" id="{57ECE3B8-B637-4E93-8772-FD6E70CEA354}"/>
              </a:ext>
            </a:extLst>
          </p:cNvPr>
          <p:cNvSpPr>
            <a:spLocks noGrp="1" noChangeArrowheads="1"/>
          </p:cNvSpPr>
          <p:nvPr>
            <p:ph type="body" idx="1"/>
          </p:nvPr>
        </p:nvSpPr>
        <p:spPr>
          <a:xfrm>
            <a:off x="1758157" y="1510301"/>
            <a:ext cx="7772400" cy="1241424"/>
          </a:xfrm>
        </p:spPr>
        <p:txBody>
          <a:bodyPr/>
          <a:lstStyle/>
          <a:p>
            <a:pPr lvl="1"/>
            <a:r>
              <a:rPr lang="zh-CN" altLang="en-US" b="1"/>
              <a:t>分别写出下图二叉树的先序遍历序列</a:t>
            </a:r>
          </a:p>
        </p:txBody>
      </p:sp>
      <p:grpSp>
        <p:nvGrpSpPr>
          <p:cNvPr id="497683" name="Group 19">
            <a:extLst>
              <a:ext uri="{FF2B5EF4-FFF2-40B4-BE49-F238E27FC236}">
                <a16:creationId xmlns:a16="http://schemas.microsoft.com/office/drawing/2014/main" xmlns="" id="{6BAA216F-EEA3-4906-A553-A1EBA211F2BA}"/>
              </a:ext>
            </a:extLst>
          </p:cNvPr>
          <p:cNvGrpSpPr>
            <a:grpSpLocks/>
          </p:cNvGrpSpPr>
          <p:nvPr/>
        </p:nvGrpSpPr>
        <p:grpSpPr bwMode="auto">
          <a:xfrm>
            <a:off x="2348707" y="2658856"/>
            <a:ext cx="6199187" cy="1722438"/>
            <a:chOff x="867" y="2614"/>
            <a:chExt cx="3905" cy="1085"/>
          </a:xfrm>
        </p:grpSpPr>
        <p:pic>
          <p:nvPicPr>
            <p:cNvPr id="497667" name="Picture 3" descr="d4">
              <a:extLst>
                <a:ext uri="{FF2B5EF4-FFF2-40B4-BE49-F238E27FC236}">
                  <a16:creationId xmlns:a16="http://schemas.microsoft.com/office/drawing/2014/main" xmlns="" id="{29235732-DD03-4385-B799-6D19C81C6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 y="2659"/>
              <a:ext cx="3888" cy="1040"/>
            </a:xfrm>
            <a:prstGeom prst="rect">
              <a:avLst/>
            </a:prstGeom>
            <a:noFill/>
            <a:extLst>
              <a:ext uri="{909E8E84-426E-40DD-AFC4-6F175D3DCCD1}">
                <a14:hiddenFill xmlns:a14="http://schemas.microsoft.com/office/drawing/2010/main">
                  <a:solidFill>
                    <a:srgbClr val="FFFFFF"/>
                  </a:solidFill>
                </a14:hiddenFill>
              </a:ext>
            </a:extLst>
          </p:spPr>
        </p:pic>
        <p:sp>
          <p:nvSpPr>
            <p:cNvPr id="497668" name="Rectangle 4">
              <a:extLst>
                <a:ext uri="{FF2B5EF4-FFF2-40B4-BE49-F238E27FC236}">
                  <a16:creationId xmlns:a16="http://schemas.microsoft.com/office/drawing/2014/main" xmlns="" id="{6B5D2FFB-E614-4440-8C0F-538346DE54B1}"/>
                </a:ext>
              </a:extLst>
            </p:cNvPr>
            <p:cNvSpPr>
              <a:spLocks noChangeArrowheads="1"/>
            </p:cNvSpPr>
            <p:nvPr/>
          </p:nvSpPr>
          <p:spPr bwMode="auto">
            <a:xfrm>
              <a:off x="1292" y="26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A</a:t>
              </a:r>
            </a:p>
          </p:txBody>
        </p:sp>
        <p:sp>
          <p:nvSpPr>
            <p:cNvPr id="497669"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1111"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B</a:t>
              </a:r>
            </a:p>
          </p:txBody>
        </p:sp>
        <p:sp>
          <p:nvSpPr>
            <p:cNvPr id="497670" name="Rectangle 6">
              <a:extLst>
                <a:ext uri="{FF2B5EF4-FFF2-40B4-BE49-F238E27FC236}">
                  <a16:creationId xmlns:a16="http://schemas.microsoft.com/office/drawing/2014/main" xmlns="" id="{A6F42155-69F3-49A9-9B53-F18D0B22B118}"/>
                </a:ext>
              </a:extLst>
            </p:cNvPr>
            <p:cNvSpPr>
              <a:spLocks noChangeArrowheads="1"/>
            </p:cNvSpPr>
            <p:nvPr/>
          </p:nvSpPr>
          <p:spPr bwMode="auto">
            <a:xfrm>
              <a:off x="1791"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dirty="0">
                  <a:solidFill>
                    <a:srgbClr val="FF3300"/>
                  </a:solidFill>
                </a:rPr>
                <a:t>B</a:t>
              </a:r>
            </a:p>
          </p:txBody>
        </p:sp>
        <p:sp>
          <p:nvSpPr>
            <p:cNvPr id="497671" name="Rectangle 7">
              <a:extLst>
                <a:ext uri="{FF2B5EF4-FFF2-40B4-BE49-F238E27FC236}">
                  <a16:creationId xmlns:a16="http://schemas.microsoft.com/office/drawing/2014/main" xmlns="" id="{3A848106-D76D-4B03-A4FE-56636AF7EE65}"/>
                </a:ext>
              </a:extLst>
            </p:cNvPr>
            <p:cNvSpPr>
              <a:spLocks noChangeArrowheads="1"/>
            </p:cNvSpPr>
            <p:nvPr/>
          </p:nvSpPr>
          <p:spPr bwMode="auto">
            <a:xfrm>
              <a:off x="2472"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B</a:t>
              </a:r>
            </a:p>
          </p:txBody>
        </p:sp>
        <p:sp>
          <p:nvSpPr>
            <p:cNvPr id="497672" name="Rectangle 8">
              <a:extLst>
                <a:ext uri="{FF2B5EF4-FFF2-40B4-BE49-F238E27FC236}">
                  <a16:creationId xmlns:a16="http://schemas.microsoft.com/office/drawing/2014/main" xmlns="" id="{838518DE-37F6-415C-9681-9C88B42098A5}"/>
                </a:ext>
              </a:extLst>
            </p:cNvPr>
            <p:cNvSpPr>
              <a:spLocks noChangeArrowheads="1"/>
            </p:cNvSpPr>
            <p:nvPr/>
          </p:nvSpPr>
          <p:spPr bwMode="auto">
            <a:xfrm>
              <a:off x="3606"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B</a:t>
              </a:r>
            </a:p>
          </p:txBody>
        </p:sp>
        <p:sp>
          <p:nvSpPr>
            <p:cNvPr id="497673" name="Rectangle 9">
              <a:extLst>
                <a:ext uri="{FF2B5EF4-FFF2-40B4-BE49-F238E27FC236}">
                  <a16:creationId xmlns:a16="http://schemas.microsoft.com/office/drawing/2014/main" xmlns="" id="{1C33F069-5B15-46C1-B9FC-1CB32F129D0D}"/>
                </a:ext>
              </a:extLst>
            </p:cNvPr>
            <p:cNvSpPr>
              <a:spLocks noChangeArrowheads="1"/>
            </p:cNvSpPr>
            <p:nvPr/>
          </p:nvSpPr>
          <p:spPr bwMode="auto">
            <a:xfrm>
              <a:off x="4332"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B</a:t>
              </a:r>
            </a:p>
          </p:txBody>
        </p:sp>
        <p:sp>
          <p:nvSpPr>
            <p:cNvPr id="497674" name="Rectangle 10">
              <a:extLst>
                <a:ext uri="{FF2B5EF4-FFF2-40B4-BE49-F238E27FC236}">
                  <a16:creationId xmlns:a16="http://schemas.microsoft.com/office/drawing/2014/main" xmlns="" id="{7F33506A-2D7C-4A1B-9FFD-1E04D45BCD81}"/>
                </a:ext>
              </a:extLst>
            </p:cNvPr>
            <p:cNvSpPr>
              <a:spLocks noChangeArrowheads="1"/>
            </p:cNvSpPr>
            <p:nvPr/>
          </p:nvSpPr>
          <p:spPr bwMode="auto">
            <a:xfrm>
              <a:off x="867" y="3430"/>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5" name="Rectangle 11">
              <a:extLst>
                <a:ext uri="{FF2B5EF4-FFF2-40B4-BE49-F238E27FC236}">
                  <a16:creationId xmlns:a16="http://schemas.microsoft.com/office/drawing/2014/main" xmlns="" id="{51C2B92E-3A47-4DA0-83E9-61BCB8FB91C7}"/>
                </a:ext>
              </a:extLst>
            </p:cNvPr>
            <p:cNvSpPr>
              <a:spLocks noChangeArrowheads="1"/>
            </p:cNvSpPr>
            <p:nvPr/>
          </p:nvSpPr>
          <p:spPr bwMode="auto">
            <a:xfrm>
              <a:off x="2018" y="34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6" name="Rectangle 12">
              <a:extLst>
                <a:ext uri="{FF2B5EF4-FFF2-40B4-BE49-F238E27FC236}">
                  <a16:creationId xmlns:a16="http://schemas.microsoft.com/office/drawing/2014/main" xmlns="" id="{B652671D-CE46-40D6-B07B-C1D51D2153C9}"/>
                </a:ext>
              </a:extLst>
            </p:cNvPr>
            <p:cNvSpPr>
              <a:spLocks noChangeArrowheads="1"/>
            </p:cNvSpPr>
            <p:nvPr/>
          </p:nvSpPr>
          <p:spPr bwMode="auto">
            <a:xfrm>
              <a:off x="2925" y="3051"/>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7" name="Rectangle 13">
              <a:extLst>
                <a:ext uri="{FF2B5EF4-FFF2-40B4-BE49-F238E27FC236}">
                  <a16:creationId xmlns:a16="http://schemas.microsoft.com/office/drawing/2014/main" xmlns="" id="{D024A464-70AD-4286-BDB8-950CCFEAB009}"/>
                </a:ext>
              </a:extLst>
            </p:cNvPr>
            <p:cNvSpPr>
              <a:spLocks noChangeArrowheads="1"/>
            </p:cNvSpPr>
            <p:nvPr/>
          </p:nvSpPr>
          <p:spPr bwMode="auto">
            <a:xfrm>
              <a:off x="3379" y="3430"/>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8" name="Rectangle 14">
              <a:extLst>
                <a:ext uri="{FF2B5EF4-FFF2-40B4-BE49-F238E27FC236}">
                  <a16:creationId xmlns:a16="http://schemas.microsoft.com/office/drawing/2014/main" xmlns="" id="{BA303620-9123-48B6-84B0-1B25D846DBD5}"/>
                </a:ext>
              </a:extLst>
            </p:cNvPr>
            <p:cNvSpPr>
              <a:spLocks noChangeArrowheads="1"/>
            </p:cNvSpPr>
            <p:nvPr/>
          </p:nvSpPr>
          <p:spPr bwMode="auto">
            <a:xfrm>
              <a:off x="4513" y="3430"/>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9" name="Rectangle 15">
              <a:extLst>
                <a:ext uri="{FF2B5EF4-FFF2-40B4-BE49-F238E27FC236}">
                  <a16:creationId xmlns:a16="http://schemas.microsoft.com/office/drawing/2014/main" xmlns="" id="{8C1FC2A4-8442-4591-871E-C6396EC27835}"/>
                </a:ext>
              </a:extLst>
            </p:cNvPr>
            <p:cNvSpPr>
              <a:spLocks noChangeArrowheads="1"/>
            </p:cNvSpPr>
            <p:nvPr/>
          </p:nvSpPr>
          <p:spPr bwMode="auto">
            <a:xfrm>
              <a:off x="2018" y="26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dirty="0">
                  <a:solidFill>
                    <a:srgbClr val="FF3300"/>
                  </a:solidFill>
                </a:rPr>
                <a:t>A</a:t>
              </a:r>
            </a:p>
          </p:txBody>
        </p:sp>
        <p:sp>
          <p:nvSpPr>
            <p:cNvPr id="497680" name="Rectangle 16">
              <a:extLst>
                <a:ext uri="{FF2B5EF4-FFF2-40B4-BE49-F238E27FC236}">
                  <a16:creationId xmlns:a16="http://schemas.microsoft.com/office/drawing/2014/main" xmlns="" id="{5120B47B-F35D-4E45-96A9-EF08F7869315}"/>
                </a:ext>
              </a:extLst>
            </p:cNvPr>
            <p:cNvSpPr>
              <a:spLocks noChangeArrowheads="1"/>
            </p:cNvSpPr>
            <p:nvPr/>
          </p:nvSpPr>
          <p:spPr bwMode="auto">
            <a:xfrm>
              <a:off x="2699" y="2614"/>
              <a:ext cx="2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3300"/>
                  </a:solidFill>
                </a:rPr>
                <a:t>A</a:t>
              </a:r>
            </a:p>
          </p:txBody>
        </p:sp>
        <p:sp>
          <p:nvSpPr>
            <p:cNvPr id="497681" name="Rectangle 17">
              <a:extLst>
                <a:ext uri="{FF2B5EF4-FFF2-40B4-BE49-F238E27FC236}">
                  <a16:creationId xmlns:a16="http://schemas.microsoft.com/office/drawing/2014/main" xmlns="" id="{85FAA1A3-9123-46C1-8D07-B5CE9A3DA769}"/>
                </a:ext>
              </a:extLst>
            </p:cNvPr>
            <p:cNvSpPr>
              <a:spLocks noChangeArrowheads="1"/>
            </p:cNvSpPr>
            <p:nvPr/>
          </p:nvSpPr>
          <p:spPr bwMode="auto">
            <a:xfrm>
              <a:off x="3379" y="26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A</a:t>
              </a:r>
            </a:p>
          </p:txBody>
        </p:sp>
        <p:sp>
          <p:nvSpPr>
            <p:cNvPr id="497682" name="Rectangle 18">
              <a:extLst>
                <a:ext uri="{FF2B5EF4-FFF2-40B4-BE49-F238E27FC236}">
                  <a16:creationId xmlns:a16="http://schemas.microsoft.com/office/drawing/2014/main" xmlns="" id="{8D228821-07AD-43E1-AEBE-6E7D6CFAE7E8}"/>
                </a:ext>
              </a:extLst>
            </p:cNvPr>
            <p:cNvSpPr>
              <a:spLocks noChangeArrowheads="1"/>
            </p:cNvSpPr>
            <p:nvPr/>
          </p:nvSpPr>
          <p:spPr bwMode="auto">
            <a:xfrm>
              <a:off x="4105" y="26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A</a:t>
              </a:r>
            </a:p>
          </p:txBody>
        </p:sp>
      </p:grpSp>
      <p:sp>
        <p:nvSpPr>
          <p:cNvPr id="20"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
        <p:nvSpPr>
          <p:cNvPr id="2" name="矩形 1">
            <a:extLst>
              <a:ext uri="{FF2B5EF4-FFF2-40B4-BE49-F238E27FC236}">
                <a16:creationId xmlns:a16="http://schemas.microsoft.com/office/drawing/2014/main" xmlns="" id="{B0C62D58-ABD4-41EA-AD89-091ADA10B7DD}"/>
              </a:ext>
            </a:extLst>
          </p:cNvPr>
          <p:cNvSpPr/>
          <p:nvPr/>
        </p:nvSpPr>
        <p:spPr>
          <a:xfrm>
            <a:off x="1995221" y="5522706"/>
            <a:ext cx="7366119" cy="523220"/>
          </a:xfrm>
          <a:prstGeom prst="rect">
            <a:avLst/>
          </a:prstGeom>
        </p:spPr>
        <p:txBody>
          <a:bodyPr wrap="none">
            <a:spAutoFit/>
          </a:bodyPr>
          <a:lstStyle/>
          <a:p>
            <a:r>
              <a:rPr lang="zh-CN" altLang="en-US" sz="2800" b="1" dirty="0">
                <a:solidFill>
                  <a:srgbClr val="FF0000"/>
                </a:solidFill>
              </a:rPr>
              <a:t>只</a:t>
            </a:r>
            <a:r>
              <a:rPr lang="zh-CN" altLang="en-US" sz="2800" b="1" dirty="0"/>
              <a:t>通过</a:t>
            </a:r>
            <a:r>
              <a:rPr lang="zh-CN" altLang="en-US" sz="2800" b="1" dirty="0">
                <a:solidFill>
                  <a:srgbClr val="FF0000"/>
                </a:solidFill>
              </a:rPr>
              <a:t>先序遍历</a:t>
            </a:r>
            <a:r>
              <a:rPr lang="zh-CN" altLang="en-US" sz="2800" b="1" dirty="0"/>
              <a:t>序列</a:t>
            </a:r>
            <a:r>
              <a:rPr lang="zh-CN" altLang="en-US" sz="2800" b="1" dirty="0">
                <a:solidFill>
                  <a:srgbClr val="FF0000"/>
                </a:solidFill>
              </a:rPr>
              <a:t>无法唯一</a:t>
            </a:r>
            <a:r>
              <a:rPr lang="zh-CN" altLang="en-US" sz="2800" b="1" dirty="0"/>
              <a:t>确定一棵二叉树</a:t>
            </a:r>
            <a:endParaRPr lang="zh-CN" altLang="en-US" sz="2800" dirty="0"/>
          </a:p>
        </p:txBody>
      </p:sp>
      <p:sp>
        <p:nvSpPr>
          <p:cNvPr id="22" name="矩形 21">
            <a:extLst>
              <a:ext uri="{FF2B5EF4-FFF2-40B4-BE49-F238E27FC236}">
                <a16:creationId xmlns:a16="http://schemas.microsoft.com/office/drawing/2014/main" xmlns="" id="{5E7BE1FD-B97A-49E9-9026-82E69B5C23E7}"/>
              </a:ext>
            </a:extLst>
          </p:cNvPr>
          <p:cNvSpPr/>
          <p:nvPr/>
        </p:nvSpPr>
        <p:spPr>
          <a:xfrm>
            <a:off x="4435024" y="4605340"/>
            <a:ext cx="1901483" cy="523220"/>
          </a:xfrm>
          <a:prstGeom prst="rect">
            <a:avLst/>
          </a:prstGeom>
        </p:spPr>
        <p:txBody>
          <a:bodyPr wrap="none">
            <a:spAutoFit/>
          </a:bodyPr>
          <a:lstStyle/>
          <a:p>
            <a:r>
              <a:rPr lang="zh-CN" altLang="en-US" sz="2800" b="1" dirty="0">
                <a:solidFill>
                  <a:srgbClr val="FF0000"/>
                </a:solidFill>
              </a:rPr>
              <a:t>答案：</a:t>
            </a:r>
            <a:r>
              <a:rPr lang="en-US" altLang="zh-CN" sz="2800" b="1" dirty="0">
                <a:solidFill>
                  <a:srgbClr val="FF0000"/>
                </a:solidFill>
              </a:rPr>
              <a:t>ABC</a:t>
            </a:r>
            <a:endParaRPr lang="zh-CN" altLang="en-US" sz="28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5"/>
          <p:cNvSpPr>
            <a:spLocks noGrp="1" noChangeArrowheads="1"/>
          </p:cNvSpPr>
          <p:nvPr>
            <p:ph type="body" idx="1"/>
          </p:nvPr>
        </p:nvSpPr>
        <p:spPr>
          <a:xfrm>
            <a:off x="508000" y="1255714"/>
            <a:ext cx="5398125" cy="4720879"/>
          </a:xfrm>
        </p:spPr>
        <p:txBody>
          <a:bodyPr/>
          <a:lstStyle/>
          <a:p>
            <a:pPr lvl="1" eaLnBrk="1" hangingPunct="1"/>
            <a:r>
              <a:rPr lang="zh-CN" altLang="en-US" sz="3200" dirty="0">
                <a:solidFill>
                  <a:schemeClr val="tx2"/>
                </a:solidFill>
              </a:rPr>
              <a:t>结点</a:t>
            </a:r>
            <a:endParaRPr lang="en-US" altLang="zh-CN" sz="3200" dirty="0">
              <a:solidFill>
                <a:schemeClr val="tx2"/>
              </a:solidFill>
            </a:endParaRPr>
          </a:p>
          <a:p>
            <a:pPr marL="457200" lvl="1" indent="0" eaLnBrk="1" hangingPunct="1">
              <a:buNone/>
            </a:pPr>
            <a:r>
              <a:rPr lang="zh-CN" altLang="en-US" sz="2400" dirty="0"/>
              <a:t>     </a:t>
            </a:r>
            <a:r>
              <a:rPr lang="zh-CN" altLang="en-US" sz="2400" b="0" dirty="0"/>
              <a:t>数据元素</a:t>
            </a:r>
            <a:r>
              <a:rPr lang="en-US" altLang="zh-CN" sz="2400" b="0" dirty="0"/>
              <a:t>+</a:t>
            </a:r>
            <a:r>
              <a:rPr lang="zh-CN" altLang="en-US" sz="2400" b="0" dirty="0"/>
              <a:t>若干指向子树的分支</a:t>
            </a:r>
            <a:endParaRPr lang="zh-CN" altLang="en-US" sz="3200" b="0" dirty="0"/>
          </a:p>
          <a:p>
            <a:pPr lvl="1" eaLnBrk="1" hangingPunct="1"/>
            <a:r>
              <a:rPr lang="zh-CN" altLang="en-US" sz="3200" dirty="0">
                <a:solidFill>
                  <a:schemeClr val="tx2"/>
                </a:solidFill>
              </a:rPr>
              <a:t>结点的度</a:t>
            </a:r>
            <a:endParaRPr lang="en-US" altLang="zh-CN" sz="3200" dirty="0">
              <a:solidFill>
                <a:schemeClr val="tx2"/>
              </a:solidFill>
            </a:endParaRPr>
          </a:p>
          <a:p>
            <a:pPr marL="457200" lvl="1" indent="0" eaLnBrk="1" hangingPunct="1">
              <a:buNone/>
            </a:pPr>
            <a:r>
              <a:rPr lang="zh-CN" altLang="en-US" sz="2400" b="0" dirty="0"/>
              <a:t>      结点拥有的分支的个数</a:t>
            </a:r>
            <a:endParaRPr lang="en-US" altLang="zh-CN" sz="2400" b="0" dirty="0"/>
          </a:p>
          <a:p>
            <a:pPr lvl="1" eaLnBrk="1" hangingPunct="1"/>
            <a:r>
              <a:rPr lang="zh-CN" altLang="en-US" sz="3200" dirty="0">
                <a:solidFill>
                  <a:schemeClr val="tx2"/>
                </a:solidFill>
              </a:rPr>
              <a:t>树的度</a:t>
            </a:r>
            <a:endParaRPr lang="en-US" altLang="zh-CN" sz="2400" dirty="0">
              <a:solidFill>
                <a:schemeClr val="tx2"/>
              </a:solidFill>
            </a:endParaRPr>
          </a:p>
          <a:p>
            <a:pPr marL="457200" lvl="1" indent="0" eaLnBrk="1" hangingPunct="1">
              <a:buNone/>
            </a:pPr>
            <a:r>
              <a:rPr lang="en-US" altLang="zh-CN" sz="2400" b="0" dirty="0"/>
              <a:t>     </a:t>
            </a:r>
            <a:r>
              <a:rPr lang="zh-CN" altLang="en-US" sz="2400" b="0" dirty="0"/>
              <a:t>树中所有结点的度的最大值</a:t>
            </a:r>
            <a:endParaRPr lang="en-US" altLang="zh-CN" sz="2400" b="0" dirty="0"/>
          </a:p>
          <a:p>
            <a:pPr lvl="1" eaLnBrk="1" hangingPunct="1"/>
            <a:r>
              <a:rPr lang="zh-CN" altLang="en-US" sz="3200" dirty="0">
                <a:solidFill>
                  <a:schemeClr val="tx2"/>
                </a:solidFill>
              </a:rPr>
              <a:t>叶子结点</a:t>
            </a:r>
            <a:endParaRPr lang="en-US" altLang="zh-CN" sz="3200" dirty="0">
              <a:solidFill>
                <a:schemeClr val="tx2"/>
              </a:solidFill>
            </a:endParaRPr>
          </a:p>
          <a:p>
            <a:pPr marL="457200" lvl="1" indent="0" eaLnBrk="1" hangingPunct="1">
              <a:buNone/>
            </a:pPr>
            <a:r>
              <a:rPr lang="en-US" altLang="zh-CN" sz="3200" dirty="0"/>
              <a:t>    </a:t>
            </a:r>
            <a:r>
              <a:rPr lang="zh-CN" altLang="en-US" sz="2400" b="0" dirty="0"/>
              <a:t>度为零结点</a:t>
            </a:r>
            <a:endParaRPr lang="en-US" altLang="zh-CN" sz="3200" b="0" dirty="0"/>
          </a:p>
          <a:p>
            <a:pPr lvl="1" eaLnBrk="1" hangingPunct="1"/>
            <a:r>
              <a:rPr lang="zh-CN" altLang="en-US" sz="3200" dirty="0">
                <a:solidFill>
                  <a:schemeClr val="tx2"/>
                </a:solidFill>
              </a:rPr>
              <a:t>分支结点</a:t>
            </a:r>
            <a:endParaRPr lang="en-US" altLang="zh-CN" sz="3200" dirty="0">
              <a:solidFill>
                <a:schemeClr val="tx2"/>
              </a:solidFill>
            </a:endParaRPr>
          </a:p>
          <a:p>
            <a:pPr marL="457200" lvl="1" indent="0" eaLnBrk="1" hangingPunct="1">
              <a:buNone/>
            </a:pPr>
            <a:r>
              <a:rPr lang="en-US" altLang="zh-CN" sz="2400" b="0" dirty="0"/>
              <a:t>    </a:t>
            </a:r>
            <a:r>
              <a:rPr lang="zh-CN" altLang="en-US" sz="2400" b="0" dirty="0"/>
              <a:t>度大于零的结点</a:t>
            </a:r>
          </a:p>
          <a:p>
            <a:pPr lvl="2" eaLnBrk="1" hangingPunct="1"/>
            <a:endParaRPr lang="zh-CN" altLang="en-US" dirty="0"/>
          </a:p>
          <a:p>
            <a:pPr marL="0" indent="0" eaLnBrk="1" hangingPunct="1">
              <a:buNone/>
            </a:pPr>
            <a:endParaRPr lang="zh-CN" altLang="en-US" dirty="0"/>
          </a:p>
        </p:txBody>
      </p:sp>
      <p:sp>
        <p:nvSpPr>
          <p:cNvPr id="5" name="Rectangle 1031"/>
          <p:cNvSpPr>
            <a:spLocks noGrp="1" noChangeArrowheads="1"/>
          </p:cNvSpPr>
          <p:nvPr>
            <p:ph type="title"/>
          </p:nvPr>
        </p:nvSpPr>
        <p:spPr>
          <a:xfrm>
            <a:off x="1481667" y="228600"/>
            <a:ext cx="10390717" cy="762000"/>
          </a:xfrm>
        </p:spPr>
        <p:txBody>
          <a:bodyPr/>
          <a:lstStyle/>
          <a:p>
            <a:pPr eaLnBrk="1" hangingPunct="1"/>
            <a:r>
              <a:rPr lang="en-US" altLang="zh-CN" dirty="0"/>
              <a:t>6</a:t>
            </a:r>
            <a:r>
              <a:rPr lang="zh-CN" altLang="en-US"/>
              <a:t>.1 基本术语</a:t>
            </a:r>
          </a:p>
        </p:txBody>
      </p:sp>
      <p:grpSp>
        <p:nvGrpSpPr>
          <p:cNvPr id="4" name="Group 8">
            <a:extLst>
              <a:ext uri="{FF2B5EF4-FFF2-40B4-BE49-F238E27FC236}">
                <a16:creationId xmlns:a16="http://schemas.microsoft.com/office/drawing/2014/main" xmlns="" id="{3F607E25-6BBF-4412-BCFF-425F69E7DB46}"/>
              </a:ext>
            </a:extLst>
          </p:cNvPr>
          <p:cNvGrpSpPr>
            <a:grpSpLocks/>
          </p:cNvGrpSpPr>
          <p:nvPr/>
        </p:nvGrpSpPr>
        <p:grpSpPr bwMode="auto">
          <a:xfrm>
            <a:off x="7160653" y="1257894"/>
            <a:ext cx="2485633" cy="3185085"/>
            <a:chOff x="2736" y="902"/>
            <a:chExt cx="1872" cy="2037"/>
          </a:xfrm>
        </p:grpSpPr>
        <p:sp>
          <p:nvSpPr>
            <p:cNvPr id="6" name="AutoShape 9">
              <a:extLst>
                <a:ext uri="{FF2B5EF4-FFF2-40B4-BE49-F238E27FC236}">
                  <a16:creationId xmlns:a16="http://schemas.microsoft.com/office/drawing/2014/main" xmlns="" id="{60D84AD4-EBE6-468C-A615-23B999324D85}"/>
                </a:ext>
              </a:extLst>
            </p:cNvPr>
            <p:cNvSpPr>
              <a:spLocks noChangeArrowheads="1"/>
            </p:cNvSpPr>
            <p:nvPr/>
          </p:nvSpPr>
          <p:spPr bwMode="auto">
            <a:xfrm>
              <a:off x="3683" y="1048"/>
              <a:ext cx="111"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7" name="AutoShape 10">
              <a:extLst>
                <a:ext uri="{FF2B5EF4-FFF2-40B4-BE49-F238E27FC236}">
                  <a16:creationId xmlns:a16="http://schemas.microsoft.com/office/drawing/2014/main" xmlns="" id="{397214D0-D1CA-4E6D-993F-C1622C0568B9}"/>
                </a:ext>
              </a:extLst>
            </p:cNvPr>
            <p:cNvSpPr>
              <a:spLocks noChangeArrowheads="1"/>
            </p:cNvSpPr>
            <p:nvPr/>
          </p:nvSpPr>
          <p:spPr bwMode="auto">
            <a:xfrm>
              <a:off x="3264" y="144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8" name="AutoShape 11">
              <a:extLst>
                <a:ext uri="{FF2B5EF4-FFF2-40B4-BE49-F238E27FC236}">
                  <a16:creationId xmlns:a16="http://schemas.microsoft.com/office/drawing/2014/main" xmlns="" id="{22299F4F-B848-4D02-96DE-D0DD1C6264FD}"/>
                </a:ext>
              </a:extLst>
            </p:cNvPr>
            <p:cNvSpPr>
              <a:spLocks noChangeArrowheads="1"/>
            </p:cNvSpPr>
            <p:nvPr/>
          </p:nvSpPr>
          <p:spPr bwMode="auto">
            <a:xfrm>
              <a:off x="4032" y="1427"/>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9" name="AutoShape 12">
              <a:extLst>
                <a:ext uri="{FF2B5EF4-FFF2-40B4-BE49-F238E27FC236}">
                  <a16:creationId xmlns:a16="http://schemas.microsoft.com/office/drawing/2014/main" xmlns="" id="{55875229-E08B-48DA-96E3-36F41D88BB36}"/>
                </a:ext>
              </a:extLst>
            </p:cNvPr>
            <p:cNvSpPr>
              <a:spLocks noChangeArrowheads="1"/>
            </p:cNvSpPr>
            <p:nvPr/>
          </p:nvSpPr>
          <p:spPr bwMode="auto">
            <a:xfrm>
              <a:off x="2956"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0" name="AutoShape 13">
              <a:extLst>
                <a:ext uri="{FF2B5EF4-FFF2-40B4-BE49-F238E27FC236}">
                  <a16:creationId xmlns:a16="http://schemas.microsoft.com/office/drawing/2014/main" xmlns="" id="{4FC1E863-C530-4249-A7AA-E23E5E44DF53}"/>
                </a:ext>
              </a:extLst>
            </p:cNvPr>
            <p:cNvSpPr>
              <a:spLocks noChangeArrowheads="1"/>
            </p:cNvSpPr>
            <p:nvPr/>
          </p:nvSpPr>
          <p:spPr bwMode="auto">
            <a:xfrm>
              <a:off x="3287"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1" name="AutoShape 14">
              <a:extLst>
                <a:ext uri="{FF2B5EF4-FFF2-40B4-BE49-F238E27FC236}">
                  <a16:creationId xmlns:a16="http://schemas.microsoft.com/office/drawing/2014/main" xmlns="" id="{AC7C21FB-2C91-4AB5-B6B5-2E3EF952E68E}"/>
                </a:ext>
              </a:extLst>
            </p:cNvPr>
            <p:cNvSpPr>
              <a:spLocks noChangeArrowheads="1"/>
            </p:cNvSpPr>
            <p:nvPr/>
          </p:nvSpPr>
          <p:spPr bwMode="auto">
            <a:xfrm>
              <a:off x="3596"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2" name="AutoShape 15">
              <a:extLst>
                <a:ext uri="{FF2B5EF4-FFF2-40B4-BE49-F238E27FC236}">
                  <a16:creationId xmlns:a16="http://schemas.microsoft.com/office/drawing/2014/main" xmlns="" id="{C2312BA6-2A12-4ADE-A363-4CFE2E4EF26E}"/>
                </a:ext>
              </a:extLst>
            </p:cNvPr>
            <p:cNvSpPr>
              <a:spLocks noChangeArrowheads="1"/>
            </p:cNvSpPr>
            <p:nvPr/>
          </p:nvSpPr>
          <p:spPr bwMode="auto">
            <a:xfrm>
              <a:off x="4333"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3" name="AutoShape 16">
              <a:extLst>
                <a:ext uri="{FF2B5EF4-FFF2-40B4-BE49-F238E27FC236}">
                  <a16:creationId xmlns:a16="http://schemas.microsoft.com/office/drawing/2014/main" xmlns="" id="{AA1BE1E1-AE51-43E7-BE80-E2E0A856605A}"/>
                </a:ext>
              </a:extLst>
            </p:cNvPr>
            <p:cNvSpPr>
              <a:spLocks noChangeArrowheads="1"/>
            </p:cNvSpPr>
            <p:nvPr/>
          </p:nvSpPr>
          <p:spPr bwMode="auto">
            <a:xfrm>
              <a:off x="3397" y="258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4" name="AutoShape 17">
              <a:extLst>
                <a:ext uri="{FF2B5EF4-FFF2-40B4-BE49-F238E27FC236}">
                  <a16:creationId xmlns:a16="http://schemas.microsoft.com/office/drawing/2014/main" xmlns="" id="{5A6F0B85-7C82-44E4-847D-7FE1A1D73AA1}"/>
                </a:ext>
              </a:extLst>
            </p:cNvPr>
            <p:cNvSpPr>
              <a:spLocks noChangeArrowheads="1"/>
            </p:cNvSpPr>
            <p:nvPr/>
          </p:nvSpPr>
          <p:spPr bwMode="auto">
            <a:xfrm>
              <a:off x="3849" y="258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5" name="Line 18">
              <a:extLst>
                <a:ext uri="{FF2B5EF4-FFF2-40B4-BE49-F238E27FC236}">
                  <a16:creationId xmlns:a16="http://schemas.microsoft.com/office/drawing/2014/main" xmlns="" id="{1757D28C-19BE-46D4-A658-0ECA3DCBD9F4}"/>
                </a:ext>
              </a:extLst>
            </p:cNvPr>
            <p:cNvSpPr>
              <a:spLocks noChangeShapeType="1"/>
            </p:cNvSpPr>
            <p:nvPr/>
          </p:nvSpPr>
          <p:spPr bwMode="auto">
            <a:xfrm flipH="1">
              <a:off x="3342" y="1136"/>
              <a:ext cx="330" cy="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9">
              <a:extLst>
                <a:ext uri="{FF2B5EF4-FFF2-40B4-BE49-F238E27FC236}">
                  <a16:creationId xmlns:a16="http://schemas.microsoft.com/office/drawing/2014/main" xmlns="" id="{F6526F0E-5A71-40E0-9AF1-791426AB0CA2}"/>
                </a:ext>
              </a:extLst>
            </p:cNvPr>
            <p:cNvSpPr>
              <a:spLocks noChangeShapeType="1"/>
            </p:cNvSpPr>
            <p:nvPr/>
          </p:nvSpPr>
          <p:spPr bwMode="auto">
            <a:xfrm>
              <a:off x="3782" y="1136"/>
              <a:ext cx="275" cy="27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0">
              <a:extLst>
                <a:ext uri="{FF2B5EF4-FFF2-40B4-BE49-F238E27FC236}">
                  <a16:creationId xmlns:a16="http://schemas.microsoft.com/office/drawing/2014/main" xmlns="" id="{ADC4113E-8F9E-4D3E-8F31-A9F0D0E8BCB2}"/>
                </a:ext>
              </a:extLst>
            </p:cNvPr>
            <p:cNvSpPr>
              <a:spLocks noChangeShapeType="1"/>
            </p:cNvSpPr>
            <p:nvPr/>
          </p:nvSpPr>
          <p:spPr bwMode="auto">
            <a:xfrm flipH="1">
              <a:off x="3011" y="1527"/>
              <a:ext cx="276" cy="5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1">
              <a:extLst>
                <a:ext uri="{FF2B5EF4-FFF2-40B4-BE49-F238E27FC236}">
                  <a16:creationId xmlns:a16="http://schemas.microsoft.com/office/drawing/2014/main" xmlns="" id="{9264B48C-3F4C-4EE8-8CAD-0BC3B4CE5AE2}"/>
                </a:ext>
              </a:extLst>
            </p:cNvPr>
            <p:cNvSpPr>
              <a:spLocks noChangeShapeType="1"/>
            </p:cNvSpPr>
            <p:nvPr/>
          </p:nvSpPr>
          <p:spPr bwMode="auto">
            <a:xfrm>
              <a:off x="3342" y="1582"/>
              <a:ext cx="0"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2">
              <a:extLst>
                <a:ext uri="{FF2B5EF4-FFF2-40B4-BE49-F238E27FC236}">
                  <a16:creationId xmlns:a16="http://schemas.microsoft.com/office/drawing/2014/main" xmlns="" id="{79BDD8F8-9E9B-40A9-B10D-4FC27C824396}"/>
                </a:ext>
              </a:extLst>
            </p:cNvPr>
            <p:cNvSpPr>
              <a:spLocks noChangeShapeType="1"/>
            </p:cNvSpPr>
            <p:nvPr/>
          </p:nvSpPr>
          <p:spPr bwMode="auto">
            <a:xfrm>
              <a:off x="3376" y="1547"/>
              <a:ext cx="296" cy="4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3">
              <a:extLst>
                <a:ext uri="{FF2B5EF4-FFF2-40B4-BE49-F238E27FC236}">
                  <a16:creationId xmlns:a16="http://schemas.microsoft.com/office/drawing/2014/main" xmlns="" id="{F1BAE950-962F-4D29-9730-1D7D39AAE944}"/>
                </a:ext>
              </a:extLst>
            </p:cNvPr>
            <p:cNvSpPr>
              <a:spLocks noChangeShapeType="1"/>
            </p:cNvSpPr>
            <p:nvPr/>
          </p:nvSpPr>
          <p:spPr bwMode="auto">
            <a:xfrm>
              <a:off x="4112" y="1527"/>
              <a:ext cx="276" cy="5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4">
              <a:extLst>
                <a:ext uri="{FF2B5EF4-FFF2-40B4-BE49-F238E27FC236}">
                  <a16:creationId xmlns:a16="http://schemas.microsoft.com/office/drawing/2014/main" xmlns="" id="{72126D99-CDD4-4C30-BFD6-7082EF8AE51B}"/>
                </a:ext>
              </a:extLst>
            </p:cNvPr>
            <p:cNvSpPr>
              <a:spLocks noChangeShapeType="1"/>
            </p:cNvSpPr>
            <p:nvPr/>
          </p:nvSpPr>
          <p:spPr bwMode="auto">
            <a:xfrm flipH="1">
              <a:off x="3452" y="2139"/>
              <a:ext cx="165"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5">
              <a:extLst>
                <a:ext uri="{FF2B5EF4-FFF2-40B4-BE49-F238E27FC236}">
                  <a16:creationId xmlns:a16="http://schemas.microsoft.com/office/drawing/2014/main" xmlns="" id="{A755F4F9-20E9-4AE2-AB56-7604884E094E}"/>
                </a:ext>
              </a:extLst>
            </p:cNvPr>
            <p:cNvSpPr>
              <a:spLocks noChangeShapeType="1"/>
            </p:cNvSpPr>
            <p:nvPr/>
          </p:nvSpPr>
          <p:spPr bwMode="auto">
            <a:xfrm>
              <a:off x="3672" y="2139"/>
              <a:ext cx="220"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26" descr="深色上对角线">
              <a:extLst>
                <a:ext uri="{FF2B5EF4-FFF2-40B4-BE49-F238E27FC236}">
                  <a16:creationId xmlns:a16="http://schemas.microsoft.com/office/drawing/2014/main" xmlns="" id="{1EE1F995-7A23-49C4-96B1-C15C90748008}"/>
                </a:ext>
              </a:extLst>
            </p:cNvPr>
            <p:cNvSpPr txBox="1">
              <a:spLocks noChangeArrowheads="1"/>
            </p:cNvSpPr>
            <p:nvPr/>
          </p:nvSpPr>
          <p:spPr bwMode="auto">
            <a:xfrm>
              <a:off x="3789" y="902"/>
              <a:ext cx="21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r</a:t>
              </a:r>
            </a:p>
          </p:txBody>
        </p:sp>
        <p:sp>
          <p:nvSpPr>
            <p:cNvPr id="24" name="Text Box 27" descr="深色上对角线">
              <a:extLst>
                <a:ext uri="{FF2B5EF4-FFF2-40B4-BE49-F238E27FC236}">
                  <a16:creationId xmlns:a16="http://schemas.microsoft.com/office/drawing/2014/main" xmlns="" id="{90113AAD-6EE0-4589-BEC0-F01087318F65}"/>
                </a:ext>
              </a:extLst>
            </p:cNvPr>
            <p:cNvSpPr txBox="1">
              <a:spLocks noChangeArrowheads="1"/>
            </p:cNvSpPr>
            <p:nvPr/>
          </p:nvSpPr>
          <p:spPr bwMode="auto">
            <a:xfrm>
              <a:off x="3064" y="1327"/>
              <a:ext cx="23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a</a:t>
              </a:r>
            </a:p>
          </p:txBody>
        </p:sp>
        <p:sp>
          <p:nvSpPr>
            <p:cNvPr id="25" name="Text Box 28" descr="深色上对角线">
              <a:extLst>
                <a:ext uri="{FF2B5EF4-FFF2-40B4-BE49-F238E27FC236}">
                  <a16:creationId xmlns:a16="http://schemas.microsoft.com/office/drawing/2014/main" xmlns="" id="{42029DB5-C8E0-4B40-89F2-1A96F79775F1}"/>
                </a:ext>
              </a:extLst>
            </p:cNvPr>
            <p:cNvSpPr txBox="1">
              <a:spLocks noChangeArrowheads="1"/>
            </p:cNvSpPr>
            <p:nvPr/>
          </p:nvSpPr>
          <p:spPr bwMode="auto">
            <a:xfrm>
              <a:off x="4145" y="1327"/>
              <a:ext cx="2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b</a:t>
              </a:r>
            </a:p>
          </p:txBody>
        </p:sp>
        <p:sp>
          <p:nvSpPr>
            <p:cNvPr id="26" name="Text Box 29" descr="深色上对角线">
              <a:extLst>
                <a:ext uri="{FF2B5EF4-FFF2-40B4-BE49-F238E27FC236}">
                  <a16:creationId xmlns:a16="http://schemas.microsoft.com/office/drawing/2014/main" xmlns="" id="{0B4DF664-12FF-4A7D-BF26-A34C70F91C73}"/>
                </a:ext>
              </a:extLst>
            </p:cNvPr>
            <p:cNvSpPr txBox="1">
              <a:spLocks noChangeArrowheads="1"/>
            </p:cNvSpPr>
            <p:nvPr/>
          </p:nvSpPr>
          <p:spPr bwMode="auto">
            <a:xfrm>
              <a:off x="2736"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c</a:t>
              </a:r>
            </a:p>
          </p:txBody>
        </p:sp>
        <p:sp>
          <p:nvSpPr>
            <p:cNvPr id="27" name="Text Box 30" descr="深色上对角线">
              <a:extLst>
                <a:ext uri="{FF2B5EF4-FFF2-40B4-BE49-F238E27FC236}">
                  <a16:creationId xmlns:a16="http://schemas.microsoft.com/office/drawing/2014/main" xmlns="" id="{96EFD2D3-33E5-4365-B66B-9365F92DFB5E}"/>
                </a:ext>
              </a:extLst>
            </p:cNvPr>
            <p:cNvSpPr txBox="1">
              <a:spLocks noChangeArrowheads="1"/>
            </p:cNvSpPr>
            <p:nvPr/>
          </p:nvSpPr>
          <p:spPr bwMode="auto">
            <a:xfrm>
              <a:off x="3121" y="1940"/>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d</a:t>
              </a:r>
            </a:p>
          </p:txBody>
        </p:sp>
        <p:sp>
          <p:nvSpPr>
            <p:cNvPr id="28" name="Text Box 31" descr="深色上对角线">
              <a:extLst>
                <a:ext uri="{FF2B5EF4-FFF2-40B4-BE49-F238E27FC236}">
                  <a16:creationId xmlns:a16="http://schemas.microsoft.com/office/drawing/2014/main" xmlns="" id="{A9E752CF-28BD-413F-9B6A-0966837469EC}"/>
                </a:ext>
              </a:extLst>
            </p:cNvPr>
            <p:cNvSpPr txBox="1">
              <a:spLocks noChangeArrowheads="1"/>
            </p:cNvSpPr>
            <p:nvPr/>
          </p:nvSpPr>
          <p:spPr bwMode="auto">
            <a:xfrm>
              <a:off x="3683"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e</a:t>
              </a:r>
            </a:p>
          </p:txBody>
        </p:sp>
        <p:sp>
          <p:nvSpPr>
            <p:cNvPr id="29" name="Text Box 32" descr="深色上对角线">
              <a:extLst>
                <a:ext uri="{FF2B5EF4-FFF2-40B4-BE49-F238E27FC236}">
                  <a16:creationId xmlns:a16="http://schemas.microsoft.com/office/drawing/2014/main" xmlns="" id="{8A70753B-6041-4F2F-8571-2A84C63AC5E0}"/>
                </a:ext>
              </a:extLst>
            </p:cNvPr>
            <p:cNvSpPr txBox="1">
              <a:spLocks noChangeArrowheads="1"/>
            </p:cNvSpPr>
            <p:nvPr/>
          </p:nvSpPr>
          <p:spPr bwMode="auto">
            <a:xfrm>
              <a:off x="4399"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f</a:t>
              </a:r>
            </a:p>
          </p:txBody>
        </p:sp>
        <p:sp>
          <p:nvSpPr>
            <p:cNvPr id="30" name="Text Box 33" descr="深色上对角线">
              <a:extLst>
                <a:ext uri="{FF2B5EF4-FFF2-40B4-BE49-F238E27FC236}">
                  <a16:creationId xmlns:a16="http://schemas.microsoft.com/office/drawing/2014/main" xmlns="" id="{7A3C12D6-8E68-4118-975B-0828B589086B}"/>
                </a:ext>
              </a:extLst>
            </p:cNvPr>
            <p:cNvSpPr txBox="1">
              <a:spLocks noChangeArrowheads="1"/>
            </p:cNvSpPr>
            <p:nvPr/>
          </p:nvSpPr>
          <p:spPr bwMode="auto">
            <a:xfrm>
              <a:off x="3353" y="2629"/>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g</a:t>
              </a:r>
            </a:p>
          </p:txBody>
        </p:sp>
        <p:sp>
          <p:nvSpPr>
            <p:cNvPr id="31" name="Text Box 34" descr="深色上对角线">
              <a:extLst>
                <a:ext uri="{FF2B5EF4-FFF2-40B4-BE49-F238E27FC236}">
                  <a16:creationId xmlns:a16="http://schemas.microsoft.com/office/drawing/2014/main" xmlns="" id="{DAB4C767-E32F-4E36-BE1F-E370A869DAE0}"/>
                </a:ext>
              </a:extLst>
            </p:cNvPr>
            <p:cNvSpPr txBox="1">
              <a:spLocks noChangeArrowheads="1"/>
            </p:cNvSpPr>
            <p:nvPr/>
          </p:nvSpPr>
          <p:spPr bwMode="auto">
            <a:xfrm>
              <a:off x="3782" y="2629"/>
              <a:ext cx="2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dirty="0">
                  <a:ea typeface="宋体" panose="02010600030101010101" pitchFamily="2" charset="-122"/>
                </a:rPr>
                <a:t>h</a:t>
              </a:r>
            </a:p>
          </p:txBody>
        </p:sp>
      </p:grpSp>
      <p:sp>
        <p:nvSpPr>
          <p:cNvPr id="2" name="矩形 1">
            <a:extLst>
              <a:ext uri="{FF2B5EF4-FFF2-40B4-BE49-F238E27FC236}">
                <a16:creationId xmlns:a16="http://schemas.microsoft.com/office/drawing/2014/main" xmlns="" id="{7EB0BFCD-37D4-4AEC-AC39-0D1CC1FFF659}"/>
              </a:ext>
            </a:extLst>
          </p:cNvPr>
          <p:cNvSpPr/>
          <p:nvPr/>
        </p:nvSpPr>
        <p:spPr>
          <a:xfrm>
            <a:off x="7299407" y="4587953"/>
            <a:ext cx="3557384" cy="1938992"/>
          </a:xfrm>
          <a:prstGeom prst="rect">
            <a:avLst/>
          </a:prstGeom>
        </p:spPr>
        <p:txBody>
          <a:bodyPr wrap="none">
            <a:spAutoFit/>
          </a:bodyPr>
          <a:lstStyle/>
          <a:p>
            <a:r>
              <a:rPr lang="zh-CN" altLang="en-US" sz="2400" dirty="0"/>
              <a:t>有</a:t>
            </a:r>
            <a:r>
              <a:rPr lang="en-US" altLang="zh-CN" sz="2400" dirty="0"/>
              <a:t>9</a:t>
            </a:r>
            <a:r>
              <a:rPr lang="zh-CN" altLang="en-US" sz="2400" dirty="0"/>
              <a:t>个结点：</a:t>
            </a:r>
            <a:r>
              <a:rPr lang="en-US" altLang="zh-CN" sz="2400" dirty="0" err="1"/>
              <a:t>r,a,b,c,d,e,f,g,h</a:t>
            </a:r>
            <a:endParaRPr lang="en-US" altLang="zh-CN" sz="2400" dirty="0"/>
          </a:p>
          <a:p>
            <a:r>
              <a:rPr lang="zh-CN" altLang="en-US" sz="2400" dirty="0"/>
              <a:t>度分别为：</a:t>
            </a:r>
            <a:r>
              <a:rPr lang="en-US" altLang="zh-CN" sz="2400" dirty="0"/>
              <a:t>2,3,1,0,0,2,0,0,0</a:t>
            </a:r>
          </a:p>
          <a:p>
            <a:r>
              <a:rPr lang="zh-CN" altLang="en-US" sz="2400" dirty="0"/>
              <a:t>树的度为</a:t>
            </a:r>
            <a:r>
              <a:rPr lang="en-US" altLang="zh-CN" sz="2400" dirty="0"/>
              <a:t>3</a:t>
            </a:r>
          </a:p>
          <a:p>
            <a:r>
              <a:rPr lang="zh-CN" altLang="en-US" sz="2400" dirty="0"/>
              <a:t>叶子结点为：</a:t>
            </a:r>
            <a:r>
              <a:rPr lang="en-US" altLang="zh-CN" sz="2400" dirty="0" err="1"/>
              <a:t>c,d,f,g,h</a:t>
            </a:r>
            <a:endParaRPr lang="en-US" altLang="zh-CN" sz="2400" dirty="0"/>
          </a:p>
          <a:p>
            <a:r>
              <a:rPr lang="zh-CN" altLang="en-US" sz="2400" dirty="0"/>
              <a:t>分支结点为：</a:t>
            </a:r>
            <a:r>
              <a:rPr lang="en-US" altLang="zh-CN" sz="2400" dirty="0" err="1"/>
              <a:t>r,a,b,e</a:t>
            </a:r>
            <a:endParaRPr lang="zh-CN" altLang="en-US" sz="2400" dirty="0"/>
          </a:p>
        </p:txBody>
      </p:sp>
    </p:spTree>
    <p:extLst>
      <p:ext uri="{BB962C8B-B14F-4D97-AF65-F5344CB8AC3E}">
        <p14:creationId xmlns:p14="http://schemas.microsoft.com/office/powerpoint/2010/main" val="4082697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46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60">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460">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460">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460">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xmlns="" id="{57ECE3B8-B637-4E93-8772-FD6E70CEA354}"/>
              </a:ext>
            </a:extLst>
          </p:cNvPr>
          <p:cNvSpPr>
            <a:spLocks noGrp="1" noChangeArrowheads="1"/>
          </p:cNvSpPr>
          <p:nvPr>
            <p:ph type="body" idx="1"/>
          </p:nvPr>
        </p:nvSpPr>
        <p:spPr>
          <a:xfrm>
            <a:off x="1809496" y="1556591"/>
            <a:ext cx="7772400" cy="1241424"/>
          </a:xfrm>
        </p:spPr>
        <p:txBody>
          <a:bodyPr/>
          <a:lstStyle/>
          <a:p>
            <a:pPr lvl="1"/>
            <a:r>
              <a:rPr lang="zh-CN" altLang="en-US" b="1"/>
              <a:t>分别写出下图二叉树的中序遍历序列</a:t>
            </a:r>
          </a:p>
        </p:txBody>
      </p:sp>
      <p:grpSp>
        <p:nvGrpSpPr>
          <p:cNvPr id="497683" name="Group 19">
            <a:extLst>
              <a:ext uri="{FF2B5EF4-FFF2-40B4-BE49-F238E27FC236}">
                <a16:creationId xmlns:a16="http://schemas.microsoft.com/office/drawing/2014/main" xmlns="" id="{6BAA216F-EEA3-4906-A553-A1EBA211F2BA}"/>
              </a:ext>
            </a:extLst>
          </p:cNvPr>
          <p:cNvGrpSpPr>
            <a:grpSpLocks/>
          </p:cNvGrpSpPr>
          <p:nvPr/>
        </p:nvGrpSpPr>
        <p:grpSpPr bwMode="auto">
          <a:xfrm>
            <a:off x="3229570" y="2831729"/>
            <a:ext cx="2732088" cy="1665288"/>
            <a:chOff x="867" y="2614"/>
            <a:chExt cx="1721" cy="1049"/>
          </a:xfrm>
        </p:grpSpPr>
        <p:sp>
          <p:nvSpPr>
            <p:cNvPr id="497668" name="Rectangle 4">
              <a:extLst>
                <a:ext uri="{FF2B5EF4-FFF2-40B4-BE49-F238E27FC236}">
                  <a16:creationId xmlns:a16="http://schemas.microsoft.com/office/drawing/2014/main" xmlns="" id="{6B5D2FFB-E614-4440-8C0F-538346DE54B1}"/>
                </a:ext>
              </a:extLst>
            </p:cNvPr>
            <p:cNvSpPr>
              <a:spLocks noChangeArrowheads="1"/>
            </p:cNvSpPr>
            <p:nvPr/>
          </p:nvSpPr>
          <p:spPr bwMode="auto">
            <a:xfrm>
              <a:off x="1292" y="26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B</a:t>
              </a:r>
            </a:p>
          </p:txBody>
        </p:sp>
        <p:sp>
          <p:nvSpPr>
            <p:cNvPr id="497669"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1111"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A</a:t>
              </a:r>
            </a:p>
          </p:txBody>
        </p:sp>
        <p:sp>
          <p:nvSpPr>
            <p:cNvPr id="497670" name="Rectangle 6">
              <a:extLst>
                <a:ext uri="{FF2B5EF4-FFF2-40B4-BE49-F238E27FC236}">
                  <a16:creationId xmlns:a16="http://schemas.microsoft.com/office/drawing/2014/main" xmlns="" id="{A6F42155-69F3-49A9-9B53-F18D0B22B118}"/>
                </a:ext>
              </a:extLst>
            </p:cNvPr>
            <p:cNvSpPr>
              <a:spLocks noChangeArrowheads="1"/>
            </p:cNvSpPr>
            <p:nvPr/>
          </p:nvSpPr>
          <p:spPr bwMode="auto">
            <a:xfrm>
              <a:off x="1791"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1" name="Rectangle 7">
              <a:extLst>
                <a:ext uri="{FF2B5EF4-FFF2-40B4-BE49-F238E27FC236}">
                  <a16:creationId xmlns:a16="http://schemas.microsoft.com/office/drawing/2014/main" xmlns="" id="{3A848106-D76D-4B03-A4FE-56636AF7EE65}"/>
                </a:ext>
              </a:extLst>
            </p:cNvPr>
            <p:cNvSpPr>
              <a:spLocks noChangeArrowheads="1"/>
            </p:cNvSpPr>
            <p:nvPr/>
          </p:nvSpPr>
          <p:spPr bwMode="auto">
            <a:xfrm>
              <a:off x="2472" y="3022"/>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b="1" i="1">
                <a:solidFill>
                  <a:srgbClr val="FF3300"/>
                </a:solidFill>
              </a:endParaRPr>
            </a:p>
          </p:txBody>
        </p:sp>
        <p:sp>
          <p:nvSpPr>
            <p:cNvPr id="497674" name="Rectangle 10">
              <a:extLst>
                <a:ext uri="{FF2B5EF4-FFF2-40B4-BE49-F238E27FC236}">
                  <a16:creationId xmlns:a16="http://schemas.microsoft.com/office/drawing/2014/main" xmlns="" id="{7F33506A-2D7C-4A1B-9FFD-1E04D45BCD81}"/>
                </a:ext>
              </a:extLst>
            </p:cNvPr>
            <p:cNvSpPr>
              <a:spLocks noChangeArrowheads="1"/>
            </p:cNvSpPr>
            <p:nvPr/>
          </p:nvSpPr>
          <p:spPr bwMode="auto">
            <a:xfrm>
              <a:off x="867" y="3430"/>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9" name="Rectangle 15">
              <a:extLst>
                <a:ext uri="{FF2B5EF4-FFF2-40B4-BE49-F238E27FC236}">
                  <a16:creationId xmlns:a16="http://schemas.microsoft.com/office/drawing/2014/main" xmlns="" id="{8C1FC2A4-8442-4591-871E-C6396EC27835}"/>
                </a:ext>
              </a:extLst>
            </p:cNvPr>
            <p:cNvSpPr>
              <a:spLocks noChangeArrowheads="1"/>
            </p:cNvSpPr>
            <p:nvPr/>
          </p:nvSpPr>
          <p:spPr bwMode="auto">
            <a:xfrm>
              <a:off x="2018" y="26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A</a:t>
              </a:r>
            </a:p>
          </p:txBody>
        </p:sp>
      </p:grpSp>
      <p:sp>
        <p:nvSpPr>
          <p:cNvPr id="20"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
        <p:nvSpPr>
          <p:cNvPr id="2" name="矩形 1">
            <a:extLst>
              <a:ext uri="{FF2B5EF4-FFF2-40B4-BE49-F238E27FC236}">
                <a16:creationId xmlns:a16="http://schemas.microsoft.com/office/drawing/2014/main" xmlns="" id="{B0C62D58-ABD4-41EA-AD89-091ADA10B7DD}"/>
              </a:ext>
            </a:extLst>
          </p:cNvPr>
          <p:cNvSpPr/>
          <p:nvPr/>
        </p:nvSpPr>
        <p:spPr>
          <a:xfrm>
            <a:off x="1995221" y="5522706"/>
            <a:ext cx="7366119" cy="523220"/>
          </a:xfrm>
          <a:prstGeom prst="rect">
            <a:avLst/>
          </a:prstGeom>
        </p:spPr>
        <p:txBody>
          <a:bodyPr wrap="none">
            <a:spAutoFit/>
          </a:bodyPr>
          <a:lstStyle/>
          <a:p>
            <a:r>
              <a:rPr lang="zh-CN" altLang="en-US" sz="2800" b="1">
                <a:solidFill>
                  <a:srgbClr val="FF0000"/>
                </a:solidFill>
              </a:rPr>
              <a:t>只</a:t>
            </a:r>
            <a:r>
              <a:rPr lang="zh-CN" altLang="en-US" sz="2800" b="1"/>
              <a:t>通过</a:t>
            </a:r>
            <a:r>
              <a:rPr lang="zh-CN" altLang="en-US" sz="2800" b="1">
                <a:solidFill>
                  <a:srgbClr val="FF0000"/>
                </a:solidFill>
              </a:rPr>
              <a:t>中序遍历</a:t>
            </a:r>
            <a:r>
              <a:rPr lang="zh-CN" altLang="en-US" sz="2800" b="1"/>
              <a:t>序列</a:t>
            </a:r>
            <a:r>
              <a:rPr lang="zh-CN" altLang="en-US" sz="2800" b="1">
                <a:solidFill>
                  <a:srgbClr val="FF0000"/>
                </a:solidFill>
              </a:rPr>
              <a:t>无法唯一</a:t>
            </a:r>
            <a:r>
              <a:rPr lang="zh-CN" altLang="en-US" sz="2800" b="1"/>
              <a:t>确定一棵二叉树</a:t>
            </a:r>
            <a:endParaRPr lang="zh-CN" altLang="en-US" sz="2800"/>
          </a:p>
        </p:txBody>
      </p:sp>
      <p:sp>
        <p:nvSpPr>
          <p:cNvPr id="22" name="矩形 21">
            <a:extLst>
              <a:ext uri="{FF2B5EF4-FFF2-40B4-BE49-F238E27FC236}">
                <a16:creationId xmlns:a16="http://schemas.microsoft.com/office/drawing/2014/main" xmlns="" id="{5E7BE1FD-B97A-49E9-9026-82E69B5C23E7}"/>
              </a:ext>
            </a:extLst>
          </p:cNvPr>
          <p:cNvSpPr/>
          <p:nvPr/>
        </p:nvSpPr>
        <p:spPr>
          <a:xfrm>
            <a:off x="2344412" y="4664792"/>
            <a:ext cx="3440365" cy="523220"/>
          </a:xfrm>
          <a:prstGeom prst="rect">
            <a:avLst/>
          </a:prstGeom>
        </p:spPr>
        <p:txBody>
          <a:bodyPr wrap="none">
            <a:spAutoFit/>
          </a:bodyPr>
          <a:lstStyle/>
          <a:p>
            <a:r>
              <a:rPr lang="zh-CN" altLang="en-US" sz="2800" b="1">
                <a:solidFill>
                  <a:srgbClr val="FF0000"/>
                </a:solidFill>
              </a:rPr>
              <a:t>答案：</a:t>
            </a:r>
            <a:r>
              <a:rPr lang="en-US" altLang="zh-CN" sz="2800" b="1">
                <a:solidFill>
                  <a:srgbClr val="FF0000"/>
                </a:solidFill>
              </a:rPr>
              <a:t>CAB</a:t>
            </a:r>
            <a:r>
              <a:rPr lang="zh-CN" altLang="en-US" sz="2800" b="1">
                <a:solidFill>
                  <a:srgbClr val="FF0000"/>
                </a:solidFill>
              </a:rPr>
              <a:t>       </a:t>
            </a:r>
            <a:r>
              <a:rPr lang="en-US" altLang="zh-CN" sz="2800" b="1">
                <a:solidFill>
                  <a:srgbClr val="FF0000"/>
                </a:solidFill>
              </a:rPr>
              <a:t>    CAB</a:t>
            </a:r>
            <a:endParaRPr lang="zh-CN" altLang="en-US" sz="2800">
              <a:solidFill>
                <a:srgbClr val="FF0000"/>
              </a:solidFill>
            </a:endParaRPr>
          </a:p>
        </p:txBody>
      </p:sp>
      <p:sp>
        <p:nvSpPr>
          <p:cNvPr id="3" name="椭圆 2"/>
          <p:cNvSpPr/>
          <p:nvPr/>
        </p:nvSpPr>
        <p:spPr bwMode="auto">
          <a:xfrm>
            <a:off x="3925690" y="2847483"/>
            <a:ext cx="287338" cy="369888"/>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24" name="椭圆 23"/>
          <p:cNvSpPr/>
          <p:nvPr/>
        </p:nvSpPr>
        <p:spPr bwMode="auto">
          <a:xfrm>
            <a:off x="3616920" y="3486279"/>
            <a:ext cx="287338" cy="369888"/>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25" name="椭圆 24"/>
          <p:cNvSpPr/>
          <p:nvPr/>
        </p:nvSpPr>
        <p:spPr bwMode="auto">
          <a:xfrm>
            <a:off x="3262907" y="4113429"/>
            <a:ext cx="287338" cy="369888"/>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26" name="椭圆 25"/>
          <p:cNvSpPr/>
          <p:nvPr/>
        </p:nvSpPr>
        <p:spPr bwMode="auto">
          <a:xfrm>
            <a:off x="5090120" y="2902621"/>
            <a:ext cx="287338" cy="369888"/>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27" name="椭圆 26"/>
          <p:cNvSpPr/>
          <p:nvPr/>
        </p:nvSpPr>
        <p:spPr bwMode="auto">
          <a:xfrm>
            <a:off x="4729757" y="3521725"/>
            <a:ext cx="287338" cy="369888"/>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28" name="椭圆 27"/>
          <p:cNvSpPr/>
          <p:nvPr/>
        </p:nvSpPr>
        <p:spPr bwMode="auto">
          <a:xfrm>
            <a:off x="5391566" y="3521725"/>
            <a:ext cx="287338" cy="369888"/>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cxnSp>
        <p:nvCxnSpPr>
          <p:cNvPr id="5" name="直线连接符 4"/>
          <p:cNvCxnSpPr>
            <a:stCxn id="3" idx="3"/>
            <a:endCxn id="24" idx="0"/>
          </p:cNvCxnSpPr>
          <p:nvPr/>
        </p:nvCxnSpPr>
        <p:spPr bwMode="auto">
          <a:xfrm flipH="1">
            <a:off x="3760589" y="3163202"/>
            <a:ext cx="207181" cy="32307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1" name="直线连接符 30"/>
          <p:cNvCxnSpPr/>
          <p:nvPr/>
        </p:nvCxnSpPr>
        <p:spPr bwMode="auto">
          <a:xfrm flipH="1">
            <a:off x="3441668" y="3798652"/>
            <a:ext cx="207181" cy="32307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2" name="直线连接符 31"/>
          <p:cNvCxnSpPr/>
          <p:nvPr/>
        </p:nvCxnSpPr>
        <p:spPr bwMode="auto">
          <a:xfrm flipH="1">
            <a:off x="4903576" y="3177500"/>
            <a:ext cx="207181" cy="32307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3" name="直线连接符 32"/>
          <p:cNvCxnSpPr>
            <a:stCxn id="26" idx="5"/>
            <a:endCxn id="28" idx="0"/>
          </p:cNvCxnSpPr>
          <p:nvPr/>
        </p:nvCxnSpPr>
        <p:spPr bwMode="auto">
          <a:xfrm>
            <a:off x="5335378" y="3218340"/>
            <a:ext cx="199857" cy="30338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8" name="矩形 7"/>
          <p:cNvSpPr/>
          <p:nvPr/>
        </p:nvSpPr>
        <p:spPr>
          <a:xfrm>
            <a:off x="5374774" y="3494712"/>
            <a:ext cx="320922" cy="369332"/>
          </a:xfrm>
          <a:prstGeom prst="rect">
            <a:avLst/>
          </a:prstGeom>
        </p:spPr>
        <p:txBody>
          <a:bodyPr wrap="none">
            <a:spAutoFit/>
          </a:bodyPr>
          <a:lstStyle/>
          <a:p>
            <a:r>
              <a:rPr lang="en-US" altLang="zh-CN" b="1" i="1">
                <a:solidFill>
                  <a:srgbClr val="FF3300"/>
                </a:solidFill>
              </a:rPr>
              <a:t>B</a:t>
            </a:r>
          </a:p>
        </p:txBody>
      </p:sp>
    </p:spTree>
    <p:extLst>
      <p:ext uri="{BB962C8B-B14F-4D97-AF65-F5344CB8AC3E}">
        <p14:creationId xmlns:p14="http://schemas.microsoft.com/office/powerpoint/2010/main" val="1480211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xmlns="" id="{57ECE3B8-B637-4E93-8772-FD6E70CEA354}"/>
              </a:ext>
            </a:extLst>
          </p:cNvPr>
          <p:cNvSpPr>
            <a:spLocks noGrp="1" noChangeArrowheads="1"/>
          </p:cNvSpPr>
          <p:nvPr>
            <p:ph type="body" idx="1"/>
          </p:nvPr>
        </p:nvSpPr>
        <p:spPr>
          <a:xfrm>
            <a:off x="1881848" y="1353769"/>
            <a:ext cx="7772400" cy="689343"/>
          </a:xfrm>
        </p:spPr>
        <p:txBody>
          <a:bodyPr/>
          <a:lstStyle/>
          <a:p>
            <a:pPr lvl="1"/>
            <a:r>
              <a:rPr lang="zh-CN" altLang="en-US" b="1"/>
              <a:t>分别写出下图二叉树的后序遍历序列</a:t>
            </a:r>
          </a:p>
        </p:txBody>
      </p:sp>
      <p:grpSp>
        <p:nvGrpSpPr>
          <p:cNvPr id="497683" name="Group 19">
            <a:extLst>
              <a:ext uri="{FF2B5EF4-FFF2-40B4-BE49-F238E27FC236}">
                <a16:creationId xmlns:a16="http://schemas.microsoft.com/office/drawing/2014/main" xmlns="" id="{6BAA216F-EEA3-4906-A553-A1EBA211F2BA}"/>
              </a:ext>
            </a:extLst>
          </p:cNvPr>
          <p:cNvGrpSpPr>
            <a:grpSpLocks/>
          </p:cNvGrpSpPr>
          <p:nvPr/>
        </p:nvGrpSpPr>
        <p:grpSpPr bwMode="auto">
          <a:xfrm>
            <a:off x="2348707" y="2658856"/>
            <a:ext cx="6199187" cy="1722438"/>
            <a:chOff x="867" y="2614"/>
            <a:chExt cx="3905" cy="1085"/>
          </a:xfrm>
        </p:grpSpPr>
        <p:pic>
          <p:nvPicPr>
            <p:cNvPr id="497667" name="Picture 3" descr="d4">
              <a:extLst>
                <a:ext uri="{FF2B5EF4-FFF2-40B4-BE49-F238E27FC236}">
                  <a16:creationId xmlns:a16="http://schemas.microsoft.com/office/drawing/2014/main" xmlns="" id="{29235732-DD03-4385-B799-6D19C81C6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 y="2659"/>
              <a:ext cx="3888" cy="1040"/>
            </a:xfrm>
            <a:prstGeom prst="rect">
              <a:avLst/>
            </a:prstGeom>
            <a:noFill/>
            <a:extLst>
              <a:ext uri="{909E8E84-426E-40DD-AFC4-6F175D3DCCD1}">
                <a14:hiddenFill xmlns:a14="http://schemas.microsoft.com/office/drawing/2010/main">
                  <a:solidFill>
                    <a:srgbClr val="FFFFFF"/>
                  </a:solidFill>
                </a14:hiddenFill>
              </a:ext>
            </a:extLst>
          </p:spPr>
        </p:pic>
        <p:sp>
          <p:nvSpPr>
            <p:cNvPr id="497668" name="Rectangle 4">
              <a:extLst>
                <a:ext uri="{FF2B5EF4-FFF2-40B4-BE49-F238E27FC236}">
                  <a16:creationId xmlns:a16="http://schemas.microsoft.com/office/drawing/2014/main" xmlns="" id="{6B5D2FFB-E614-4440-8C0F-538346DE54B1}"/>
                </a:ext>
              </a:extLst>
            </p:cNvPr>
            <p:cNvSpPr>
              <a:spLocks noChangeArrowheads="1"/>
            </p:cNvSpPr>
            <p:nvPr/>
          </p:nvSpPr>
          <p:spPr bwMode="auto">
            <a:xfrm>
              <a:off x="1292" y="26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A</a:t>
              </a:r>
            </a:p>
          </p:txBody>
        </p:sp>
        <p:sp>
          <p:nvSpPr>
            <p:cNvPr id="497669"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1111"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B</a:t>
              </a:r>
            </a:p>
          </p:txBody>
        </p:sp>
        <p:sp>
          <p:nvSpPr>
            <p:cNvPr id="497670" name="Rectangle 6">
              <a:extLst>
                <a:ext uri="{FF2B5EF4-FFF2-40B4-BE49-F238E27FC236}">
                  <a16:creationId xmlns:a16="http://schemas.microsoft.com/office/drawing/2014/main" xmlns="" id="{A6F42155-69F3-49A9-9B53-F18D0B22B118}"/>
                </a:ext>
              </a:extLst>
            </p:cNvPr>
            <p:cNvSpPr>
              <a:spLocks noChangeArrowheads="1"/>
            </p:cNvSpPr>
            <p:nvPr/>
          </p:nvSpPr>
          <p:spPr bwMode="auto">
            <a:xfrm>
              <a:off x="1791"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B</a:t>
              </a:r>
            </a:p>
          </p:txBody>
        </p:sp>
        <p:sp>
          <p:nvSpPr>
            <p:cNvPr id="497671" name="Rectangle 7">
              <a:extLst>
                <a:ext uri="{FF2B5EF4-FFF2-40B4-BE49-F238E27FC236}">
                  <a16:creationId xmlns:a16="http://schemas.microsoft.com/office/drawing/2014/main" xmlns="" id="{3A848106-D76D-4B03-A4FE-56636AF7EE65}"/>
                </a:ext>
              </a:extLst>
            </p:cNvPr>
            <p:cNvSpPr>
              <a:spLocks noChangeArrowheads="1"/>
            </p:cNvSpPr>
            <p:nvPr/>
          </p:nvSpPr>
          <p:spPr bwMode="auto">
            <a:xfrm>
              <a:off x="2472"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B</a:t>
              </a:r>
            </a:p>
          </p:txBody>
        </p:sp>
        <p:sp>
          <p:nvSpPr>
            <p:cNvPr id="497672" name="Rectangle 8">
              <a:extLst>
                <a:ext uri="{FF2B5EF4-FFF2-40B4-BE49-F238E27FC236}">
                  <a16:creationId xmlns:a16="http://schemas.microsoft.com/office/drawing/2014/main" xmlns="" id="{838518DE-37F6-415C-9681-9C88B42098A5}"/>
                </a:ext>
              </a:extLst>
            </p:cNvPr>
            <p:cNvSpPr>
              <a:spLocks noChangeArrowheads="1"/>
            </p:cNvSpPr>
            <p:nvPr/>
          </p:nvSpPr>
          <p:spPr bwMode="auto">
            <a:xfrm>
              <a:off x="3606"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B</a:t>
              </a:r>
            </a:p>
          </p:txBody>
        </p:sp>
        <p:sp>
          <p:nvSpPr>
            <p:cNvPr id="497673" name="Rectangle 9">
              <a:extLst>
                <a:ext uri="{FF2B5EF4-FFF2-40B4-BE49-F238E27FC236}">
                  <a16:creationId xmlns:a16="http://schemas.microsoft.com/office/drawing/2014/main" xmlns="" id="{1C33F069-5B15-46C1-B9FC-1CB32F129D0D}"/>
                </a:ext>
              </a:extLst>
            </p:cNvPr>
            <p:cNvSpPr>
              <a:spLocks noChangeArrowheads="1"/>
            </p:cNvSpPr>
            <p:nvPr/>
          </p:nvSpPr>
          <p:spPr bwMode="auto">
            <a:xfrm>
              <a:off x="4332"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B</a:t>
              </a:r>
            </a:p>
          </p:txBody>
        </p:sp>
        <p:sp>
          <p:nvSpPr>
            <p:cNvPr id="497674" name="Rectangle 10">
              <a:extLst>
                <a:ext uri="{FF2B5EF4-FFF2-40B4-BE49-F238E27FC236}">
                  <a16:creationId xmlns:a16="http://schemas.microsoft.com/office/drawing/2014/main" xmlns="" id="{7F33506A-2D7C-4A1B-9FFD-1E04D45BCD81}"/>
                </a:ext>
              </a:extLst>
            </p:cNvPr>
            <p:cNvSpPr>
              <a:spLocks noChangeArrowheads="1"/>
            </p:cNvSpPr>
            <p:nvPr/>
          </p:nvSpPr>
          <p:spPr bwMode="auto">
            <a:xfrm>
              <a:off x="867" y="3430"/>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5" name="Rectangle 11">
              <a:extLst>
                <a:ext uri="{FF2B5EF4-FFF2-40B4-BE49-F238E27FC236}">
                  <a16:creationId xmlns:a16="http://schemas.microsoft.com/office/drawing/2014/main" xmlns="" id="{51C2B92E-3A47-4DA0-83E9-61BCB8FB91C7}"/>
                </a:ext>
              </a:extLst>
            </p:cNvPr>
            <p:cNvSpPr>
              <a:spLocks noChangeArrowheads="1"/>
            </p:cNvSpPr>
            <p:nvPr/>
          </p:nvSpPr>
          <p:spPr bwMode="auto">
            <a:xfrm>
              <a:off x="2018" y="34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6" name="Rectangle 12">
              <a:extLst>
                <a:ext uri="{FF2B5EF4-FFF2-40B4-BE49-F238E27FC236}">
                  <a16:creationId xmlns:a16="http://schemas.microsoft.com/office/drawing/2014/main" xmlns="" id="{B652671D-CE46-40D6-B07B-C1D51D2153C9}"/>
                </a:ext>
              </a:extLst>
            </p:cNvPr>
            <p:cNvSpPr>
              <a:spLocks noChangeArrowheads="1"/>
            </p:cNvSpPr>
            <p:nvPr/>
          </p:nvSpPr>
          <p:spPr bwMode="auto">
            <a:xfrm>
              <a:off x="2925" y="3051"/>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7" name="Rectangle 13">
              <a:extLst>
                <a:ext uri="{FF2B5EF4-FFF2-40B4-BE49-F238E27FC236}">
                  <a16:creationId xmlns:a16="http://schemas.microsoft.com/office/drawing/2014/main" xmlns="" id="{D024A464-70AD-4286-BDB8-950CCFEAB009}"/>
                </a:ext>
              </a:extLst>
            </p:cNvPr>
            <p:cNvSpPr>
              <a:spLocks noChangeArrowheads="1"/>
            </p:cNvSpPr>
            <p:nvPr/>
          </p:nvSpPr>
          <p:spPr bwMode="auto">
            <a:xfrm>
              <a:off x="3379" y="3430"/>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8" name="Rectangle 14">
              <a:extLst>
                <a:ext uri="{FF2B5EF4-FFF2-40B4-BE49-F238E27FC236}">
                  <a16:creationId xmlns:a16="http://schemas.microsoft.com/office/drawing/2014/main" xmlns="" id="{BA303620-9123-48B6-84B0-1B25D846DBD5}"/>
                </a:ext>
              </a:extLst>
            </p:cNvPr>
            <p:cNvSpPr>
              <a:spLocks noChangeArrowheads="1"/>
            </p:cNvSpPr>
            <p:nvPr/>
          </p:nvSpPr>
          <p:spPr bwMode="auto">
            <a:xfrm>
              <a:off x="4513" y="3430"/>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9" name="Rectangle 15">
              <a:extLst>
                <a:ext uri="{FF2B5EF4-FFF2-40B4-BE49-F238E27FC236}">
                  <a16:creationId xmlns:a16="http://schemas.microsoft.com/office/drawing/2014/main" xmlns="" id="{8C1FC2A4-8442-4591-871E-C6396EC27835}"/>
                </a:ext>
              </a:extLst>
            </p:cNvPr>
            <p:cNvSpPr>
              <a:spLocks noChangeArrowheads="1"/>
            </p:cNvSpPr>
            <p:nvPr/>
          </p:nvSpPr>
          <p:spPr bwMode="auto">
            <a:xfrm>
              <a:off x="2018" y="26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A</a:t>
              </a:r>
            </a:p>
          </p:txBody>
        </p:sp>
        <p:sp>
          <p:nvSpPr>
            <p:cNvPr id="497680" name="Rectangle 16">
              <a:extLst>
                <a:ext uri="{FF2B5EF4-FFF2-40B4-BE49-F238E27FC236}">
                  <a16:creationId xmlns:a16="http://schemas.microsoft.com/office/drawing/2014/main" xmlns="" id="{5120B47B-F35D-4E45-96A9-EF08F7869315}"/>
                </a:ext>
              </a:extLst>
            </p:cNvPr>
            <p:cNvSpPr>
              <a:spLocks noChangeArrowheads="1"/>
            </p:cNvSpPr>
            <p:nvPr/>
          </p:nvSpPr>
          <p:spPr bwMode="auto">
            <a:xfrm>
              <a:off x="2699" y="2614"/>
              <a:ext cx="2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3300"/>
                  </a:solidFill>
                </a:rPr>
                <a:t>A</a:t>
              </a:r>
            </a:p>
          </p:txBody>
        </p:sp>
        <p:sp>
          <p:nvSpPr>
            <p:cNvPr id="497681" name="Rectangle 17">
              <a:extLst>
                <a:ext uri="{FF2B5EF4-FFF2-40B4-BE49-F238E27FC236}">
                  <a16:creationId xmlns:a16="http://schemas.microsoft.com/office/drawing/2014/main" xmlns="" id="{85FAA1A3-9123-46C1-8D07-B5CE9A3DA769}"/>
                </a:ext>
              </a:extLst>
            </p:cNvPr>
            <p:cNvSpPr>
              <a:spLocks noChangeArrowheads="1"/>
            </p:cNvSpPr>
            <p:nvPr/>
          </p:nvSpPr>
          <p:spPr bwMode="auto">
            <a:xfrm>
              <a:off x="3379" y="26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A</a:t>
              </a:r>
            </a:p>
          </p:txBody>
        </p:sp>
        <p:sp>
          <p:nvSpPr>
            <p:cNvPr id="497682" name="Rectangle 18">
              <a:extLst>
                <a:ext uri="{FF2B5EF4-FFF2-40B4-BE49-F238E27FC236}">
                  <a16:creationId xmlns:a16="http://schemas.microsoft.com/office/drawing/2014/main" xmlns="" id="{8D228821-07AD-43E1-AEBE-6E7D6CFAE7E8}"/>
                </a:ext>
              </a:extLst>
            </p:cNvPr>
            <p:cNvSpPr>
              <a:spLocks noChangeArrowheads="1"/>
            </p:cNvSpPr>
            <p:nvPr/>
          </p:nvSpPr>
          <p:spPr bwMode="auto">
            <a:xfrm>
              <a:off x="4105" y="26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A</a:t>
              </a:r>
            </a:p>
          </p:txBody>
        </p:sp>
      </p:grpSp>
      <p:sp>
        <p:nvSpPr>
          <p:cNvPr id="20"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
        <p:nvSpPr>
          <p:cNvPr id="2" name="矩形 1">
            <a:extLst>
              <a:ext uri="{FF2B5EF4-FFF2-40B4-BE49-F238E27FC236}">
                <a16:creationId xmlns:a16="http://schemas.microsoft.com/office/drawing/2014/main" xmlns="" id="{B0C62D58-ABD4-41EA-AD89-091ADA10B7DD}"/>
              </a:ext>
            </a:extLst>
          </p:cNvPr>
          <p:cNvSpPr/>
          <p:nvPr/>
        </p:nvSpPr>
        <p:spPr>
          <a:xfrm>
            <a:off x="1995221" y="5522706"/>
            <a:ext cx="7545655" cy="523220"/>
          </a:xfrm>
          <a:prstGeom prst="rect">
            <a:avLst/>
          </a:prstGeom>
        </p:spPr>
        <p:txBody>
          <a:bodyPr wrap="none">
            <a:spAutoFit/>
          </a:bodyPr>
          <a:lstStyle/>
          <a:p>
            <a:r>
              <a:rPr lang="zh-CN" altLang="en-US" sz="2800" b="1">
                <a:solidFill>
                  <a:srgbClr val="FF0000"/>
                </a:solidFill>
              </a:rPr>
              <a:t>只</a:t>
            </a:r>
            <a:r>
              <a:rPr lang="zh-CN" altLang="en-US" sz="2800" b="1"/>
              <a:t>通过</a:t>
            </a:r>
            <a:r>
              <a:rPr lang="zh-CN" altLang="en-US" sz="2800" b="1">
                <a:solidFill>
                  <a:srgbClr val="FF0000"/>
                </a:solidFill>
              </a:rPr>
              <a:t>后序遍历</a:t>
            </a:r>
            <a:r>
              <a:rPr lang="zh-CN" altLang="en-US" sz="2800" b="1"/>
              <a:t>序列</a:t>
            </a:r>
            <a:r>
              <a:rPr lang="zh-CN" altLang="en-US" sz="2800" b="1">
                <a:solidFill>
                  <a:srgbClr val="FF0000"/>
                </a:solidFill>
              </a:rPr>
              <a:t>无法唯一</a:t>
            </a:r>
            <a:r>
              <a:rPr lang="zh-CN" altLang="en-US" sz="2800" b="1"/>
              <a:t>确定一棵二叉树</a:t>
            </a:r>
            <a:endParaRPr lang="zh-CN" altLang="en-US" sz="2800"/>
          </a:p>
        </p:txBody>
      </p:sp>
      <p:sp>
        <p:nvSpPr>
          <p:cNvPr id="22" name="矩形 21">
            <a:extLst>
              <a:ext uri="{FF2B5EF4-FFF2-40B4-BE49-F238E27FC236}">
                <a16:creationId xmlns:a16="http://schemas.microsoft.com/office/drawing/2014/main" xmlns="" id="{5E7BE1FD-B97A-49E9-9026-82E69B5C23E7}"/>
              </a:ext>
            </a:extLst>
          </p:cNvPr>
          <p:cNvSpPr/>
          <p:nvPr/>
        </p:nvSpPr>
        <p:spPr>
          <a:xfrm>
            <a:off x="1155249" y="4613396"/>
            <a:ext cx="7443191" cy="523220"/>
          </a:xfrm>
          <a:prstGeom prst="rect">
            <a:avLst/>
          </a:prstGeom>
        </p:spPr>
        <p:txBody>
          <a:bodyPr wrap="none">
            <a:spAutoFit/>
          </a:bodyPr>
          <a:lstStyle/>
          <a:p>
            <a:r>
              <a:rPr lang="zh-CN" altLang="en-US" sz="2800" b="1" dirty="0">
                <a:solidFill>
                  <a:srgbClr val="FF0000"/>
                </a:solidFill>
              </a:rPr>
              <a:t>答案：</a:t>
            </a:r>
            <a:r>
              <a:rPr lang="en-US" altLang="zh-CN" sz="2800" b="1" dirty="0">
                <a:solidFill>
                  <a:srgbClr val="FF0000"/>
                </a:solidFill>
              </a:rPr>
              <a:t>CBA</a:t>
            </a:r>
            <a:r>
              <a:rPr lang="zh-CN" altLang="en-US" sz="2800" b="1" dirty="0">
                <a:solidFill>
                  <a:srgbClr val="FF0000"/>
                </a:solidFill>
              </a:rPr>
              <a:t>       </a:t>
            </a:r>
            <a:r>
              <a:rPr lang="en-US" altLang="zh-CN" sz="2800" b="1" dirty="0">
                <a:solidFill>
                  <a:srgbClr val="FF0000"/>
                </a:solidFill>
              </a:rPr>
              <a:t>    CBA        BCA        CBA          CBA</a:t>
            </a:r>
            <a:endParaRPr lang="zh-CN" altLang="en-US" sz="2800" dirty="0">
              <a:solidFill>
                <a:srgbClr val="FF0000"/>
              </a:solidFill>
            </a:endParaRPr>
          </a:p>
        </p:txBody>
      </p:sp>
    </p:spTree>
    <p:extLst>
      <p:ext uri="{BB962C8B-B14F-4D97-AF65-F5344CB8AC3E}">
        <p14:creationId xmlns:p14="http://schemas.microsoft.com/office/powerpoint/2010/main" val="1589750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xmlns="" id="{57ECE3B8-B637-4E93-8772-FD6E70CEA354}"/>
              </a:ext>
            </a:extLst>
          </p:cNvPr>
          <p:cNvSpPr>
            <a:spLocks noGrp="1" noChangeArrowheads="1"/>
          </p:cNvSpPr>
          <p:nvPr>
            <p:ph type="body" idx="1"/>
          </p:nvPr>
        </p:nvSpPr>
        <p:spPr>
          <a:xfrm>
            <a:off x="1824698" y="1249533"/>
            <a:ext cx="8750661" cy="607806"/>
          </a:xfrm>
        </p:spPr>
        <p:txBody>
          <a:bodyPr/>
          <a:lstStyle/>
          <a:p>
            <a:pPr lvl="1"/>
            <a:r>
              <a:rPr lang="zh-CN" altLang="en-US" dirty="0"/>
              <a:t>写出下图二叉树的先</a:t>
            </a:r>
            <a:r>
              <a:rPr lang="zh-CN" altLang="en-US" smtClean="0"/>
              <a:t>序、中序、后</a:t>
            </a:r>
            <a:r>
              <a:rPr lang="zh-CN" altLang="en-US" dirty="0"/>
              <a:t>序遍历序列</a:t>
            </a:r>
          </a:p>
        </p:txBody>
      </p:sp>
      <p:grpSp>
        <p:nvGrpSpPr>
          <p:cNvPr id="497683" name="Group 19">
            <a:extLst>
              <a:ext uri="{FF2B5EF4-FFF2-40B4-BE49-F238E27FC236}">
                <a16:creationId xmlns:a16="http://schemas.microsoft.com/office/drawing/2014/main" xmlns="" id="{6BAA216F-EEA3-4906-A553-A1EBA211F2BA}"/>
              </a:ext>
            </a:extLst>
          </p:cNvPr>
          <p:cNvGrpSpPr>
            <a:grpSpLocks/>
          </p:cNvGrpSpPr>
          <p:nvPr/>
        </p:nvGrpSpPr>
        <p:grpSpPr bwMode="auto">
          <a:xfrm>
            <a:off x="2405857" y="1894955"/>
            <a:ext cx="6199187" cy="1722438"/>
            <a:chOff x="867" y="2614"/>
            <a:chExt cx="3905" cy="1085"/>
          </a:xfrm>
        </p:grpSpPr>
        <p:pic>
          <p:nvPicPr>
            <p:cNvPr id="497667" name="Picture 3" descr="d4">
              <a:extLst>
                <a:ext uri="{FF2B5EF4-FFF2-40B4-BE49-F238E27FC236}">
                  <a16:creationId xmlns:a16="http://schemas.microsoft.com/office/drawing/2014/main" xmlns="" id="{29235732-DD03-4385-B799-6D19C81C6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 y="2659"/>
              <a:ext cx="3888" cy="1040"/>
            </a:xfrm>
            <a:prstGeom prst="rect">
              <a:avLst/>
            </a:prstGeom>
            <a:noFill/>
            <a:extLst>
              <a:ext uri="{909E8E84-426E-40DD-AFC4-6F175D3DCCD1}">
                <a14:hiddenFill xmlns:a14="http://schemas.microsoft.com/office/drawing/2010/main">
                  <a:solidFill>
                    <a:srgbClr val="FFFFFF"/>
                  </a:solidFill>
                </a14:hiddenFill>
              </a:ext>
            </a:extLst>
          </p:spPr>
        </p:pic>
        <p:sp>
          <p:nvSpPr>
            <p:cNvPr id="497668" name="Rectangle 4">
              <a:extLst>
                <a:ext uri="{FF2B5EF4-FFF2-40B4-BE49-F238E27FC236}">
                  <a16:creationId xmlns:a16="http://schemas.microsoft.com/office/drawing/2014/main" xmlns="" id="{6B5D2FFB-E614-4440-8C0F-538346DE54B1}"/>
                </a:ext>
              </a:extLst>
            </p:cNvPr>
            <p:cNvSpPr>
              <a:spLocks noChangeArrowheads="1"/>
            </p:cNvSpPr>
            <p:nvPr/>
          </p:nvSpPr>
          <p:spPr bwMode="auto">
            <a:xfrm>
              <a:off x="1292" y="26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A</a:t>
              </a:r>
            </a:p>
          </p:txBody>
        </p:sp>
        <p:sp>
          <p:nvSpPr>
            <p:cNvPr id="497669"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1111"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B</a:t>
              </a:r>
            </a:p>
          </p:txBody>
        </p:sp>
        <p:sp>
          <p:nvSpPr>
            <p:cNvPr id="497670" name="Rectangle 6">
              <a:extLst>
                <a:ext uri="{FF2B5EF4-FFF2-40B4-BE49-F238E27FC236}">
                  <a16:creationId xmlns:a16="http://schemas.microsoft.com/office/drawing/2014/main" xmlns="" id="{A6F42155-69F3-49A9-9B53-F18D0B22B118}"/>
                </a:ext>
              </a:extLst>
            </p:cNvPr>
            <p:cNvSpPr>
              <a:spLocks noChangeArrowheads="1"/>
            </p:cNvSpPr>
            <p:nvPr/>
          </p:nvSpPr>
          <p:spPr bwMode="auto">
            <a:xfrm>
              <a:off x="1791"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B</a:t>
              </a:r>
            </a:p>
          </p:txBody>
        </p:sp>
        <p:sp>
          <p:nvSpPr>
            <p:cNvPr id="497671" name="Rectangle 7">
              <a:extLst>
                <a:ext uri="{FF2B5EF4-FFF2-40B4-BE49-F238E27FC236}">
                  <a16:creationId xmlns:a16="http://schemas.microsoft.com/office/drawing/2014/main" xmlns="" id="{3A848106-D76D-4B03-A4FE-56636AF7EE65}"/>
                </a:ext>
              </a:extLst>
            </p:cNvPr>
            <p:cNvSpPr>
              <a:spLocks noChangeArrowheads="1"/>
            </p:cNvSpPr>
            <p:nvPr/>
          </p:nvSpPr>
          <p:spPr bwMode="auto">
            <a:xfrm>
              <a:off x="2472"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B</a:t>
              </a:r>
            </a:p>
          </p:txBody>
        </p:sp>
        <p:sp>
          <p:nvSpPr>
            <p:cNvPr id="497672" name="Rectangle 8">
              <a:extLst>
                <a:ext uri="{FF2B5EF4-FFF2-40B4-BE49-F238E27FC236}">
                  <a16:creationId xmlns:a16="http://schemas.microsoft.com/office/drawing/2014/main" xmlns="" id="{838518DE-37F6-415C-9681-9C88B42098A5}"/>
                </a:ext>
              </a:extLst>
            </p:cNvPr>
            <p:cNvSpPr>
              <a:spLocks noChangeArrowheads="1"/>
            </p:cNvSpPr>
            <p:nvPr/>
          </p:nvSpPr>
          <p:spPr bwMode="auto">
            <a:xfrm>
              <a:off x="3606"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B</a:t>
              </a:r>
            </a:p>
          </p:txBody>
        </p:sp>
        <p:sp>
          <p:nvSpPr>
            <p:cNvPr id="497673" name="Rectangle 9">
              <a:extLst>
                <a:ext uri="{FF2B5EF4-FFF2-40B4-BE49-F238E27FC236}">
                  <a16:creationId xmlns:a16="http://schemas.microsoft.com/office/drawing/2014/main" xmlns="" id="{1C33F069-5B15-46C1-B9FC-1CB32F129D0D}"/>
                </a:ext>
              </a:extLst>
            </p:cNvPr>
            <p:cNvSpPr>
              <a:spLocks noChangeArrowheads="1"/>
            </p:cNvSpPr>
            <p:nvPr/>
          </p:nvSpPr>
          <p:spPr bwMode="auto">
            <a:xfrm>
              <a:off x="4332" y="3022"/>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B</a:t>
              </a:r>
            </a:p>
          </p:txBody>
        </p:sp>
        <p:sp>
          <p:nvSpPr>
            <p:cNvPr id="497674" name="Rectangle 10">
              <a:extLst>
                <a:ext uri="{FF2B5EF4-FFF2-40B4-BE49-F238E27FC236}">
                  <a16:creationId xmlns:a16="http://schemas.microsoft.com/office/drawing/2014/main" xmlns="" id="{7F33506A-2D7C-4A1B-9FFD-1E04D45BCD81}"/>
                </a:ext>
              </a:extLst>
            </p:cNvPr>
            <p:cNvSpPr>
              <a:spLocks noChangeArrowheads="1"/>
            </p:cNvSpPr>
            <p:nvPr/>
          </p:nvSpPr>
          <p:spPr bwMode="auto">
            <a:xfrm>
              <a:off x="867" y="3430"/>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5" name="Rectangle 11">
              <a:extLst>
                <a:ext uri="{FF2B5EF4-FFF2-40B4-BE49-F238E27FC236}">
                  <a16:creationId xmlns:a16="http://schemas.microsoft.com/office/drawing/2014/main" xmlns="" id="{51C2B92E-3A47-4DA0-83E9-61BCB8FB91C7}"/>
                </a:ext>
              </a:extLst>
            </p:cNvPr>
            <p:cNvSpPr>
              <a:spLocks noChangeArrowheads="1"/>
            </p:cNvSpPr>
            <p:nvPr/>
          </p:nvSpPr>
          <p:spPr bwMode="auto">
            <a:xfrm>
              <a:off x="2018" y="34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6" name="Rectangle 12">
              <a:extLst>
                <a:ext uri="{FF2B5EF4-FFF2-40B4-BE49-F238E27FC236}">
                  <a16:creationId xmlns:a16="http://schemas.microsoft.com/office/drawing/2014/main" xmlns="" id="{B652671D-CE46-40D6-B07B-C1D51D2153C9}"/>
                </a:ext>
              </a:extLst>
            </p:cNvPr>
            <p:cNvSpPr>
              <a:spLocks noChangeArrowheads="1"/>
            </p:cNvSpPr>
            <p:nvPr/>
          </p:nvSpPr>
          <p:spPr bwMode="auto">
            <a:xfrm>
              <a:off x="2925" y="3051"/>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7" name="Rectangle 13">
              <a:extLst>
                <a:ext uri="{FF2B5EF4-FFF2-40B4-BE49-F238E27FC236}">
                  <a16:creationId xmlns:a16="http://schemas.microsoft.com/office/drawing/2014/main" xmlns="" id="{D024A464-70AD-4286-BDB8-950CCFEAB009}"/>
                </a:ext>
              </a:extLst>
            </p:cNvPr>
            <p:cNvSpPr>
              <a:spLocks noChangeArrowheads="1"/>
            </p:cNvSpPr>
            <p:nvPr/>
          </p:nvSpPr>
          <p:spPr bwMode="auto">
            <a:xfrm>
              <a:off x="3379" y="3430"/>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8" name="Rectangle 14">
              <a:extLst>
                <a:ext uri="{FF2B5EF4-FFF2-40B4-BE49-F238E27FC236}">
                  <a16:creationId xmlns:a16="http://schemas.microsoft.com/office/drawing/2014/main" xmlns="" id="{BA303620-9123-48B6-84B0-1B25D846DBD5}"/>
                </a:ext>
              </a:extLst>
            </p:cNvPr>
            <p:cNvSpPr>
              <a:spLocks noChangeArrowheads="1"/>
            </p:cNvSpPr>
            <p:nvPr/>
          </p:nvSpPr>
          <p:spPr bwMode="auto">
            <a:xfrm>
              <a:off x="4513" y="3430"/>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C</a:t>
              </a:r>
            </a:p>
          </p:txBody>
        </p:sp>
        <p:sp>
          <p:nvSpPr>
            <p:cNvPr id="497679" name="Rectangle 15">
              <a:extLst>
                <a:ext uri="{FF2B5EF4-FFF2-40B4-BE49-F238E27FC236}">
                  <a16:creationId xmlns:a16="http://schemas.microsoft.com/office/drawing/2014/main" xmlns="" id="{8C1FC2A4-8442-4591-871E-C6396EC27835}"/>
                </a:ext>
              </a:extLst>
            </p:cNvPr>
            <p:cNvSpPr>
              <a:spLocks noChangeArrowheads="1"/>
            </p:cNvSpPr>
            <p:nvPr/>
          </p:nvSpPr>
          <p:spPr bwMode="auto">
            <a:xfrm>
              <a:off x="2018" y="26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A</a:t>
              </a:r>
            </a:p>
          </p:txBody>
        </p:sp>
        <p:sp>
          <p:nvSpPr>
            <p:cNvPr id="497680" name="Rectangle 16">
              <a:extLst>
                <a:ext uri="{FF2B5EF4-FFF2-40B4-BE49-F238E27FC236}">
                  <a16:creationId xmlns:a16="http://schemas.microsoft.com/office/drawing/2014/main" xmlns="" id="{5120B47B-F35D-4E45-96A9-EF08F7869315}"/>
                </a:ext>
              </a:extLst>
            </p:cNvPr>
            <p:cNvSpPr>
              <a:spLocks noChangeArrowheads="1"/>
            </p:cNvSpPr>
            <p:nvPr/>
          </p:nvSpPr>
          <p:spPr bwMode="auto">
            <a:xfrm>
              <a:off x="2699" y="2614"/>
              <a:ext cx="2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3300"/>
                  </a:solidFill>
                </a:rPr>
                <a:t>A</a:t>
              </a:r>
            </a:p>
          </p:txBody>
        </p:sp>
        <p:sp>
          <p:nvSpPr>
            <p:cNvPr id="497681" name="Rectangle 17">
              <a:extLst>
                <a:ext uri="{FF2B5EF4-FFF2-40B4-BE49-F238E27FC236}">
                  <a16:creationId xmlns:a16="http://schemas.microsoft.com/office/drawing/2014/main" xmlns="" id="{85FAA1A3-9123-46C1-8D07-B5CE9A3DA769}"/>
                </a:ext>
              </a:extLst>
            </p:cNvPr>
            <p:cNvSpPr>
              <a:spLocks noChangeArrowheads="1"/>
            </p:cNvSpPr>
            <p:nvPr/>
          </p:nvSpPr>
          <p:spPr bwMode="auto">
            <a:xfrm>
              <a:off x="3379" y="26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A</a:t>
              </a:r>
            </a:p>
          </p:txBody>
        </p:sp>
        <p:sp>
          <p:nvSpPr>
            <p:cNvPr id="497682" name="Rectangle 18">
              <a:extLst>
                <a:ext uri="{FF2B5EF4-FFF2-40B4-BE49-F238E27FC236}">
                  <a16:creationId xmlns:a16="http://schemas.microsoft.com/office/drawing/2014/main" xmlns="" id="{8D228821-07AD-43E1-AEBE-6E7D6CFAE7E8}"/>
                </a:ext>
              </a:extLst>
            </p:cNvPr>
            <p:cNvSpPr>
              <a:spLocks noChangeArrowheads="1"/>
            </p:cNvSpPr>
            <p:nvPr/>
          </p:nvSpPr>
          <p:spPr bwMode="auto">
            <a:xfrm>
              <a:off x="4105" y="2614"/>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3300"/>
                  </a:solidFill>
                </a:rPr>
                <a:t>A</a:t>
              </a:r>
            </a:p>
          </p:txBody>
        </p:sp>
      </p:grpSp>
      <p:sp>
        <p:nvSpPr>
          <p:cNvPr id="20"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
        <p:nvSpPr>
          <p:cNvPr id="2" name="矩形 1">
            <a:extLst>
              <a:ext uri="{FF2B5EF4-FFF2-40B4-BE49-F238E27FC236}">
                <a16:creationId xmlns:a16="http://schemas.microsoft.com/office/drawing/2014/main" xmlns="" id="{B0C62D58-ABD4-41EA-AD89-091ADA10B7DD}"/>
              </a:ext>
            </a:extLst>
          </p:cNvPr>
          <p:cNvSpPr/>
          <p:nvPr/>
        </p:nvSpPr>
        <p:spPr>
          <a:xfrm>
            <a:off x="1390470" y="6019120"/>
            <a:ext cx="9031640" cy="523220"/>
          </a:xfrm>
          <a:prstGeom prst="rect">
            <a:avLst/>
          </a:prstGeom>
        </p:spPr>
        <p:txBody>
          <a:bodyPr wrap="none">
            <a:spAutoFit/>
          </a:bodyPr>
          <a:lstStyle/>
          <a:p>
            <a:r>
              <a:rPr lang="zh-CN" altLang="en-US" sz="2800" b="1" dirty="0" smtClean="0"/>
              <a:t>通过</a:t>
            </a:r>
            <a:r>
              <a:rPr lang="zh-CN" altLang="en-US" sz="2800" b="1" dirty="0" smtClean="0">
                <a:solidFill>
                  <a:srgbClr val="FF0000"/>
                </a:solidFill>
              </a:rPr>
              <a:t>先序</a:t>
            </a:r>
            <a:r>
              <a:rPr lang="zh-CN" altLang="en-US" sz="2800" b="1" dirty="0">
                <a:solidFill>
                  <a:srgbClr val="FF0000"/>
                </a:solidFill>
              </a:rPr>
              <a:t>遍历和后序遍历</a:t>
            </a:r>
            <a:r>
              <a:rPr lang="zh-CN" altLang="en-US" sz="2800" b="1" dirty="0"/>
              <a:t>序列</a:t>
            </a:r>
            <a:r>
              <a:rPr lang="zh-CN" altLang="en-US" sz="2800" b="1" dirty="0">
                <a:solidFill>
                  <a:srgbClr val="FF0000"/>
                </a:solidFill>
              </a:rPr>
              <a:t>无法唯一</a:t>
            </a:r>
            <a:r>
              <a:rPr lang="zh-CN" altLang="en-US" sz="2800" b="1" dirty="0"/>
              <a:t>确定一棵二叉树</a:t>
            </a:r>
            <a:endParaRPr lang="zh-CN" altLang="en-US" sz="2800" dirty="0"/>
          </a:p>
        </p:txBody>
      </p:sp>
      <p:sp>
        <p:nvSpPr>
          <p:cNvPr id="22" name="矩形 21">
            <a:extLst>
              <a:ext uri="{FF2B5EF4-FFF2-40B4-BE49-F238E27FC236}">
                <a16:creationId xmlns:a16="http://schemas.microsoft.com/office/drawing/2014/main" xmlns="" id="{5E7BE1FD-B97A-49E9-9026-82E69B5C23E7}"/>
              </a:ext>
            </a:extLst>
          </p:cNvPr>
          <p:cNvSpPr/>
          <p:nvPr/>
        </p:nvSpPr>
        <p:spPr>
          <a:xfrm>
            <a:off x="925153" y="5171095"/>
            <a:ext cx="8161337" cy="523220"/>
          </a:xfrm>
          <a:prstGeom prst="rect">
            <a:avLst/>
          </a:prstGeom>
        </p:spPr>
        <p:txBody>
          <a:bodyPr wrap="none">
            <a:spAutoFit/>
          </a:bodyPr>
          <a:lstStyle/>
          <a:p>
            <a:r>
              <a:rPr lang="zh-CN" altLang="en-US" sz="2800" b="1" dirty="0"/>
              <a:t>后序遍历：</a:t>
            </a:r>
            <a:r>
              <a:rPr lang="en-US" altLang="zh-CN" sz="2800" b="1" dirty="0">
                <a:solidFill>
                  <a:srgbClr val="FF0000"/>
                </a:solidFill>
              </a:rPr>
              <a:t>CBA</a:t>
            </a:r>
            <a:r>
              <a:rPr lang="zh-CN" altLang="en-US" sz="2800" b="1" dirty="0">
                <a:solidFill>
                  <a:srgbClr val="FF0000"/>
                </a:solidFill>
              </a:rPr>
              <a:t>       </a:t>
            </a:r>
            <a:r>
              <a:rPr lang="en-US" altLang="zh-CN" sz="2800" b="1" dirty="0">
                <a:solidFill>
                  <a:srgbClr val="FF0000"/>
                </a:solidFill>
              </a:rPr>
              <a:t>    CBA        BCA        CBA          CBA</a:t>
            </a:r>
            <a:endParaRPr lang="zh-CN" altLang="en-US" sz="2800" dirty="0">
              <a:solidFill>
                <a:srgbClr val="FF0000"/>
              </a:solidFill>
            </a:endParaRPr>
          </a:p>
        </p:txBody>
      </p:sp>
      <p:sp>
        <p:nvSpPr>
          <p:cNvPr id="23" name="矩形 22">
            <a:extLst>
              <a:ext uri="{FF2B5EF4-FFF2-40B4-BE49-F238E27FC236}">
                <a16:creationId xmlns:a16="http://schemas.microsoft.com/office/drawing/2014/main" xmlns="" id="{5E7BE1FD-B97A-49E9-9026-82E69B5C23E7}"/>
              </a:ext>
            </a:extLst>
          </p:cNvPr>
          <p:cNvSpPr/>
          <p:nvPr/>
        </p:nvSpPr>
        <p:spPr>
          <a:xfrm>
            <a:off x="918847" y="3888887"/>
            <a:ext cx="8390567" cy="523220"/>
          </a:xfrm>
          <a:prstGeom prst="rect">
            <a:avLst/>
          </a:prstGeom>
        </p:spPr>
        <p:txBody>
          <a:bodyPr wrap="none">
            <a:spAutoFit/>
          </a:bodyPr>
          <a:lstStyle/>
          <a:p>
            <a:r>
              <a:rPr lang="zh-CN" altLang="en-US" sz="2800" b="1" dirty="0"/>
              <a:t>先序遍历：</a:t>
            </a:r>
            <a:r>
              <a:rPr lang="en-US" altLang="zh-CN" sz="2800" b="1" dirty="0">
                <a:solidFill>
                  <a:srgbClr val="FF0000"/>
                </a:solidFill>
              </a:rPr>
              <a:t>ABC</a:t>
            </a:r>
            <a:r>
              <a:rPr lang="zh-CN" altLang="en-US" sz="2800" b="1" dirty="0">
                <a:solidFill>
                  <a:srgbClr val="FF0000"/>
                </a:solidFill>
              </a:rPr>
              <a:t>       </a:t>
            </a:r>
            <a:r>
              <a:rPr lang="en-US" altLang="zh-CN" sz="2800" b="1" dirty="0">
                <a:solidFill>
                  <a:srgbClr val="FF0000"/>
                </a:solidFill>
              </a:rPr>
              <a:t>    ABC        ABC        ABC          ABC</a:t>
            </a:r>
            <a:endParaRPr lang="zh-CN" altLang="en-US" sz="2800" dirty="0">
              <a:solidFill>
                <a:srgbClr val="FF0000"/>
              </a:solidFill>
            </a:endParaRPr>
          </a:p>
        </p:txBody>
      </p:sp>
      <p:sp>
        <p:nvSpPr>
          <p:cNvPr id="24" name="矩形 23">
            <a:extLst>
              <a:ext uri="{FF2B5EF4-FFF2-40B4-BE49-F238E27FC236}">
                <a16:creationId xmlns:a16="http://schemas.microsoft.com/office/drawing/2014/main" xmlns="" id="{5E7BE1FD-B97A-49E9-9026-82E69B5C23E7}"/>
              </a:ext>
            </a:extLst>
          </p:cNvPr>
          <p:cNvSpPr/>
          <p:nvPr/>
        </p:nvSpPr>
        <p:spPr>
          <a:xfrm>
            <a:off x="918846" y="4479141"/>
            <a:ext cx="8150949" cy="523220"/>
          </a:xfrm>
          <a:prstGeom prst="rect">
            <a:avLst/>
          </a:prstGeom>
        </p:spPr>
        <p:txBody>
          <a:bodyPr wrap="none">
            <a:spAutoFit/>
          </a:bodyPr>
          <a:lstStyle/>
          <a:p>
            <a:r>
              <a:rPr lang="zh-CN" altLang="en-US" sz="2800" b="1" dirty="0" smtClean="0"/>
              <a:t>中序</a:t>
            </a:r>
            <a:r>
              <a:rPr lang="zh-CN" altLang="en-US" sz="2800" b="1" dirty="0"/>
              <a:t>遍历</a:t>
            </a:r>
            <a:r>
              <a:rPr lang="zh-CN" altLang="en-US" sz="2800" b="1" dirty="0" smtClean="0"/>
              <a:t>：</a:t>
            </a:r>
            <a:r>
              <a:rPr lang="en-US" altLang="zh-CN" sz="2800" b="1" dirty="0" smtClean="0">
                <a:solidFill>
                  <a:srgbClr val="FF0000"/>
                </a:solidFill>
              </a:rPr>
              <a:t>CBA</a:t>
            </a:r>
            <a:r>
              <a:rPr lang="zh-CN" altLang="en-US" sz="2800" b="1" dirty="0" smtClean="0">
                <a:solidFill>
                  <a:srgbClr val="FF0000"/>
                </a:solidFill>
              </a:rPr>
              <a:t>       </a:t>
            </a:r>
            <a:r>
              <a:rPr lang="en-US" altLang="zh-CN" sz="2800" b="1" dirty="0" smtClean="0">
                <a:solidFill>
                  <a:srgbClr val="FF0000"/>
                </a:solidFill>
              </a:rPr>
              <a:t>    </a:t>
            </a:r>
            <a:r>
              <a:rPr lang="en-US" altLang="zh-CN" sz="2800" b="1" dirty="0">
                <a:solidFill>
                  <a:srgbClr val="FF0000"/>
                </a:solidFill>
              </a:rPr>
              <a:t>BCA        </a:t>
            </a:r>
            <a:r>
              <a:rPr lang="en-US" altLang="zh-CN" sz="2800" b="1" dirty="0" smtClean="0">
                <a:solidFill>
                  <a:srgbClr val="FF0000"/>
                </a:solidFill>
              </a:rPr>
              <a:t>BAC      </a:t>
            </a:r>
            <a:r>
              <a:rPr lang="zh-CN" altLang="en-US" sz="2800" b="1" dirty="0" smtClean="0">
                <a:solidFill>
                  <a:srgbClr val="FF0000"/>
                </a:solidFill>
              </a:rPr>
              <a:t> </a:t>
            </a:r>
            <a:r>
              <a:rPr lang="en-US" altLang="zh-CN" sz="2800" b="1" dirty="0" smtClean="0">
                <a:solidFill>
                  <a:srgbClr val="FF0000"/>
                </a:solidFill>
              </a:rPr>
              <a:t> ACB          ABC</a:t>
            </a:r>
            <a:endParaRPr lang="zh-CN" altLang="en-US" sz="2800" dirty="0">
              <a:solidFill>
                <a:srgbClr val="FF0000"/>
              </a:solidFill>
            </a:endParaRPr>
          </a:p>
        </p:txBody>
      </p:sp>
    </p:spTree>
    <p:extLst>
      <p:ext uri="{BB962C8B-B14F-4D97-AF65-F5344CB8AC3E}">
        <p14:creationId xmlns:p14="http://schemas.microsoft.com/office/powerpoint/2010/main" val="1774292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23" grpId="0"/>
      <p:bldP spid="2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xmlns="" id="{57ECE3B8-B637-4E93-8772-FD6E70CEA354}"/>
              </a:ext>
            </a:extLst>
          </p:cNvPr>
          <p:cNvSpPr>
            <a:spLocks noGrp="1" noChangeArrowheads="1"/>
          </p:cNvSpPr>
          <p:nvPr>
            <p:ph type="body" idx="1"/>
          </p:nvPr>
        </p:nvSpPr>
        <p:spPr>
          <a:xfrm>
            <a:off x="1919288" y="1625845"/>
            <a:ext cx="7772400" cy="942974"/>
          </a:xfrm>
        </p:spPr>
        <p:txBody>
          <a:bodyPr/>
          <a:lstStyle/>
          <a:p>
            <a:r>
              <a:rPr lang="zh-CN" altLang="en-US" b="1" dirty="0">
                <a:latin typeface="SimSun" charset="-122"/>
                <a:ea typeface="SimSun" charset="-122"/>
                <a:cs typeface="SimSun" charset="-122"/>
              </a:rPr>
              <a:t>要唯一确定一棵二叉树，只需知道根和左右子树的信息：</a:t>
            </a:r>
            <a:endParaRPr lang="en-US" altLang="zh-CN" b="1" dirty="0">
              <a:latin typeface="SimSun" charset="-122"/>
              <a:ea typeface="SimSun" charset="-122"/>
              <a:cs typeface="SimSun" charset="-122"/>
            </a:endParaRPr>
          </a:p>
          <a:p>
            <a:pPr marL="486000">
              <a:buClr>
                <a:srgbClr val="FF0000"/>
              </a:buClr>
              <a:buFont typeface="Wingdings" charset="2"/>
              <a:buChar char="u"/>
            </a:pPr>
            <a:r>
              <a:rPr lang="zh-CN" altLang="en-US" sz="2600" b="0" dirty="0" smtClean="0">
                <a:latin typeface="SimSun" charset="-122"/>
                <a:ea typeface="SimSun" charset="-122"/>
                <a:cs typeface="SimSun" charset="-122"/>
              </a:rPr>
              <a:t>先（</a:t>
            </a:r>
            <a:r>
              <a:rPr lang="zh-CN" altLang="en-US" sz="2600" b="0" dirty="0">
                <a:latin typeface="SimSun" charset="-122"/>
                <a:ea typeface="SimSun" charset="-122"/>
                <a:cs typeface="SimSun" charset="-122"/>
              </a:rPr>
              <a:t>后）序能知道根的信息，最先（后）访问的是根结点</a:t>
            </a:r>
            <a:endParaRPr lang="en-US" altLang="zh-CN" sz="2600" b="0" dirty="0">
              <a:latin typeface="SimSun" charset="-122"/>
              <a:ea typeface="SimSun" charset="-122"/>
              <a:cs typeface="SimSun" charset="-122"/>
            </a:endParaRPr>
          </a:p>
          <a:p>
            <a:pPr marL="486000">
              <a:buClr>
                <a:srgbClr val="FF0000"/>
              </a:buClr>
              <a:buFont typeface="Wingdings" charset="2"/>
              <a:buChar char="u"/>
            </a:pPr>
            <a:r>
              <a:rPr lang="zh-CN" altLang="en-US" sz="2600" b="0" dirty="0">
                <a:latin typeface="SimSun" charset="-122"/>
                <a:ea typeface="SimSun" charset="-122"/>
                <a:cs typeface="SimSun" charset="-122"/>
              </a:rPr>
              <a:t>中序能知道左右子树的信息，根的左边为左子树，右边为右子树</a:t>
            </a:r>
            <a:endParaRPr lang="en-US" altLang="zh-CN" sz="2600" b="0" dirty="0">
              <a:latin typeface="SimSun" charset="-122"/>
              <a:ea typeface="SimSun" charset="-122"/>
              <a:cs typeface="SimSun" charset="-122"/>
            </a:endParaRPr>
          </a:p>
          <a:p>
            <a:endParaRPr lang="zh-CN" altLang="en-US" b="1" dirty="0"/>
          </a:p>
        </p:txBody>
      </p:sp>
      <p:sp>
        <p:nvSpPr>
          <p:cNvPr id="20"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
        <p:nvSpPr>
          <p:cNvPr id="2" name="矩形 1">
            <a:extLst>
              <a:ext uri="{FF2B5EF4-FFF2-40B4-BE49-F238E27FC236}">
                <a16:creationId xmlns:a16="http://schemas.microsoft.com/office/drawing/2014/main" xmlns="" id="{B0C62D58-ABD4-41EA-AD89-091ADA10B7DD}"/>
              </a:ext>
            </a:extLst>
          </p:cNvPr>
          <p:cNvSpPr/>
          <p:nvPr/>
        </p:nvSpPr>
        <p:spPr>
          <a:xfrm>
            <a:off x="1390470" y="5003312"/>
            <a:ext cx="8084264" cy="954107"/>
          </a:xfrm>
          <a:prstGeom prst="rect">
            <a:avLst/>
          </a:prstGeom>
        </p:spPr>
        <p:txBody>
          <a:bodyPr wrap="none">
            <a:spAutoFit/>
          </a:bodyPr>
          <a:lstStyle/>
          <a:p>
            <a:r>
              <a:rPr lang="zh-CN" altLang="en-US" sz="2800" b="1" dirty="0">
                <a:latin typeface="SimSun" charset="-122"/>
                <a:ea typeface="SimSun" charset="-122"/>
                <a:cs typeface="SimSun" charset="-122"/>
              </a:rPr>
              <a:t>即：只要</a:t>
            </a:r>
            <a:r>
              <a:rPr lang="zh-CN" altLang="en-US" sz="2800" b="1" dirty="0" smtClean="0">
                <a:latin typeface="SimSun" charset="-122"/>
                <a:ea typeface="SimSun" charset="-122"/>
                <a:cs typeface="SimSun" charset="-122"/>
              </a:rPr>
              <a:t>知道</a:t>
            </a:r>
            <a:r>
              <a:rPr lang="zh-CN" altLang="en-US" sz="2800" b="1" dirty="0" smtClean="0">
                <a:solidFill>
                  <a:srgbClr val="FF0000"/>
                </a:solidFill>
                <a:latin typeface="SimSun" charset="-122"/>
                <a:ea typeface="SimSun" charset="-122"/>
                <a:cs typeface="SimSun" charset="-122"/>
              </a:rPr>
              <a:t>先序</a:t>
            </a:r>
            <a:r>
              <a:rPr lang="zh-CN" altLang="en-US" sz="2800" b="1" dirty="0">
                <a:solidFill>
                  <a:srgbClr val="FF0000"/>
                </a:solidFill>
                <a:latin typeface="SimSun" charset="-122"/>
                <a:ea typeface="SimSun" charset="-122"/>
                <a:cs typeface="SimSun" charset="-122"/>
              </a:rPr>
              <a:t>和中序</a:t>
            </a:r>
            <a:r>
              <a:rPr lang="zh-CN" altLang="en-US" sz="2800" b="1" dirty="0">
                <a:latin typeface="SimSun" charset="-122"/>
                <a:ea typeface="SimSun" charset="-122"/>
                <a:cs typeface="SimSun" charset="-122"/>
              </a:rPr>
              <a:t>序列或者</a:t>
            </a:r>
            <a:r>
              <a:rPr lang="zh-CN" altLang="en-US" sz="2800" b="1" dirty="0">
                <a:solidFill>
                  <a:srgbClr val="FF0000"/>
                </a:solidFill>
                <a:latin typeface="SimSun" charset="-122"/>
                <a:ea typeface="SimSun" charset="-122"/>
                <a:cs typeface="SimSun" charset="-122"/>
              </a:rPr>
              <a:t>后序和中序</a:t>
            </a:r>
            <a:r>
              <a:rPr lang="zh-CN" altLang="en-US" sz="2800" b="1" dirty="0">
                <a:latin typeface="SimSun" charset="-122"/>
                <a:ea typeface="SimSun" charset="-122"/>
                <a:cs typeface="SimSun" charset="-122"/>
              </a:rPr>
              <a:t>序列</a:t>
            </a:r>
            <a:endParaRPr lang="en-US" altLang="zh-CN" sz="2800" b="1" dirty="0">
              <a:latin typeface="SimSun" charset="-122"/>
              <a:ea typeface="SimSun" charset="-122"/>
              <a:cs typeface="SimSun" charset="-122"/>
            </a:endParaRPr>
          </a:p>
          <a:p>
            <a:r>
              <a:rPr lang="zh-CN" altLang="en-US" sz="2800" b="1" dirty="0">
                <a:latin typeface="SimSun" charset="-122"/>
                <a:ea typeface="SimSun" charset="-122"/>
                <a:cs typeface="SimSun" charset="-122"/>
              </a:rPr>
              <a:t>    就能</a:t>
            </a:r>
            <a:r>
              <a:rPr lang="zh-CN" altLang="en-US" sz="2800" b="1" dirty="0">
                <a:solidFill>
                  <a:srgbClr val="FF0000"/>
                </a:solidFill>
                <a:latin typeface="SimSun" charset="-122"/>
                <a:ea typeface="SimSun" charset="-122"/>
                <a:cs typeface="SimSun" charset="-122"/>
              </a:rPr>
              <a:t>唯一</a:t>
            </a:r>
            <a:r>
              <a:rPr lang="zh-CN" altLang="en-US" sz="2800" b="1" dirty="0">
                <a:latin typeface="SimSun" charset="-122"/>
                <a:ea typeface="SimSun" charset="-122"/>
                <a:cs typeface="SimSun" charset="-122"/>
              </a:rPr>
              <a:t>确定一棵二叉树</a:t>
            </a:r>
            <a:endParaRPr lang="zh-CN" altLang="en-US" sz="2800" dirty="0">
              <a:latin typeface="SimSun" charset="-122"/>
              <a:ea typeface="SimSun" charset="-122"/>
              <a:cs typeface="SimSun" charset="-122"/>
            </a:endParaRPr>
          </a:p>
        </p:txBody>
      </p:sp>
    </p:spTree>
    <p:extLst>
      <p:ext uri="{BB962C8B-B14F-4D97-AF65-F5344CB8AC3E}">
        <p14:creationId xmlns:p14="http://schemas.microsoft.com/office/powerpoint/2010/main" val="73113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6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76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76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6" grpId="0" build="p"/>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xmlns="" id="{57ECE3B8-B637-4E93-8772-FD6E70CEA354}"/>
              </a:ext>
            </a:extLst>
          </p:cNvPr>
          <p:cNvSpPr>
            <a:spLocks noGrp="1" noChangeArrowheads="1"/>
          </p:cNvSpPr>
          <p:nvPr>
            <p:ph type="body" idx="1"/>
          </p:nvPr>
        </p:nvSpPr>
        <p:spPr>
          <a:xfrm>
            <a:off x="756047" y="1214438"/>
            <a:ext cx="10392795" cy="1627605"/>
          </a:xfrm>
        </p:spPr>
        <p:txBody>
          <a:bodyPr/>
          <a:lstStyle/>
          <a:p>
            <a:pPr marL="457200" lvl="1" indent="0">
              <a:buNone/>
            </a:pPr>
            <a:r>
              <a:rPr lang="zh-CN" altLang="en-US" dirty="0">
                <a:solidFill>
                  <a:srgbClr val="C00000"/>
                </a:solidFill>
                <a:latin typeface="SimSun" charset="-122"/>
                <a:ea typeface="SimSun" charset="-122"/>
                <a:cs typeface="SimSun" charset="-122"/>
              </a:rPr>
              <a:t>例题：</a:t>
            </a:r>
            <a:r>
              <a:rPr lang="zh-CN" altLang="en-US" dirty="0">
                <a:latin typeface="SimSun" charset="-122"/>
                <a:ea typeface="SimSun" charset="-122"/>
                <a:cs typeface="SimSun" charset="-122"/>
              </a:rPr>
              <a:t>已知结点</a:t>
            </a:r>
            <a:r>
              <a:rPr lang="zh-CN" altLang="en-US" dirty="0" smtClean="0">
                <a:latin typeface="SimSun" charset="-122"/>
                <a:ea typeface="SimSun" charset="-122"/>
                <a:cs typeface="SimSun" charset="-122"/>
              </a:rPr>
              <a:t>的先序</a:t>
            </a:r>
            <a:r>
              <a:rPr lang="zh-CN" altLang="en-US" dirty="0">
                <a:latin typeface="SimSun" charset="-122"/>
                <a:ea typeface="SimSun" charset="-122"/>
                <a:cs typeface="SimSun" charset="-122"/>
              </a:rPr>
              <a:t>序列是</a:t>
            </a:r>
            <a:r>
              <a:rPr lang="en-US" altLang="zh-CN" dirty="0">
                <a:latin typeface="SimSun" charset="-122"/>
                <a:ea typeface="SimSun" charset="-122"/>
                <a:cs typeface="SimSun" charset="-122"/>
              </a:rPr>
              <a:t>ABCDEFG</a:t>
            </a:r>
            <a:r>
              <a:rPr lang="en-US" altLang="zh-CN" dirty="0" smtClean="0">
                <a:latin typeface="SimSun" charset="-122"/>
                <a:ea typeface="SimSun" charset="-122"/>
                <a:cs typeface="SimSun" charset="-122"/>
              </a:rPr>
              <a:t>,</a:t>
            </a:r>
            <a:r>
              <a:rPr lang="zh-CN" altLang="en-US" dirty="0" smtClean="0">
                <a:latin typeface="SimSun" charset="-122"/>
                <a:ea typeface="SimSun" charset="-122"/>
                <a:cs typeface="SimSun" charset="-122"/>
              </a:rPr>
              <a:t>中</a:t>
            </a:r>
            <a:r>
              <a:rPr lang="zh-CN" altLang="en-US" dirty="0">
                <a:latin typeface="SimSun" charset="-122"/>
                <a:ea typeface="SimSun" charset="-122"/>
                <a:cs typeface="SimSun" charset="-122"/>
              </a:rPr>
              <a:t>序序列是</a:t>
            </a:r>
            <a:r>
              <a:rPr lang="en-US" altLang="zh-CN" dirty="0">
                <a:latin typeface="SimSun" charset="-122"/>
                <a:ea typeface="SimSun" charset="-122"/>
                <a:cs typeface="SimSun" charset="-122"/>
              </a:rPr>
              <a:t>CBEDAFG</a:t>
            </a:r>
          </a:p>
          <a:p>
            <a:pPr marL="457200" lvl="1" indent="0">
              <a:buNone/>
            </a:pPr>
            <a:r>
              <a:rPr lang="zh-CN" altLang="en-US" dirty="0">
                <a:solidFill>
                  <a:srgbClr val="C00000"/>
                </a:solidFill>
                <a:latin typeface="SimSun" charset="-122"/>
                <a:ea typeface="SimSun" charset="-122"/>
                <a:cs typeface="SimSun" charset="-122"/>
              </a:rPr>
              <a:t>求</a:t>
            </a:r>
            <a:r>
              <a:rPr lang="en-US" altLang="zh-CN" dirty="0">
                <a:solidFill>
                  <a:srgbClr val="C00000"/>
                </a:solidFill>
                <a:latin typeface="SimSun" charset="-122"/>
                <a:ea typeface="SimSun" charset="-122"/>
                <a:cs typeface="SimSun" charset="-122"/>
              </a:rPr>
              <a:t>:     </a:t>
            </a:r>
            <a:r>
              <a:rPr lang="en-US" altLang="zh-CN" dirty="0">
                <a:latin typeface="SimSun" charset="-122"/>
                <a:ea typeface="SimSun" charset="-122"/>
                <a:cs typeface="SimSun" charset="-122"/>
                <a:sym typeface="Wingdings"/>
              </a:rPr>
              <a:t>(1)</a:t>
            </a:r>
            <a:r>
              <a:rPr lang="zh-CN" altLang="en-US" dirty="0">
                <a:latin typeface="SimSun" charset="-122"/>
                <a:ea typeface="SimSun" charset="-122"/>
                <a:cs typeface="SimSun" charset="-122"/>
              </a:rPr>
              <a:t>画出这</a:t>
            </a:r>
            <a:r>
              <a:rPr lang="zh-CN" altLang="en-US" dirty="0" smtClean="0">
                <a:latin typeface="SimSun" charset="-122"/>
                <a:ea typeface="SimSun" charset="-122"/>
                <a:cs typeface="SimSun" charset="-122"/>
              </a:rPr>
              <a:t>棵二叉树</a:t>
            </a:r>
            <a:endParaRPr lang="en-US" altLang="zh-CN" dirty="0">
              <a:latin typeface="SimSun" charset="-122"/>
              <a:ea typeface="SimSun" charset="-122"/>
              <a:cs typeface="SimSun" charset="-122"/>
            </a:endParaRPr>
          </a:p>
          <a:p>
            <a:pPr marL="457200" lvl="1" indent="0">
              <a:buNone/>
            </a:pPr>
            <a:r>
              <a:rPr lang="en-US" altLang="zh-CN" dirty="0">
                <a:latin typeface="SimSun" charset="-122"/>
                <a:ea typeface="SimSun" charset="-122"/>
                <a:cs typeface="SimSun" charset="-122"/>
              </a:rPr>
              <a:t>        (2)</a:t>
            </a:r>
            <a:r>
              <a:rPr lang="zh-CN" altLang="en-US" dirty="0">
                <a:latin typeface="SimSun" charset="-122"/>
                <a:ea typeface="SimSun" charset="-122"/>
                <a:cs typeface="SimSun" charset="-122"/>
              </a:rPr>
              <a:t>写出它的后序遍历序列</a:t>
            </a:r>
          </a:p>
        </p:txBody>
      </p:sp>
      <p:sp>
        <p:nvSpPr>
          <p:cNvPr id="20"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grpSp>
        <p:nvGrpSpPr>
          <p:cNvPr id="10" name="组 9"/>
          <p:cNvGrpSpPr/>
          <p:nvPr/>
        </p:nvGrpSpPr>
        <p:grpSpPr>
          <a:xfrm>
            <a:off x="741301" y="3436344"/>
            <a:ext cx="4470400" cy="1854201"/>
            <a:chOff x="1511300" y="4013501"/>
            <a:chExt cx="4470400" cy="1854201"/>
          </a:xfrm>
        </p:grpSpPr>
        <p:grpSp>
          <p:nvGrpSpPr>
            <p:cNvPr id="24" name="Group 19">
              <a:extLst>
                <a:ext uri="{FF2B5EF4-FFF2-40B4-BE49-F238E27FC236}">
                  <a16:creationId xmlns:a16="http://schemas.microsoft.com/office/drawing/2014/main" xmlns="" id="{6BAA216F-EEA3-4906-A553-A1EBA211F2BA}"/>
                </a:ext>
              </a:extLst>
            </p:cNvPr>
            <p:cNvGrpSpPr>
              <a:grpSpLocks/>
            </p:cNvGrpSpPr>
            <p:nvPr/>
          </p:nvGrpSpPr>
          <p:grpSpPr bwMode="auto">
            <a:xfrm>
              <a:off x="1647669" y="4013501"/>
              <a:ext cx="4334031" cy="1854201"/>
              <a:chOff x="-82" y="2480"/>
              <a:chExt cx="2670" cy="1168"/>
            </a:xfrm>
          </p:grpSpPr>
          <p:sp>
            <p:nvSpPr>
              <p:cNvPr id="25" name="Rectangle 4">
                <a:extLst>
                  <a:ext uri="{FF2B5EF4-FFF2-40B4-BE49-F238E27FC236}">
                    <a16:creationId xmlns:a16="http://schemas.microsoft.com/office/drawing/2014/main" xmlns="" id="{6B5D2FFB-E614-4440-8C0F-538346DE54B1}"/>
                  </a:ext>
                </a:extLst>
              </p:cNvPr>
              <p:cNvSpPr>
                <a:spLocks noChangeArrowheads="1"/>
              </p:cNvSpPr>
              <p:nvPr/>
            </p:nvSpPr>
            <p:spPr bwMode="auto">
              <a:xfrm>
                <a:off x="175" y="2480"/>
                <a:ext cx="18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A</a:t>
                </a:r>
              </a:p>
            </p:txBody>
          </p:sp>
          <p:sp>
            <p:nvSpPr>
              <p:cNvPr id="26"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82" y="2892"/>
                <a:ext cx="174"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B</a:t>
                </a:r>
              </a:p>
              <a:p>
                <a:r>
                  <a:rPr lang="en-US" altLang="zh-CN" b="1" i="1">
                    <a:solidFill>
                      <a:srgbClr val="FF3300"/>
                    </a:solidFill>
                  </a:rPr>
                  <a:t>C</a:t>
                </a:r>
              </a:p>
              <a:p>
                <a:r>
                  <a:rPr lang="en-US" altLang="zh-CN" b="1" i="1">
                    <a:solidFill>
                      <a:srgbClr val="FF3300"/>
                    </a:solidFill>
                  </a:rPr>
                  <a:t>D</a:t>
                </a:r>
              </a:p>
              <a:p>
                <a:r>
                  <a:rPr lang="en-US" altLang="zh-CN" b="1" i="1">
                    <a:solidFill>
                      <a:srgbClr val="FF3300"/>
                    </a:solidFill>
                  </a:rPr>
                  <a:t>E</a:t>
                </a:r>
              </a:p>
            </p:txBody>
          </p:sp>
          <p:sp>
            <p:nvSpPr>
              <p:cNvPr id="27" name="Rectangle 6">
                <a:extLst>
                  <a:ext uri="{FF2B5EF4-FFF2-40B4-BE49-F238E27FC236}">
                    <a16:creationId xmlns:a16="http://schemas.microsoft.com/office/drawing/2014/main" xmlns="" id="{A6F42155-69F3-49A9-9B53-F18D0B22B118}"/>
                  </a:ext>
                </a:extLst>
              </p:cNvPr>
              <p:cNvSpPr>
                <a:spLocks noChangeArrowheads="1"/>
              </p:cNvSpPr>
              <p:nvPr/>
            </p:nvSpPr>
            <p:spPr bwMode="auto">
              <a:xfrm>
                <a:off x="356" y="2930"/>
                <a:ext cx="20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F</a:t>
                </a:r>
              </a:p>
              <a:p>
                <a:r>
                  <a:rPr lang="en-US" altLang="zh-CN" b="1" i="1">
                    <a:solidFill>
                      <a:srgbClr val="FF3300"/>
                    </a:solidFill>
                  </a:rPr>
                  <a:t>G</a:t>
                </a:r>
              </a:p>
            </p:txBody>
          </p:sp>
          <p:sp>
            <p:nvSpPr>
              <p:cNvPr id="28" name="Rectangle 7">
                <a:extLst>
                  <a:ext uri="{FF2B5EF4-FFF2-40B4-BE49-F238E27FC236}">
                    <a16:creationId xmlns:a16="http://schemas.microsoft.com/office/drawing/2014/main" xmlns="" id="{3A848106-D76D-4B03-A4FE-56636AF7EE65}"/>
                  </a:ext>
                </a:extLst>
              </p:cNvPr>
              <p:cNvSpPr>
                <a:spLocks noChangeArrowheads="1"/>
              </p:cNvSpPr>
              <p:nvPr/>
            </p:nvSpPr>
            <p:spPr bwMode="auto">
              <a:xfrm>
                <a:off x="2472" y="3022"/>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b="1" i="1">
                  <a:solidFill>
                    <a:srgbClr val="FF3300"/>
                  </a:solidFill>
                </a:endParaRPr>
              </a:p>
            </p:txBody>
          </p:sp>
        </p:grpSp>
        <p:grpSp>
          <p:nvGrpSpPr>
            <p:cNvPr id="9" name="组 8"/>
            <p:cNvGrpSpPr/>
            <p:nvPr/>
          </p:nvGrpSpPr>
          <p:grpSpPr>
            <a:xfrm>
              <a:off x="1511300" y="4041283"/>
              <a:ext cx="1275810" cy="1762616"/>
              <a:chOff x="1511300" y="4041283"/>
              <a:chExt cx="1275810" cy="1762616"/>
            </a:xfrm>
          </p:grpSpPr>
          <p:sp>
            <p:nvSpPr>
              <p:cNvPr id="31" name="椭圆 30"/>
              <p:cNvSpPr/>
              <p:nvPr/>
            </p:nvSpPr>
            <p:spPr bwMode="auto">
              <a:xfrm>
                <a:off x="2086590" y="4041283"/>
                <a:ext cx="287338" cy="369888"/>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32" name="椭圆 31"/>
              <p:cNvSpPr/>
              <p:nvPr/>
            </p:nvSpPr>
            <p:spPr bwMode="auto">
              <a:xfrm>
                <a:off x="1511300" y="4680078"/>
                <a:ext cx="553858" cy="1123821"/>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cxnSp>
            <p:nvCxnSpPr>
              <p:cNvPr id="33" name="直线连接符 32"/>
              <p:cNvCxnSpPr>
                <a:stCxn id="31" idx="3"/>
                <a:endCxn id="32" idx="0"/>
              </p:cNvCxnSpPr>
              <p:nvPr/>
            </p:nvCxnSpPr>
            <p:spPr bwMode="auto">
              <a:xfrm flipH="1">
                <a:off x="1788229" y="4357002"/>
                <a:ext cx="340441" cy="323076"/>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39" name="椭圆 38"/>
              <p:cNvSpPr/>
              <p:nvPr/>
            </p:nvSpPr>
            <p:spPr bwMode="auto">
              <a:xfrm>
                <a:off x="2233252" y="4680078"/>
                <a:ext cx="553858" cy="704439"/>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cxnSp>
            <p:nvCxnSpPr>
              <p:cNvPr id="40" name="直线连接符 39"/>
              <p:cNvCxnSpPr/>
              <p:nvPr/>
            </p:nvCxnSpPr>
            <p:spPr bwMode="auto">
              <a:xfrm>
                <a:off x="2332139" y="4386990"/>
                <a:ext cx="144292" cy="33051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grpSp>
        <p:nvGrpSpPr>
          <p:cNvPr id="18" name="组 17"/>
          <p:cNvGrpSpPr/>
          <p:nvPr/>
        </p:nvGrpSpPr>
        <p:grpSpPr>
          <a:xfrm>
            <a:off x="3340214" y="3457334"/>
            <a:ext cx="4770966" cy="2006819"/>
            <a:chOff x="2335082" y="3391415"/>
            <a:chExt cx="4770966" cy="2006819"/>
          </a:xfrm>
        </p:grpSpPr>
        <p:grpSp>
          <p:nvGrpSpPr>
            <p:cNvPr id="45" name="组 44"/>
            <p:cNvGrpSpPr/>
            <p:nvPr/>
          </p:nvGrpSpPr>
          <p:grpSpPr>
            <a:xfrm>
              <a:off x="2699160" y="3391415"/>
              <a:ext cx="4406888" cy="1371017"/>
              <a:chOff x="1574812" y="4013500"/>
              <a:chExt cx="4406888" cy="1371017"/>
            </a:xfrm>
          </p:grpSpPr>
          <p:grpSp>
            <p:nvGrpSpPr>
              <p:cNvPr id="46" name="Group 19">
                <a:extLst>
                  <a:ext uri="{FF2B5EF4-FFF2-40B4-BE49-F238E27FC236}">
                    <a16:creationId xmlns:a16="http://schemas.microsoft.com/office/drawing/2014/main" xmlns="" id="{6BAA216F-EEA3-4906-A553-A1EBA211F2BA}"/>
                  </a:ext>
                </a:extLst>
              </p:cNvPr>
              <p:cNvGrpSpPr>
                <a:grpSpLocks/>
              </p:cNvGrpSpPr>
              <p:nvPr/>
            </p:nvGrpSpPr>
            <p:grpSpPr bwMode="auto">
              <a:xfrm>
                <a:off x="1647669" y="4013500"/>
                <a:ext cx="4334031" cy="1360488"/>
                <a:chOff x="-82" y="2480"/>
                <a:chExt cx="2670" cy="857"/>
              </a:xfrm>
            </p:grpSpPr>
            <p:sp>
              <p:nvSpPr>
                <p:cNvPr id="53" name="Rectangle 4">
                  <a:extLst>
                    <a:ext uri="{FF2B5EF4-FFF2-40B4-BE49-F238E27FC236}">
                      <a16:creationId xmlns:a16="http://schemas.microsoft.com/office/drawing/2014/main" xmlns="" id="{6B5D2FFB-E614-4440-8C0F-538346DE54B1}"/>
                    </a:ext>
                  </a:extLst>
                </p:cNvPr>
                <p:cNvSpPr>
                  <a:spLocks noChangeArrowheads="1"/>
                </p:cNvSpPr>
                <p:nvPr/>
              </p:nvSpPr>
              <p:spPr bwMode="auto">
                <a:xfrm>
                  <a:off x="175" y="2480"/>
                  <a:ext cx="18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A</a:t>
                  </a:r>
                </a:p>
              </p:txBody>
            </p:sp>
            <p:sp>
              <p:nvSpPr>
                <p:cNvPr id="54"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82" y="2892"/>
                  <a:ext cx="1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B</a:t>
                  </a:r>
                </a:p>
              </p:txBody>
            </p:sp>
            <p:sp>
              <p:nvSpPr>
                <p:cNvPr id="55" name="Rectangle 6">
                  <a:extLst>
                    <a:ext uri="{FF2B5EF4-FFF2-40B4-BE49-F238E27FC236}">
                      <a16:creationId xmlns:a16="http://schemas.microsoft.com/office/drawing/2014/main" xmlns="" id="{A6F42155-69F3-49A9-9B53-F18D0B22B118}"/>
                    </a:ext>
                  </a:extLst>
                </p:cNvPr>
                <p:cNvSpPr>
                  <a:spLocks noChangeArrowheads="1"/>
                </p:cNvSpPr>
                <p:nvPr/>
              </p:nvSpPr>
              <p:spPr bwMode="auto">
                <a:xfrm>
                  <a:off x="356" y="2930"/>
                  <a:ext cx="20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F</a:t>
                  </a:r>
                </a:p>
                <a:p>
                  <a:r>
                    <a:rPr lang="en-US" altLang="zh-CN" b="1" i="1">
                      <a:solidFill>
                        <a:srgbClr val="FF3300"/>
                      </a:solidFill>
                    </a:rPr>
                    <a:t>G</a:t>
                  </a:r>
                </a:p>
              </p:txBody>
            </p:sp>
            <p:sp>
              <p:nvSpPr>
                <p:cNvPr id="56" name="Rectangle 7">
                  <a:extLst>
                    <a:ext uri="{FF2B5EF4-FFF2-40B4-BE49-F238E27FC236}">
                      <a16:creationId xmlns:a16="http://schemas.microsoft.com/office/drawing/2014/main" xmlns="" id="{3A848106-D76D-4B03-A4FE-56636AF7EE65}"/>
                    </a:ext>
                  </a:extLst>
                </p:cNvPr>
                <p:cNvSpPr>
                  <a:spLocks noChangeArrowheads="1"/>
                </p:cNvSpPr>
                <p:nvPr/>
              </p:nvSpPr>
              <p:spPr bwMode="auto">
                <a:xfrm>
                  <a:off x="2472" y="3022"/>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b="1" i="1">
                    <a:solidFill>
                      <a:srgbClr val="FF3300"/>
                    </a:solidFill>
                  </a:endParaRPr>
                </a:p>
              </p:txBody>
            </p:sp>
          </p:grpSp>
          <p:grpSp>
            <p:nvGrpSpPr>
              <p:cNvPr id="47" name="组 46"/>
              <p:cNvGrpSpPr/>
              <p:nvPr/>
            </p:nvGrpSpPr>
            <p:grpSpPr>
              <a:xfrm>
                <a:off x="1574812" y="4041283"/>
                <a:ext cx="1212298" cy="1343234"/>
                <a:chOff x="1574812" y="4041283"/>
                <a:chExt cx="1212298" cy="1343234"/>
              </a:xfrm>
            </p:grpSpPr>
            <p:sp>
              <p:nvSpPr>
                <p:cNvPr id="48" name="椭圆 47"/>
                <p:cNvSpPr/>
                <p:nvPr/>
              </p:nvSpPr>
              <p:spPr bwMode="auto">
                <a:xfrm>
                  <a:off x="2086590" y="4041283"/>
                  <a:ext cx="287338" cy="369888"/>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49" name="椭圆 48"/>
                <p:cNvSpPr/>
                <p:nvPr/>
              </p:nvSpPr>
              <p:spPr bwMode="auto">
                <a:xfrm>
                  <a:off x="1574812" y="4680078"/>
                  <a:ext cx="429075" cy="357360"/>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cxnSp>
              <p:nvCxnSpPr>
                <p:cNvPr id="50" name="直线连接符 49"/>
                <p:cNvCxnSpPr/>
                <p:nvPr/>
              </p:nvCxnSpPr>
              <p:spPr bwMode="auto">
                <a:xfrm flipH="1">
                  <a:off x="1788229" y="4357002"/>
                  <a:ext cx="340441" cy="323076"/>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51" name="椭圆 50"/>
                <p:cNvSpPr/>
                <p:nvPr/>
              </p:nvSpPr>
              <p:spPr bwMode="auto">
                <a:xfrm>
                  <a:off x="2233252" y="4680078"/>
                  <a:ext cx="553858" cy="704439"/>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cxnSp>
              <p:nvCxnSpPr>
                <p:cNvPr id="52" name="直线连接符 51"/>
                <p:cNvCxnSpPr/>
                <p:nvPr/>
              </p:nvCxnSpPr>
              <p:spPr bwMode="auto">
                <a:xfrm>
                  <a:off x="2332139" y="4386990"/>
                  <a:ext cx="144292" cy="33051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sp>
          <p:nvSpPr>
            <p:cNvPr id="57"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2408397" y="4674506"/>
              <a:ext cx="2824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C</a:t>
              </a:r>
            </a:p>
          </p:txBody>
        </p:sp>
        <p:cxnSp>
          <p:nvCxnSpPr>
            <p:cNvPr id="58" name="直线连接符 57"/>
            <p:cNvCxnSpPr/>
            <p:nvPr/>
          </p:nvCxnSpPr>
          <p:spPr bwMode="auto">
            <a:xfrm flipH="1">
              <a:off x="2535984" y="4327427"/>
              <a:ext cx="222232" cy="347079"/>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60" name="椭圆 59"/>
            <p:cNvSpPr/>
            <p:nvPr/>
          </p:nvSpPr>
          <p:spPr bwMode="auto">
            <a:xfrm>
              <a:off x="2335082" y="4674506"/>
              <a:ext cx="413760" cy="421283"/>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62" name="椭圆 61"/>
            <p:cNvSpPr/>
            <p:nvPr/>
          </p:nvSpPr>
          <p:spPr bwMode="auto">
            <a:xfrm>
              <a:off x="3028380" y="4718804"/>
              <a:ext cx="429075" cy="592568"/>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63"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3101602" y="4751903"/>
              <a:ext cx="2824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D</a:t>
              </a:r>
            </a:p>
            <a:p>
              <a:r>
                <a:rPr lang="en-US" altLang="zh-CN" b="1" i="1">
                  <a:solidFill>
                    <a:srgbClr val="FF3300"/>
                  </a:solidFill>
                </a:rPr>
                <a:t>E</a:t>
              </a:r>
            </a:p>
          </p:txBody>
        </p:sp>
        <p:cxnSp>
          <p:nvCxnSpPr>
            <p:cNvPr id="65" name="直线连接符 64"/>
            <p:cNvCxnSpPr>
              <a:stCxn id="49" idx="5"/>
            </p:cNvCxnSpPr>
            <p:nvPr/>
          </p:nvCxnSpPr>
          <p:spPr bwMode="auto">
            <a:xfrm>
              <a:off x="3065398" y="4363019"/>
              <a:ext cx="187620" cy="36288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17" name="组 16"/>
          <p:cNvGrpSpPr/>
          <p:nvPr/>
        </p:nvGrpSpPr>
        <p:grpSpPr>
          <a:xfrm>
            <a:off x="6075270" y="3448817"/>
            <a:ext cx="4770966" cy="2421322"/>
            <a:chOff x="4299730" y="3477025"/>
            <a:chExt cx="4770966" cy="2421322"/>
          </a:xfrm>
        </p:grpSpPr>
        <p:sp>
          <p:nvSpPr>
            <p:cNvPr id="61" name="椭圆 60"/>
            <p:cNvSpPr/>
            <p:nvPr/>
          </p:nvSpPr>
          <p:spPr bwMode="auto">
            <a:xfrm>
              <a:off x="4644515" y="5504579"/>
              <a:ext cx="429075" cy="357360"/>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68"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4702163" y="5529015"/>
              <a:ext cx="2824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E</a:t>
              </a:r>
            </a:p>
          </p:txBody>
        </p:sp>
        <p:grpSp>
          <p:nvGrpSpPr>
            <p:cNvPr id="73" name="组 72"/>
            <p:cNvGrpSpPr/>
            <p:nvPr/>
          </p:nvGrpSpPr>
          <p:grpSpPr>
            <a:xfrm>
              <a:off x="4663808" y="3477025"/>
              <a:ext cx="4406888" cy="1371017"/>
              <a:chOff x="1574812" y="4013500"/>
              <a:chExt cx="4406888" cy="1371017"/>
            </a:xfrm>
          </p:grpSpPr>
          <p:grpSp>
            <p:nvGrpSpPr>
              <p:cNvPr id="74" name="Group 19">
                <a:extLst>
                  <a:ext uri="{FF2B5EF4-FFF2-40B4-BE49-F238E27FC236}">
                    <a16:creationId xmlns:a16="http://schemas.microsoft.com/office/drawing/2014/main" xmlns="" id="{6BAA216F-EEA3-4906-A553-A1EBA211F2BA}"/>
                  </a:ext>
                </a:extLst>
              </p:cNvPr>
              <p:cNvGrpSpPr>
                <a:grpSpLocks/>
              </p:cNvGrpSpPr>
              <p:nvPr/>
            </p:nvGrpSpPr>
            <p:grpSpPr bwMode="auto">
              <a:xfrm>
                <a:off x="1647669" y="4013500"/>
                <a:ext cx="4334031" cy="1360488"/>
                <a:chOff x="-82" y="2480"/>
                <a:chExt cx="2670" cy="857"/>
              </a:xfrm>
            </p:grpSpPr>
            <p:sp>
              <p:nvSpPr>
                <p:cNvPr id="81" name="Rectangle 4">
                  <a:extLst>
                    <a:ext uri="{FF2B5EF4-FFF2-40B4-BE49-F238E27FC236}">
                      <a16:creationId xmlns:a16="http://schemas.microsoft.com/office/drawing/2014/main" xmlns="" id="{6B5D2FFB-E614-4440-8C0F-538346DE54B1}"/>
                    </a:ext>
                  </a:extLst>
                </p:cNvPr>
                <p:cNvSpPr>
                  <a:spLocks noChangeArrowheads="1"/>
                </p:cNvSpPr>
                <p:nvPr/>
              </p:nvSpPr>
              <p:spPr bwMode="auto">
                <a:xfrm>
                  <a:off x="175" y="2480"/>
                  <a:ext cx="18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A</a:t>
                  </a:r>
                </a:p>
              </p:txBody>
            </p:sp>
            <p:sp>
              <p:nvSpPr>
                <p:cNvPr id="82"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82" y="2892"/>
                  <a:ext cx="1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B</a:t>
                  </a:r>
                </a:p>
              </p:txBody>
            </p:sp>
            <p:sp>
              <p:nvSpPr>
                <p:cNvPr id="83" name="Rectangle 6">
                  <a:extLst>
                    <a:ext uri="{FF2B5EF4-FFF2-40B4-BE49-F238E27FC236}">
                      <a16:creationId xmlns:a16="http://schemas.microsoft.com/office/drawing/2014/main" xmlns="" id="{A6F42155-69F3-49A9-9B53-F18D0B22B118}"/>
                    </a:ext>
                  </a:extLst>
                </p:cNvPr>
                <p:cNvSpPr>
                  <a:spLocks noChangeArrowheads="1"/>
                </p:cNvSpPr>
                <p:nvPr/>
              </p:nvSpPr>
              <p:spPr bwMode="auto">
                <a:xfrm>
                  <a:off x="356" y="2930"/>
                  <a:ext cx="20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F</a:t>
                  </a:r>
                </a:p>
                <a:p>
                  <a:r>
                    <a:rPr lang="en-US" altLang="zh-CN" b="1" i="1">
                      <a:solidFill>
                        <a:srgbClr val="FF3300"/>
                      </a:solidFill>
                    </a:rPr>
                    <a:t>G</a:t>
                  </a:r>
                </a:p>
              </p:txBody>
            </p:sp>
            <p:sp>
              <p:nvSpPr>
                <p:cNvPr id="84" name="Rectangle 7">
                  <a:extLst>
                    <a:ext uri="{FF2B5EF4-FFF2-40B4-BE49-F238E27FC236}">
                      <a16:creationId xmlns:a16="http://schemas.microsoft.com/office/drawing/2014/main" xmlns="" id="{3A848106-D76D-4B03-A4FE-56636AF7EE65}"/>
                    </a:ext>
                  </a:extLst>
                </p:cNvPr>
                <p:cNvSpPr>
                  <a:spLocks noChangeArrowheads="1"/>
                </p:cNvSpPr>
                <p:nvPr/>
              </p:nvSpPr>
              <p:spPr bwMode="auto">
                <a:xfrm>
                  <a:off x="2472" y="3022"/>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b="1" i="1">
                    <a:solidFill>
                      <a:srgbClr val="FF3300"/>
                    </a:solidFill>
                  </a:endParaRPr>
                </a:p>
              </p:txBody>
            </p:sp>
          </p:grpSp>
          <p:grpSp>
            <p:nvGrpSpPr>
              <p:cNvPr id="75" name="组 74"/>
              <p:cNvGrpSpPr/>
              <p:nvPr/>
            </p:nvGrpSpPr>
            <p:grpSpPr>
              <a:xfrm>
                <a:off x="1574812" y="4041283"/>
                <a:ext cx="1212298" cy="1343234"/>
                <a:chOff x="1574812" y="4041283"/>
                <a:chExt cx="1212298" cy="1343234"/>
              </a:xfrm>
            </p:grpSpPr>
            <p:sp>
              <p:nvSpPr>
                <p:cNvPr id="76" name="椭圆 75"/>
                <p:cNvSpPr/>
                <p:nvPr/>
              </p:nvSpPr>
              <p:spPr bwMode="auto">
                <a:xfrm>
                  <a:off x="2086590" y="4041283"/>
                  <a:ext cx="287338" cy="369888"/>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77" name="椭圆 76"/>
                <p:cNvSpPr/>
                <p:nvPr/>
              </p:nvSpPr>
              <p:spPr bwMode="auto">
                <a:xfrm>
                  <a:off x="1574812" y="4680078"/>
                  <a:ext cx="429075" cy="357360"/>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cxnSp>
              <p:nvCxnSpPr>
                <p:cNvPr id="78" name="直线连接符 77"/>
                <p:cNvCxnSpPr/>
                <p:nvPr/>
              </p:nvCxnSpPr>
              <p:spPr bwMode="auto">
                <a:xfrm flipH="1">
                  <a:off x="1788229" y="4357002"/>
                  <a:ext cx="340441" cy="323076"/>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79" name="椭圆 78"/>
                <p:cNvSpPr/>
                <p:nvPr/>
              </p:nvSpPr>
              <p:spPr bwMode="auto">
                <a:xfrm>
                  <a:off x="2233252" y="4680078"/>
                  <a:ext cx="553858" cy="704439"/>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cxnSp>
              <p:nvCxnSpPr>
                <p:cNvPr id="80" name="直线连接符 79"/>
                <p:cNvCxnSpPr/>
                <p:nvPr/>
              </p:nvCxnSpPr>
              <p:spPr bwMode="auto">
                <a:xfrm>
                  <a:off x="2332139" y="4386990"/>
                  <a:ext cx="144292" cy="33051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sp>
          <p:nvSpPr>
            <p:cNvPr id="85"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4373045" y="4760116"/>
              <a:ext cx="2824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C</a:t>
              </a:r>
            </a:p>
          </p:txBody>
        </p:sp>
        <p:cxnSp>
          <p:nvCxnSpPr>
            <p:cNvPr id="86" name="直线连接符 85"/>
            <p:cNvCxnSpPr/>
            <p:nvPr/>
          </p:nvCxnSpPr>
          <p:spPr bwMode="auto">
            <a:xfrm flipH="1">
              <a:off x="4500632" y="4413037"/>
              <a:ext cx="222232" cy="347079"/>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87" name="椭圆 86"/>
            <p:cNvSpPr/>
            <p:nvPr/>
          </p:nvSpPr>
          <p:spPr bwMode="auto">
            <a:xfrm>
              <a:off x="4299730" y="4760116"/>
              <a:ext cx="413760" cy="421283"/>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88" name="椭圆 87"/>
            <p:cNvSpPr/>
            <p:nvPr/>
          </p:nvSpPr>
          <p:spPr bwMode="auto">
            <a:xfrm>
              <a:off x="4993028" y="4804414"/>
              <a:ext cx="429075" cy="434143"/>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89"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5066250" y="4837513"/>
              <a:ext cx="2824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D</a:t>
              </a:r>
            </a:p>
          </p:txBody>
        </p:sp>
        <p:cxnSp>
          <p:nvCxnSpPr>
            <p:cNvPr id="90" name="直线连接符 89"/>
            <p:cNvCxnSpPr/>
            <p:nvPr/>
          </p:nvCxnSpPr>
          <p:spPr bwMode="auto">
            <a:xfrm>
              <a:off x="5030046" y="4448629"/>
              <a:ext cx="187620" cy="36288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1" name="直线连接符 90"/>
            <p:cNvCxnSpPr>
              <a:endCxn id="61" idx="0"/>
            </p:cNvCxnSpPr>
            <p:nvPr/>
          </p:nvCxnSpPr>
          <p:spPr bwMode="auto">
            <a:xfrm flipH="1">
              <a:off x="4859053" y="5197160"/>
              <a:ext cx="232421" cy="307419"/>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16" name="组 15"/>
          <p:cNvGrpSpPr/>
          <p:nvPr/>
        </p:nvGrpSpPr>
        <p:grpSpPr>
          <a:xfrm>
            <a:off x="9464777" y="3391841"/>
            <a:ext cx="4770966" cy="2421322"/>
            <a:chOff x="6367920" y="3388435"/>
            <a:chExt cx="4770966" cy="2421322"/>
          </a:xfrm>
        </p:grpSpPr>
        <p:sp>
          <p:nvSpPr>
            <p:cNvPr id="70"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7934486" y="4775999"/>
              <a:ext cx="2824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G</a:t>
              </a:r>
            </a:p>
          </p:txBody>
        </p:sp>
        <p:sp>
          <p:nvSpPr>
            <p:cNvPr id="71" name="椭圆 70"/>
            <p:cNvSpPr/>
            <p:nvPr/>
          </p:nvSpPr>
          <p:spPr bwMode="auto">
            <a:xfrm>
              <a:off x="7871512" y="4794053"/>
              <a:ext cx="429075" cy="357360"/>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93" name="椭圆 92"/>
            <p:cNvSpPr/>
            <p:nvPr/>
          </p:nvSpPr>
          <p:spPr bwMode="auto">
            <a:xfrm>
              <a:off x="6712705" y="5415989"/>
              <a:ext cx="429075" cy="357360"/>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94"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6770353" y="5440425"/>
              <a:ext cx="2824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E</a:t>
              </a:r>
            </a:p>
          </p:txBody>
        </p:sp>
        <p:grpSp>
          <p:nvGrpSpPr>
            <p:cNvPr id="95" name="组 94"/>
            <p:cNvGrpSpPr/>
            <p:nvPr/>
          </p:nvGrpSpPr>
          <p:grpSpPr>
            <a:xfrm>
              <a:off x="6731998" y="3388435"/>
              <a:ext cx="4406888" cy="1230313"/>
              <a:chOff x="1574812" y="4013500"/>
              <a:chExt cx="4406888" cy="1230313"/>
            </a:xfrm>
          </p:grpSpPr>
          <p:grpSp>
            <p:nvGrpSpPr>
              <p:cNvPr id="96" name="Group 19">
                <a:extLst>
                  <a:ext uri="{FF2B5EF4-FFF2-40B4-BE49-F238E27FC236}">
                    <a16:creationId xmlns:a16="http://schemas.microsoft.com/office/drawing/2014/main" xmlns="" id="{6BAA216F-EEA3-4906-A553-A1EBA211F2BA}"/>
                  </a:ext>
                </a:extLst>
              </p:cNvPr>
              <p:cNvGrpSpPr>
                <a:grpSpLocks/>
              </p:cNvGrpSpPr>
              <p:nvPr/>
            </p:nvGrpSpPr>
            <p:grpSpPr bwMode="auto">
              <a:xfrm>
                <a:off x="1647669" y="4013500"/>
                <a:ext cx="4334031" cy="1230313"/>
                <a:chOff x="-82" y="2480"/>
                <a:chExt cx="2670" cy="775"/>
              </a:xfrm>
            </p:grpSpPr>
            <p:sp>
              <p:nvSpPr>
                <p:cNvPr id="103" name="Rectangle 4">
                  <a:extLst>
                    <a:ext uri="{FF2B5EF4-FFF2-40B4-BE49-F238E27FC236}">
                      <a16:creationId xmlns:a16="http://schemas.microsoft.com/office/drawing/2014/main" xmlns="" id="{6B5D2FFB-E614-4440-8C0F-538346DE54B1}"/>
                    </a:ext>
                  </a:extLst>
                </p:cNvPr>
                <p:cNvSpPr>
                  <a:spLocks noChangeArrowheads="1"/>
                </p:cNvSpPr>
                <p:nvPr/>
              </p:nvSpPr>
              <p:spPr bwMode="auto">
                <a:xfrm>
                  <a:off x="175" y="2480"/>
                  <a:ext cx="18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A</a:t>
                  </a:r>
                </a:p>
              </p:txBody>
            </p:sp>
            <p:sp>
              <p:nvSpPr>
                <p:cNvPr id="104"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82" y="2892"/>
                  <a:ext cx="1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B</a:t>
                  </a:r>
                </a:p>
              </p:txBody>
            </p:sp>
            <p:sp>
              <p:nvSpPr>
                <p:cNvPr id="105" name="Rectangle 6">
                  <a:extLst>
                    <a:ext uri="{FF2B5EF4-FFF2-40B4-BE49-F238E27FC236}">
                      <a16:creationId xmlns:a16="http://schemas.microsoft.com/office/drawing/2014/main" xmlns="" id="{A6F42155-69F3-49A9-9B53-F18D0B22B118}"/>
                    </a:ext>
                  </a:extLst>
                </p:cNvPr>
                <p:cNvSpPr>
                  <a:spLocks noChangeArrowheads="1"/>
                </p:cNvSpPr>
                <p:nvPr/>
              </p:nvSpPr>
              <p:spPr bwMode="auto">
                <a:xfrm>
                  <a:off x="356" y="2930"/>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b="1" i="1">
                      <a:solidFill>
                        <a:srgbClr val="FF3300"/>
                      </a:solidFill>
                    </a:rPr>
                    <a:t>F</a:t>
                  </a:r>
                </a:p>
              </p:txBody>
            </p:sp>
            <p:sp>
              <p:nvSpPr>
                <p:cNvPr id="106" name="Rectangle 7">
                  <a:extLst>
                    <a:ext uri="{FF2B5EF4-FFF2-40B4-BE49-F238E27FC236}">
                      <a16:creationId xmlns:a16="http://schemas.microsoft.com/office/drawing/2014/main" xmlns="" id="{3A848106-D76D-4B03-A4FE-56636AF7EE65}"/>
                    </a:ext>
                  </a:extLst>
                </p:cNvPr>
                <p:cNvSpPr>
                  <a:spLocks noChangeArrowheads="1"/>
                </p:cNvSpPr>
                <p:nvPr/>
              </p:nvSpPr>
              <p:spPr bwMode="auto">
                <a:xfrm>
                  <a:off x="2472" y="3022"/>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b="1" i="1">
                    <a:solidFill>
                      <a:srgbClr val="FF3300"/>
                    </a:solidFill>
                  </a:endParaRPr>
                </a:p>
              </p:txBody>
            </p:sp>
          </p:grpSp>
          <p:grpSp>
            <p:nvGrpSpPr>
              <p:cNvPr id="97" name="组 96"/>
              <p:cNvGrpSpPr/>
              <p:nvPr/>
            </p:nvGrpSpPr>
            <p:grpSpPr>
              <a:xfrm>
                <a:off x="1574812" y="4041283"/>
                <a:ext cx="1225627" cy="1084746"/>
                <a:chOff x="1574812" y="4041283"/>
                <a:chExt cx="1225627" cy="1084746"/>
              </a:xfrm>
            </p:grpSpPr>
            <p:sp>
              <p:nvSpPr>
                <p:cNvPr id="98" name="椭圆 97"/>
                <p:cNvSpPr/>
                <p:nvPr/>
              </p:nvSpPr>
              <p:spPr bwMode="auto">
                <a:xfrm>
                  <a:off x="2086590" y="4041283"/>
                  <a:ext cx="287338" cy="369888"/>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99" name="椭圆 98"/>
                <p:cNvSpPr/>
                <p:nvPr/>
              </p:nvSpPr>
              <p:spPr bwMode="auto">
                <a:xfrm>
                  <a:off x="1574812" y="4680078"/>
                  <a:ext cx="429075" cy="357360"/>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cxnSp>
              <p:nvCxnSpPr>
                <p:cNvPr id="100" name="直线连接符 99"/>
                <p:cNvCxnSpPr/>
                <p:nvPr/>
              </p:nvCxnSpPr>
              <p:spPr bwMode="auto">
                <a:xfrm flipH="1">
                  <a:off x="1788229" y="4357002"/>
                  <a:ext cx="340441" cy="323076"/>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01" name="椭圆 100"/>
                <p:cNvSpPr/>
                <p:nvPr/>
              </p:nvSpPr>
              <p:spPr bwMode="auto">
                <a:xfrm>
                  <a:off x="2358645" y="4680079"/>
                  <a:ext cx="441794" cy="445950"/>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cxnSp>
              <p:nvCxnSpPr>
                <p:cNvPr id="102" name="直线连接符 101"/>
                <p:cNvCxnSpPr/>
                <p:nvPr/>
              </p:nvCxnSpPr>
              <p:spPr bwMode="auto">
                <a:xfrm>
                  <a:off x="2332139" y="4386990"/>
                  <a:ext cx="144292" cy="33051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sp>
          <p:nvSpPr>
            <p:cNvPr id="107"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6441235" y="4671526"/>
              <a:ext cx="2824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C</a:t>
              </a:r>
            </a:p>
          </p:txBody>
        </p:sp>
        <p:cxnSp>
          <p:nvCxnSpPr>
            <p:cNvPr id="108" name="直线连接符 107"/>
            <p:cNvCxnSpPr/>
            <p:nvPr/>
          </p:nvCxnSpPr>
          <p:spPr bwMode="auto">
            <a:xfrm flipH="1">
              <a:off x="6568822" y="4324447"/>
              <a:ext cx="222232" cy="347079"/>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09" name="椭圆 108"/>
            <p:cNvSpPr/>
            <p:nvPr/>
          </p:nvSpPr>
          <p:spPr bwMode="auto">
            <a:xfrm>
              <a:off x="6367920" y="4671526"/>
              <a:ext cx="413760" cy="421283"/>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110" name="椭圆 109"/>
            <p:cNvSpPr/>
            <p:nvPr/>
          </p:nvSpPr>
          <p:spPr bwMode="auto">
            <a:xfrm>
              <a:off x="7061218" y="4715824"/>
              <a:ext cx="429075" cy="434143"/>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111" name="Rectangle 5">
              <a:extLst>
                <a:ext uri="{FF2B5EF4-FFF2-40B4-BE49-F238E27FC236}">
                  <a16:creationId xmlns:a16="http://schemas.microsoft.com/office/drawing/2014/main" xmlns="" id="{C7BCE332-5D39-4E10-AFC7-9C23DEF71D5F}"/>
                </a:ext>
              </a:extLst>
            </p:cNvPr>
            <p:cNvSpPr>
              <a:spLocks noChangeArrowheads="1"/>
            </p:cNvSpPr>
            <p:nvPr/>
          </p:nvSpPr>
          <p:spPr bwMode="auto">
            <a:xfrm>
              <a:off x="7134440" y="4748923"/>
              <a:ext cx="2824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a:solidFill>
                    <a:srgbClr val="FF3300"/>
                  </a:solidFill>
                </a:rPr>
                <a:t>D</a:t>
              </a:r>
            </a:p>
          </p:txBody>
        </p:sp>
        <p:cxnSp>
          <p:nvCxnSpPr>
            <p:cNvPr id="112" name="直线连接符 111"/>
            <p:cNvCxnSpPr/>
            <p:nvPr/>
          </p:nvCxnSpPr>
          <p:spPr bwMode="auto">
            <a:xfrm>
              <a:off x="7098236" y="4360039"/>
              <a:ext cx="187620" cy="36288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3" name="直线连接符 112"/>
            <p:cNvCxnSpPr/>
            <p:nvPr/>
          </p:nvCxnSpPr>
          <p:spPr bwMode="auto">
            <a:xfrm flipH="1">
              <a:off x="6927243" y="5108570"/>
              <a:ext cx="232421" cy="307419"/>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4" name="直线连接符 113"/>
            <p:cNvCxnSpPr/>
            <p:nvPr/>
          </p:nvCxnSpPr>
          <p:spPr bwMode="auto">
            <a:xfrm>
              <a:off x="7864366" y="4474631"/>
              <a:ext cx="187620" cy="36288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9" name="矩形 18"/>
          <p:cNvSpPr/>
          <p:nvPr/>
        </p:nvSpPr>
        <p:spPr>
          <a:xfrm>
            <a:off x="3600362" y="6082909"/>
            <a:ext cx="3672800" cy="584775"/>
          </a:xfrm>
          <a:prstGeom prst="rect">
            <a:avLst/>
          </a:prstGeom>
        </p:spPr>
        <p:txBody>
          <a:bodyPr wrap="none">
            <a:spAutoFit/>
          </a:bodyPr>
          <a:lstStyle/>
          <a:p>
            <a:r>
              <a:rPr lang="zh-CN" altLang="en-US" sz="3200">
                <a:solidFill>
                  <a:srgbClr val="C00000"/>
                </a:solidFill>
                <a:latin typeface="SimSun" charset="-122"/>
                <a:ea typeface="SimSun" charset="-122"/>
                <a:cs typeface="SimSun" charset="-122"/>
              </a:rPr>
              <a:t>后序序列：</a:t>
            </a:r>
            <a:r>
              <a:rPr lang="en-US" altLang="zh-CN" sz="3200">
                <a:solidFill>
                  <a:srgbClr val="C00000"/>
                </a:solidFill>
                <a:latin typeface="SimSun" charset="-122"/>
                <a:ea typeface="SimSun" charset="-122"/>
                <a:cs typeface="SimSun" charset="-122"/>
              </a:rPr>
              <a:t>CEDBGFA</a:t>
            </a:r>
            <a:endParaRPr lang="zh-CN" altLang="en-US" sz="3200">
              <a:solidFill>
                <a:srgbClr val="C00000"/>
              </a:solidFill>
            </a:endParaRPr>
          </a:p>
        </p:txBody>
      </p:sp>
    </p:spTree>
    <p:extLst>
      <p:ext uri="{BB962C8B-B14F-4D97-AF65-F5344CB8AC3E}">
        <p14:creationId xmlns:p14="http://schemas.microsoft.com/office/powerpoint/2010/main" val="1233272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1242934" y="1272579"/>
            <a:ext cx="8915400" cy="250494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b="0" dirty="0">
                <a:solidFill>
                  <a:srgbClr val="FF0000"/>
                </a:solidFill>
                <a:latin typeface="SimSun" charset="-122"/>
                <a:ea typeface="SimSun" charset="-122"/>
                <a:cs typeface="SimSun" charset="-122"/>
              </a:rPr>
              <a:t>练习：</a:t>
            </a:r>
            <a:r>
              <a:rPr lang="zh-CN" altLang="en-US" b="0" dirty="0">
                <a:solidFill>
                  <a:schemeClr val="tx1"/>
                </a:solidFill>
                <a:latin typeface="SimSun" charset="-122"/>
                <a:ea typeface="SimSun" charset="-122"/>
                <a:cs typeface="SimSun" charset="-122"/>
              </a:rPr>
              <a:t>一棵二叉树的中序和后序序列分别如下，试画出该二叉树</a:t>
            </a:r>
            <a:r>
              <a:rPr lang="en-US" altLang="zh-CN" b="0" dirty="0">
                <a:solidFill>
                  <a:schemeClr val="tx1"/>
                </a:solidFill>
                <a:latin typeface="SimSun" charset="-122"/>
                <a:ea typeface="SimSun" charset="-122"/>
                <a:cs typeface="SimSun" charset="-122"/>
              </a:rPr>
              <a:t>.</a:t>
            </a:r>
            <a:r>
              <a:rPr lang="zh-CN" altLang="en-US" b="0" dirty="0">
                <a:latin typeface="SimSun" charset="-122"/>
                <a:ea typeface="SimSun" charset="-122"/>
                <a:cs typeface="SimSun" charset="-122"/>
              </a:rPr>
              <a:t/>
            </a:r>
            <a:br>
              <a:rPr lang="zh-CN" altLang="en-US" b="0" dirty="0">
                <a:latin typeface="SimSun" charset="-122"/>
                <a:ea typeface="SimSun" charset="-122"/>
                <a:cs typeface="SimSun" charset="-122"/>
              </a:rPr>
            </a:br>
            <a:r>
              <a:rPr lang="zh-CN" altLang="en-US" b="0" dirty="0">
                <a:solidFill>
                  <a:srgbClr val="FF0000"/>
                </a:solidFill>
                <a:latin typeface="SimSun" charset="-122"/>
                <a:ea typeface="SimSun" charset="-122"/>
                <a:cs typeface="SimSun" charset="-122"/>
              </a:rPr>
              <a:t>中序：</a:t>
            </a:r>
            <a:r>
              <a:rPr lang="en-US" altLang="zh-CN" b="0" dirty="0">
                <a:solidFill>
                  <a:srgbClr val="FF0000"/>
                </a:solidFill>
                <a:latin typeface="SimSun" charset="-122"/>
                <a:ea typeface="SimSun" charset="-122"/>
                <a:cs typeface="SimSun" charset="-122"/>
              </a:rPr>
              <a:t>DBKFIAHEJCG</a:t>
            </a:r>
            <a:r>
              <a:rPr lang="zh-CN" altLang="en-US" b="0" dirty="0">
                <a:solidFill>
                  <a:srgbClr val="FF0000"/>
                </a:solidFill>
                <a:latin typeface="SimSun" charset="-122"/>
                <a:ea typeface="SimSun" charset="-122"/>
                <a:cs typeface="SimSun" charset="-122"/>
              </a:rPr>
              <a:t/>
            </a:r>
            <a:br>
              <a:rPr lang="zh-CN" altLang="en-US" b="0" dirty="0">
                <a:solidFill>
                  <a:srgbClr val="FF0000"/>
                </a:solidFill>
                <a:latin typeface="SimSun" charset="-122"/>
                <a:ea typeface="SimSun" charset="-122"/>
                <a:cs typeface="SimSun" charset="-122"/>
              </a:rPr>
            </a:br>
            <a:r>
              <a:rPr lang="zh-CN" altLang="en-US" b="0" dirty="0">
                <a:solidFill>
                  <a:srgbClr val="FF0000"/>
                </a:solidFill>
                <a:latin typeface="SimSun" charset="-122"/>
                <a:ea typeface="SimSun" charset="-122"/>
                <a:cs typeface="SimSun" charset="-122"/>
              </a:rPr>
              <a:t>后序：</a:t>
            </a:r>
            <a:r>
              <a:rPr lang="en-US" altLang="zh-CN" b="0" dirty="0">
                <a:solidFill>
                  <a:srgbClr val="FF0000"/>
                </a:solidFill>
                <a:latin typeface="SimSun" charset="-122"/>
                <a:ea typeface="SimSun" charset="-122"/>
                <a:cs typeface="SimSun" charset="-122"/>
              </a:rPr>
              <a:t>DKIFBHJEGCA</a:t>
            </a:r>
            <a:endParaRPr lang="zh-CN" altLang="en-US" b="0" dirty="0">
              <a:solidFill>
                <a:srgbClr val="FF0000"/>
              </a:solidFill>
              <a:latin typeface="SimSun" charset="-122"/>
              <a:ea typeface="SimSun" charset="-122"/>
              <a:cs typeface="SimSun" charset="-122"/>
            </a:endParaRPr>
          </a:p>
        </p:txBody>
      </p:sp>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grpSp>
        <p:nvGrpSpPr>
          <p:cNvPr id="5" name="Group 23"/>
          <p:cNvGrpSpPr>
            <a:grpSpLocks/>
          </p:cNvGrpSpPr>
          <p:nvPr/>
        </p:nvGrpSpPr>
        <p:grpSpPr bwMode="auto">
          <a:xfrm>
            <a:off x="6448269" y="3062990"/>
            <a:ext cx="3505200" cy="2743200"/>
            <a:chOff x="3360" y="2592"/>
            <a:chExt cx="2208" cy="1728"/>
          </a:xfrm>
        </p:grpSpPr>
        <p:sp>
          <p:nvSpPr>
            <p:cNvPr id="6" name="Line 22"/>
            <p:cNvSpPr>
              <a:spLocks noChangeShapeType="1"/>
            </p:cNvSpPr>
            <p:nvPr/>
          </p:nvSpPr>
          <p:spPr bwMode="auto">
            <a:xfrm>
              <a:off x="5040" y="3216"/>
              <a:ext cx="38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7" name="Line 21"/>
            <p:cNvSpPr>
              <a:spLocks noChangeShapeType="1"/>
            </p:cNvSpPr>
            <p:nvPr/>
          </p:nvSpPr>
          <p:spPr bwMode="auto">
            <a:xfrm>
              <a:off x="4848" y="3696"/>
              <a:ext cx="192"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 name="Freeform 20"/>
            <p:cNvSpPr>
              <a:spLocks/>
            </p:cNvSpPr>
            <p:nvPr/>
          </p:nvSpPr>
          <p:spPr bwMode="auto">
            <a:xfrm>
              <a:off x="4416" y="2784"/>
              <a:ext cx="576" cy="1344"/>
            </a:xfrm>
            <a:custGeom>
              <a:avLst/>
              <a:gdLst>
                <a:gd name="T0" fmla="*/ 0 w 576"/>
                <a:gd name="T1" fmla="*/ 0 h 1344"/>
                <a:gd name="T2" fmla="*/ 576 w 576"/>
                <a:gd name="T3" fmla="*/ 432 h 1344"/>
                <a:gd name="T4" fmla="*/ 432 w 576"/>
                <a:gd name="T5" fmla="*/ 912 h 1344"/>
                <a:gd name="T6" fmla="*/ 240 w 576"/>
                <a:gd name="T7" fmla="*/ 1344 h 1344"/>
                <a:gd name="T8" fmla="*/ 0 60000 65536"/>
                <a:gd name="T9" fmla="*/ 0 60000 65536"/>
                <a:gd name="T10" fmla="*/ 0 60000 65536"/>
                <a:gd name="T11" fmla="*/ 0 60000 65536"/>
                <a:gd name="T12" fmla="*/ 0 w 576"/>
                <a:gd name="T13" fmla="*/ 0 h 1344"/>
                <a:gd name="T14" fmla="*/ 576 w 576"/>
                <a:gd name="T15" fmla="*/ 1344 h 1344"/>
              </a:gdLst>
              <a:ahLst/>
              <a:cxnLst>
                <a:cxn ang="T8">
                  <a:pos x="T0" y="T1"/>
                </a:cxn>
                <a:cxn ang="T9">
                  <a:pos x="T2" y="T3"/>
                </a:cxn>
                <a:cxn ang="T10">
                  <a:pos x="T4" y="T5"/>
                </a:cxn>
                <a:cxn ang="T11">
                  <a:pos x="T6" y="T7"/>
                </a:cxn>
              </a:cxnLst>
              <a:rect l="T12" t="T13" r="T14" b="T15"/>
              <a:pathLst>
                <a:path w="576" h="1344">
                  <a:moveTo>
                    <a:pt x="0" y="0"/>
                  </a:moveTo>
                  <a:lnTo>
                    <a:pt x="576" y="432"/>
                  </a:lnTo>
                  <a:lnTo>
                    <a:pt x="432" y="912"/>
                  </a:lnTo>
                  <a:lnTo>
                    <a:pt x="240" y="1344"/>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9" name="Line 19"/>
            <p:cNvSpPr>
              <a:spLocks noChangeShapeType="1"/>
            </p:cNvSpPr>
            <p:nvPr/>
          </p:nvSpPr>
          <p:spPr bwMode="auto">
            <a:xfrm>
              <a:off x="4032" y="3648"/>
              <a:ext cx="24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 name="Freeform 18"/>
            <p:cNvSpPr>
              <a:spLocks/>
            </p:cNvSpPr>
            <p:nvPr/>
          </p:nvSpPr>
          <p:spPr bwMode="auto">
            <a:xfrm>
              <a:off x="3792" y="3216"/>
              <a:ext cx="288" cy="960"/>
            </a:xfrm>
            <a:custGeom>
              <a:avLst/>
              <a:gdLst>
                <a:gd name="T0" fmla="*/ 0 w 288"/>
                <a:gd name="T1" fmla="*/ 0 h 960"/>
                <a:gd name="T2" fmla="*/ 288 w 288"/>
                <a:gd name="T3" fmla="*/ 480 h 960"/>
                <a:gd name="T4" fmla="*/ 48 w 288"/>
                <a:gd name="T5" fmla="*/ 960 h 960"/>
                <a:gd name="T6" fmla="*/ 0 60000 65536"/>
                <a:gd name="T7" fmla="*/ 0 60000 65536"/>
                <a:gd name="T8" fmla="*/ 0 60000 65536"/>
                <a:gd name="T9" fmla="*/ 0 w 288"/>
                <a:gd name="T10" fmla="*/ 0 h 960"/>
                <a:gd name="T11" fmla="*/ 288 w 288"/>
                <a:gd name="T12" fmla="*/ 960 h 960"/>
              </a:gdLst>
              <a:ahLst/>
              <a:cxnLst>
                <a:cxn ang="T6">
                  <a:pos x="T0" y="T1"/>
                </a:cxn>
                <a:cxn ang="T7">
                  <a:pos x="T2" y="T3"/>
                </a:cxn>
                <a:cxn ang="T8">
                  <a:pos x="T4" y="T5"/>
                </a:cxn>
              </a:cxnLst>
              <a:rect l="T9" t="T10" r="T11" b="T12"/>
              <a:pathLst>
                <a:path w="288" h="960">
                  <a:moveTo>
                    <a:pt x="0" y="0"/>
                  </a:moveTo>
                  <a:lnTo>
                    <a:pt x="288" y="480"/>
                  </a:lnTo>
                  <a:lnTo>
                    <a:pt x="48" y="96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11" name="Freeform 17"/>
            <p:cNvSpPr>
              <a:spLocks/>
            </p:cNvSpPr>
            <p:nvPr/>
          </p:nvSpPr>
          <p:spPr bwMode="auto">
            <a:xfrm>
              <a:off x="3456" y="2736"/>
              <a:ext cx="960" cy="1008"/>
            </a:xfrm>
            <a:custGeom>
              <a:avLst/>
              <a:gdLst>
                <a:gd name="T0" fmla="*/ 960 w 960"/>
                <a:gd name="T1" fmla="*/ 0 h 1008"/>
                <a:gd name="T2" fmla="*/ 288 w 960"/>
                <a:gd name="T3" fmla="*/ 528 h 1008"/>
                <a:gd name="T4" fmla="*/ 0 w 960"/>
                <a:gd name="T5" fmla="*/ 1008 h 1008"/>
                <a:gd name="T6" fmla="*/ 0 60000 65536"/>
                <a:gd name="T7" fmla="*/ 0 60000 65536"/>
                <a:gd name="T8" fmla="*/ 0 60000 65536"/>
                <a:gd name="T9" fmla="*/ 0 w 960"/>
                <a:gd name="T10" fmla="*/ 0 h 1008"/>
                <a:gd name="T11" fmla="*/ 960 w 960"/>
                <a:gd name="T12" fmla="*/ 1008 h 1008"/>
              </a:gdLst>
              <a:ahLst/>
              <a:cxnLst>
                <a:cxn ang="T6">
                  <a:pos x="T0" y="T1"/>
                </a:cxn>
                <a:cxn ang="T7">
                  <a:pos x="T2" y="T3"/>
                </a:cxn>
                <a:cxn ang="T8">
                  <a:pos x="T4" y="T5"/>
                </a:cxn>
              </a:cxnLst>
              <a:rect l="T9" t="T10" r="T11" b="T12"/>
              <a:pathLst>
                <a:path w="960" h="1008">
                  <a:moveTo>
                    <a:pt x="960" y="0"/>
                  </a:moveTo>
                  <a:lnTo>
                    <a:pt x="288" y="528"/>
                  </a:lnTo>
                  <a:lnTo>
                    <a:pt x="0" y="1008"/>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12" name="Oval 6"/>
            <p:cNvSpPr>
              <a:spLocks noChangeArrowheads="1"/>
            </p:cNvSpPr>
            <p:nvPr/>
          </p:nvSpPr>
          <p:spPr bwMode="auto">
            <a:xfrm>
              <a:off x="4272" y="259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A</a:t>
              </a:r>
            </a:p>
          </p:txBody>
        </p:sp>
        <p:sp>
          <p:nvSpPr>
            <p:cNvPr id="13" name="Oval 7"/>
            <p:cNvSpPr>
              <a:spLocks noChangeArrowheads="1"/>
            </p:cNvSpPr>
            <p:nvPr/>
          </p:nvSpPr>
          <p:spPr bwMode="auto">
            <a:xfrm>
              <a:off x="4896" y="307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C</a:t>
              </a:r>
            </a:p>
          </p:txBody>
        </p:sp>
        <p:sp>
          <p:nvSpPr>
            <p:cNvPr id="14" name="Oval 8"/>
            <p:cNvSpPr>
              <a:spLocks noChangeArrowheads="1"/>
            </p:cNvSpPr>
            <p:nvPr/>
          </p:nvSpPr>
          <p:spPr bwMode="auto">
            <a:xfrm>
              <a:off x="4896" y="3984"/>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J</a:t>
              </a:r>
            </a:p>
          </p:txBody>
        </p:sp>
        <p:sp>
          <p:nvSpPr>
            <p:cNvPr id="15" name="Oval 9"/>
            <p:cNvSpPr>
              <a:spLocks noChangeArrowheads="1"/>
            </p:cNvSpPr>
            <p:nvPr/>
          </p:nvSpPr>
          <p:spPr bwMode="auto">
            <a:xfrm>
              <a:off x="4512" y="3984"/>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H</a:t>
              </a:r>
            </a:p>
          </p:txBody>
        </p:sp>
        <p:sp>
          <p:nvSpPr>
            <p:cNvPr id="16" name="Oval 10"/>
            <p:cNvSpPr>
              <a:spLocks noChangeArrowheads="1"/>
            </p:cNvSpPr>
            <p:nvPr/>
          </p:nvSpPr>
          <p:spPr bwMode="auto">
            <a:xfrm>
              <a:off x="3696" y="3984"/>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K</a:t>
              </a:r>
            </a:p>
          </p:txBody>
        </p:sp>
        <p:sp>
          <p:nvSpPr>
            <p:cNvPr id="17" name="Oval 11"/>
            <p:cNvSpPr>
              <a:spLocks noChangeArrowheads="1"/>
            </p:cNvSpPr>
            <p:nvPr/>
          </p:nvSpPr>
          <p:spPr bwMode="auto">
            <a:xfrm>
              <a:off x="4128" y="3984"/>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I</a:t>
              </a:r>
            </a:p>
          </p:txBody>
        </p:sp>
        <p:sp>
          <p:nvSpPr>
            <p:cNvPr id="18" name="Oval 12"/>
            <p:cNvSpPr>
              <a:spLocks noChangeArrowheads="1"/>
            </p:cNvSpPr>
            <p:nvPr/>
          </p:nvSpPr>
          <p:spPr bwMode="auto">
            <a:xfrm>
              <a:off x="3648" y="307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B</a:t>
              </a:r>
            </a:p>
          </p:txBody>
        </p:sp>
        <p:sp>
          <p:nvSpPr>
            <p:cNvPr id="19" name="Oval 13"/>
            <p:cNvSpPr>
              <a:spLocks noChangeArrowheads="1"/>
            </p:cNvSpPr>
            <p:nvPr/>
          </p:nvSpPr>
          <p:spPr bwMode="auto">
            <a:xfrm>
              <a:off x="5280" y="355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G</a:t>
              </a:r>
            </a:p>
          </p:txBody>
        </p:sp>
        <p:sp>
          <p:nvSpPr>
            <p:cNvPr id="20" name="Oval 14"/>
            <p:cNvSpPr>
              <a:spLocks noChangeArrowheads="1"/>
            </p:cNvSpPr>
            <p:nvPr/>
          </p:nvSpPr>
          <p:spPr bwMode="auto">
            <a:xfrm>
              <a:off x="4704" y="355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E</a:t>
              </a:r>
            </a:p>
          </p:txBody>
        </p:sp>
        <p:sp>
          <p:nvSpPr>
            <p:cNvPr id="21" name="Oval 15"/>
            <p:cNvSpPr>
              <a:spLocks noChangeArrowheads="1"/>
            </p:cNvSpPr>
            <p:nvPr/>
          </p:nvSpPr>
          <p:spPr bwMode="auto">
            <a:xfrm>
              <a:off x="3936" y="3504"/>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F</a:t>
              </a:r>
            </a:p>
          </p:txBody>
        </p:sp>
        <p:sp>
          <p:nvSpPr>
            <p:cNvPr id="22" name="Oval 16"/>
            <p:cNvSpPr>
              <a:spLocks noChangeArrowheads="1"/>
            </p:cNvSpPr>
            <p:nvPr/>
          </p:nvSpPr>
          <p:spPr bwMode="auto">
            <a:xfrm>
              <a:off x="3360" y="355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D</a:t>
              </a:r>
            </a:p>
          </p:txBody>
        </p:sp>
      </p:grpSp>
    </p:spTree>
    <p:extLst>
      <p:ext uri="{BB962C8B-B14F-4D97-AF65-F5344CB8AC3E}">
        <p14:creationId xmlns:p14="http://schemas.microsoft.com/office/powerpoint/2010/main" val="1768384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
        <p:nvSpPr>
          <p:cNvPr id="23" name="Rectangle 2"/>
          <p:cNvSpPr>
            <a:spLocks noGrp="1" noChangeArrowheads="1"/>
          </p:cNvSpPr>
          <p:nvPr>
            <p:ph type="title"/>
          </p:nvPr>
        </p:nvSpPr>
        <p:spPr bwMode="auto">
          <a:xfrm>
            <a:off x="247470" y="1348490"/>
            <a:ext cx="8915400" cy="4533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b="0" dirty="0" smtClean="0">
                <a:solidFill>
                  <a:srgbClr val="FF0000"/>
                </a:solidFill>
                <a:latin typeface="SimSun" charset="-122"/>
                <a:ea typeface="SimSun" charset="-122"/>
                <a:cs typeface="SimSun" charset="-122"/>
              </a:rPr>
              <a:t>练习：</a:t>
            </a:r>
            <a:r>
              <a:rPr lang="zh-CN" altLang="en-US" b="0" dirty="0" smtClean="0">
                <a:solidFill>
                  <a:schemeClr val="tx1"/>
                </a:solidFill>
                <a:latin typeface="SimSun" charset="-122"/>
                <a:ea typeface="SimSun" charset="-122"/>
                <a:cs typeface="SimSun" charset="-122"/>
              </a:rPr>
              <a:t>一</a:t>
            </a:r>
            <a:r>
              <a:rPr lang="zh-CN" altLang="en-US" b="0" dirty="0">
                <a:solidFill>
                  <a:schemeClr val="tx1"/>
                </a:solidFill>
                <a:latin typeface="SimSun" charset="-122"/>
                <a:ea typeface="SimSun" charset="-122"/>
                <a:cs typeface="SimSun" charset="-122"/>
              </a:rPr>
              <a:t>棵二叉树的先序、中序和后序序列分别如下，其中有一部分未显示出来，试求出空格处的内容，并画出该二叉树（西安电子科技术大学</a:t>
            </a:r>
            <a:r>
              <a:rPr lang="en-US" altLang="zh-CN" b="0" dirty="0">
                <a:solidFill>
                  <a:schemeClr val="tx1"/>
                </a:solidFill>
                <a:latin typeface="SimSun" charset="-122"/>
                <a:ea typeface="SimSun" charset="-122"/>
                <a:cs typeface="SimSun" charset="-122"/>
              </a:rPr>
              <a:t>2000</a:t>
            </a:r>
            <a:r>
              <a:rPr lang="zh-CN" altLang="en-US" b="0" dirty="0">
                <a:solidFill>
                  <a:schemeClr val="tx1"/>
                </a:solidFill>
                <a:latin typeface="SimSun" charset="-122"/>
                <a:ea typeface="SimSun" charset="-122"/>
                <a:cs typeface="SimSun" charset="-122"/>
              </a:rPr>
              <a:t>年硕士研究生招生试题）</a:t>
            </a:r>
            <a:br>
              <a:rPr lang="zh-CN" altLang="en-US" b="0" dirty="0">
                <a:solidFill>
                  <a:schemeClr val="tx1"/>
                </a:solidFill>
                <a:latin typeface="SimSun" charset="-122"/>
                <a:ea typeface="SimSun" charset="-122"/>
                <a:cs typeface="SimSun" charset="-122"/>
              </a:rPr>
            </a:br>
            <a:r>
              <a:rPr lang="zh-CN" altLang="en-US" b="0" dirty="0">
                <a:solidFill>
                  <a:srgbClr val="FF0000"/>
                </a:solidFill>
                <a:latin typeface="SimSun" charset="-122"/>
                <a:ea typeface="SimSun" charset="-122"/>
                <a:cs typeface="SimSun" charset="-122"/>
              </a:rPr>
              <a:t>先序：</a:t>
            </a:r>
            <a:r>
              <a:rPr lang="zh-CN" altLang="en-US" b="0" u="sng" dirty="0">
                <a:solidFill>
                  <a:srgbClr val="FF0000"/>
                </a:solidFill>
                <a:latin typeface="SimSun" charset="-122"/>
                <a:ea typeface="SimSun" charset="-122"/>
                <a:cs typeface="SimSun" charset="-122"/>
              </a:rPr>
              <a:t>   </a:t>
            </a:r>
            <a:r>
              <a:rPr lang="en-US" altLang="zh-CN" b="0" dirty="0">
                <a:solidFill>
                  <a:srgbClr val="FF0000"/>
                </a:solidFill>
                <a:latin typeface="SimSun" charset="-122"/>
                <a:ea typeface="SimSun" charset="-122"/>
                <a:cs typeface="SimSun" charset="-122"/>
              </a:rPr>
              <a:t>B</a:t>
            </a:r>
            <a:r>
              <a:rPr lang="en-US" altLang="zh-CN" b="0" u="sng" dirty="0">
                <a:solidFill>
                  <a:srgbClr val="FF0000"/>
                </a:solidFill>
                <a:latin typeface="SimSun" charset="-122"/>
                <a:ea typeface="SimSun" charset="-122"/>
                <a:cs typeface="SimSun" charset="-122"/>
              </a:rPr>
              <a:t>   </a:t>
            </a:r>
            <a:r>
              <a:rPr lang="en-US" altLang="zh-CN" b="0" dirty="0">
                <a:solidFill>
                  <a:srgbClr val="FF0000"/>
                </a:solidFill>
                <a:latin typeface="SimSun" charset="-122"/>
                <a:ea typeface="SimSun" charset="-122"/>
                <a:cs typeface="SimSun" charset="-122"/>
              </a:rPr>
              <a:t>F</a:t>
            </a:r>
            <a:r>
              <a:rPr lang="en-US" altLang="zh-CN" b="0" u="sng" dirty="0">
                <a:solidFill>
                  <a:srgbClr val="FF0000"/>
                </a:solidFill>
                <a:latin typeface="SimSun" charset="-122"/>
                <a:ea typeface="SimSun" charset="-122"/>
                <a:cs typeface="SimSun" charset="-122"/>
              </a:rPr>
              <a:t>   </a:t>
            </a:r>
            <a:r>
              <a:rPr lang="en-US" altLang="zh-CN" b="0" dirty="0">
                <a:solidFill>
                  <a:srgbClr val="FF0000"/>
                </a:solidFill>
                <a:latin typeface="SimSun" charset="-122"/>
                <a:ea typeface="SimSun" charset="-122"/>
                <a:cs typeface="SimSun" charset="-122"/>
              </a:rPr>
              <a:t>ICEH</a:t>
            </a:r>
            <a:r>
              <a:rPr lang="en-US" altLang="zh-CN" b="0" u="sng" dirty="0">
                <a:solidFill>
                  <a:srgbClr val="FF0000"/>
                </a:solidFill>
                <a:latin typeface="SimSun" charset="-122"/>
                <a:ea typeface="SimSun" charset="-122"/>
                <a:cs typeface="SimSun" charset="-122"/>
              </a:rPr>
              <a:t>   </a:t>
            </a:r>
            <a:r>
              <a:rPr lang="en-US" altLang="zh-CN" b="0" dirty="0">
                <a:solidFill>
                  <a:srgbClr val="FF0000"/>
                </a:solidFill>
                <a:latin typeface="SimSun" charset="-122"/>
                <a:ea typeface="SimSun" charset="-122"/>
                <a:cs typeface="SimSun" charset="-122"/>
              </a:rPr>
              <a:t>G</a:t>
            </a:r>
            <a:r>
              <a:rPr lang="zh-CN" altLang="en-US" b="0" dirty="0">
                <a:solidFill>
                  <a:srgbClr val="FF0000"/>
                </a:solidFill>
                <a:latin typeface="SimSun" charset="-122"/>
                <a:ea typeface="SimSun" charset="-122"/>
                <a:cs typeface="SimSun" charset="-122"/>
              </a:rPr>
              <a:t>；</a:t>
            </a:r>
            <a:br>
              <a:rPr lang="zh-CN" altLang="en-US" b="0" dirty="0">
                <a:solidFill>
                  <a:srgbClr val="FF0000"/>
                </a:solidFill>
                <a:latin typeface="SimSun" charset="-122"/>
                <a:ea typeface="SimSun" charset="-122"/>
                <a:cs typeface="SimSun" charset="-122"/>
              </a:rPr>
            </a:br>
            <a:r>
              <a:rPr lang="zh-CN" altLang="en-US" b="0" dirty="0">
                <a:solidFill>
                  <a:srgbClr val="FF0000"/>
                </a:solidFill>
                <a:latin typeface="SimSun" charset="-122"/>
                <a:ea typeface="SimSun" charset="-122"/>
                <a:cs typeface="SimSun" charset="-122"/>
              </a:rPr>
              <a:t>中序：</a:t>
            </a:r>
            <a:r>
              <a:rPr lang="en-US" altLang="zh-CN" b="0" dirty="0">
                <a:solidFill>
                  <a:srgbClr val="FF0000"/>
                </a:solidFill>
                <a:latin typeface="SimSun" charset="-122"/>
                <a:ea typeface="SimSun" charset="-122"/>
                <a:cs typeface="SimSun" charset="-122"/>
              </a:rPr>
              <a:t>D</a:t>
            </a:r>
            <a:r>
              <a:rPr lang="en-US" altLang="zh-CN" b="0" u="sng" dirty="0">
                <a:solidFill>
                  <a:srgbClr val="FF0000"/>
                </a:solidFill>
                <a:latin typeface="SimSun" charset="-122"/>
                <a:ea typeface="SimSun" charset="-122"/>
                <a:cs typeface="SimSun" charset="-122"/>
              </a:rPr>
              <a:t>   </a:t>
            </a:r>
            <a:r>
              <a:rPr lang="en-US" altLang="zh-CN" b="0" dirty="0">
                <a:solidFill>
                  <a:srgbClr val="FF0000"/>
                </a:solidFill>
                <a:latin typeface="SimSun" charset="-122"/>
                <a:ea typeface="SimSun" charset="-122"/>
                <a:cs typeface="SimSun" charset="-122"/>
              </a:rPr>
              <a:t>KFIA</a:t>
            </a:r>
            <a:r>
              <a:rPr lang="en-US" altLang="zh-CN" b="0" u="sng" dirty="0">
                <a:solidFill>
                  <a:srgbClr val="FF0000"/>
                </a:solidFill>
                <a:latin typeface="SimSun" charset="-122"/>
                <a:ea typeface="SimSun" charset="-122"/>
                <a:cs typeface="SimSun" charset="-122"/>
              </a:rPr>
              <a:t>   </a:t>
            </a:r>
            <a:r>
              <a:rPr lang="en-US" altLang="zh-CN" b="0" dirty="0">
                <a:solidFill>
                  <a:srgbClr val="FF0000"/>
                </a:solidFill>
                <a:latin typeface="SimSun" charset="-122"/>
                <a:ea typeface="SimSun" charset="-122"/>
                <a:cs typeface="SimSun" charset="-122"/>
              </a:rPr>
              <a:t>EJC</a:t>
            </a:r>
            <a:r>
              <a:rPr lang="en-US" altLang="zh-CN" b="0" u="sng" dirty="0">
                <a:solidFill>
                  <a:srgbClr val="FF0000"/>
                </a:solidFill>
                <a:latin typeface="SimSun" charset="-122"/>
                <a:ea typeface="SimSun" charset="-122"/>
                <a:cs typeface="SimSun" charset="-122"/>
              </a:rPr>
              <a:t>   </a:t>
            </a:r>
            <a:r>
              <a:rPr lang="zh-CN" altLang="en-US" b="0" dirty="0">
                <a:solidFill>
                  <a:srgbClr val="FF0000"/>
                </a:solidFill>
                <a:latin typeface="SimSun" charset="-122"/>
                <a:ea typeface="SimSun" charset="-122"/>
                <a:cs typeface="SimSun" charset="-122"/>
              </a:rPr>
              <a:t>；</a:t>
            </a:r>
            <a:br>
              <a:rPr lang="zh-CN" altLang="en-US" b="0" dirty="0">
                <a:solidFill>
                  <a:srgbClr val="FF0000"/>
                </a:solidFill>
                <a:latin typeface="SimSun" charset="-122"/>
                <a:ea typeface="SimSun" charset="-122"/>
                <a:cs typeface="SimSun" charset="-122"/>
              </a:rPr>
            </a:br>
            <a:r>
              <a:rPr lang="zh-CN" altLang="en-US" b="0" dirty="0">
                <a:solidFill>
                  <a:srgbClr val="FF0000"/>
                </a:solidFill>
                <a:latin typeface="SimSun" charset="-122"/>
                <a:ea typeface="SimSun" charset="-122"/>
                <a:cs typeface="SimSun" charset="-122"/>
              </a:rPr>
              <a:t>后序：</a:t>
            </a:r>
            <a:r>
              <a:rPr lang="zh-CN" altLang="en-US" b="0" u="sng" dirty="0">
                <a:solidFill>
                  <a:srgbClr val="FF0000"/>
                </a:solidFill>
                <a:latin typeface="SimSun" charset="-122"/>
                <a:ea typeface="SimSun" charset="-122"/>
                <a:cs typeface="SimSun" charset="-122"/>
              </a:rPr>
              <a:t>   </a:t>
            </a:r>
            <a:r>
              <a:rPr lang="en-US" altLang="zh-CN" b="0" dirty="0">
                <a:solidFill>
                  <a:srgbClr val="FF0000"/>
                </a:solidFill>
                <a:latin typeface="SimSun" charset="-122"/>
                <a:ea typeface="SimSun" charset="-122"/>
                <a:cs typeface="SimSun" charset="-122"/>
              </a:rPr>
              <a:t>K</a:t>
            </a:r>
            <a:r>
              <a:rPr lang="en-US" altLang="zh-CN" b="0" u="sng" dirty="0">
                <a:solidFill>
                  <a:srgbClr val="FF0000"/>
                </a:solidFill>
                <a:latin typeface="SimSun" charset="-122"/>
                <a:ea typeface="SimSun" charset="-122"/>
                <a:cs typeface="SimSun" charset="-122"/>
              </a:rPr>
              <a:t>   </a:t>
            </a:r>
            <a:r>
              <a:rPr lang="en-US" altLang="zh-CN" b="0" dirty="0">
                <a:solidFill>
                  <a:srgbClr val="FF0000"/>
                </a:solidFill>
                <a:latin typeface="SimSun" charset="-122"/>
                <a:ea typeface="SimSun" charset="-122"/>
                <a:cs typeface="SimSun" charset="-122"/>
              </a:rPr>
              <a:t>FBHJ</a:t>
            </a:r>
            <a:r>
              <a:rPr lang="en-US" altLang="zh-CN" b="0" u="sng" dirty="0">
                <a:solidFill>
                  <a:srgbClr val="FF0000"/>
                </a:solidFill>
                <a:latin typeface="SimSun" charset="-122"/>
                <a:ea typeface="SimSun" charset="-122"/>
                <a:cs typeface="SimSun" charset="-122"/>
              </a:rPr>
              <a:t>   </a:t>
            </a:r>
            <a:r>
              <a:rPr lang="en-US" altLang="zh-CN" b="0" dirty="0">
                <a:solidFill>
                  <a:srgbClr val="FF0000"/>
                </a:solidFill>
                <a:latin typeface="SimSun" charset="-122"/>
                <a:ea typeface="SimSun" charset="-122"/>
                <a:cs typeface="SimSun" charset="-122"/>
              </a:rPr>
              <a:t>G</a:t>
            </a:r>
            <a:r>
              <a:rPr lang="en-US" altLang="zh-CN" b="0" u="sng" dirty="0">
                <a:solidFill>
                  <a:srgbClr val="FF0000"/>
                </a:solidFill>
                <a:latin typeface="SimSun" charset="-122"/>
                <a:ea typeface="SimSun" charset="-122"/>
                <a:cs typeface="SimSun" charset="-122"/>
              </a:rPr>
              <a:t>   </a:t>
            </a:r>
            <a:r>
              <a:rPr lang="en-US" altLang="zh-CN" b="0" dirty="0">
                <a:solidFill>
                  <a:srgbClr val="FF0000"/>
                </a:solidFill>
                <a:latin typeface="SimSun" charset="-122"/>
                <a:ea typeface="SimSun" charset="-122"/>
                <a:cs typeface="SimSun" charset="-122"/>
              </a:rPr>
              <a:t>A</a:t>
            </a:r>
            <a:r>
              <a:rPr lang="zh-CN" altLang="en-US" b="0" dirty="0">
                <a:solidFill>
                  <a:srgbClr val="FF0000"/>
                </a:solidFill>
                <a:latin typeface="SimSun" charset="-122"/>
                <a:ea typeface="SimSun" charset="-122"/>
                <a:cs typeface="SimSun" charset="-122"/>
              </a:rPr>
              <a:t>；</a:t>
            </a:r>
          </a:p>
        </p:txBody>
      </p:sp>
      <p:grpSp>
        <p:nvGrpSpPr>
          <p:cNvPr id="24" name="Group 23"/>
          <p:cNvGrpSpPr>
            <a:grpSpLocks/>
          </p:cNvGrpSpPr>
          <p:nvPr/>
        </p:nvGrpSpPr>
        <p:grpSpPr bwMode="auto">
          <a:xfrm>
            <a:off x="7848600" y="3615440"/>
            <a:ext cx="3505200" cy="2743200"/>
            <a:chOff x="3360" y="2592"/>
            <a:chExt cx="2208" cy="1728"/>
          </a:xfrm>
        </p:grpSpPr>
        <p:sp>
          <p:nvSpPr>
            <p:cNvPr id="25" name="Line 22"/>
            <p:cNvSpPr>
              <a:spLocks noChangeShapeType="1"/>
            </p:cNvSpPr>
            <p:nvPr/>
          </p:nvSpPr>
          <p:spPr bwMode="auto">
            <a:xfrm>
              <a:off x="5040" y="3216"/>
              <a:ext cx="38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 name="Line 21"/>
            <p:cNvSpPr>
              <a:spLocks noChangeShapeType="1"/>
            </p:cNvSpPr>
            <p:nvPr/>
          </p:nvSpPr>
          <p:spPr bwMode="auto">
            <a:xfrm>
              <a:off x="4848" y="3696"/>
              <a:ext cx="192"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7" name="Freeform 20"/>
            <p:cNvSpPr>
              <a:spLocks/>
            </p:cNvSpPr>
            <p:nvPr/>
          </p:nvSpPr>
          <p:spPr bwMode="auto">
            <a:xfrm>
              <a:off x="4416" y="2784"/>
              <a:ext cx="576" cy="1344"/>
            </a:xfrm>
            <a:custGeom>
              <a:avLst/>
              <a:gdLst>
                <a:gd name="T0" fmla="*/ 0 w 576"/>
                <a:gd name="T1" fmla="*/ 0 h 1344"/>
                <a:gd name="T2" fmla="*/ 576 w 576"/>
                <a:gd name="T3" fmla="*/ 432 h 1344"/>
                <a:gd name="T4" fmla="*/ 432 w 576"/>
                <a:gd name="T5" fmla="*/ 912 h 1344"/>
                <a:gd name="T6" fmla="*/ 240 w 576"/>
                <a:gd name="T7" fmla="*/ 1344 h 1344"/>
                <a:gd name="T8" fmla="*/ 0 60000 65536"/>
                <a:gd name="T9" fmla="*/ 0 60000 65536"/>
                <a:gd name="T10" fmla="*/ 0 60000 65536"/>
                <a:gd name="T11" fmla="*/ 0 60000 65536"/>
                <a:gd name="T12" fmla="*/ 0 w 576"/>
                <a:gd name="T13" fmla="*/ 0 h 1344"/>
                <a:gd name="T14" fmla="*/ 576 w 576"/>
                <a:gd name="T15" fmla="*/ 1344 h 1344"/>
              </a:gdLst>
              <a:ahLst/>
              <a:cxnLst>
                <a:cxn ang="T8">
                  <a:pos x="T0" y="T1"/>
                </a:cxn>
                <a:cxn ang="T9">
                  <a:pos x="T2" y="T3"/>
                </a:cxn>
                <a:cxn ang="T10">
                  <a:pos x="T4" y="T5"/>
                </a:cxn>
                <a:cxn ang="T11">
                  <a:pos x="T6" y="T7"/>
                </a:cxn>
              </a:cxnLst>
              <a:rect l="T12" t="T13" r="T14" b="T15"/>
              <a:pathLst>
                <a:path w="576" h="1344">
                  <a:moveTo>
                    <a:pt x="0" y="0"/>
                  </a:moveTo>
                  <a:lnTo>
                    <a:pt x="576" y="432"/>
                  </a:lnTo>
                  <a:lnTo>
                    <a:pt x="432" y="912"/>
                  </a:lnTo>
                  <a:lnTo>
                    <a:pt x="240" y="1344"/>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8" name="Line 19"/>
            <p:cNvSpPr>
              <a:spLocks noChangeShapeType="1"/>
            </p:cNvSpPr>
            <p:nvPr/>
          </p:nvSpPr>
          <p:spPr bwMode="auto">
            <a:xfrm>
              <a:off x="4032" y="3648"/>
              <a:ext cx="24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9" name="Freeform 18"/>
            <p:cNvSpPr>
              <a:spLocks/>
            </p:cNvSpPr>
            <p:nvPr/>
          </p:nvSpPr>
          <p:spPr bwMode="auto">
            <a:xfrm>
              <a:off x="3792" y="3216"/>
              <a:ext cx="288" cy="960"/>
            </a:xfrm>
            <a:custGeom>
              <a:avLst/>
              <a:gdLst>
                <a:gd name="T0" fmla="*/ 0 w 288"/>
                <a:gd name="T1" fmla="*/ 0 h 960"/>
                <a:gd name="T2" fmla="*/ 288 w 288"/>
                <a:gd name="T3" fmla="*/ 480 h 960"/>
                <a:gd name="T4" fmla="*/ 48 w 288"/>
                <a:gd name="T5" fmla="*/ 960 h 960"/>
                <a:gd name="T6" fmla="*/ 0 60000 65536"/>
                <a:gd name="T7" fmla="*/ 0 60000 65536"/>
                <a:gd name="T8" fmla="*/ 0 60000 65536"/>
                <a:gd name="T9" fmla="*/ 0 w 288"/>
                <a:gd name="T10" fmla="*/ 0 h 960"/>
                <a:gd name="T11" fmla="*/ 288 w 288"/>
                <a:gd name="T12" fmla="*/ 960 h 960"/>
              </a:gdLst>
              <a:ahLst/>
              <a:cxnLst>
                <a:cxn ang="T6">
                  <a:pos x="T0" y="T1"/>
                </a:cxn>
                <a:cxn ang="T7">
                  <a:pos x="T2" y="T3"/>
                </a:cxn>
                <a:cxn ang="T8">
                  <a:pos x="T4" y="T5"/>
                </a:cxn>
              </a:cxnLst>
              <a:rect l="T9" t="T10" r="T11" b="T12"/>
              <a:pathLst>
                <a:path w="288" h="960">
                  <a:moveTo>
                    <a:pt x="0" y="0"/>
                  </a:moveTo>
                  <a:lnTo>
                    <a:pt x="288" y="480"/>
                  </a:lnTo>
                  <a:lnTo>
                    <a:pt x="48" y="96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30" name="Freeform 17"/>
            <p:cNvSpPr>
              <a:spLocks/>
            </p:cNvSpPr>
            <p:nvPr/>
          </p:nvSpPr>
          <p:spPr bwMode="auto">
            <a:xfrm>
              <a:off x="3456" y="2736"/>
              <a:ext cx="960" cy="1008"/>
            </a:xfrm>
            <a:custGeom>
              <a:avLst/>
              <a:gdLst>
                <a:gd name="T0" fmla="*/ 960 w 960"/>
                <a:gd name="T1" fmla="*/ 0 h 1008"/>
                <a:gd name="T2" fmla="*/ 288 w 960"/>
                <a:gd name="T3" fmla="*/ 528 h 1008"/>
                <a:gd name="T4" fmla="*/ 0 w 960"/>
                <a:gd name="T5" fmla="*/ 1008 h 1008"/>
                <a:gd name="T6" fmla="*/ 0 60000 65536"/>
                <a:gd name="T7" fmla="*/ 0 60000 65536"/>
                <a:gd name="T8" fmla="*/ 0 60000 65536"/>
                <a:gd name="T9" fmla="*/ 0 w 960"/>
                <a:gd name="T10" fmla="*/ 0 h 1008"/>
                <a:gd name="T11" fmla="*/ 960 w 960"/>
                <a:gd name="T12" fmla="*/ 1008 h 1008"/>
              </a:gdLst>
              <a:ahLst/>
              <a:cxnLst>
                <a:cxn ang="T6">
                  <a:pos x="T0" y="T1"/>
                </a:cxn>
                <a:cxn ang="T7">
                  <a:pos x="T2" y="T3"/>
                </a:cxn>
                <a:cxn ang="T8">
                  <a:pos x="T4" y="T5"/>
                </a:cxn>
              </a:cxnLst>
              <a:rect l="T9" t="T10" r="T11" b="T12"/>
              <a:pathLst>
                <a:path w="960" h="1008">
                  <a:moveTo>
                    <a:pt x="960" y="0"/>
                  </a:moveTo>
                  <a:lnTo>
                    <a:pt x="288" y="528"/>
                  </a:lnTo>
                  <a:lnTo>
                    <a:pt x="0" y="1008"/>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31" name="Oval 6"/>
            <p:cNvSpPr>
              <a:spLocks noChangeArrowheads="1"/>
            </p:cNvSpPr>
            <p:nvPr/>
          </p:nvSpPr>
          <p:spPr bwMode="auto">
            <a:xfrm>
              <a:off x="4272" y="259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dirty="0"/>
                <a:t>A</a:t>
              </a:r>
            </a:p>
          </p:txBody>
        </p:sp>
        <p:sp>
          <p:nvSpPr>
            <p:cNvPr id="32" name="Oval 7"/>
            <p:cNvSpPr>
              <a:spLocks noChangeArrowheads="1"/>
            </p:cNvSpPr>
            <p:nvPr/>
          </p:nvSpPr>
          <p:spPr bwMode="auto">
            <a:xfrm>
              <a:off x="4896" y="307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C</a:t>
              </a:r>
            </a:p>
          </p:txBody>
        </p:sp>
        <p:sp>
          <p:nvSpPr>
            <p:cNvPr id="33" name="Oval 8"/>
            <p:cNvSpPr>
              <a:spLocks noChangeArrowheads="1"/>
            </p:cNvSpPr>
            <p:nvPr/>
          </p:nvSpPr>
          <p:spPr bwMode="auto">
            <a:xfrm>
              <a:off x="4896" y="3984"/>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J</a:t>
              </a:r>
            </a:p>
          </p:txBody>
        </p:sp>
        <p:sp>
          <p:nvSpPr>
            <p:cNvPr id="34" name="Oval 9"/>
            <p:cNvSpPr>
              <a:spLocks noChangeArrowheads="1"/>
            </p:cNvSpPr>
            <p:nvPr/>
          </p:nvSpPr>
          <p:spPr bwMode="auto">
            <a:xfrm>
              <a:off x="4512" y="3984"/>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H</a:t>
              </a:r>
            </a:p>
          </p:txBody>
        </p:sp>
        <p:sp>
          <p:nvSpPr>
            <p:cNvPr id="35" name="Oval 10"/>
            <p:cNvSpPr>
              <a:spLocks noChangeArrowheads="1"/>
            </p:cNvSpPr>
            <p:nvPr/>
          </p:nvSpPr>
          <p:spPr bwMode="auto">
            <a:xfrm>
              <a:off x="3696" y="3984"/>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K</a:t>
              </a:r>
            </a:p>
          </p:txBody>
        </p:sp>
        <p:sp>
          <p:nvSpPr>
            <p:cNvPr id="36" name="Oval 11"/>
            <p:cNvSpPr>
              <a:spLocks noChangeArrowheads="1"/>
            </p:cNvSpPr>
            <p:nvPr/>
          </p:nvSpPr>
          <p:spPr bwMode="auto">
            <a:xfrm>
              <a:off x="4128" y="3984"/>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I</a:t>
              </a:r>
            </a:p>
          </p:txBody>
        </p:sp>
        <p:sp>
          <p:nvSpPr>
            <p:cNvPr id="37" name="Oval 12"/>
            <p:cNvSpPr>
              <a:spLocks noChangeArrowheads="1"/>
            </p:cNvSpPr>
            <p:nvPr/>
          </p:nvSpPr>
          <p:spPr bwMode="auto">
            <a:xfrm>
              <a:off x="3648" y="307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B</a:t>
              </a:r>
            </a:p>
          </p:txBody>
        </p:sp>
        <p:sp>
          <p:nvSpPr>
            <p:cNvPr id="38" name="Oval 13"/>
            <p:cNvSpPr>
              <a:spLocks noChangeArrowheads="1"/>
            </p:cNvSpPr>
            <p:nvPr/>
          </p:nvSpPr>
          <p:spPr bwMode="auto">
            <a:xfrm>
              <a:off x="5280" y="355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G</a:t>
              </a:r>
            </a:p>
          </p:txBody>
        </p:sp>
        <p:sp>
          <p:nvSpPr>
            <p:cNvPr id="39" name="Oval 14"/>
            <p:cNvSpPr>
              <a:spLocks noChangeArrowheads="1"/>
            </p:cNvSpPr>
            <p:nvPr/>
          </p:nvSpPr>
          <p:spPr bwMode="auto">
            <a:xfrm>
              <a:off x="4704" y="355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E</a:t>
              </a:r>
            </a:p>
          </p:txBody>
        </p:sp>
        <p:sp>
          <p:nvSpPr>
            <p:cNvPr id="40" name="Oval 15"/>
            <p:cNvSpPr>
              <a:spLocks noChangeArrowheads="1"/>
            </p:cNvSpPr>
            <p:nvPr/>
          </p:nvSpPr>
          <p:spPr bwMode="auto">
            <a:xfrm>
              <a:off x="3936" y="3504"/>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F</a:t>
              </a:r>
            </a:p>
          </p:txBody>
        </p:sp>
        <p:sp>
          <p:nvSpPr>
            <p:cNvPr id="41" name="Oval 16"/>
            <p:cNvSpPr>
              <a:spLocks noChangeArrowheads="1"/>
            </p:cNvSpPr>
            <p:nvPr/>
          </p:nvSpPr>
          <p:spPr bwMode="auto">
            <a:xfrm>
              <a:off x="3360" y="355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D</a:t>
              </a:r>
            </a:p>
          </p:txBody>
        </p:sp>
      </p:grpSp>
    </p:spTree>
    <p:extLst>
      <p:ext uri="{BB962C8B-B14F-4D97-AF65-F5344CB8AC3E}">
        <p14:creationId xmlns:p14="http://schemas.microsoft.com/office/powerpoint/2010/main" val="1437419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33500" y="44909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
        <p:nvSpPr>
          <p:cNvPr id="23" name="Rectangle 2"/>
          <p:cNvSpPr>
            <a:spLocks noGrp="1" noChangeArrowheads="1"/>
          </p:cNvSpPr>
          <p:nvPr>
            <p:ph type="title"/>
          </p:nvPr>
        </p:nvSpPr>
        <p:spPr bwMode="auto">
          <a:xfrm>
            <a:off x="495120" y="1177040"/>
            <a:ext cx="11106330" cy="194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200" b="0" dirty="0" smtClean="0">
                <a:solidFill>
                  <a:srgbClr val="FF0000"/>
                </a:solidFill>
                <a:latin typeface="SimSun" charset="-122"/>
                <a:ea typeface="SimSun" charset="-122"/>
                <a:cs typeface="SimSun" charset="-122"/>
              </a:rPr>
              <a:t>分析：</a:t>
            </a:r>
            <a:r>
              <a:rPr lang="zh-CN" altLang="en-US" sz="3200" b="0" dirty="0" smtClean="0">
                <a:solidFill>
                  <a:schemeClr val="tx1"/>
                </a:solidFill>
                <a:latin typeface="SimSun" charset="-122"/>
                <a:ea typeface="SimSun" charset="-122"/>
                <a:cs typeface="SimSun" charset="-122"/>
              </a:rPr>
              <a:t>先</a:t>
            </a:r>
            <a:r>
              <a:rPr lang="zh-CN" altLang="en-US" sz="3200" b="0" dirty="0">
                <a:solidFill>
                  <a:schemeClr val="tx1"/>
                </a:solidFill>
                <a:latin typeface="SimSun" charset="-122"/>
                <a:ea typeface="SimSun" charset="-122"/>
                <a:cs typeface="SimSun" charset="-122"/>
              </a:rPr>
              <a:t>序：</a:t>
            </a:r>
            <a:r>
              <a:rPr lang="zh-CN" altLang="en-US"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B</a:t>
            </a:r>
            <a:r>
              <a:rPr lang="en-US" altLang="zh-CN"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F</a:t>
            </a:r>
            <a:r>
              <a:rPr lang="en-US" altLang="zh-CN"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ICEH</a:t>
            </a:r>
            <a:r>
              <a:rPr lang="en-US" altLang="zh-CN"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G</a:t>
            </a:r>
            <a:r>
              <a:rPr lang="zh-CN" altLang="en-US" sz="3200" b="0" dirty="0" smtClean="0">
                <a:solidFill>
                  <a:schemeClr val="tx1"/>
                </a:solidFill>
                <a:latin typeface="SimSun" charset="-122"/>
                <a:ea typeface="SimSun" charset="-122"/>
                <a:cs typeface="SimSun" charset="-122"/>
              </a:rPr>
              <a:t>；（</a:t>
            </a:r>
            <a:r>
              <a:rPr lang="en-US" altLang="zh-CN" sz="3200" b="0" dirty="0" smtClean="0">
                <a:solidFill>
                  <a:schemeClr val="tx1"/>
                </a:solidFill>
                <a:latin typeface="SimSun" charset="-122"/>
                <a:ea typeface="SimSun" charset="-122"/>
                <a:cs typeface="SimSun" charset="-122"/>
              </a:rPr>
              <a:t>1</a:t>
            </a:r>
            <a:r>
              <a:rPr lang="zh-CN" altLang="en-US" sz="3200" b="0" dirty="0" smtClean="0">
                <a:solidFill>
                  <a:schemeClr val="tx1"/>
                </a:solidFill>
                <a:latin typeface="SimSun" charset="-122"/>
                <a:ea typeface="SimSun" charset="-122"/>
                <a:cs typeface="SimSun" charset="-122"/>
              </a:rPr>
              <a:t>）</a:t>
            </a:r>
            <a:r>
              <a:rPr lang="zh-CN" altLang="en-US" sz="3200" b="0" dirty="0">
                <a:solidFill>
                  <a:schemeClr val="tx1"/>
                </a:solidFill>
                <a:latin typeface="SimSun" charset="-122"/>
                <a:ea typeface="SimSun" charset="-122"/>
                <a:cs typeface="SimSun" charset="-122"/>
              </a:rPr>
              <a:t/>
            </a:r>
            <a:br>
              <a:rPr lang="zh-CN" altLang="en-US" sz="3200" b="0" dirty="0">
                <a:solidFill>
                  <a:schemeClr val="tx1"/>
                </a:solidFill>
                <a:latin typeface="SimSun" charset="-122"/>
                <a:ea typeface="SimSun" charset="-122"/>
                <a:cs typeface="SimSun" charset="-122"/>
              </a:rPr>
            </a:br>
            <a:r>
              <a:rPr lang="zh-CN" altLang="en-US" sz="3200" b="0" dirty="0" smtClean="0">
                <a:solidFill>
                  <a:schemeClr val="tx1"/>
                </a:solidFill>
                <a:latin typeface="SimSun" charset="-122"/>
                <a:ea typeface="SimSun" charset="-122"/>
                <a:cs typeface="SimSun" charset="-122"/>
              </a:rPr>
              <a:t>      中</a:t>
            </a:r>
            <a:r>
              <a:rPr lang="zh-CN" altLang="en-US" sz="3200" b="0" dirty="0">
                <a:solidFill>
                  <a:schemeClr val="tx1"/>
                </a:solidFill>
                <a:latin typeface="SimSun" charset="-122"/>
                <a:ea typeface="SimSun" charset="-122"/>
                <a:cs typeface="SimSun" charset="-122"/>
              </a:rPr>
              <a:t>序：</a:t>
            </a:r>
            <a:r>
              <a:rPr lang="en-US" altLang="zh-CN" sz="3200" b="0" dirty="0">
                <a:solidFill>
                  <a:schemeClr val="tx1"/>
                </a:solidFill>
                <a:latin typeface="SimSun" charset="-122"/>
                <a:ea typeface="SimSun" charset="-122"/>
                <a:cs typeface="SimSun" charset="-122"/>
              </a:rPr>
              <a:t>D</a:t>
            </a:r>
            <a:r>
              <a:rPr lang="en-US" altLang="zh-CN"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KFIA</a:t>
            </a:r>
            <a:r>
              <a:rPr lang="en-US" altLang="zh-CN"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EJC</a:t>
            </a:r>
            <a:r>
              <a:rPr lang="en-US" altLang="zh-CN" sz="3200" b="0" u="sng" dirty="0">
                <a:solidFill>
                  <a:schemeClr val="tx1"/>
                </a:solidFill>
                <a:latin typeface="SimSun" charset="-122"/>
                <a:ea typeface="SimSun" charset="-122"/>
                <a:cs typeface="SimSun" charset="-122"/>
              </a:rPr>
              <a:t>   </a:t>
            </a:r>
            <a:r>
              <a:rPr lang="zh-CN" altLang="en-US" sz="3200" b="0" dirty="0" smtClean="0">
                <a:solidFill>
                  <a:schemeClr val="tx1"/>
                </a:solidFill>
                <a:latin typeface="SimSun" charset="-122"/>
                <a:ea typeface="SimSun" charset="-122"/>
                <a:cs typeface="SimSun" charset="-122"/>
              </a:rPr>
              <a:t>；（</a:t>
            </a:r>
            <a:r>
              <a:rPr lang="en-US" altLang="zh-CN" sz="3200" b="0" dirty="0" smtClean="0">
                <a:solidFill>
                  <a:schemeClr val="tx1"/>
                </a:solidFill>
                <a:latin typeface="SimSun" charset="-122"/>
                <a:ea typeface="SimSun" charset="-122"/>
                <a:cs typeface="SimSun" charset="-122"/>
              </a:rPr>
              <a:t>2</a:t>
            </a:r>
            <a:r>
              <a:rPr lang="zh-CN" altLang="en-US" sz="3200" b="0" dirty="0" smtClean="0">
                <a:solidFill>
                  <a:schemeClr val="tx1"/>
                </a:solidFill>
                <a:latin typeface="SimSun" charset="-122"/>
                <a:ea typeface="SimSun" charset="-122"/>
                <a:cs typeface="SimSun" charset="-122"/>
              </a:rPr>
              <a:t>）</a:t>
            </a:r>
            <a:r>
              <a:rPr lang="zh-CN" altLang="en-US" sz="3200" b="0" dirty="0">
                <a:solidFill>
                  <a:schemeClr val="tx1"/>
                </a:solidFill>
                <a:latin typeface="SimSun" charset="-122"/>
                <a:ea typeface="SimSun" charset="-122"/>
                <a:cs typeface="SimSun" charset="-122"/>
              </a:rPr>
              <a:t/>
            </a:r>
            <a:br>
              <a:rPr lang="zh-CN" altLang="en-US" sz="3200" b="0" dirty="0">
                <a:solidFill>
                  <a:schemeClr val="tx1"/>
                </a:solidFill>
                <a:latin typeface="SimSun" charset="-122"/>
                <a:ea typeface="SimSun" charset="-122"/>
                <a:cs typeface="SimSun" charset="-122"/>
              </a:rPr>
            </a:br>
            <a:r>
              <a:rPr lang="zh-CN" altLang="en-US" sz="3200" b="0" dirty="0" smtClean="0">
                <a:solidFill>
                  <a:schemeClr val="tx1"/>
                </a:solidFill>
                <a:latin typeface="SimSun" charset="-122"/>
                <a:ea typeface="SimSun" charset="-122"/>
                <a:cs typeface="SimSun" charset="-122"/>
              </a:rPr>
              <a:t>      后</a:t>
            </a:r>
            <a:r>
              <a:rPr lang="zh-CN" altLang="en-US" sz="3200" b="0" dirty="0">
                <a:solidFill>
                  <a:schemeClr val="tx1"/>
                </a:solidFill>
                <a:latin typeface="SimSun" charset="-122"/>
                <a:ea typeface="SimSun" charset="-122"/>
                <a:cs typeface="SimSun" charset="-122"/>
              </a:rPr>
              <a:t>序：</a:t>
            </a:r>
            <a:r>
              <a:rPr lang="zh-CN" altLang="en-US"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K</a:t>
            </a:r>
            <a:r>
              <a:rPr lang="en-US" altLang="zh-CN"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FBHJ</a:t>
            </a:r>
            <a:r>
              <a:rPr lang="en-US" altLang="zh-CN"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G</a:t>
            </a:r>
            <a:r>
              <a:rPr lang="en-US" altLang="zh-CN" sz="3200" b="0" u="sng" dirty="0">
                <a:solidFill>
                  <a:schemeClr val="tx1"/>
                </a:solidFill>
                <a:latin typeface="SimSun" charset="-122"/>
                <a:ea typeface="SimSun" charset="-122"/>
                <a:cs typeface="SimSun" charset="-122"/>
              </a:rPr>
              <a:t> </a:t>
            </a:r>
            <a:r>
              <a:rPr lang="en-US" altLang="zh-CN" sz="3200" b="0" u="sng" dirty="0" smtClean="0">
                <a:solidFill>
                  <a:schemeClr val="tx1"/>
                </a:solidFill>
                <a:latin typeface="SimSun" charset="-122"/>
                <a:ea typeface="SimSun" charset="-122"/>
                <a:cs typeface="SimSun" charset="-122"/>
              </a:rPr>
              <a:t>  </a:t>
            </a:r>
            <a:r>
              <a:rPr lang="en-US" altLang="zh-CN" sz="3200" b="0" dirty="0" smtClean="0">
                <a:solidFill>
                  <a:schemeClr val="tx1"/>
                </a:solidFill>
                <a:latin typeface="SimSun" charset="-122"/>
                <a:ea typeface="SimSun" charset="-122"/>
                <a:cs typeface="SimSun" charset="-122"/>
              </a:rPr>
              <a:t>A</a:t>
            </a:r>
            <a:r>
              <a:rPr lang="zh-CN" altLang="en-US" sz="3200" b="0" dirty="0" smtClean="0">
                <a:solidFill>
                  <a:schemeClr val="tx1"/>
                </a:solidFill>
                <a:latin typeface="SimSun" charset="-122"/>
                <a:ea typeface="SimSun" charset="-122"/>
                <a:cs typeface="SimSun" charset="-122"/>
              </a:rPr>
              <a:t>；（</a:t>
            </a:r>
            <a:r>
              <a:rPr lang="en-US" altLang="zh-CN" sz="3200" b="0" dirty="0" smtClean="0">
                <a:solidFill>
                  <a:schemeClr val="tx1"/>
                </a:solidFill>
                <a:latin typeface="SimSun" charset="-122"/>
                <a:ea typeface="SimSun" charset="-122"/>
                <a:cs typeface="SimSun" charset="-122"/>
              </a:rPr>
              <a:t>3</a:t>
            </a:r>
            <a:r>
              <a:rPr lang="zh-CN" altLang="en-US" sz="3200" b="0" dirty="0" smtClean="0">
                <a:solidFill>
                  <a:schemeClr val="tx1"/>
                </a:solidFill>
                <a:latin typeface="SimSun" charset="-122"/>
                <a:ea typeface="SimSun" charset="-122"/>
                <a:cs typeface="SimSun" charset="-122"/>
              </a:rPr>
              <a:t>）</a:t>
            </a:r>
            <a:endParaRPr lang="zh-CN" altLang="en-US" sz="3200" b="0" dirty="0">
              <a:solidFill>
                <a:schemeClr val="tx1"/>
              </a:solidFill>
              <a:latin typeface="SimSun" charset="-122"/>
              <a:ea typeface="SimSun" charset="-122"/>
              <a:cs typeface="SimSun" charset="-122"/>
            </a:endParaRPr>
          </a:p>
        </p:txBody>
      </p:sp>
      <p:sp>
        <p:nvSpPr>
          <p:cNvPr id="31" name="Oval 6"/>
          <p:cNvSpPr>
            <a:spLocks noChangeArrowheads="1"/>
          </p:cNvSpPr>
          <p:nvPr/>
        </p:nvSpPr>
        <p:spPr bwMode="auto">
          <a:xfrm>
            <a:off x="10042561" y="873754"/>
            <a:ext cx="716686"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dirty="0"/>
              <a:t>A</a:t>
            </a:r>
          </a:p>
        </p:txBody>
      </p:sp>
      <p:sp>
        <p:nvSpPr>
          <p:cNvPr id="38" name="Oval 13"/>
          <p:cNvSpPr>
            <a:spLocks noChangeArrowheads="1"/>
          </p:cNvSpPr>
          <p:nvPr/>
        </p:nvSpPr>
        <p:spPr bwMode="auto">
          <a:xfrm>
            <a:off x="9013861" y="2019814"/>
            <a:ext cx="1023238" cy="995422"/>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smtClean="0"/>
              <a:t>D_KFI</a:t>
            </a:r>
            <a:endParaRPr lang="en-US" altLang="zh-CN" sz="2000"/>
          </a:p>
        </p:txBody>
      </p:sp>
      <p:cxnSp>
        <p:nvCxnSpPr>
          <p:cNvPr id="5" name="直线连接符 4"/>
          <p:cNvCxnSpPr>
            <a:stCxn id="31" idx="3"/>
          </p:cNvCxnSpPr>
          <p:nvPr/>
        </p:nvCxnSpPr>
        <p:spPr bwMode="auto">
          <a:xfrm flipH="1">
            <a:off x="9490113" y="1353989"/>
            <a:ext cx="657404" cy="66582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 name="直线连接符 6"/>
          <p:cNvCxnSpPr>
            <a:stCxn id="31" idx="5"/>
          </p:cNvCxnSpPr>
          <p:nvPr/>
        </p:nvCxnSpPr>
        <p:spPr bwMode="auto">
          <a:xfrm>
            <a:off x="10654291" y="1353989"/>
            <a:ext cx="431398" cy="77223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42" name="Oval 13"/>
          <p:cNvSpPr>
            <a:spLocks noChangeArrowheads="1"/>
          </p:cNvSpPr>
          <p:nvPr/>
        </p:nvSpPr>
        <p:spPr bwMode="auto">
          <a:xfrm>
            <a:off x="10759247" y="2126223"/>
            <a:ext cx="1000965" cy="995422"/>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a:spcBef>
                <a:spcPct val="50000"/>
              </a:spcBef>
            </a:pPr>
            <a:r>
              <a:rPr lang="en-US" altLang="zh-CN" sz="2000" dirty="0" smtClean="0"/>
              <a:t>_</a:t>
            </a:r>
            <a:r>
              <a:rPr lang="en-US" altLang="zh-CN" sz="2000" dirty="0"/>
              <a:t>EJC _</a:t>
            </a:r>
          </a:p>
        </p:txBody>
      </p:sp>
      <p:sp>
        <p:nvSpPr>
          <p:cNvPr id="13" name="矩形 12"/>
          <p:cNvSpPr/>
          <p:nvPr/>
        </p:nvSpPr>
        <p:spPr>
          <a:xfrm>
            <a:off x="495120" y="3009825"/>
            <a:ext cx="7860616" cy="3046988"/>
          </a:xfrm>
          <a:prstGeom prst="rect">
            <a:avLst/>
          </a:prstGeom>
        </p:spPr>
        <p:txBody>
          <a:bodyPr wrap="square">
            <a:spAutoFit/>
          </a:bodyPr>
          <a:lstStyle/>
          <a:p>
            <a:r>
              <a:rPr lang="zh-CN" altLang="en-US" sz="3200" dirty="0">
                <a:latin typeface="SimSun" charset="-122"/>
                <a:ea typeface="SimSun" charset="-122"/>
                <a:cs typeface="SimSun" charset="-122"/>
              </a:rPr>
              <a:t>根据（</a:t>
            </a:r>
            <a:r>
              <a:rPr lang="en-US" altLang="zh-CN" sz="3200" dirty="0">
                <a:latin typeface="SimSun" charset="-122"/>
                <a:ea typeface="SimSun" charset="-122"/>
                <a:cs typeface="SimSun" charset="-122"/>
              </a:rPr>
              <a:t>3</a:t>
            </a:r>
            <a:r>
              <a:rPr lang="zh-CN" altLang="en-US" sz="3200" dirty="0">
                <a:latin typeface="SimSun" charset="-122"/>
                <a:ea typeface="SimSun" charset="-122"/>
                <a:cs typeface="SimSun" charset="-122"/>
              </a:rPr>
              <a:t>），可知该二叉树的根为</a:t>
            </a:r>
            <a:r>
              <a:rPr lang="en-US" altLang="zh-CN" sz="3200" dirty="0" smtClean="0">
                <a:latin typeface="SimSun" charset="-122"/>
                <a:ea typeface="SimSun" charset="-122"/>
                <a:cs typeface="SimSun" charset="-122"/>
              </a:rPr>
              <a:t>A</a:t>
            </a:r>
          </a:p>
          <a:p>
            <a:r>
              <a:rPr lang="zh-CN" altLang="en-US" sz="3200" dirty="0" smtClean="0">
                <a:latin typeface="SimSun" charset="-122"/>
                <a:ea typeface="SimSun" charset="-122"/>
                <a:cs typeface="SimSun" charset="-122"/>
              </a:rPr>
              <a:t>根据</a:t>
            </a:r>
            <a:r>
              <a:rPr lang="zh-CN" altLang="en-US" sz="3200" dirty="0">
                <a:latin typeface="SimSun" charset="-122"/>
                <a:ea typeface="SimSun" charset="-122"/>
                <a:cs typeface="SimSun" charset="-122"/>
              </a:rPr>
              <a:t>（</a:t>
            </a:r>
            <a:r>
              <a:rPr lang="en-US" altLang="zh-CN" sz="3200" dirty="0">
                <a:latin typeface="SimSun" charset="-122"/>
                <a:ea typeface="SimSun" charset="-122"/>
                <a:cs typeface="SimSun" charset="-122"/>
              </a:rPr>
              <a:t>2</a:t>
            </a:r>
            <a:r>
              <a:rPr lang="zh-CN" altLang="en-US" sz="3200" dirty="0">
                <a:latin typeface="SimSun" charset="-122"/>
                <a:ea typeface="SimSun" charset="-122"/>
                <a:cs typeface="SimSun" charset="-122"/>
              </a:rPr>
              <a:t>）可知，</a:t>
            </a:r>
            <a:r>
              <a:rPr lang="en-US" altLang="zh-CN" sz="3200" dirty="0">
                <a:latin typeface="SimSun" charset="-122"/>
                <a:ea typeface="SimSun" charset="-122"/>
                <a:cs typeface="SimSun" charset="-122"/>
              </a:rPr>
              <a:t>A</a:t>
            </a:r>
            <a:r>
              <a:rPr lang="zh-CN" altLang="en-US" sz="3200" dirty="0">
                <a:latin typeface="SimSun" charset="-122"/>
                <a:ea typeface="SimSun" charset="-122"/>
                <a:cs typeface="SimSun" charset="-122"/>
              </a:rPr>
              <a:t>的左子树为</a:t>
            </a:r>
            <a:r>
              <a:rPr lang="en-US" altLang="zh-CN" sz="3200" dirty="0">
                <a:latin typeface="SimSun" charset="-122"/>
                <a:ea typeface="SimSun" charset="-122"/>
                <a:cs typeface="SimSun" charset="-122"/>
              </a:rPr>
              <a:t>D</a:t>
            </a:r>
            <a:r>
              <a:rPr lang="en-US" altLang="zh-CN" sz="3200" u="sng" dirty="0">
                <a:latin typeface="SimSun" charset="-122"/>
                <a:ea typeface="SimSun" charset="-122"/>
                <a:cs typeface="SimSun" charset="-122"/>
              </a:rPr>
              <a:t>   </a:t>
            </a:r>
            <a:r>
              <a:rPr lang="en-US" altLang="zh-CN" sz="3200" dirty="0">
                <a:latin typeface="SimSun" charset="-122"/>
                <a:ea typeface="SimSun" charset="-122"/>
                <a:cs typeface="SimSun" charset="-122"/>
              </a:rPr>
              <a:t>KFI</a:t>
            </a:r>
            <a:r>
              <a:rPr lang="zh-CN" altLang="en-US" sz="3200" dirty="0">
                <a:latin typeface="SimSun" charset="-122"/>
                <a:ea typeface="SimSun" charset="-122"/>
                <a:cs typeface="SimSun" charset="-122"/>
              </a:rPr>
              <a:t>，</a:t>
            </a:r>
            <a:r>
              <a:rPr lang="en-US" altLang="zh-CN" sz="3200" dirty="0">
                <a:latin typeface="SimSun" charset="-122"/>
                <a:ea typeface="SimSun" charset="-122"/>
                <a:cs typeface="SimSun" charset="-122"/>
              </a:rPr>
              <a:t/>
            </a:r>
            <a:br>
              <a:rPr lang="en-US" altLang="zh-CN" sz="3200" dirty="0">
                <a:latin typeface="SimSun" charset="-122"/>
                <a:ea typeface="SimSun" charset="-122"/>
                <a:cs typeface="SimSun" charset="-122"/>
              </a:rPr>
            </a:br>
            <a:r>
              <a:rPr lang="zh-CN" altLang="en-US" sz="3200" dirty="0">
                <a:latin typeface="SimSun" charset="-122"/>
                <a:ea typeface="SimSun" charset="-122"/>
                <a:cs typeface="SimSun" charset="-122"/>
              </a:rPr>
              <a:t>右子树为</a:t>
            </a:r>
            <a:r>
              <a:rPr lang="en-US" altLang="zh-CN" sz="3200" u="sng" dirty="0">
                <a:latin typeface="SimSun" charset="-122"/>
                <a:ea typeface="SimSun" charset="-122"/>
                <a:cs typeface="SimSun" charset="-122"/>
              </a:rPr>
              <a:t>   </a:t>
            </a:r>
            <a:r>
              <a:rPr lang="en-US" altLang="zh-CN" sz="3200" dirty="0">
                <a:latin typeface="SimSun" charset="-122"/>
                <a:ea typeface="SimSun" charset="-122"/>
                <a:cs typeface="SimSun" charset="-122"/>
              </a:rPr>
              <a:t>EJC</a:t>
            </a:r>
            <a:r>
              <a:rPr lang="en-US" altLang="zh-CN" sz="3200" u="sng" dirty="0">
                <a:latin typeface="SimSun" charset="-122"/>
                <a:ea typeface="SimSun" charset="-122"/>
                <a:cs typeface="SimSun" charset="-122"/>
              </a:rPr>
              <a:t> </a:t>
            </a:r>
            <a:endParaRPr lang="en-US" altLang="zh-CN" sz="3200" u="sng" dirty="0" smtClean="0">
              <a:latin typeface="SimSun" charset="-122"/>
              <a:ea typeface="SimSun" charset="-122"/>
              <a:cs typeface="SimSun" charset="-122"/>
            </a:endParaRPr>
          </a:p>
          <a:p>
            <a:r>
              <a:rPr lang="zh-CN" altLang="en-US" sz="3200" dirty="0" smtClean="0">
                <a:latin typeface="SimSun" charset="-122"/>
                <a:ea typeface="SimSun" charset="-122"/>
                <a:cs typeface="SimSun" charset="-122"/>
              </a:rPr>
              <a:t>根据（</a:t>
            </a:r>
            <a:r>
              <a:rPr lang="en-US" altLang="zh-CN" sz="3200" dirty="0" smtClean="0">
                <a:latin typeface="SimSun" charset="-122"/>
                <a:ea typeface="SimSun" charset="-122"/>
                <a:cs typeface="SimSun" charset="-122"/>
              </a:rPr>
              <a:t>1</a:t>
            </a:r>
            <a:r>
              <a:rPr lang="zh-CN" altLang="en-US" sz="3200" dirty="0" smtClean="0">
                <a:latin typeface="SimSun" charset="-122"/>
                <a:ea typeface="SimSun" charset="-122"/>
                <a:cs typeface="SimSun" charset="-122"/>
              </a:rPr>
              <a:t>）可知，左子树的根为</a:t>
            </a:r>
            <a:r>
              <a:rPr lang="en-US" altLang="zh-CN" sz="3200" dirty="0" smtClean="0">
                <a:latin typeface="SimSun" charset="-122"/>
                <a:ea typeface="SimSun" charset="-122"/>
                <a:cs typeface="SimSun" charset="-122"/>
              </a:rPr>
              <a:t>B</a:t>
            </a:r>
          </a:p>
          <a:p>
            <a:r>
              <a:rPr lang="zh-CN" altLang="en-US" sz="3200" dirty="0" smtClean="0">
                <a:latin typeface="SimSun" charset="-122"/>
                <a:ea typeface="SimSun" charset="-122"/>
                <a:cs typeface="SimSun" charset="-122"/>
              </a:rPr>
              <a:t>根据（</a:t>
            </a:r>
            <a:r>
              <a:rPr lang="en-US" altLang="zh-CN" sz="3200" dirty="0" smtClean="0">
                <a:latin typeface="SimSun" charset="-122"/>
                <a:ea typeface="SimSun" charset="-122"/>
                <a:cs typeface="SimSun" charset="-122"/>
              </a:rPr>
              <a:t>2</a:t>
            </a:r>
            <a:r>
              <a:rPr lang="zh-CN" altLang="en-US" sz="3200" dirty="0" smtClean="0">
                <a:latin typeface="SimSun" charset="-122"/>
                <a:ea typeface="SimSun" charset="-122"/>
                <a:cs typeface="SimSun" charset="-122"/>
              </a:rPr>
              <a:t>）可知，</a:t>
            </a:r>
            <a:r>
              <a:rPr lang="en-US" altLang="zh-CN" sz="3200" dirty="0" smtClean="0">
                <a:latin typeface="SimSun" charset="-122"/>
                <a:ea typeface="SimSun" charset="-122"/>
                <a:cs typeface="SimSun" charset="-122"/>
              </a:rPr>
              <a:t>B</a:t>
            </a:r>
            <a:r>
              <a:rPr lang="zh-CN" altLang="en-US" sz="3200" dirty="0" smtClean="0">
                <a:latin typeface="SimSun" charset="-122"/>
                <a:ea typeface="SimSun" charset="-122"/>
                <a:cs typeface="SimSun" charset="-122"/>
              </a:rPr>
              <a:t>的左子树为</a:t>
            </a:r>
            <a:r>
              <a:rPr lang="en-US" altLang="zh-CN" sz="3200" dirty="0" smtClean="0">
                <a:latin typeface="SimSun" charset="-122"/>
                <a:ea typeface="SimSun" charset="-122"/>
                <a:cs typeface="SimSun" charset="-122"/>
              </a:rPr>
              <a:t>D</a:t>
            </a:r>
            <a:r>
              <a:rPr lang="zh-CN" altLang="en-US" sz="3200" dirty="0" smtClean="0">
                <a:latin typeface="SimSun" charset="-122"/>
                <a:ea typeface="SimSun" charset="-122"/>
                <a:cs typeface="SimSun" charset="-122"/>
              </a:rPr>
              <a:t>，右子树为</a:t>
            </a:r>
            <a:r>
              <a:rPr lang="en-US" altLang="zh-CN" sz="3200" dirty="0" smtClean="0">
                <a:latin typeface="SimSun" charset="-122"/>
                <a:ea typeface="SimSun" charset="-122"/>
                <a:cs typeface="SimSun" charset="-122"/>
              </a:rPr>
              <a:t>KFI</a:t>
            </a:r>
          </a:p>
        </p:txBody>
      </p:sp>
      <p:sp>
        <p:nvSpPr>
          <p:cNvPr id="14" name="矩形 13"/>
          <p:cNvSpPr/>
          <p:nvPr/>
        </p:nvSpPr>
        <p:spPr>
          <a:xfrm>
            <a:off x="3124200" y="1083860"/>
            <a:ext cx="645341" cy="707886"/>
          </a:xfrm>
          <a:prstGeom prst="rect">
            <a:avLst/>
          </a:prstGeom>
        </p:spPr>
        <p:txBody>
          <a:bodyPr wrap="square">
            <a:spAutoFit/>
          </a:bodyPr>
          <a:lstStyle/>
          <a:p>
            <a:r>
              <a:rPr lang="en-US" altLang="zh-CN" sz="4000" b="1">
                <a:solidFill>
                  <a:srgbClr val="C00000"/>
                </a:solidFill>
                <a:latin typeface="SimSun" charset="-122"/>
                <a:ea typeface="SimSun" charset="-122"/>
                <a:cs typeface="SimSun" charset="-122"/>
              </a:rPr>
              <a:t>A</a:t>
            </a:r>
            <a:endParaRPr lang="zh-CN" altLang="en-US" sz="4000" b="1" dirty="0">
              <a:solidFill>
                <a:srgbClr val="C00000"/>
              </a:solidFill>
            </a:endParaRPr>
          </a:p>
        </p:txBody>
      </p:sp>
      <p:sp>
        <p:nvSpPr>
          <p:cNvPr id="43" name="矩形 42"/>
          <p:cNvSpPr/>
          <p:nvPr/>
        </p:nvSpPr>
        <p:spPr>
          <a:xfrm>
            <a:off x="3295650" y="1615083"/>
            <a:ext cx="645341" cy="707886"/>
          </a:xfrm>
          <a:prstGeom prst="rect">
            <a:avLst/>
          </a:prstGeom>
        </p:spPr>
        <p:txBody>
          <a:bodyPr wrap="square">
            <a:spAutoFit/>
          </a:bodyPr>
          <a:lstStyle/>
          <a:p>
            <a:r>
              <a:rPr lang="en-US" altLang="zh-CN" sz="4000" dirty="0" smtClean="0">
                <a:solidFill>
                  <a:srgbClr val="C00000"/>
                </a:solidFill>
              </a:rPr>
              <a:t>B</a:t>
            </a:r>
            <a:endParaRPr lang="zh-CN" altLang="en-US" sz="4000" dirty="0">
              <a:solidFill>
                <a:srgbClr val="C00000"/>
              </a:solidFill>
            </a:endParaRPr>
          </a:p>
        </p:txBody>
      </p:sp>
      <p:grpSp>
        <p:nvGrpSpPr>
          <p:cNvPr id="15" name="组 14"/>
          <p:cNvGrpSpPr/>
          <p:nvPr/>
        </p:nvGrpSpPr>
        <p:grpSpPr>
          <a:xfrm>
            <a:off x="9200766" y="3684854"/>
            <a:ext cx="2476885" cy="2247891"/>
            <a:chOff x="9200766" y="3684854"/>
            <a:chExt cx="2476885" cy="2247891"/>
          </a:xfrm>
        </p:grpSpPr>
        <p:cxnSp>
          <p:nvCxnSpPr>
            <p:cNvPr id="46" name="直线连接符 45"/>
            <p:cNvCxnSpPr/>
            <p:nvPr/>
          </p:nvCxnSpPr>
          <p:spPr bwMode="auto">
            <a:xfrm flipH="1">
              <a:off x="9407552" y="4165089"/>
              <a:ext cx="657404" cy="66582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44" name="Oval 6"/>
            <p:cNvSpPr>
              <a:spLocks noChangeArrowheads="1"/>
            </p:cNvSpPr>
            <p:nvPr/>
          </p:nvSpPr>
          <p:spPr bwMode="auto">
            <a:xfrm>
              <a:off x="9960000" y="3684854"/>
              <a:ext cx="716686"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dirty="0"/>
                <a:t>A</a:t>
              </a:r>
            </a:p>
          </p:txBody>
        </p:sp>
        <p:sp>
          <p:nvSpPr>
            <p:cNvPr id="45" name="Oval 13"/>
            <p:cNvSpPr>
              <a:spLocks noChangeArrowheads="1"/>
            </p:cNvSpPr>
            <p:nvPr/>
          </p:nvSpPr>
          <p:spPr bwMode="auto">
            <a:xfrm>
              <a:off x="9200766" y="4523902"/>
              <a:ext cx="669900"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smtClean="0"/>
                <a:t>B</a:t>
              </a:r>
              <a:endParaRPr lang="en-US" altLang="zh-CN" sz="2000" dirty="0"/>
            </a:p>
          </p:txBody>
        </p:sp>
        <p:cxnSp>
          <p:nvCxnSpPr>
            <p:cNvPr id="47" name="直线连接符 46"/>
            <p:cNvCxnSpPr/>
            <p:nvPr/>
          </p:nvCxnSpPr>
          <p:spPr bwMode="auto">
            <a:xfrm>
              <a:off x="10571730" y="4165089"/>
              <a:ext cx="431398" cy="77223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48" name="Oval 13"/>
            <p:cNvSpPr>
              <a:spLocks noChangeArrowheads="1"/>
            </p:cNvSpPr>
            <p:nvPr/>
          </p:nvSpPr>
          <p:spPr bwMode="auto">
            <a:xfrm>
              <a:off x="10676686" y="4937323"/>
              <a:ext cx="1000965" cy="995422"/>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a:spcBef>
                  <a:spcPct val="50000"/>
                </a:spcBef>
              </a:pPr>
              <a:r>
                <a:rPr lang="en-US" altLang="zh-CN" sz="2000" dirty="0" smtClean="0"/>
                <a:t>_</a:t>
              </a:r>
              <a:r>
                <a:rPr lang="en-US" altLang="zh-CN" sz="2000" dirty="0"/>
                <a:t>EJC _</a:t>
              </a:r>
            </a:p>
          </p:txBody>
        </p:sp>
      </p:grpSp>
      <p:cxnSp>
        <p:nvCxnSpPr>
          <p:cNvPr id="49" name="直线连接符 48"/>
          <p:cNvCxnSpPr/>
          <p:nvPr/>
        </p:nvCxnSpPr>
        <p:spPr bwMode="auto">
          <a:xfrm flipH="1">
            <a:off x="8888857" y="4997286"/>
            <a:ext cx="476252" cy="48235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50" name="Oval 6"/>
          <p:cNvSpPr>
            <a:spLocks noChangeArrowheads="1"/>
          </p:cNvSpPr>
          <p:nvPr/>
        </p:nvSpPr>
        <p:spPr bwMode="auto">
          <a:xfrm>
            <a:off x="8568614" y="5370115"/>
            <a:ext cx="716686"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dirty="0" smtClean="0"/>
              <a:t>D</a:t>
            </a:r>
            <a:endParaRPr lang="en-US" altLang="zh-CN" sz="2000" dirty="0"/>
          </a:p>
        </p:txBody>
      </p:sp>
      <p:cxnSp>
        <p:nvCxnSpPr>
          <p:cNvPr id="51" name="直线连接符 50"/>
          <p:cNvCxnSpPr>
            <a:endCxn id="52" idx="0"/>
          </p:cNvCxnSpPr>
          <p:nvPr/>
        </p:nvCxnSpPr>
        <p:spPr bwMode="auto">
          <a:xfrm>
            <a:off x="9731911" y="5001104"/>
            <a:ext cx="344169" cy="47853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52" name="Oval 13"/>
          <p:cNvSpPr>
            <a:spLocks noChangeArrowheads="1"/>
          </p:cNvSpPr>
          <p:nvPr/>
        </p:nvSpPr>
        <p:spPr bwMode="auto">
          <a:xfrm>
            <a:off x="9566883" y="5479639"/>
            <a:ext cx="1018393"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smtClean="0"/>
              <a:t>KFI</a:t>
            </a:r>
            <a:endParaRPr lang="en-US" altLang="zh-CN" sz="2000"/>
          </a:p>
        </p:txBody>
      </p:sp>
      <p:sp>
        <p:nvSpPr>
          <p:cNvPr id="53" name="矩形 52"/>
          <p:cNvSpPr/>
          <p:nvPr/>
        </p:nvSpPr>
        <p:spPr>
          <a:xfrm>
            <a:off x="3124199" y="2108172"/>
            <a:ext cx="645341" cy="707886"/>
          </a:xfrm>
          <a:prstGeom prst="rect">
            <a:avLst/>
          </a:prstGeom>
        </p:spPr>
        <p:txBody>
          <a:bodyPr wrap="square">
            <a:spAutoFit/>
          </a:bodyPr>
          <a:lstStyle/>
          <a:p>
            <a:r>
              <a:rPr lang="en-US" altLang="zh-CN" sz="4000" smtClean="0">
                <a:solidFill>
                  <a:srgbClr val="C00000"/>
                </a:solidFill>
              </a:rPr>
              <a:t>D</a:t>
            </a:r>
            <a:endParaRPr lang="zh-CN" altLang="en-US" sz="4000" dirty="0">
              <a:solidFill>
                <a:srgbClr val="C00000"/>
              </a:solidFill>
            </a:endParaRPr>
          </a:p>
        </p:txBody>
      </p:sp>
      <p:sp>
        <p:nvSpPr>
          <p:cNvPr id="54" name="矩形 53"/>
          <p:cNvSpPr/>
          <p:nvPr/>
        </p:nvSpPr>
        <p:spPr>
          <a:xfrm>
            <a:off x="3909064" y="1104890"/>
            <a:ext cx="645341" cy="707886"/>
          </a:xfrm>
          <a:prstGeom prst="rect">
            <a:avLst/>
          </a:prstGeom>
        </p:spPr>
        <p:txBody>
          <a:bodyPr wrap="square">
            <a:spAutoFit/>
          </a:bodyPr>
          <a:lstStyle/>
          <a:p>
            <a:r>
              <a:rPr lang="en-US" altLang="zh-CN" sz="4000" dirty="0">
                <a:solidFill>
                  <a:srgbClr val="C00000"/>
                </a:solidFill>
              </a:rPr>
              <a:t>D</a:t>
            </a:r>
            <a:endParaRPr lang="zh-CN" altLang="en-US" sz="4000" dirty="0">
              <a:solidFill>
                <a:srgbClr val="C00000"/>
              </a:solidFill>
            </a:endParaRPr>
          </a:p>
        </p:txBody>
      </p:sp>
    </p:spTree>
    <p:extLst>
      <p:ext uri="{BB962C8B-B14F-4D97-AF65-F5344CB8AC3E}">
        <p14:creationId xmlns:p14="http://schemas.microsoft.com/office/powerpoint/2010/main" val="1463930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5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8" grpId="0" animBg="1"/>
      <p:bldP spid="42" grpId="0" animBg="1"/>
      <p:bldP spid="14" grpId="0"/>
      <p:bldP spid="43" grpId="0"/>
      <p:bldP spid="50" grpId="0" animBg="1"/>
      <p:bldP spid="52" grpId="0" animBg="1"/>
      <p:bldP spid="53" grpId="0"/>
      <p:bldP spid="5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33500" y="44909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
        <p:nvSpPr>
          <p:cNvPr id="23" name="Rectangle 2"/>
          <p:cNvSpPr>
            <a:spLocks noGrp="1" noChangeArrowheads="1"/>
          </p:cNvSpPr>
          <p:nvPr>
            <p:ph type="title"/>
          </p:nvPr>
        </p:nvSpPr>
        <p:spPr bwMode="auto">
          <a:xfrm>
            <a:off x="495120" y="1177040"/>
            <a:ext cx="11106330" cy="194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200" b="0" dirty="0" smtClean="0">
                <a:solidFill>
                  <a:srgbClr val="FF0000"/>
                </a:solidFill>
                <a:latin typeface="SimSun" charset="-122"/>
                <a:ea typeface="SimSun" charset="-122"/>
                <a:cs typeface="SimSun" charset="-122"/>
              </a:rPr>
              <a:t>分析：</a:t>
            </a:r>
            <a:r>
              <a:rPr lang="zh-CN" altLang="en-US" sz="3200" b="0" dirty="0" smtClean="0">
                <a:solidFill>
                  <a:schemeClr val="tx1"/>
                </a:solidFill>
                <a:latin typeface="SimSun" charset="-122"/>
                <a:ea typeface="SimSun" charset="-122"/>
                <a:cs typeface="SimSun" charset="-122"/>
              </a:rPr>
              <a:t>先</a:t>
            </a:r>
            <a:r>
              <a:rPr lang="zh-CN" altLang="en-US" sz="3200" b="0" dirty="0">
                <a:solidFill>
                  <a:schemeClr val="tx1"/>
                </a:solidFill>
                <a:latin typeface="SimSun" charset="-122"/>
                <a:ea typeface="SimSun" charset="-122"/>
                <a:cs typeface="SimSun" charset="-122"/>
              </a:rPr>
              <a:t>序：</a:t>
            </a:r>
            <a:r>
              <a:rPr lang="zh-CN" altLang="en-US"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B</a:t>
            </a:r>
            <a:r>
              <a:rPr lang="en-US" altLang="zh-CN" sz="3200" b="0" u="sng" dirty="0">
                <a:solidFill>
                  <a:schemeClr val="tx1"/>
                </a:solidFill>
                <a:latin typeface="SimSun" charset="-122"/>
                <a:ea typeface="SimSun" charset="-122"/>
                <a:cs typeface="SimSun" charset="-122"/>
              </a:rPr>
              <a:t>   </a:t>
            </a:r>
            <a:r>
              <a:rPr lang="en-US" altLang="zh-CN" sz="3200" b="0" dirty="0" smtClean="0">
                <a:solidFill>
                  <a:schemeClr val="tx1"/>
                </a:solidFill>
                <a:latin typeface="SimSun" charset="-122"/>
                <a:ea typeface="SimSun" charset="-122"/>
                <a:cs typeface="SimSun" charset="-122"/>
              </a:rPr>
              <a:t>F</a:t>
            </a:r>
            <a:r>
              <a:rPr lang="en-US" altLang="zh-CN" sz="3200" b="0" u="sng" dirty="0" smtClean="0">
                <a:solidFill>
                  <a:schemeClr val="tx1"/>
                </a:solidFill>
                <a:latin typeface="SimSun" charset="-122"/>
                <a:ea typeface="SimSun" charset="-122"/>
                <a:cs typeface="SimSun" charset="-122"/>
              </a:rPr>
              <a:t>   </a:t>
            </a:r>
            <a:r>
              <a:rPr lang="en-US" altLang="zh-CN" sz="3200" b="0" dirty="0" smtClean="0">
                <a:solidFill>
                  <a:schemeClr val="tx1"/>
                </a:solidFill>
                <a:latin typeface="SimSun" charset="-122"/>
                <a:ea typeface="SimSun" charset="-122"/>
                <a:cs typeface="SimSun" charset="-122"/>
              </a:rPr>
              <a:t>ICEH</a:t>
            </a:r>
            <a:r>
              <a:rPr lang="en-US" altLang="zh-CN" sz="3200" b="0" u="sng" dirty="0" smtClean="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G</a:t>
            </a:r>
            <a:r>
              <a:rPr lang="zh-CN" altLang="en-US" sz="3200" b="0" dirty="0" smtClean="0">
                <a:solidFill>
                  <a:schemeClr val="tx1"/>
                </a:solidFill>
                <a:latin typeface="SimSun" charset="-122"/>
                <a:ea typeface="SimSun" charset="-122"/>
                <a:cs typeface="SimSun" charset="-122"/>
              </a:rPr>
              <a:t>；（</a:t>
            </a:r>
            <a:r>
              <a:rPr lang="en-US" altLang="zh-CN" sz="3200" b="0" dirty="0" smtClean="0">
                <a:solidFill>
                  <a:schemeClr val="tx1"/>
                </a:solidFill>
                <a:latin typeface="SimSun" charset="-122"/>
                <a:ea typeface="SimSun" charset="-122"/>
                <a:cs typeface="SimSun" charset="-122"/>
              </a:rPr>
              <a:t>1</a:t>
            </a:r>
            <a:r>
              <a:rPr lang="zh-CN" altLang="en-US" sz="3200" b="0" dirty="0" smtClean="0">
                <a:solidFill>
                  <a:schemeClr val="tx1"/>
                </a:solidFill>
                <a:latin typeface="SimSun" charset="-122"/>
                <a:ea typeface="SimSun" charset="-122"/>
                <a:cs typeface="SimSun" charset="-122"/>
              </a:rPr>
              <a:t>）</a:t>
            </a:r>
            <a:r>
              <a:rPr lang="zh-CN" altLang="en-US" sz="3200" b="0" dirty="0">
                <a:solidFill>
                  <a:schemeClr val="tx1"/>
                </a:solidFill>
                <a:latin typeface="SimSun" charset="-122"/>
                <a:ea typeface="SimSun" charset="-122"/>
                <a:cs typeface="SimSun" charset="-122"/>
              </a:rPr>
              <a:t/>
            </a:r>
            <a:br>
              <a:rPr lang="zh-CN" altLang="en-US" sz="3200" b="0" dirty="0">
                <a:solidFill>
                  <a:schemeClr val="tx1"/>
                </a:solidFill>
                <a:latin typeface="SimSun" charset="-122"/>
                <a:ea typeface="SimSun" charset="-122"/>
                <a:cs typeface="SimSun" charset="-122"/>
              </a:rPr>
            </a:br>
            <a:r>
              <a:rPr lang="zh-CN" altLang="en-US" sz="3200" b="0" dirty="0" smtClean="0">
                <a:solidFill>
                  <a:schemeClr val="tx1"/>
                </a:solidFill>
                <a:latin typeface="SimSun" charset="-122"/>
                <a:ea typeface="SimSun" charset="-122"/>
                <a:cs typeface="SimSun" charset="-122"/>
              </a:rPr>
              <a:t>      中</a:t>
            </a:r>
            <a:r>
              <a:rPr lang="zh-CN" altLang="en-US" sz="3200" b="0" dirty="0">
                <a:solidFill>
                  <a:schemeClr val="tx1"/>
                </a:solidFill>
                <a:latin typeface="SimSun" charset="-122"/>
                <a:ea typeface="SimSun" charset="-122"/>
                <a:cs typeface="SimSun" charset="-122"/>
              </a:rPr>
              <a:t>序：</a:t>
            </a:r>
            <a:r>
              <a:rPr lang="en-US" altLang="zh-CN" sz="3200" b="0" dirty="0">
                <a:solidFill>
                  <a:schemeClr val="tx1"/>
                </a:solidFill>
                <a:latin typeface="SimSun" charset="-122"/>
                <a:ea typeface="SimSun" charset="-122"/>
                <a:cs typeface="SimSun" charset="-122"/>
              </a:rPr>
              <a:t>D</a:t>
            </a:r>
            <a:r>
              <a:rPr lang="en-US" altLang="zh-CN"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KFIA</a:t>
            </a:r>
            <a:r>
              <a:rPr lang="en-US" altLang="zh-CN"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EJC</a:t>
            </a:r>
            <a:r>
              <a:rPr lang="en-US" altLang="zh-CN" sz="3200" b="0" u="sng" dirty="0">
                <a:solidFill>
                  <a:schemeClr val="tx1"/>
                </a:solidFill>
                <a:latin typeface="SimSun" charset="-122"/>
                <a:ea typeface="SimSun" charset="-122"/>
                <a:cs typeface="SimSun" charset="-122"/>
              </a:rPr>
              <a:t>   </a:t>
            </a:r>
            <a:r>
              <a:rPr lang="zh-CN" altLang="en-US" sz="3200" b="0" dirty="0" smtClean="0">
                <a:solidFill>
                  <a:schemeClr val="tx1"/>
                </a:solidFill>
                <a:latin typeface="SimSun" charset="-122"/>
                <a:ea typeface="SimSun" charset="-122"/>
                <a:cs typeface="SimSun" charset="-122"/>
              </a:rPr>
              <a:t>；（</a:t>
            </a:r>
            <a:r>
              <a:rPr lang="en-US" altLang="zh-CN" sz="3200" b="0" dirty="0" smtClean="0">
                <a:solidFill>
                  <a:schemeClr val="tx1"/>
                </a:solidFill>
                <a:latin typeface="SimSun" charset="-122"/>
                <a:ea typeface="SimSun" charset="-122"/>
                <a:cs typeface="SimSun" charset="-122"/>
              </a:rPr>
              <a:t>2</a:t>
            </a:r>
            <a:r>
              <a:rPr lang="zh-CN" altLang="en-US" sz="3200" b="0" dirty="0" smtClean="0">
                <a:solidFill>
                  <a:schemeClr val="tx1"/>
                </a:solidFill>
                <a:latin typeface="SimSun" charset="-122"/>
                <a:ea typeface="SimSun" charset="-122"/>
                <a:cs typeface="SimSun" charset="-122"/>
              </a:rPr>
              <a:t>）</a:t>
            </a:r>
            <a:r>
              <a:rPr lang="zh-CN" altLang="en-US" sz="3200" b="0" dirty="0">
                <a:solidFill>
                  <a:schemeClr val="tx1"/>
                </a:solidFill>
                <a:latin typeface="SimSun" charset="-122"/>
                <a:ea typeface="SimSun" charset="-122"/>
                <a:cs typeface="SimSun" charset="-122"/>
              </a:rPr>
              <a:t/>
            </a:r>
            <a:br>
              <a:rPr lang="zh-CN" altLang="en-US" sz="3200" b="0" dirty="0">
                <a:solidFill>
                  <a:schemeClr val="tx1"/>
                </a:solidFill>
                <a:latin typeface="SimSun" charset="-122"/>
                <a:ea typeface="SimSun" charset="-122"/>
                <a:cs typeface="SimSun" charset="-122"/>
              </a:rPr>
            </a:br>
            <a:r>
              <a:rPr lang="zh-CN" altLang="en-US" sz="3200" b="0" dirty="0" smtClean="0">
                <a:solidFill>
                  <a:schemeClr val="tx1"/>
                </a:solidFill>
                <a:latin typeface="SimSun" charset="-122"/>
                <a:ea typeface="SimSun" charset="-122"/>
                <a:cs typeface="SimSun" charset="-122"/>
              </a:rPr>
              <a:t>      后</a:t>
            </a:r>
            <a:r>
              <a:rPr lang="zh-CN" altLang="en-US" sz="3200" b="0" dirty="0">
                <a:solidFill>
                  <a:schemeClr val="tx1"/>
                </a:solidFill>
                <a:latin typeface="SimSun" charset="-122"/>
                <a:ea typeface="SimSun" charset="-122"/>
                <a:cs typeface="SimSun" charset="-122"/>
              </a:rPr>
              <a:t>序：</a:t>
            </a:r>
            <a:r>
              <a:rPr lang="zh-CN" altLang="en-US"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K</a:t>
            </a:r>
            <a:r>
              <a:rPr lang="en-US" altLang="zh-CN"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FBHJ</a:t>
            </a:r>
            <a:r>
              <a:rPr lang="en-US" altLang="zh-CN"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G</a:t>
            </a:r>
            <a:r>
              <a:rPr lang="en-US" altLang="zh-CN" sz="3200" b="0" u="sng" dirty="0">
                <a:solidFill>
                  <a:schemeClr val="tx1"/>
                </a:solidFill>
                <a:latin typeface="SimSun" charset="-122"/>
                <a:ea typeface="SimSun" charset="-122"/>
                <a:cs typeface="SimSun" charset="-122"/>
              </a:rPr>
              <a:t> </a:t>
            </a:r>
            <a:r>
              <a:rPr lang="en-US" altLang="zh-CN" sz="3200" b="0" u="sng" dirty="0" smtClean="0">
                <a:solidFill>
                  <a:schemeClr val="tx1"/>
                </a:solidFill>
                <a:latin typeface="SimSun" charset="-122"/>
                <a:ea typeface="SimSun" charset="-122"/>
                <a:cs typeface="SimSun" charset="-122"/>
              </a:rPr>
              <a:t>  </a:t>
            </a:r>
            <a:r>
              <a:rPr lang="en-US" altLang="zh-CN" sz="3200" b="0" dirty="0" smtClean="0">
                <a:solidFill>
                  <a:schemeClr val="tx1"/>
                </a:solidFill>
                <a:latin typeface="SimSun" charset="-122"/>
                <a:ea typeface="SimSun" charset="-122"/>
                <a:cs typeface="SimSun" charset="-122"/>
              </a:rPr>
              <a:t>A</a:t>
            </a:r>
            <a:r>
              <a:rPr lang="zh-CN" altLang="en-US" sz="3200" b="0" dirty="0" smtClean="0">
                <a:solidFill>
                  <a:schemeClr val="tx1"/>
                </a:solidFill>
                <a:latin typeface="SimSun" charset="-122"/>
                <a:ea typeface="SimSun" charset="-122"/>
                <a:cs typeface="SimSun" charset="-122"/>
              </a:rPr>
              <a:t>；（</a:t>
            </a:r>
            <a:r>
              <a:rPr lang="en-US" altLang="zh-CN" sz="3200" b="0" dirty="0" smtClean="0">
                <a:solidFill>
                  <a:schemeClr val="tx1"/>
                </a:solidFill>
                <a:latin typeface="SimSun" charset="-122"/>
                <a:ea typeface="SimSun" charset="-122"/>
                <a:cs typeface="SimSun" charset="-122"/>
              </a:rPr>
              <a:t>3</a:t>
            </a:r>
            <a:r>
              <a:rPr lang="zh-CN" altLang="en-US" sz="3200" b="0" dirty="0" smtClean="0">
                <a:solidFill>
                  <a:schemeClr val="tx1"/>
                </a:solidFill>
                <a:latin typeface="SimSun" charset="-122"/>
                <a:ea typeface="SimSun" charset="-122"/>
                <a:cs typeface="SimSun" charset="-122"/>
              </a:rPr>
              <a:t>）</a:t>
            </a:r>
            <a:endParaRPr lang="zh-CN" altLang="en-US" sz="3200" b="0" dirty="0">
              <a:solidFill>
                <a:schemeClr val="tx1"/>
              </a:solidFill>
              <a:latin typeface="SimSun" charset="-122"/>
              <a:ea typeface="SimSun" charset="-122"/>
              <a:cs typeface="SimSun" charset="-122"/>
            </a:endParaRPr>
          </a:p>
        </p:txBody>
      </p:sp>
      <p:sp>
        <p:nvSpPr>
          <p:cNvPr id="13" name="矩形 12"/>
          <p:cNvSpPr/>
          <p:nvPr/>
        </p:nvSpPr>
        <p:spPr>
          <a:xfrm>
            <a:off x="482942" y="3838418"/>
            <a:ext cx="8180460" cy="1569660"/>
          </a:xfrm>
          <a:prstGeom prst="rect">
            <a:avLst/>
          </a:prstGeom>
        </p:spPr>
        <p:txBody>
          <a:bodyPr wrap="square">
            <a:spAutoFit/>
          </a:bodyPr>
          <a:lstStyle/>
          <a:p>
            <a:r>
              <a:rPr lang="zh-CN" altLang="en-US" sz="3200" dirty="0">
                <a:latin typeface="SimSun" charset="-122"/>
                <a:ea typeface="SimSun" charset="-122"/>
                <a:cs typeface="SimSun" charset="-122"/>
              </a:rPr>
              <a:t>根据</a:t>
            </a:r>
            <a:r>
              <a:rPr lang="zh-CN" altLang="en-US" sz="3200" dirty="0" smtClean="0">
                <a:latin typeface="SimSun" charset="-122"/>
                <a:ea typeface="SimSun" charset="-122"/>
                <a:cs typeface="SimSun" charset="-122"/>
              </a:rPr>
              <a:t>（</a:t>
            </a:r>
            <a:r>
              <a:rPr lang="en-US" altLang="zh-CN" sz="3200" dirty="0" smtClean="0">
                <a:latin typeface="SimSun" charset="-122"/>
                <a:ea typeface="SimSun" charset="-122"/>
                <a:cs typeface="SimSun" charset="-122"/>
              </a:rPr>
              <a:t>1</a:t>
            </a:r>
            <a:r>
              <a:rPr lang="zh-CN" altLang="en-US" sz="3200" dirty="0" smtClean="0">
                <a:latin typeface="SimSun" charset="-122"/>
                <a:ea typeface="SimSun" charset="-122"/>
                <a:cs typeface="SimSun" charset="-122"/>
              </a:rPr>
              <a:t>）</a:t>
            </a:r>
            <a:r>
              <a:rPr lang="zh-CN" altLang="en-US" sz="3200" dirty="0">
                <a:latin typeface="SimSun" charset="-122"/>
                <a:ea typeface="SimSun" charset="-122"/>
                <a:cs typeface="SimSun" charset="-122"/>
              </a:rPr>
              <a:t>，可</a:t>
            </a:r>
            <a:r>
              <a:rPr lang="zh-CN" altLang="en-US" sz="3200" dirty="0" smtClean="0">
                <a:latin typeface="SimSun" charset="-122"/>
                <a:ea typeface="SimSun" charset="-122"/>
                <a:cs typeface="SimSun" charset="-122"/>
              </a:rPr>
              <a:t>知</a:t>
            </a:r>
            <a:r>
              <a:rPr lang="en-US" altLang="zh-CN" sz="3200" dirty="0" smtClean="0">
                <a:latin typeface="SimSun" charset="-122"/>
                <a:ea typeface="SimSun" charset="-122"/>
                <a:cs typeface="SimSun" charset="-122"/>
              </a:rPr>
              <a:t>B</a:t>
            </a:r>
            <a:r>
              <a:rPr lang="zh-CN" altLang="en-US" sz="3200" dirty="0" smtClean="0">
                <a:latin typeface="SimSun" charset="-122"/>
                <a:ea typeface="SimSun" charset="-122"/>
                <a:cs typeface="SimSun" charset="-122"/>
              </a:rPr>
              <a:t>右子树的根为</a:t>
            </a:r>
            <a:r>
              <a:rPr lang="en-US" altLang="zh-CN" sz="3200" dirty="0" smtClean="0">
                <a:latin typeface="SimSun" charset="-122"/>
                <a:ea typeface="SimSun" charset="-122"/>
                <a:cs typeface="SimSun" charset="-122"/>
              </a:rPr>
              <a:t>F</a:t>
            </a:r>
          </a:p>
          <a:p>
            <a:r>
              <a:rPr lang="zh-CN" altLang="en-US" sz="3200" dirty="0" smtClean="0">
                <a:latin typeface="SimSun" charset="-122"/>
                <a:ea typeface="SimSun" charset="-122"/>
                <a:cs typeface="SimSun" charset="-122"/>
              </a:rPr>
              <a:t>根据（</a:t>
            </a:r>
            <a:r>
              <a:rPr lang="en-US" altLang="zh-CN" sz="3200" dirty="0" smtClean="0">
                <a:latin typeface="SimSun" charset="-122"/>
                <a:ea typeface="SimSun" charset="-122"/>
                <a:cs typeface="SimSun" charset="-122"/>
              </a:rPr>
              <a:t>2</a:t>
            </a:r>
            <a:r>
              <a:rPr lang="zh-CN" altLang="en-US" sz="3200" dirty="0" smtClean="0">
                <a:latin typeface="SimSun" charset="-122"/>
                <a:ea typeface="SimSun" charset="-122"/>
                <a:cs typeface="SimSun" charset="-122"/>
              </a:rPr>
              <a:t>），可知</a:t>
            </a:r>
            <a:r>
              <a:rPr lang="en-US" altLang="zh-CN" sz="3200" dirty="0" smtClean="0">
                <a:latin typeface="SimSun" charset="-122"/>
                <a:ea typeface="SimSun" charset="-122"/>
                <a:cs typeface="SimSun" charset="-122"/>
              </a:rPr>
              <a:t>F</a:t>
            </a:r>
            <a:r>
              <a:rPr lang="zh-CN" altLang="en-US" sz="3200" dirty="0" smtClean="0">
                <a:latin typeface="SimSun" charset="-122"/>
                <a:ea typeface="SimSun" charset="-122"/>
                <a:cs typeface="SimSun" charset="-122"/>
              </a:rPr>
              <a:t>的左子树为</a:t>
            </a:r>
            <a:r>
              <a:rPr lang="en-US" altLang="zh-CN" sz="3200" dirty="0">
                <a:latin typeface="SimSun" charset="-122"/>
                <a:ea typeface="SimSun" charset="-122"/>
                <a:cs typeface="SimSun" charset="-122"/>
              </a:rPr>
              <a:t>K</a:t>
            </a:r>
            <a:r>
              <a:rPr lang="zh-CN" altLang="en-US" sz="3200" dirty="0" smtClean="0">
                <a:latin typeface="SimSun" charset="-122"/>
                <a:ea typeface="SimSun" charset="-122"/>
                <a:cs typeface="SimSun" charset="-122"/>
              </a:rPr>
              <a:t>，右子树为</a:t>
            </a:r>
            <a:r>
              <a:rPr lang="en-US" altLang="zh-CN" sz="3200" dirty="0" smtClean="0">
                <a:latin typeface="SimSun" charset="-122"/>
                <a:ea typeface="SimSun" charset="-122"/>
                <a:cs typeface="SimSun" charset="-122"/>
              </a:rPr>
              <a:t>I</a:t>
            </a:r>
          </a:p>
          <a:p>
            <a:r>
              <a:rPr lang="zh-CN" altLang="en-US" sz="3200" dirty="0" smtClean="0">
                <a:latin typeface="SimSun" charset="-122"/>
                <a:ea typeface="SimSun" charset="-122"/>
                <a:cs typeface="SimSun" charset="-122"/>
              </a:rPr>
              <a:t>根据（</a:t>
            </a:r>
            <a:r>
              <a:rPr lang="en-US" altLang="zh-CN" sz="3200" dirty="0" smtClean="0">
                <a:latin typeface="SimSun" charset="-122"/>
                <a:ea typeface="SimSun" charset="-122"/>
                <a:cs typeface="SimSun" charset="-122"/>
              </a:rPr>
              <a:t>1</a:t>
            </a:r>
            <a:r>
              <a:rPr lang="zh-CN" altLang="en-US" sz="3200" dirty="0" smtClean="0">
                <a:latin typeface="SimSun" charset="-122"/>
                <a:ea typeface="SimSun" charset="-122"/>
                <a:cs typeface="SimSun" charset="-122"/>
              </a:rPr>
              <a:t>），可知</a:t>
            </a:r>
            <a:r>
              <a:rPr lang="en-US" altLang="zh-CN" sz="3200" dirty="0" smtClean="0">
                <a:latin typeface="SimSun" charset="-122"/>
                <a:ea typeface="SimSun" charset="-122"/>
                <a:cs typeface="SimSun" charset="-122"/>
              </a:rPr>
              <a:t>A</a:t>
            </a:r>
            <a:r>
              <a:rPr lang="zh-CN" altLang="en-US" sz="3200" dirty="0" smtClean="0">
                <a:latin typeface="SimSun" charset="-122"/>
                <a:ea typeface="SimSun" charset="-122"/>
                <a:cs typeface="SimSun" charset="-122"/>
              </a:rPr>
              <a:t>右子树的根为</a:t>
            </a:r>
            <a:r>
              <a:rPr lang="en-US" altLang="zh-CN" sz="3200" dirty="0" smtClean="0">
                <a:latin typeface="SimSun" charset="-122"/>
                <a:ea typeface="SimSun" charset="-122"/>
                <a:cs typeface="SimSun" charset="-122"/>
              </a:rPr>
              <a:t>C</a:t>
            </a:r>
          </a:p>
        </p:txBody>
      </p:sp>
      <p:sp>
        <p:nvSpPr>
          <p:cNvPr id="14" name="矩形 13"/>
          <p:cNvSpPr/>
          <p:nvPr/>
        </p:nvSpPr>
        <p:spPr>
          <a:xfrm>
            <a:off x="3124200" y="1083860"/>
            <a:ext cx="645341" cy="707886"/>
          </a:xfrm>
          <a:prstGeom prst="rect">
            <a:avLst/>
          </a:prstGeom>
        </p:spPr>
        <p:txBody>
          <a:bodyPr wrap="square">
            <a:spAutoFit/>
          </a:bodyPr>
          <a:lstStyle/>
          <a:p>
            <a:r>
              <a:rPr lang="en-US" altLang="zh-CN" sz="4000" b="1">
                <a:solidFill>
                  <a:srgbClr val="C00000"/>
                </a:solidFill>
                <a:latin typeface="SimSun" charset="-122"/>
                <a:ea typeface="SimSun" charset="-122"/>
                <a:cs typeface="SimSun" charset="-122"/>
              </a:rPr>
              <a:t>A</a:t>
            </a:r>
            <a:endParaRPr lang="zh-CN" altLang="en-US" sz="4000" b="1" dirty="0">
              <a:solidFill>
                <a:srgbClr val="C00000"/>
              </a:solidFill>
            </a:endParaRPr>
          </a:p>
        </p:txBody>
      </p:sp>
      <p:sp>
        <p:nvSpPr>
          <p:cNvPr id="43" name="矩形 42"/>
          <p:cNvSpPr/>
          <p:nvPr/>
        </p:nvSpPr>
        <p:spPr>
          <a:xfrm>
            <a:off x="3295650" y="1615083"/>
            <a:ext cx="645341" cy="707886"/>
          </a:xfrm>
          <a:prstGeom prst="rect">
            <a:avLst/>
          </a:prstGeom>
        </p:spPr>
        <p:txBody>
          <a:bodyPr wrap="square">
            <a:spAutoFit/>
          </a:bodyPr>
          <a:lstStyle/>
          <a:p>
            <a:r>
              <a:rPr lang="en-US" altLang="zh-CN" sz="4000" dirty="0" smtClean="0">
                <a:solidFill>
                  <a:srgbClr val="C00000"/>
                </a:solidFill>
              </a:rPr>
              <a:t>B</a:t>
            </a:r>
            <a:endParaRPr lang="zh-CN" altLang="en-US" sz="4000" dirty="0">
              <a:solidFill>
                <a:srgbClr val="C00000"/>
              </a:solidFill>
            </a:endParaRPr>
          </a:p>
        </p:txBody>
      </p:sp>
      <p:grpSp>
        <p:nvGrpSpPr>
          <p:cNvPr id="2" name="组 1"/>
          <p:cNvGrpSpPr/>
          <p:nvPr/>
        </p:nvGrpSpPr>
        <p:grpSpPr>
          <a:xfrm>
            <a:off x="8797393" y="320820"/>
            <a:ext cx="3109037" cy="2265063"/>
            <a:chOff x="8797393" y="320820"/>
            <a:chExt cx="3109037" cy="2265063"/>
          </a:xfrm>
        </p:grpSpPr>
        <p:grpSp>
          <p:nvGrpSpPr>
            <p:cNvPr id="15" name="组 14"/>
            <p:cNvGrpSpPr/>
            <p:nvPr/>
          </p:nvGrpSpPr>
          <p:grpSpPr>
            <a:xfrm>
              <a:off x="9429545" y="320820"/>
              <a:ext cx="2476885" cy="2247891"/>
              <a:chOff x="9200766" y="3684854"/>
              <a:chExt cx="2476885" cy="2247891"/>
            </a:xfrm>
          </p:grpSpPr>
          <p:cxnSp>
            <p:nvCxnSpPr>
              <p:cNvPr id="46" name="直线连接符 45"/>
              <p:cNvCxnSpPr/>
              <p:nvPr/>
            </p:nvCxnSpPr>
            <p:spPr bwMode="auto">
              <a:xfrm flipH="1">
                <a:off x="9407552" y="4165089"/>
                <a:ext cx="657404" cy="66582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44" name="Oval 6"/>
              <p:cNvSpPr>
                <a:spLocks noChangeArrowheads="1"/>
              </p:cNvSpPr>
              <p:nvPr/>
            </p:nvSpPr>
            <p:spPr bwMode="auto">
              <a:xfrm>
                <a:off x="9960000" y="3684854"/>
                <a:ext cx="716686"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dirty="0"/>
                  <a:t>A</a:t>
                </a:r>
              </a:p>
            </p:txBody>
          </p:sp>
          <p:sp>
            <p:nvSpPr>
              <p:cNvPr id="45" name="Oval 13"/>
              <p:cNvSpPr>
                <a:spLocks noChangeArrowheads="1"/>
              </p:cNvSpPr>
              <p:nvPr/>
            </p:nvSpPr>
            <p:spPr bwMode="auto">
              <a:xfrm>
                <a:off x="9200766" y="4523902"/>
                <a:ext cx="669900"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smtClean="0"/>
                  <a:t>B</a:t>
                </a:r>
                <a:endParaRPr lang="en-US" altLang="zh-CN" sz="2000" dirty="0"/>
              </a:p>
            </p:txBody>
          </p:sp>
          <p:cxnSp>
            <p:nvCxnSpPr>
              <p:cNvPr id="47" name="直线连接符 46"/>
              <p:cNvCxnSpPr/>
              <p:nvPr/>
            </p:nvCxnSpPr>
            <p:spPr bwMode="auto">
              <a:xfrm>
                <a:off x="10571730" y="4165089"/>
                <a:ext cx="431398" cy="77223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48" name="Oval 13"/>
              <p:cNvSpPr>
                <a:spLocks noChangeArrowheads="1"/>
              </p:cNvSpPr>
              <p:nvPr/>
            </p:nvSpPr>
            <p:spPr bwMode="auto">
              <a:xfrm>
                <a:off x="10676686" y="4937323"/>
                <a:ext cx="1000965" cy="995422"/>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a:spcBef>
                    <a:spcPct val="50000"/>
                  </a:spcBef>
                </a:pPr>
                <a:r>
                  <a:rPr lang="en-US" altLang="zh-CN" sz="2000" dirty="0" smtClean="0"/>
                  <a:t>_</a:t>
                </a:r>
                <a:r>
                  <a:rPr lang="en-US" altLang="zh-CN" sz="2000" dirty="0"/>
                  <a:t>EJC _</a:t>
                </a:r>
              </a:p>
            </p:txBody>
          </p:sp>
        </p:grpSp>
        <p:cxnSp>
          <p:nvCxnSpPr>
            <p:cNvPr id="49" name="直线连接符 48"/>
            <p:cNvCxnSpPr/>
            <p:nvPr/>
          </p:nvCxnSpPr>
          <p:spPr bwMode="auto">
            <a:xfrm flipH="1">
              <a:off x="9117636" y="1633252"/>
              <a:ext cx="476252" cy="48235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50" name="Oval 6"/>
            <p:cNvSpPr>
              <a:spLocks noChangeArrowheads="1"/>
            </p:cNvSpPr>
            <p:nvPr/>
          </p:nvSpPr>
          <p:spPr bwMode="auto">
            <a:xfrm>
              <a:off x="8797393" y="2006081"/>
              <a:ext cx="716686"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dirty="0" smtClean="0"/>
                <a:t>D</a:t>
              </a:r>
              <a:endParaRPr lang="en-US" altLang="zh-CN" sz="2000" dirty="0"/>
            </a:p>
          </p:txBody>
        </p:sp>
        <p:cxnSp>
          <p:nvCxnSpPr>
            <p:cNvPr id="51" name="直线连接符 50"/>
            <p:cNvCxnSpPr/>
            <p:nvPr/>
          </p:nvCxnSpPr>
          <p:spPr bwMode="auto">
            <a:xfrm>
              <a:off x="9960690" y="1637070"/>
              <a:ext cx="344169" cy="47853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52" name="Oval 13"/>
            <p:cNvSpPr>
              <a:spLocks noChangeArrowheads="1"/>
            </p:cNvSpPr>
            <p:nvPr/>
          </p:nvSpPr>
          <p:spPr bwMode="auto">
            <a:xfrm>
              <a:off x="9890711" y="2023253"/>
              <a:ext cx="1018393"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smtClean="0"/>
                <a:t>KFI</a:t>
              </a:r>
              <a:endParaRPr lang="en-US" altLang="zh-CN" sz="2000"/>
            </a:p>
          </p:txBody>
        </p:sp>
      </p:grpSp>
      <p:sp>
        <p:nvSpPr>
          <p:cNvPr id="53" name="矩形 52"/>
          <p:cNvSpPr/>
          <p:nvPr/>
        </p:nvSpPr>
        <p:spPr>
          <a:xfrm>
            <a:off x="3124199" y="2108172"/>
            <a:ext cx="645341" cy="707886"/>
          </a:xfrm>
          <a:prstGeom prst="rect">
            <a:avLst/>
          </a:prstGeom>
        </p:spPr>
        <p:txBody>
          <a:bodyPr wrap="square">
            <a:spAutoFit/>
          </a:bodyPr>
          <a:lstStyle/>
          <a:p>
            <a:r>
              <a:rPr lang="en-US" altLang="zh-CN" sz="4000" smtClean="0">
                <a:solidFill>
                  <a:srgbClr val="C00000"/>
                </a:solidFill>
              </a:rPr>
              <a:t>D</a:t>
            </a:r>
            <a:endParaRPr lang="zh-CN" altLang="en-US" sz="4000" dirty="0">
              <a:solidFill>
                <a:srgbClr val="C00000"/>
              </a:solidFill>
            </a:endParaRPr>
          </a:p>
        </p:txBody>
      </p:sp>
      <p:sp>
        <p:nvSpPr>
          <p:cNvPr id="54" name="矩形 53"/>
          <p:cNvSpPr/>
          <p:nvPr/>
        </p:nvSpPr>
        <p:spPr>
          <a:xfrm>
            <a:off x="3909064" y="1104890"/>
            <a:ext cx="645341" cy="707886"/>
          </a:xfrm>
          <a:prstGeom prst="rect">
            <a:avLst/>
          </a:prstGeom>
        </p:spPr>
        <p:txBody>
          <a:bodyPr wrap="square">
            <a:spAutoFit/>
          </a:bodyPr>
          <a:lstStyle/>
          <a:p>
            <a:r>
              <a:rPr lang="en-US" altLang="zh-CN" sz="4000" dirty="0">
                <a:solidFill>
                  <a:srgbClr val="C00000"/>
                </a:solidFill>
              </a:rPr>
              <a:t>D</a:t>
            </a:r>
            <a:endParaRPr lang="zh-CN" altLang="en-US" sz="4000" dirty="0">
              <a:solidFill>
                <a:srgbClr val="C00000"/>
              </a:solidFill>
            </a:endParaRPr>
          </a:p>
        </p:txBody>
      </p:sp>
      <p:grpSp>
        <p:nvGrpSpPr>
          <p:cNvPr id="3" name="组 2"/>
          <p:cNvGrpSpPr/>
          <p:nvPr/>
        </p:nvGrpSpPr>
        <p:grpSpPr>
          <a:xfrm>
            <a:off x="8560751" y="2972066"/>
            <a:ext cx="3109037" cy="2298111"/>
            <a:chOff x="8560751" y="2972066"/>
            <a:chExt cx="3109037" cy="2298111"/>
          </a:xfrm>
        </p:grpSpPr>
        <p:grpSp>
          <p:nvGrpSpPr>
            <p:cNvPr id="24" name="组 23"/>
            <p:cNvGrpSpPr/>
            <p:nvPr/>
          </p:nvGrpSpPr>
          <p:grpSpPr>
            <a:xfrm>
              <a:off x="9192903" y="2972066"/>
              <a:ext cx="2476885" cy="2247891"/>
              <a:chOff x="9200766" y="3684854"/>
              <a:chExt cx="2476885" cy="2247891"/>
            </a:xfrm>
          </p:grpSpPr>
          <p:cxnSp>
            <p:nvCxnSpPr>
              <p:cNvPr id="25" name="直线连接符 24"/>
              <p:cNvCxnSpPr/>
              <p:nvPr/>
            </p:nvCxnSpPr>
            <p:spPr bwMode="auto">
              <a:xfrm flipH="1">
                <a:off x="9407552" y="4165089"/>
                <a:ext cx="657404" cy="66582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26" name="Oval 6"/>
              <p:cNvSpPr>
                <a:spLocks noChangeArrowheads="1"/>
              </p:cNvSpPr>
              <p:nvPr/>
            </p:nvSpPr>
            <p:spPr bwMode="auto">
              <a:xfrm>
                <a:off x="9960000" y="3684854"/>
                <a:ext cx="716686"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dirty="0"/>
                  <a:t>A</a:t>
                </a:r>
              </a:p>
            </p:txBody>
          </p:sp>
          <p:sp>
            <p:nvSpPr>
              <p:cNvPr id="27" name="Oval 13"/>
              <p:cNvSpPr>
                <a:spLocks noChangeArrowheads="1"/>
              </p:cNvSpPr>
              <p:nvPr/>
            </p:nvSpPr>
            <p:spPr bwMode="auto">
              <a:xfrm>
                <a:off x="9200766" y="4523902"/>
                <a:ext cx="669900"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smtClean="0"/>
                  <a:t>B</a:t>
                </a:r>
                <a:endParaRPr lang="en-US" altLang="zh-CN" sz="2000" dirty="0"/>
              </a:p>
            </p:txBody>
          </p:sp>
          <p:cxnSp>
            <p:nvCxnSpPr>
              <p:cNvPr id="28" name="直线连接符 27"/>
              <p:cNvCxnSpPr/>
              <p:nvPr/>
            </p:nvCxnSpPr>
            <p:spPr bwMode="auto">
              <a:xfrm>
                <a:off x="10571730" y="4165089"/>
                <a:ext cx="431398" cy="77223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29" name="Oval 13"/>
              <p:cNvSpPr>
                <a:spLocks noChangeArrowheads="1"/>
              </p:cNvSpPr>
              <p:nvPr/>
            </p:nvSpPr>
            <p:spPr bwMode="auto">
              <a:xfrm>
                <a:off x="10676686" y="4937323"/>
                <a:ext cx="1000965" cy="995422"/>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a:spcBef>
                    <a:spcPct val="50000"/>
                  </a:spcBef>
                </a:pPr>
                <a:r>
                  <a:rPr lang="en-US" altLang="zh-CN" sz="2000" dirty="0" smtClean="0"/>
                  <a:t>_</a:t>
                </a:r>
                <a:r>
                  <a:rPr lang="en-US" altLang="zh-CN" sz="2000" dirty="0"/>
                  <a:t>EJC _</a:t>
                </a:r>
              </a:p>
            </p:txBody>
          </p:sp>
        </p:grpSp>
        <p:cxnSp>
          <p:nvCxnSpPr>
            <p:cNvPr id="30" name="直线连接符 29"/>
            <p:cNvCxnSpPr/>
            <p:nvPr/>
          </p:nvCxnSpPr>
          <p:spPr bwMode="auto">
            <a:xfrm flipH="1">
              <a:off x="8880994" y="4284498"/>
              <a:ext cx="476252" cy="48235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32" name="Oval 6"/>
            <p:cNvSpPr>
              <a:spLocks noChangeArrowheads="1"/>
            </p:cNvSpPr>
            <p:nvPr/>
          </p:nvSpPr>
          <p:spPr bwMode="auto">
            <a:xfrm>
              <a:off x="8560751" y="4657327"/>
              <a:ext cx="716686"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dirty="0" smtClean="0"/>
                <a:t>D</a:t>
              </a:r>
              <a:endParaRPr lang="en-US" altLang="zh-CN" sz="2000" dirty="0"/>
            </a:p>
          </p:txBody>
        </p:sp>
        <p:cxnSp>
          <p:nvCxnSpPr>
            <p:cNvPr id="33" name="直线连接符 32"/>
            <p:cNvCxnSpPr/>
            <p:nvPr/>
          </p:nvCxnSpPr>
          <p:spPr bwMode="auto">
            <a:xfrm>
              <a:off x="9724048" y="4288316"/>
              <a:ext cx="344169" cy="47853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34" name="Oval 13"/>
            <p:cNvSpPr>
              <a:spLocks noChangeArrowheads="1"/>
            </p:cNvSpPr>
            <p:nvPr/>
          </p:nvSpPr>
          <p:spPr bwMode="auto">
            <a:xfrm>
              <a:off x="9748390" y="4707547"/>
              <a:ext cx="745839"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smtClean="0"/>
                <a:t>F</a:t>
              </a:r>
              <a:endParaRPr lang="en-US" altLang="zh-CN" sz="2000" dirty="0"/>
            </a:p>
          </p:txBody>
        </p:sp>
      </p:grpSp>
      <p:sp>
        <p:nvSpPr>
          <p:cNvPr id="36" name="Oval 6"/>
          <p:cNvSpPr>
            <a:spLocks noChangeArrowheads="1"/>
          </p:cNvSpPr>
          <p:nvPr/>
        </p:nvSpPr>
        <p:spPr bwMode="auto">
          <a:xfrm>
            <a:off x="9244004" y="5689408"/>
            <a:ext cx="716686"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dirty="0" smtClean="0"/>
              <a:t>K</a:t>
            </a:r>
            <a:endParaRPr lang="en-US" altLang="zh-CN" sz="2000" dirty="0"/>
          </a:p>
        </p:txBody>
      </p:sp>
      <p:cxnSp>
        <p:nvCxnSpPr>
          <p:cNvPr id="37" name="直线连接符 36"/>
          <p:cNvCxnSpPr/>
          <p:nvPr/>
        </p:nvCxnSpPr>
        <p:spPr bwMode="auto">
          <a:xfrm flipH="1">
            <a:off x="9514079" y="5220153"/>
            <a:ext cx="476252" cy="48235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9" name="直线连接符 38"/>
          <p:cNvCxnSpPr/>
          <p:nvPr/>
        </p:nvCxnSpPr>
        <p:spPr bwMode="auto">
          <a:xfrm>
            <a:off x="10260406" y="5270177"/>
            <a:ext cx="344169" cy="47853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40" name="Oval 6"/>
          <p:cNvSpPr>
            <a:spLocks noChangeArrowheads="1"/>
          </p:cNvSpPr>
          <p:nvPr/>
        </p:nvSpPr>
        <p:spPr bwMode="auto">
          <a:xfrm>
            <a:off x="10224513" y="5689408"/>
            <a:ext cx="716686"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dirty="0" smtClean="0"/>
              <a:t>I</a:t>
            </a:r>
            <a:endParaRPr lang="en-US" altLang="zh-CN" sz="2000" dirty="0"/>
          </a:p>
        </p:txBody>
      </p:sp>
      <p:sp>
        <p:nvSpPr>
          <p:cNvPr id="41" name="矩形 40"/>
          <p:cNvSpPr/>
          <p:nvPr/>
        </p:nvSpPr>
        <p:spPr>
          <a:xfrm>
            <a:off x="3960767" y="2071000"/>
            <a:ext cx="645341" cy="707886"/>
          </a:xfrm>
          <a:prstGeom prst="rect">
            <a:avLst/>
          </a:prstGeom>
        </p:spPr>
        <p:txBody>
          <a:bodyPr wrap="square">
            <a:spAutoFit/>
          </a:bodyPr>
          <a:lstStyle/>
          <a:p>
            <a:r>
              <a:rPr lang="en-US" altLang="zh-CN" sz="4000" dirty="0" smtClean="0">
                <a:solidFill>
                  <a:srgbClr val="C00000"/>
                </a:solidFill>
              </a:rPr>
              <a:t>I</a:t>
            </a:r>
            <a:endParaRPr lang="zh-CN" altLang="en-US" sz="4000" dirty="0">
              <a:solidFill>
                <a:srgbClr val="C00000"/>
              </a:solidFill>
            </a:endParaRPr>
          </a:p>
        </p:txBody>
      </p:sp>
      <p:sp>
        <p:nvSpPr>
          <p:cNvPr id="55" name="矩形 54"/>
          <p:cNvSpPr/>
          <p:nvPr/>
        </p:nvSpPr>
        <p:spPr>
          <a:xfrm>
            <a:off x="4780303" y="1117980"/>
            <a:ext cx="645341" cy="707886"/>
          </a:xfrm>
          <a:prstGeom prst="rect">
            <a:avLst/>
          </a:prstGeom>
        </p:spPr>
        <p:txBody>
          <a:bodyPr wrap="square">
            <a:spAutoFit/>
          </a:bodyPr>
          <a:lstStyle/>
          <a:p>
            <a:r>
              <a:rPr lang="en-US" altLang="zh-CN" sz="4000" dirty="0" smtClean="0">
                <a:solidFill>
                  <a:srgbClr val="C00000"/>
                </a:solidFill>
              </a:rPr>
              <a:t>K</a:t>
            </a:r>
            <a:endParaRPr lang="zh-CN" altLang="en-US" sz="4000" dirty="0">
              <a:solidFill>
                <a:srgbClr val="C00000"/>
              </a:solidFill>
            </a:endParaRPr>
          </a:p>
        </p:txBody>
      </p:sp>
    </p:spTree>
    <p:extLst>
      <p:ext uri="{BB962C8B-B14F-4D97-AF65-F5344CB8AC3E}">
        <p14:creationId xmlns:p14="http://schemas.microsoft.com/office/powerpoint/2010/main" val="17695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0" grpId="0" animBg="1"/>
      <p:bldP spid="41" grpId="0"/>
      <p:bldP spid="5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417337" y="447306"/>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6.3.1</a:t>
            </a:r>
            <a:r>
              <a:rPr lang="zh-CN" altLang="en-US" kern="0" dirty="0"/>
              <a:t>遍历二叉树</a:t>
            </a:r>
          </a:p>
        </p:txBody>
      </p:sp>
      <p:sp>
        <p:nvSpPr>
          <p:cNvPr id="23" name="Rectangle 2"/>
          <p:cNvSpPr>
            <a:spLocks noGrp="1" noChangeArrowheads="1"/>
          </p:cNvSpPr>
          <p:nvPr>
            <p:ph type="title"/>
          </p:nvPr>
        </p:nvSpPr>
        <p:spPr bwMode="auto">
          <a:xfrm>
            <a:off x="83283" y="1253240"/>
            <a:ext cx="11106330" cy="194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200" b="0" dirty="0" smtClean="0">
                <a:solidFill>
                  <a:srgbClr val="FF0000"/>
                </a:solidFill>
                <a:latin typeface="SimSun" charset="-122"/>
                <a:ea typeface="SimSun" charset="-122"/>
                <a:cs typeface="SimSun" charset="-122"/>
              </a:rPr>
              <a:t>分析：</a:t>
            </a:r>
            <a:r>
              <a:rPr lang="zh-CN" altLang="en-US" sz="3200" b="0" dirty="0" smtClean="0">
                <a:solidFill>
                  <a:schemeClr val="tx1"/>
                </a:solidFill>
                <a:latin typeface="SimSun" charset="-122"/>
                <a:ea typeface="SimSun" charset="-122"/>
                <a:cs typeface="SimSun" charset="-122"/>
              </a:rPr>
              <a:t>先</a:t>
            </a:r>
            <a:r>
              <a:rPr lang="zh-CN" altLang="en-US" sz="3200" b="0" dirty="0">
                <a:solidFill>
                  <a:schemeClr val="tx1"/>
                </a:solidFill>
                <a:latin typeface="SimSun" charset="-122"/>
                <a:ea typeface="SimSun" charset="-122"/>
                <a:cs typeface="SimSun" charset="-122"/>
              </a:rPr>
              <a:t>序：</a:t>
            </a:r>
            <a:r>
              <a:rPr lang="zh-CN" altLang="en-US"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B</a:t>
            </a:r>
            <a:r>
              <a:rPr lang="en-US" altLang="zh-CN" sz="3200" b="0" u="sng" dirty="0">
                <a:solidFill>
                  <a:schemeClr val="tx1"/>
                </a:solidFill>
                <a:latin typeface="SimSun" charset="-122"/>
                <a:ea typeface="SimSun" charset="-122"/>
                <a:cs typeface="SimSun" charset="-122"/>
              </a:rPr>
              <a:t>   </a:t>
            </a:r>
            <a:r>
              <a:rPr lang="en-US" altLang="zh-CN" sz="3200" b="0" dirty="0" smtClean="0">
                <a:solidFill>
                  <a:schemeClr val="tx1"/>
                </a:solidFill>
                <a:latin typeface="SimSun" charset="-122"/>
                <a:ea typeface="SimSun" charset="-122"/>
                <a:cs typeface="SimSun" charset="-122"/>
              </a:rPr>
              <a:t>F</a:t>
            </a:r>
            <a:r>
              <a:rPr lang="en-US" altLang="zh-CN" sz="3200" b="0" u="sng" dirty="0" smtClean="0">
                <a:solidFill>
                  <a:schemeClr val="tx1"/>
                </a:solidFill>
                <a:latin typeface="SimSun" charset="-122"/>
                <a:ea typeface="SimSun" charset="-122"/>
                <a:cs typeface="SimSun" charset="-122"/>
              </a:rPr>
              <a:t>   </a:t>
            </a:r>
            <a:r>
              <a:rPr lang="en-US" altLang="zh-CN" sz="3200" b="0" dirty="0" smtClean="0">
                <a:solidFill>
                  <a:schemeClr val="tx1"/>
                </a:solidFill>
                <a:latin typeface="SimSun" charset="-122"/>
                <a:ea typeface="SimSun" charset="-122"/>
                <a:cs typeface="SimSun" charset="-122"/>
              </a:rPr>
              <a:t>ICEH</a:t>
            </a:r>
            <a:r>
              <a:rPr lang="en-US" altLang="zh-CN" sz="3200" b="0" u="sng" dirty="0" smtClean="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G</a:t>
            </a:r>
            <a:r>
              <a:rPr lang="zh-CN" altLang="en-US" sz="3200" b="0" dirty="0" smtClean="0">
                <a:solidFill>
                  <a:schemeClr val="tx1"/>
                </a:solidFill>
                <a:latin typeface="SimSun" charset="-122"/>
                <a:ea typeface="SimSun" charset="-122"/>
                <a:cs typeface="SimSun" charset="-122"/>
              </a:rPr>
              <a:t>；（</a:t>
            </a:r>
            <a:r>
              <a:rPr lang="en-US" altLang="zh-CN" sz="3200" b="0" dirty="0" smtClean="0">
                <a:solidFill>
                  <a:schemeClr val="tx1"/>
                </a:solidFill>
                <a:latin typeface="SimSun" charset="-122"/>
                <a:ea typeface="SimSun" charset="-122"/>
                <a:cs typeface="SimSun" charset="-122"/>
              </a:rPr>
              <a:t>1</a:t>
            </a:r>
            <a:r>
              <a:rPr lang="zh-CN" altLang="en-US" sz="3200" b="0" dirty="0" smtClean="0">
                <a:solidFill>
                  <a:schemeClr val="tx1"/>
                </a:solidFill>
                <a:latin typeface="SimSun" charset="-122"/>
                <a:ea typeface="SimSun" charset="-122"/>
                <a:cs typeface="SimSun" charset="-122"/>
              </a:rPr>
              <a:t>）</a:t>
            </a:r>
            <a:r>
              <a:rPr lang="zh-CN" altLang="en-US" sz="3200" b="0" dirty="0">
                <a:solidFill>
                  <a:schemeClr val="tx1"/>
                </a:solidFill>
                <a:latin typeface="SimSun" charset="-122"/>
                <a:ea typeface="SimSun" charset="-122"/>
                <a:cs typeface="SimSun" charset="-122"/>
              </a:rPr>
              <a:t/>
            </a:r>
            <a:br>
              <a:rPr lang="zh-CN" altLang="en-US" sz="3200" b="0" dirty="0">
                <a:solidFill>
                  <a:schemeClr val="tx1"/>
                </a:solidFill>
                <a:latin typeface="SimSun" charset="-122"/>
                <a:ea typeface="SimSun" charset="-122"/>
                <a:cs typeface="SimSun" charset="-122"/>
              </a:rPr>
            </a:br>
            <a:r>
              <a:rPr lang="zh-CN" altLang="en-US" sz="3200" b="0" dirty="0" smtClean="0">
                <a:solidFill>
                  <a:schemeClr val="tx1"/>
                </a:solidFill>
                <a:latin typeface="SimSun" charset="-122"/>
                <a:ea typeface="SimSun" charset="-122"/>
                <a:cs typeface="SimSun" charset="-122"/>
              </a:rPr>
              <a:t>      中</a:t>
            </a:r>
            <a:r>
              <a:rPr lang="zh-CN" altLang="en-US" sz="3200" b="0" dirty="0">
                <a:solidFill>
                  <a:schemeClr val="tx1"/>
                </a:solidFill>
                <a:latin typeface="SimSun" charset="-122"/>
                <a:ea typeface="SimSun" charset="-122"/>
                <a:cs typeface="SimSun" charset="-122"/>
              </a:rPr>
              <a:t>序：</a:t>
            </a:r>
            <a:r>
              <a:rPr lang="en-US" altLang="zh-CN" sz="3200" b="0" dirty="0">
                <a:solidFill>
                  <a:schemeClr val="tx1"/>
                </a:solidFill>
                <a:latin typeface="SimSun" charset="-122"/>
                <a:ea typeface="SimSun" charset="-122"/>
                <a:cs typeface="SimSun" charset="-122"/>
              </a:rPr>
              <a:t>D</a:t>
            </a:r>
            <a:r>
              <a:rPr lang="en-US" altLang="zh-CN"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KFIA</a:t>
            </a:r>
            <a:r>
              <a:rPr lang="en-US" altLang="zh-CN" sz="3200" b="0" u="sng" dirty="0">
                <a:solidFill>
                  <a:schemeClr val="tx1"/>
                </a:solidFill>
                <a:latin typeface="SimSun" charset="-122"/>
                <a:ea typeface="SimSun" charset="-122"/>
                <a:cs typeface="SimSun" charset="-122"/>
              </a:rPr>
              <a:t> </a:t>
            </a:r>
            <a:r>
              <a:rPr lang="en-US" altLang="zh-CN" sz="3200" b="0" u="sng" dirty="0" smtClean="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EJC</a:t>
            </a:r>
            <a:r>
              <a:rPr lang="en-US" altLang="zh-CN" sz="3200" b="0" u="sng" dirty="0">
                <a:solidFill>
                  <a:schemeClr val="tx1"/>
                </a:solidFill>
                <a:latin typeface="SimSun" charset="-122"/>
                <a:ea typeface="SimSun" charset="-122"/>
                <a:cs typeface="SimSun" charset="-122"/>
              </a:rPr>
              <a:t>   </a:t>
            </a:r>
            <a:r>
              <a:rPr lang="zh-CN" altLang="en-US" sz="3200" b="0" dirty="0" smtClean="0">
                <a:solidFill>
                  <a:schemeClr val="tx1"/>
                </a:solidFill>
                <a:latin typeface="SimSun" charset="-122"/>
                <a:ea typeface="SimSun" charset="-122"/>
                <a:cs typeface="SimSun" charset="-122"/>
              </a:rPr>
              <a:t>；（</a:t>
            </a:r>
            <a:r>
              <a:rPr lang="en-US" altLang="zh-CN" sz="3200" b="0" dirty="0" smtClean="0">
                <a:solidFill>
                  <a:schemeClr val="tx1"/>
                </a:solidFill>
                <a:latin typeface="SimSun" charset="-122"/>
                <a:ea typeface="SimSun" charset="-122"/>
                <a:cs typeface="SimSun" charset="-122"/>
              </a:rPr>
              <a:t>2</a:t>
            </a:r>
            <a:r>
              <a:rPr lang="zh-CN" altLang="en-US" sz="3200" b="0" dirty="0" smtClean="0">
                <a:solidFill>
                  <a:schemeClr val="tx1"/>
                </a:solidFill>
                <a:latin typeface="SimSun" charset="-122"/>
                <a:ea typeface="SimSun" charset="-122"/>
                <a:cs typeface="SimSun" charset="-122"/>
              </a:rPr>
              <a:t>）</a:t>
            </a:r>
            <a:r>
              <a:rPr lang="zh-CN" altLang="en-US" sz="3200" b="0" dirty="0">
                <a:solidFill>
                  <a:schemeClr val="tx1"/>
                </a:solidFill>
                <a:latin typeface="SimSun" charset="-122"/>
                <a:ea typeface="SimSun" charset="-122"/>
                <a:cs typeface="SimSun" charset="-122"/>
              </a:rPr>
              <a:t/>
            </a:r>
            <a:br>
              <a:rPr lang="zh-CN" altLang="en-US" sz="3200" b="0" dirty="0">
                <a:solidFill>
                  <a:schemeClr val="tx1"/>
                </a:solidFill>
                <a:latin typeface="SimSun" charset="-122"/>
                <a:ea typeface="SimSun" charset="-122"/>
                <a:cs typeface="SimSun" charset="-122"/>
              </a:rPr>
            </a:br>
            <a:r>
              <a:rPr lang="zh-CN" altLang="en-US" sz="3200" b="0" dirty="0" smtClean="0">
                <a:solidFill>
                  <a:schemeClr val="tx1"/>
                </a:solidFill>
                <a:latin typeface="SimSun" charset="-122"/>
                <a:ea typeface="SimSun" charset="-122"/>
                <a:cs typeface="SimSun" charset="-122"/>
              </a:rPr>
              <a:t>      后</a:t>
            </a:r>
            <a:r>
              <a:rPr lang="zh-CN" altLang="en-US" sz="3200" b="0" dirty="0">
                <a:solidFill>
                  <a:schemeClr val="tx1"/>
                </a:solidFill>
                <a:latin typeface="SimSun" charset="-122"/>
                <a:ea typeface="SimSun" charset="-122"/>
                <a:cs typeface="SimSun" charset="-122"/>
              </a:rPr>
              <a:t>序：</a:t>
            </a:r>
            <a:r>
              <a:rPr lang="zh-CN" altLang="en-US"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K</a:t>
            </a:r>
            <a:r>
              <a:rPr lang="en-US" altLang="zh-CN"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FBHJ</a:t>
            </a:r>
            <a:r>
              <a:rPr lang="en-US" altLang="zh-CN" sz="3200" b="0" u="sng" dirty="0">
                <a:solidFill>
                  <a:schemeClr val="tx1"/>
                </a:solidFill>
                <a:latin typeface="SimSun" charset="-122"/>
                <a:ea typeface="SimSun" charset="-122"/>
                <a:cs typeface="SimSun" charset="-122"/>
              </a:rPr>
              <a:t>   </a:t>
            </a:r>
            <a:r>
              <a:rPr lang="en-US" altLang="zh-CN" sz="3200" b="0" dirty="0">
                <a:solidFill>
                  <a:schemeClr val="tx1"/>
                </a:solidFill>
                <a:latin typeface="SimSun" charset="-122"/>
                <a:ea typeface="SimSun" charset="-122"/>
                <a:cs typeface="SimSun" charset="-122"/>
              </a:rPr>
              <a:t>G</a:t>
            </a:r>
            <a:r>
              <a:rPr lang="en-US" altLang="zh-CN" sz="3200" b="0" u="sng" dirty="0">
                <a:solidFill>
                  <a:schemeClr val="tx1"/>
                </a:solidFill>
                <a:latin typeface="SimSun" charset="-122"/>
                <a:ea typeface="SimSun" charset="-122"/>
                <a:cs typeface="SimSun" charset="-122"/>
              </a:rPr>
              <a:t> </a:t>
            </a:r>
            <a:r>
              <a:rPr lang="en-US" altLang="zh-CN" sz="3200" b="0" u="sng" dirty="0" smtClean="0">
                <a:solidFill>
                  <a:schemeClr val="tx1"/>
                </a:solidFill>
                <a:latin typeface="SimSun" charset="-122"/>
                <a:ea typeface="SimSun" charset="-122"/>
                <a:cs typeface="SimSun" charset="-122"/>
              </a:rPr>
              <a:t>  </a:t>
            </a:r>
            <a:r>
              <a:rPr lang="en-US" altLang="zh-CN" sz="3200" b="0" dirty="0" smtClean="0">
                <a:solidFill>
                  <a:schemeClr val="tx1"/>
                </a:solidFill>
                <a:latin typeface="SimSun" charset="-122"/>
                <a:ea typeface="SimSun" charset="-122"/>
                <a:cs typeface="SimSun" charset="-122"/>
              </a:rPr>
              <a:t>A</a:t>
            </a:r>
            <a:r>
              <a:rPr lang="zh-CN" altLang="en-US" sz="3200" b="0" dirty="0" smtClean="0">
                <a:solidFill>
                  <a:schemeClr val="tx1"/>
                </a:solidFill>
                <a:latin typeface="SimSun" charset="-122"/>
                <a:ea typeface="SimSun" charset="-122"/>
                <a:cs typeface="SimSun" charset="-122"/>
              </a:rPr>
              <a:t>；（</a:t>
            </a:r>
            <a:r>
              <a:rPr lang="en-US" altLang="zh-CN" sz="3200" b="0" dirty="0" smtClean="0">
                <a:solidFill>
                  <a:schemeClr val="tx1"/>
                </a:solidFill>
                <a:latin typeface="SimSun" charset="-122"/>
                <a:ea typeface="SimSun" charset="-122"/>
                <a:cs typeface="SimSun" charset="-122"/>
              </a:rPr>
              <a:t>3</a:t>
            </a:r>
            <a:r>
              <a:rPr lang="zh-CN" altLang="en-US" sz="3200" b="0" dirty="0" smtClean="0">
                <a:solidFill>
                  <a:schemeClr val="tx1"/>
                </a:solidFill>
                <a:latin typeface="SimSun" charset="-122"/>
                <a:ea typeface="SimSun" charset="-122"/>
                <a:cs typeface="SimSun" charset="-122"/>
              </a:rPr>
              <a:t>）</a:t>
            </a:r>
            <a:endParaRPr lang="zh-CN" altLang="en-US" sz="3200" b="0" dirty="0">
              <a:solidFill>
                <a:schemeClr val="tx1"/>
              </a:solidFill>
              <a:latin typeface="SimSun" charset="-122"/>
              <a:ea typeface="SimSun" charset="-122"/>
              <a:cs typeface="SimSun" charset="-122"/>
            </a:endParaRPr>
          </a:p>
        </p:txBody>
      </p:sp>
      <p:sp>
        <p:nvSpPr>
          <p:cNvPr id="13" name="矩形 12"/>
          <p:cNvSpPr/>
          <p:nvPr/>
        </p:nvSpPr>
        <p:spPr>
          <a:xfrm>
            <a:off x="0" y="3038560"/>
            <a:ext cx="8180460" cy="2062103"/>
          </a:xfrm>
          <a:prstGeom prst="rect">
            <a:avLst/>
          </a:prstGeom>
        </p:spPr>
        <p:txBody>
          <a:bodyPr wrap="square">
            <a:spAutoFit/>
          </a:bodyPr>
          <a:lstStyle/>
          <a:p>
            <a:r>
              <a:rPr lang="zh-CN" altLang="en-US" sz="3200" dirty="0" smtClean="0">
                <a:latin typeface="SimSun" charset="-122"/>
                <a:ea typeface="SimSun" charset="-122"/>
                <a:cs typeface="SimSun" charset="-122"/>
              </a:rPr>
              <a:t>根据（</a:t>
            </a:r>
            <a:r>
              <a:rPr lang="en-US" altLang="zh-CN" sz="3200" dirty="0" smtClean="0">
                <a:latin typeface="SimSun" charset="-122"/>
                <a:ea typeface="SimSun" charset="-122"/>
                <a:cs typeface="SimSun" charset="-122"/>
              </a:rPr>
              <a:t>1</a:t>
            </a:r>
            <a:r>
              <a:rPr lang="zh-CN" altLang="en-US" sz="3200" dirty="0" smtClean="0">
                <a:latin typeface="SimSun" charset="-122"/>
                <a:ea typeface="SimSun" charset="-122"/>
                <a:cs typeface="SimSun" charset="-122"/>
              </a:rPr>
              <a:t>），可知</a:t>
            </a:r>
            <a:r>
              <a:rPr lang="en-US" altLang="zh-CN" sz="3200" dirty="0" smtClean="0">
                <a:latin typeface="SimSun" charset="-122"/>
                <a:ea typeface="SimSun" charset="-122"/>
                <a:cs typeface="SimSun" charset="-122"/>
              </a:rPr>
              <a:t>A</a:t>
            </a:r>
            <a:r>
              <a:rPr lang="zh-CN" altLang="en-US" sz="3200" dirty="0" smtClean="0">
                <a:latin typeface="SimSun" charset="-122"/>
                <a:ea typeface="SimSun" charset="-122"/>
                <a:cs typeface="SimSun" charset="-122"/>
              </a:rPr>
              <a:t>右子树的根为</a:t>
            </a:r>
            <a:r>
              <a:rPr lang="en-US" altLang="zh-CN" sz="3200" dirty="0" smtClean="0">
                <a:latin typeface="SimSun" charset="-122"/>
                <a:ea typeface="SimSun" charset="-122"/>
                <a:cs typeface="SimSun" charset="-122"/>
              </a:rPr>
              <a:t>C</a:t>
            </a:r>
          </a:p>
          <a:p>
            <a:r>
              <a:rPr lang="zh-CN" altLang="en-US" sz="3200" dirty="0" smtClean="0">
                <a:latin typeface="SimSun" charset="-122"/>
                <a:ea typeface="SimSun" charset="-122"/>
                <a:cs typeface="SimSun" charset="-122"/>
              </a:rPr>
              <a:t>根据（</a:t>
            </a:r>
            <a:r>
              <a:rPr lang="en-US" altLang="zh-CN" sz="3200" dirty="0" smtClean="0">
                <a:latin typeface="SimSun" charset="-122"/>
                <a:ea typeface="SimSun" charset="-122"/>
                <a:cs typeface="SimSun" charset="-122"/>
              </a:rPr>
              <a:t>2</a:t>
            </a:r>
            <a:r>
              <a:rPr lang="zh-CN" altLang="en-US" sz="3200" dirty="0" smtClean="0">
                <a:latin typeface="SimSun" charset="-122"/>
                <a:ea typeface="SimSun" charset="-122"/>
                <a:cs typeface="SimSun" charset="-122"/>
              </a:rPr>
              <a:t>），</a:t>
            </a:r>
            <a:r>
              <a:rPr lang="en-US" altLang="zh-CN" sz="3200" dirty="0" smtClean="0">
                <a:latin typeface="SimSun" charset="-122"/>
                <a:ea typeface="SimSun" charset="-122"/>
                <a:cs typeface="SimSun" charset="-122"/>
              </a:rPr>
              <a:t>C</a:t>
            </a:r>
            <a:r>
              <a:rPr lang="zh-CN" altLang="en-US" sz="3200" dirty="0" smtClean="0">
                <a:latin typeface="SimSun" charset="-122"/>
                <a:ea typeface="SimSun" charset="-122"/>
                <a:cs typeface="SimSun" charset="-122"/>
              </a:rPr>
              <a:t>的左子树为</a:t>
            </a:r>
            <a:r>
              <a:rPr lang="en-US" altLang="zh-CN" sz="3200" dirty="0" smtClean="0">
                <a:latin typeface="SimSun" charset="-122"/>
                <a:ea typeface="SimSun" charset="-122"/>
                <a:cs typeface="SimSun" charset="-122"/>
              </a:rPr>
              <a:t>HEJ,</a:t>
            </a:r>
            <a:r>
              <a:rPr lang="zh-CN" altLang="en-US" sz="3200" dirty="0" smtClean="0">
                <a:latin typeface="SimSun" charset="-122"/>
                <a:ea typeface="SimSun" charset="-122"/>
                <a:cs typeface="SimSun" charset="-122"/>
              </a:rPr>
              <a:t>右子树</a:t>
            </a:r>
            <a:r>
              <a:rPr lang="en-US" altLang="zh-CN" sz="3200" dirty="0" smtClean="0">
                <a:latin typeface="SimSun" charset="-122"/>
                <a:ea typeface="SimSun" charset="-122"/>
                <a:cs typeface="SimSun" charset="-122"/>
              </a:rPr>
              <a:t>G</a:t>
            </a:r>
          </a:p>
          <a:p>
            <a:r>
              <a:rPr lang="zh-CN" altLang="en-US" sz="3200" dirty="0" smtClean="0">
                <a:latin typeface="SimSun" charset="-122"/>
                <a:ea typeface="SimSun" charset="-122"/>
                <a:cs typeface="SimSun" charset="-122"/>
              </a:rPr>
              <a:t>根据（</a:t>
            </a:r>
            <a:r>
              <a:rPr lang="en-US" altLang="zh-CN" sz="3200" dirty="0" smtClean="0">
                <a:latin typeface="SimSun" charset="-122"/>
                <a:ea typeface="SimSun" charset="-122"/>
                <a:cs typeface="SimSun" charset="-122"/>
              </a:rPr>
              <a:t>1</a:t>
            </a:r>
            <a:r>
              <a:rPr lang="zh-CN" altLang="en-US" sz="3200" dirty="0" smtClean="0">
                <a:latin typeface="SimSun" charset="-122"/>
                <a:ea typeface="SimSun" charset="-122"/>
                <a:cs typeface="SimSun" charset="-122"/>
              </a:rPr>
              <a:t>），</a:t>
            </a:r>
            <a:r>
              <a:rPr lang="en-US" altLang="zh-CN" sz="3200" dirty="0" smtClean="0">
                <a:latin typeface="SimSun" charset="-122"/>
                <a:ea typeface="SimSun" charset="-122"/>
                <a:cs typeface="SimSun" charset="-122"/>
              </a:rPr>
              <a:t>C</a:t>
            </a:r>
            <a:r>
              <a:rPr lang="zh-CN" altLang="en-US" sz="3200" dirty="0">
                <a:latin typeface="SimSun" charset="-122"/>
                <a:ea typeface="SimSun" charset="-122"/>
                <a:cs typeface="SimSun" charset="-122"/>
              </a:rPr>
              <a:t>的</a:t>
            </a:r>
            <a:r>
              <a:rPr lang="zh-CN" altLang="en-US" sz="3200" dirty="0" smtClean="0">
                <a:latin typeface="SimSun" charset="-122"/>
                <a:ea typeface="SimSun" charset="-122"/>
                <a:cs typeface="SimSun" charset="-122"/>
              </a:rPr>
              <a:t>左子树的根为</a:t>
            </a:r>
            <a:r>
              <a:rPr lang="en-US" altLang="zh-CN" sz="3200" dirty="0" smtClean="0">
                <a:latin typeface="SimSun" charset="-122"/>
                <a:ea typeface="SimSun" charset="-122"/>
                <a:cs typeface="SimSun" charset="-122"/>
              </a:rPr>
              <a:t>E,</a:t>
            </a:r>
            <a:r>
              <a:rPr lang="zh-CN" altLang="en-US" sz="3200" dirty="0" smtClean="0">
                <a:latin typeface="SimSun" charset="-122"/>
                <a:ea typeface="SimSun" charset="-122"/>
                <a:cs typeface="SimSun" charset="-122"/>
              </a:rPr>
              <a:t>根据（</a:t>
            </a:r>
            <a:r>
              <a:rPr lang="en-US" altLang="zh-CN" sz="3200" dirty="0" smtClean="0">
                <a:latin typeface="SimSun" charset="-122"/>
                <a:ea typeface="SimSun" charset="-122"/>
                <a:cs typeface="SimSun" charset="-122"/>
              </a:rPr>
              <a:t>2</a:t>
            </a:r>
            <a:r>
              <a:rPr lang="zh-CN" altLang="en-US" sz="3200" dirty="0" smtClean="0">
                <a:latin typeface="SimSun" charset="-122"/>
                <a:ea typeface="SimSun" charset="-122"/>
                <a:cs typeface="SimSun" charset="-122"/>
              </a:rPr>
              <a:t>），</a:t>
            </a:r>
            <a:r>
              <a:rPr lang="en-US" altLang="zh-CN" sz="3200" dirty="0" smtClean="0">
                <a:latin typeface="SimSun" charset="-122"/>
                <a:ea typeface="SimSun" charset="-122"/>
                <a:cs typeface="SimSun" charset="-122"/>
              </a:rPr>
              <a:t>E</a:t>
            </a:r>
            <a:r>
              <a:rPr lang="zh-CN" altLang="en-US" sz="3200" dirty="0" smtClean="0">
                <a:latin typeface="SimSun" charset="-122"/>
                <a:ea typeface="SimSun" charset="-122"/>
                <a:cs typeface="SimSun" charset="-122"/>
              </a:rPr>
              <a:t>的左子树为</a:t>
            </a:r>
            <a:r>
              <a:rPr lang="en-US" altLang="zh-CN" sz="3200" dirty="0" smtClean="0">
                <a:latin typeface="SimSun" charset="-122"/>
                <a:ea typeface="SimSun" charset="-122"/>
                <a:cs typeface="SimSun" charset="-122"/>
              </a:rPr>
              <a:t>H,</a:t>
            </a:r>
            <a:r>
              <a:rPr lang="zh-CN" altLang="en-US" sz="3200" dirty="0" smtClean="0">
                <a:latin typeface="SimSun" charset="-122"/>
                <a:ea typeface="SimSun" charset="-122"/>
                <a:cs typeface="SimSun" charset="-122"/>
              </a:rPr>
              <a:t>右子树为</a:t>
            </a:r>
            <a:r>
              <a:rPr lang="en-US" altLang="zh-CN" sz="3200" dirty="0">
                <a:latin typeface="SimSun" charset="-122"/>
                <a:ea typeface="SimSun" charset="-122"/>
                <a:cs typeface="SimSun" charset="-122"/>
              </a:rPr>
              <a:t>J</a:t>
            </a:r>
            <a:endParaRPr lang="en-US" altLang="zh-CN" sz="3200" dirty="0" smtClean="0">
              <a:latin typeface="SimSun" charset="-122"/>
              <a:ea typeface="SimSun" charset="-122"/>
              <a:cs typeface="SimSun" charset="-122"/>
            </a:endParaRPr>
          </a:p>
        </p:txBody>
      </p:sp>
      <p:sp>
        <p:nvSpPr>
          <p:cNvPr id="14" name="矩形 13"/>
          <p:cNvSpPr/>
          <p:nvPr/>
        </p:nvSpPr>
        <p:spPr>
          <a:xfrm>
            <a:off x="2712363" y="1160060"/>
            <a:ext cx="645341" cy="707886"/>
          </a:xfrm>
          <a:prstGeom prst="rect">
            <a:avLst/>
          </a:prstGeom>
        </p:spPr>
        <p:txBody>
          <a:bodyPr wrap="square">
            <a:spAutoFit/>
          </a:bodyPr>
          <a:lstStyle/>
          <a:p>
            <a:r>
              <a:rPr lang="en-US" altLang="zh-CN" sz="4000" b="1">
                <a:solidFill>
                  <a:srgbClr val="C00000"/>
                </a:solidFill>
                <a:latin typeface="SimSun" charset="-122"/>
                <a:ea typeface="SimSun" charset="-122"/>
                <a:cs typeface="SimSun" charset="-122"/>
              </a:rPr>
              <a:t>A</a:t>
            </a:r>
            <a:endParaRPr lang="zh-CN" altLang="en-US" sz="4000" b="1" dirty="0">
              <a:solidFill>
                <a:srgbClr val="C00000"/>
              </a:solidFill>
            </a:endParaRPr>
          </a:p>
        </p:txBody>
      </p:sp>
      <p:sp>
        <p:nvSpPr>
          <p:cNvPr id="43" name="矩形 42"/>
          <p:cNvSpPr/>
          <p:nvPr/>
        </p:nvSpPr>
        <p:spPr>
          <a:xfrm>
            <a:off x="2883813" y="1691283"/>
            <a:ext cx="645341" cy="707886"/>
          </a:xfrm>
          <a:prstGeom prst="rect">
            <a:avLst/>
          </a:prstGeom>
        </p:spPr>
        <p:txBody>
          <a:bodyPr wrap="square">
            <a:spAutoFit/>
          </a:bodyPr>
          <a:lstStyle/>
          <a:p>
            <a:r>
              <a:rPr lang="en-US" altLang="zh-CN" sz="4000" dirty="0" smtClean="0">
                <a:solidFill>
                  <a:srgbClr val="C00000"/>
                </a:solidFill>
              </a:rPr>
              <a:t>B</a:t>
            </a:r>
            <a:endParaRPr lang="zh-CN" altLang="en-US" sz="4000" dirty="0">
              <a:solidFill>
                <a:srgbClr val="C00000"/>
              </a:solidFill>
            </a:endParaRPr>
          </a:p>
        </p:txBody>
      </p:sp>
      <p:sp>
        <p:nvSpPr>
          <p:cNvPr id="53" name="矩形 52"/>
          <p:cNvSpPr/>
          <p:nvPr/>
        </p:nvSpPr>
        <p:spPr>
          <a:xfrm>
            <a:off x="2712362" y="2184372"/>
            <a:ext cx="645341" cy="707886"/>
          </a:xfrm>
          <a:prstGeom prst="rect">
            <a:avLst/>
          </a:prstGeom>
        </p:spPr>
        <p:txBody>
          <a:bodyPr wrap="square">
            <a:spAutoFit/>
          </a:bodyPr>
          <a:lstStyle/>
          <a:p>
            <a:r>
              <a:rPr lang="en-US" altLang="zh-CN" sz="4000" smtClean="0">
                <a:solidFill>
                  <a:srgbClr val="C00000"/>
                </a:solidFill>
              </a:rPr>
              <a:t>D</a:t>
            </a:r>
            <a:endParaRPr lang="zh-CN" altLang="en-US" sz="4000" dirty="0">
              <a:solidFill>
                <a:srgbClr val="C00000"/>
              </a:solidFill>
            </a:endParaRPr>
          </a:p>
        </p:txBody>
      </p:sp>
      <p:sp>
        <p:nvSpPr>
          <p:cNvPr id="54" name="矩形 53"/>
          <p:cNvSpPr/>
          <p:nvPr/>
        </p:nvSpPr>
        <p:spPr>
          <a:xfrm>
            <a:off x="3497227" y="1181090"/>
            <a:ext cx="645341" cy="707886"/>
          </a:xfrm>
          <a:prstGeom prst="rect">
            <a:avLst/>
          </a:prstGeom>
        </p:spPr>
        <p:txBody>
          <a:bodyPr wrap="square">
            <a:spAutoFit/>
          </a:bodyPr>
          <a:lstStyle/>
          <a:p>
            <a:r>
              <a:rPr lang="en-US" altLang="zh-CN" sz="4000" dirty="0">
                <a:solidFill>
                  <a:srgbClr val="C00000"/>
                </a:solidFill>
              </a:rPr>
              <a:t>D</a:t>
            </a:r>
            <a:endParaRPr lang="zh-CN" altLang="en-US" sz="4000" dirty="0">
              <a:solidFill>
                <a:srgbClr val="C00000"/>
              </a:solidFill>
            </a:endParaRPr>
          </a:p>
        </p:txBody>
      </p:sp>
      <p:grpSp>
        <p:nvGrpSpPr>
          <p:cNvPr id="3" name="组 2"/>
          <p:cNvGrpSpPr/>
          <p:nvPr/>
        </p:nvGrpSpPr>
        <p:grpSpPr>
          <a:xfrm>
            <a:off x="8197146" y="438269"/>
            <a:ext cx="2772664" cy="2298111"/>
            <a:chOff x="8560751" y="2972066"/>
            <a:chExt cx="2772664" cy="2298111"/>
          </a:xfrm>
        </p:grpSpPr>
        <p:grpSp>
          <p:nvGrpSpPr>
            <p:cNvPr id="24" name="组 23"/>
            <p:cNvGrpSpPr/>
            <p:nvPr/>
          </p:nvGrpSpPr>
          <p:grpSpPr>
            <a:xfrm>
              <a:off x="9192903" y="2972066"/>
              <a:ext cx="2140512" cy="1401678"/>
              <a:chOff x="9200766" y="3684854"/>
              <a:chExt cx="2140512" cy="1401678"/>
            </a:xfrm>
          </p:grpSpPr>
          <p:cxnSp>
            <p:nvCxnSpPr>
              <p:cNvPr id="25" name="直线连接符 24"/>
              <p:cNvCxnSpPr/>
              <p:nvPr/>
            </p:nvCxnSpPr>
            <p:spPr bwMode="auto">
              <a:xfrm flipH="1">
                <a:off x="9407552" y="4165089"/>
                <a:ext cx="657404" cy="66582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26" name="Oval 6"/>
              <p:cNvSpPr>
                <a:spLocks noChangeArrowheads="1"/>
              </p:cNvSpPr>
              <p:nvPr/>
            </p:nvSpPr>
            <p:spPr bwMode="auto">
              <a:xfrm>
                <a:off x="9960000" y="3684854"/>
                <a:ext cx="716686"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dirty="0"/>
                  <a:t>A</a:t>
                </a:r>
              </a:p>
            </p:txBody>
          </p:sp>
          <p:sp>
            <p:nvSpPr>
              <p:cNvPr id="27" name="Oval 13"/>
              <p:cNvSpPr>
                <a:spLocks noChangeArrowheads="1"/>
              </p:cNvSpPr>
              <p:nvPr/>
            </p:nvSpPr>
            <p:spPr bwMode="auto">
              <a:xfrm>
                <a:off x="9200766" y="4523902"/>
                <a:ext cx="669900"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smtClean="0"/>
                  <a:t>B</a:t>
                </a:r>
                <a:endParaRPr lang="en-US" altLang="zh-CN" sz="2000" dirty="0"/>
              </a:p>
            </p:txBody>
          </p:sp>
          <p:cxnSp>
            <p:nvCxnSpPr>
              <p:cNvPr id="28" name="直线连接符 27"/>
              <p:cNvCxnSpPr/>
              <p:nvPr/>
            </p:nvCxnSpPr>
            <p:spPr bwMode="auto">
              <a:xfrm>
                <a:off x="10571730" y="4165089"/>
                <a:ext cx="431398" cy="77223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29" name="Oval 13"/>
              <p:cNvSpPr>
                <a:spLocks noChangeArrowheads="1"/>
              </p:cNvSpPr>
              <p:nvPr/>
            </p:nvSpPr>
            <p:spPr bwMode="auto">
              <a:xfrm>
                <a:off x="10620446" y="4523902"/>
                <a:ext cx="720832"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smtClean="0"/>
                  <a:t>C</a:t>
                </a:r>
                <a:endParaRPr lang="en-US" altLang="zh-CN" sz="2000" dirty="0"/>
              </a:p>
            </p:txBody>
          </p:sp>
        </p:grpSp>
        <p:cxnSp>
          <p:nvCxnSpPr>
            <p:cNvPr id="30" name="直线连接符 29"/>
            <p:cNvCxnSpPr/>
            <p:nvPr/>
          </p:nvCxnSpPr>
          <p:spPr bwMode="auto">
            <a:xfrm flipH="1">
              <a:off x="8880994" y="4284498"/>
              <a:ext cx="476252" cy="48235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32" name="Oval 6"/>
            <p:cNvSpPr>
              <a:spLocks noChangeArrowheads="1"/>
            </p:cNvSpPr>
            <p:nvPr/>
          </p:nvSpPr>
          <p:spPr bwMode="auto">
            <a:xfrm>
              <a:off x="8560751" y="4657327"/>
              <a:ext cx="716686"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dirty="0" smtClean="0"/>
                <a:t>D</a:t>
              </a:r>
              <a:endParaRPr lang="en-US" altLang="zh-CN" sz="2000" dirty="0"/>
            </a:p>
          </p:txBody>
        </p:sp>
        <p:cxnSp>
          <p:nvCxnSpPr>
            <p:cNvPr id="33" name="直线连接符 32"/>
            <p:cNvCxnSpPr/>
            <p:nvPr/>
          </p:nvCxnSpPr>
          <p:spPr bwMode="auto">
            <a:xfrm>
              <a:off x="9724048" y="4288316"/>
              <a:ext cx="344169" cy="47853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34" name="Oval 13"/>
            <p:cNvSpPr>
              <a:spLocks noChangeArrowheads="1"/>
            </p:cNvSpPr>
            <p:nvPr/>
          </p:nvSpPr>
          <p:spPr bwMode="auto">
            <a:xfrm>
              <a:off x="9748390" y="4707547"/>
              <a:ext cx="745839"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smtClean="0"/>
                <a:t>F</a:t>
              </a:r>
              <a:endParaRPr lang="en-US" altLang="zh-CN" sz="2000" dirty="0"/>
            </a:p>
          </p:txBody>
        </p:sp>
      </p:grpSp>
      <p:sp>
        <p:nvSpPr>
          <p:cNvPr id="36" name="Oval 6"/>
          <p:cNvSpPr>
            <a:spLocks noChangeArrowheads="1"/>
          </p:cNvSpPr>
          <p:nvPr/>
        </p:nvSpPr>
        <p:spPr bwMode="auto">
          <a:xfrm>
            <a:off x="8858035" y="3111707"/>
            <a:ext cx="716686"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dirty="0" smtClean="0"/>
              <a:t>K</a:t>
            </a:r>
            <a:endParaRPr lang="en-US" altLang="zh-CN" sz="2000" dirty="0"/>
          </a:p>
        </p:txBody>
      </p:sp>
      <p:cxnSp>
        <p:nvCxnSpPr>
          <p:cNvPr id="37" name="直线连接符 36"/>
          <p:cNvCxnSpPr/>
          <p:nvPr/>
        </p:nvCxnSpPr>
        <p:spPr bwMode="auto">
          <a:xfrm flipH="1">
            <a:off x="9189737" y="2658638"/>
            <a:ext cx="476252" cy="48235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9" name="直线连接符 38"/>
          <p:cNvCxnSpPr/>
          <p:nvPr/>
        </p:nvCxnSpPr>
        <p:spPr bwMode="auto">
          <a:xfrm>
            <a:off x="9936064" y="2708662"/>
            <a:ext cx="344169" cy="47853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40" name="Oval 6"/>
          <p:cNvSpPr>
            <a:spLocks noChangeArrowheads="1"/>
          </p:cNvSpPr>
          <p:nvPr/>
        </p:nvSpPr>
        <p:spPr bwMode="auto">
          <a:xfrm>
            <a:off x="9900171" y="3127893"/>
            <a:ext cx="716686"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dirty="0" smtClean="0"/>
              <a:t>I</a:t>
            </a:r>
            <a:endParaRPr lang="en-US" altLang="zh-CN" sz="2000" dirty="0"/>
          </a:p>
        </p:txBody>
      </p:sp>
      <p:sp>
        <p:nvSpPr>
          <p:cNvPr id="41" name="矩形 40"/>
          <p:cNvSpPr/>
          <p:nvPr/>
        </p:nvSpPr>
        <p:spPr>
          <a:xfrm>
            <a:off x="3548930" y="2147200"/>
            <a:ext cx="645341" cy="707886"/>
          </a:xfrm>
          <a:prstGeom prst="rect">
            <a:avLst/>
          </a:prstGeom>
        </p:spPr>
        <p:txBody>
          <a:bodyPr wrap="square">
            <a:spAutoFit/>
          </a:bodyPr>
          <a:lstStyle/>
          <a:p>
            <a:r>
              <a:rPr lang="en-US" altLang="zh-CN" sz="4000" dirty="0" smtClean="0">
                <a:solidFill>
                  <a:srgbClr val="C00000"/>
                </a:solidFill>
              </a:rPr>
              <a:t>I</a:t>
            </a:r>
            <a:endParaRPr lang="zh-CN" altLang="en-US" sz="4000" dirty="0">
              <a:solidFill>
                <a:srgbClr val="C00000"/>
              </a:solidFill>
            </a:endParaRPr>
          </a:p>
        </p:txBody>
      </p:sp>
      <p:sp>
        <p:nvSpPr>
          <p:cNvPr id="55" name="矩形 54"/>
          <p:cNvSpPr/>
          <p:nvPr/>
        </p:nvSpPr>
        <p:spPr>
          <a:xfrm>
            <a:off x="4368466" y="1194180"/>
            <a:ext cx="645341" cy="707886"/>
          </a:xfrm>
          <a:prstGeom prst="rect">
            <a:avLst/>
          </a:prstGeom>
        </p:spPr>
        <p:txBody>
          <a:bodyPr wrap="square">
            <a:spAutoFit/>
          </a:bodyPr>
          <a:lstStyle/>
          <a:p>
            <a:r>
              <a:rPr lang="en-US" altLang="zh-CN" sz="4000" dirty="0" smtClean="0">
                <a:solidFill>
                  <a:srgbClr val="C00000"/>
                </a:solidFill>
              </a:rPr>
              <a:t>K</a:t>
            </a:r>
            <a:endParaRPr lang="zh-CN" altLang="en-US" sz="4000" dirty="0">
              <a:solidFill>
                <a:srgbClr val="C00000"/>
              </a:solidFill>
            </a:endParaRPr>
          </a:p>
        </p:txBody>
      </p:sp>
      <p:sp>
        <p:nvSpPr>
          <p:cNvPr id="38" name="矩形 37"/>
          <p:cNvSpPr/>
          <p:nvPr/>
        </p:nvSpPr>
        <p:spPr>
          <a:xfrm>
            <a:off x="4368466" y="1690738"/>
            <a:ext cx="645341" cy="707886"/>
          </a:xfrm>
          <a:prstGeom prst="rect">
            <a:avLst/>
          </a:prstGeom>
        </p:spPr>
        <p:txBody>
          <a:bodyPr wrap="square">
            <a:spAutoFit/>
          </a:bodyPr>
          <a:lstStyle/>
          <a:p>
            <a:r>
              <a:rPr lang="en-US" altLang="zh-CN" sz="4000" dirty="0" smtClean="0">
                <a:solidFill>
                  <a:srgbClr val="C00000"/>
                </a:solidFill>
              </a:rPr>
              <a:t>H</a:t>
            </a:r>
            <a:endParaRPr lang="zh-CN" altLang="en-US" sz="4000" dirty="0">
              <a:solidFill>
                <a:srgbClr val="C00000"/>
              </a:solidFill>
            </a:endParaRPr>
          </a:p>
        </p:txBody>
      </p:sp>
      <p:sp>
        <p:nvSpPr>
          <p:cNvPr id="42" name="Oval 6"/>
          <p:cNvSpPr>
            <a:spLocks noChangeArrowheads="1"/>
          </p:cNvSpPr>
          <p:nvPr/>
        </p:nvSpPr>
        <p:spPr bwMode="auto">
          <a:xfrm>
            <a:off x="10271462" y="2099236"/>
            <a:ext cx="716686" cy="995422"/>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smtClean="0"/>
              <a:t>HEJ</a:t>
            </a:r>
            <a:endParaRPr lang="en-US" altLang="zh-CN" sz="2000" dirty="0"/>
          </a:p>
        </p:txBody>
      </p:sp>
      <p:cxnSp>
        <p:nvCxnSpPr>
          <p:cNvPr id="56" name="直线连接符 55"/>
          <p:cNvCxnSpPr/>
          <p:nvPr/>
        </p:nvCxnSpPr>
        <p:spPr bwMode="auto">
          <a:xfrm flipH="1">
            <a:off x="10454392" y="1825069"/>
            <a:ext cx="106890" cy="463776"/>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57" name="直线连接符 56"/>
          <p:cNvCxnSpPr/>
          <p:nvPr/>
        </p:nvCxnSpPr>
        <p:spPr bwMode="auto">
          <a:xfrm>
            <a:off x="10926993" y="1733457"/>
            <a:ext cx="344169" cy="47853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58" name="Oval 6"/>
          <p:cNvSpPr>
            <a:spLocks noChangeArrowheads="1"/>
          </p:cNvSpPr>
          <p:nvPr/>
        </p:nvSpPr>
        <p:spPr bwMode="auto">
          <a:xfrm>
            <a:off x="10988148" y="2044681"/>
            <a:ext cx="716686" cy="562630"/>
          </a:xfrm>
          <a:prstGeom prst="ellipse">
            <a:avLst/>
          </a:prstGeom>
          <a:solidFill>
            <a:schemeClr val="accent1"/>
          </a:solidFill>
          <a:ln w="9525">
            <a:solidFill>
              <a:schemeClr val="tx1"/>
            </a:solidFill>
            <a:round/>
            <a:headEnd/>
            <a:tailEnd/>
          </a:ln>
        </p:spPr>
        <p:txBody>
          <a:bodyPr wrap="square"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dirty="0" smtClean="0"/>
              <a:t>G</a:t>
            </a:r>
            <a:endParaRPr lang="en-US" altLang="zh-CN" sz="2000" dirty="0"/>
          </a:p>
        </p:txBody>
      </p:sp>
      <p:grpSp>
        <p:nvGrpSpPr>
          <p:cNvPr id="59" name="Group 23"/>
          <p:cNvGrpSpPr>
            <a:grpSpLocks/>
          </p:cNvGrpSpPr>
          <p:nvPr/>
        </p:nvGrpSpPr>
        <p:grpSpPr bwMode="auto">
          <a:xfrm>
            <a:off x="7765962" y="3957920"/>
            <a:ext cx="3505200" cy="2743200"/>
            <a:chOff x="3360" y="2592"/>
            <a:chExt cx="2208" cy="1728"/>
          </a:xfrm>
        </p:grpSpPr>
        <p:sp>
          <p:nvSpPr>
            <p:cNvPr id="60" name="Line 22"/>
            <p:cNvSpPr>
              <a:spLocks noChangeShapeType="1"/>
            </p:cNvSpPr>
            <p:nvPr/>
          </p:nvSpPr>
          <p:spPr bwMode="auto">
            <a:xfrm>
              <a:off x="5040" y="3216"/>
              <a:ext cx="38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1" name="Line 21"/>
            <p:cNvSpPr>
              <a:spLocks noChangeShapeType="1"/>
            </p:cNvSpPr>
            <p:nvPr/>
          </p:nvSpPr>
          <p:spPr bwMode="auto">
            <a:xfrm>
              <a:off x="4848" y="3696"/>
              <a:ext cx="192"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 name="Freeform 20"/>
            <p:cNvSpPr>
              <a:spLocks/>
            </p:cNvSpPr>
            <p:nvPr/>
          </p:nvSpPr>
          <p:spPr bwMode="auto">
            <a:xfrm>
              <a:off x="4416" y="2784"/>
              <a:ext cx="576" cy="1344"/>
            </a:xfrm>
            <a:custGeom>
              <a:avLst/>
              <a:gdLst>
                <a:gd name="T0" fmla="*/ 0 w 576"/>
                <a:gd name="T1" fmla="*/ 0 h 1344"/>
                <a:gd name="T2" fmla="*/ 576 w 576"/>
                <a:gd name="T3" fmla="*/ 432 h 1344"/>
                <a:gd name="T4" fmla="*/ 432 w 576"/>
                <a:gd name="T5" fmla="*/ 912 h 1344"/>
                <a:gd name="T6" fmla="*/ 240 w 576"/>
                <a:gd name="T7" fmla="*/ 1344 h 1344"/>
                <a:gd name="T8" fmla="*/ 0 60000 65536"/>
                <a:gd name="T9" fmla="*/ 0 60000 65536"/>
                <a:gd name="T10" fmla="*/ 0 60000 65536"/>
                <a:gd name="T11" fmla="*/ 0 60000 65536"/>
                <a:gd name="T12" fmla="*/ 0 w 576"/>
                <a:gd name="T13" fmla="*/ 0 h 1344"/>
                <a:gd name="T14" fmla="*/ 576 w 576"/>
                <a:gd name="T15" fmla="*/ 1344 h 1344"/>
              </a:gdLst>
              <a:ahLst/>
              <a:cxnLst>
                <a:cxn ang="T8">
                  <a:pos x="T0" y="T1"/>
                </a:cxn>
                <a:cxn ang="T9">
                  <a:pos x="T2" y="T3"/>
                </a:cxn>
                <a:cxn ang="T10">
                  <a:pos x="T4" y="T5"/>
                </a:cxn>
                <a:cxn ang="T11">
                  <a:pos x="T6" y="T7"/>
                </a:cxn>
              </a:cxnLst>
              <a:rect l="T12" t="T13" r="T14" b="T15"/>
              <a:pathLst>
                <a:path w="576" h="1344">
                  <a:moveTo>
                    <a:pt x="0" y="0"/>
                  </a:moveTo>
                  <a:lnTo>
                    <a:pt x="576" y="432"/>
                  </a:lnTo>
                  <a:lnTo>
                    <a:pt x="432" y="912"/>
                  </a:lnTo>
                  <a:lnTo>
                    <a:pt x="240" y="1344"/>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63" name="Line 19"/>
            <p:cNvSpPr>
              <a:spLocks noChangeShapeType="1"/>
            </p:cNvSpPr>
            <p:nvPr/>
          </p:nvSpPr>
          <p:spPr bwMode="auto">
            <a:xfrm>
              <a:off x="4032" y="3648"/>
              <a:ext cx="24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4" name="Freeform 18"/>
            <p:cNvSpPr>
              <a:spLocks/>
            </p:cNvSpPr>
            <p:nvPr/>
          </p:nvSpPr>
          <p:spPr bwMode="auto">
            <a:xfrm>
              <a:off x="3792" y="3216"/>
              <a:ext cx="288" cy="960"/>
            </a:xfrm>
            <a:custGeom>
              <a:avLst/>
              <a:gdLst>
                <a:gd name="T0" fmla="*/ 0 w 288"/>
                <a:gd name="T1" fmla="*/ 0 h 960"/>
                <a:gd name="T2" fmla="*/ 288 w 288"/>
                <a:gd name="T3" fmla="*/ 480 h 960"/>
                <a:gd name="T4" fmla="*/ 48 w 288"/>
                <a:gd name="T5" fmla="*/ 960 h 960"/>
                <a:gd name="T6" fmla="*/ 0 60000 65536"/>
                <a:gd name="T7" fmla="*/ 0 60000 65536"/>
                <a:gd name="T8" fmla="*/ 0 60000 65536"/>
                <a:gd name="T9" fmla="*/ 0 w 288"/>
                <a:gd name="T10" fmla="*/ 0 h 960"/>
                <a:gd name="T11" fmla="*/ 288 w 288"/>
                <a:gd name="T12" fmla="*/ 960 h 960"/>
              </a:gdLst>
              <a:ahLst/>
              <a:cxnLst>
                <a:cxn ang="T6">
                  <a:pos x="T0" y="T1"/>
                </a:cxn>
                <a:cxn ang="T7">
                  <a:pos x="T2" y="T3"/>
                </a:cxn>
                <a:cxn ang="T8">
                  <a:pos x="T4" y="T5"/>
                </a:cxn>
              </a:cxnLst>
              <a:rect l="T9" t="T10" r="T11" b="T12"/>
              <a:pathLst>
                <a:path w="288" h="960">
                  <a:moveTo>
                    <a:pt x="0" y="0"/>
                  </a:moveTo>
                  <a:lnTo>
                    <a:pt x="288" y="480"/>
                  </a:lnTo>
                  <a:lnTo>
                    <a:pt x="48" y="96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65" name="Freeform 17"/>
            <p:cNvSpPr>
              <a:spLocks/>
            </p:cNvSpPr>
            <p:nvPr/>
          </p:nvSpPr>
          <p:spPr bwMode="auto">
            <a:xfrm>
              <a:off x="3456" y="2736"/>
              <a:ext cx="960" cy="1008"/>
            </a:xfrm>
            <a:custGeom>
              <a:avLst/>
              <a:gdLst>
                <a:gd name="T0" fmla="*/ 960 w 960"/>
                <a:gd name="T1" fmla="*/ 0 h 1008"/>
                <a:gd name="T2" fmla="*/ 288 w 960"/>
                <a:gd name="T3" fmla="*/ 528 h 1008"/>
                <a:gd name="T4" fmla="*/ 0 w 960"/>
                <a:gd name="T5" fmla="*/ 1008 h 1008"/>
                <a:gd name="T6" fmla="*/ 0 60000 65536"/>
                <a:gd name="T7" fmla="*/ 0 60000 65536"/>
                <a:gd name="T8" fmla="*/ 0 60000 65536"/>
                <a:gd name="T9" fmla="*/ 0 w 960"/>
                <a:gd name="T10" fmla="*/ 0 h 1008"/>
                <a:gd name="T11" fmla="*/ 960 w 960"/>
                <a:gd name="T12" fmla="*/ 1008 h 1008"/>
              </a:gdLst>
              <a:ahLst/>
              <a:cxnLst>
                <a:cxn ang="T6">
                  <a:pos x="T0" y="T1"/>
                </a:cxn>
                <a:cxn ang="T7">
                  <a:pos x="T2" y="T3"/>
                </a:cxn>
                <a:cxn ang="T8">
                  <a:pos x="T4" y="T5"/>
                </a:cxn>
              </a:cxnLst>
              <a:rect l="T9" t="T10" r="T11" b="T12"/>
              <a:pathLst>
                <a:path w="960" h="1008">
                  <a:moveTo>
                    <a:pt x="960" y="0"/>
                  </a:moveTo>
                  <a:lnTo>
                    <a:pt x="288" y="528"/>
                  </a:lnTo>
                  <a:lnTo>
                    <a:pt x="0" y="1008"/>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66" name="Oval 6"/>
            <p:cNvSpPr>
              <a:spLocks noChangeArrowheads="1"/>
            </p:cNvSpPr>
            <p:nvPr/>
          </p:nvSpPr>
          <p:spPr bwMode="auto">
            <a:xfrm>
              <a:off x="4272" y="259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dirty="0"/>
                <a:t>A</a:t>
              </a:r>
            </a:p>
          </p:txBody>
        </p:sp>
        <p:sp>
          <p:nvSpPr>
            <p:cNvPr id="67" name="Oval 7"/>
            <p:cNvSpPr>
              <a:spLocks noChangeArrowheads="1"/>
            </p:cNvSpPr>
            <p:nvPr/>
          </p:nvSpPr>
          <p:spPr bwMode="auto">
            <a:xfrm>
              <a:off x="4896" y="307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C</a:t>
              </a:r>
            </a:p>
          </p:txBody>
        </p:sp>
        <p:sp>
          <p:nvSpPr>
            <p:cNvPr id="68" name="Oval 8"/>
            <p:cNvSpPr>
              <a:spLocks noChangeArrowheads="1"/>
            </p:cNvSpPr>
            <p:nvPr/>
          </p:nvSpPr>
          <p:spPr bwMode="auto">
            <a:xfrm>
              <a:off x="4896" y="3984"/>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J</a:t>
              </a:r>
            </a:p>
          </p:txBody>
        </p:sp>
        <p:sp>
          <p:nvSpPr>
            <p:cNvPr id="69" name="Oval 9"/>
            <p:cNvSpPr>
              <a:spLocks noChangeArrowheads="1"/>
            </p:cNvSpPr>
            <p:nvPr/>
          </p:nvSpPr>
          <p:spPr bwMode="auto">
            <a:xfrm>
              <a:off x="4512" y="3984"/>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H</a:t>
              </a:r>
            </a:p>
          </p:txBody>
        </p:sp>
        <p:sp>
          <p:nvSpPr>
            <p:cNvPr id="70" name="Oval 10"/>
            <p:cNvSpPr>
              <a:spLocks noChangeArrowheads="1"/>
            </p:cNvSpPr>
            <p:nvPr/>
          </p:nvSpPr>
          <p:spPr bwMode="auto">
            <a:xfrm>
              <a:off x="3696" y="3984"/>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K</a:t>
              </a:r>
            </a:p>
          </p:txBody>
        </p:sp>
        <p:sp>
          <p:nvSpPr>
            <p:cNvPr id="71" name="Oval 11"/>
            <p:cNvSpPr>
              <a:spLocks noChangeArrowheads="1"/>
            </p:cNvSpPr>
            <p:nvPr/>
          </p:nvSpPr>
          <p:spPr bwMode="auto">
            <a:xfrm>
              <a:off x="4128" y="3984"/>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I</a:t>
              </a:r>
            </a:p>
          </p:txBody>
        </p:sp>
        <p:sp>
          <p:nvSpPr>
            <p:cNvPr id="72" name="Oval 12"/>
            <p:cNvSpPr>
              <a:spLocks noChangeArrowheads="1"/>
            </p:cNvSpPr>
            <p:nvPr/>
          </p:nvSpPr>
          <p:spPr bwMode="auto">
            <a:xfrm>
              <a:off x="3648" y="307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B</a:t>
              </a:r>
            </a:p>
          </p:txBody>
        </p:sp>
        <p:sp>
          <p:nvSpPr>
            <p:cNvPr id="73" name="Oval 13"/>
            <p:cNvSpPr>
              <a:spLocks noChangeArrowheads="1"/>
            </p:cNvSpPr>
            <p:nvPr/>
          </p:nvSpPr>
          <p:spPr bwMode="auto">
            <a:xfrm>
              <a:off x="5280" y="355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G</a:t>
              </a:r>
            </a:p>
          </p:txBody>
        </p:sp>
        <p:sp>
          <p:nvSpPr>
            <p:cNvPr id="74" name="Oval 14"/>
            <p:cNvSpPr>
              <a:spLocks noChangeArrowheads="1"/>
            </p:cNvSpPr>
            <p:nvPr/>
          </p:nvSpPr>
          <p:spPr bwMode="auto">
            <a:xfrm>
              <a:off x="4704" y="355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E</a:t>
              </a:r>
            </a:p>
          </p:txBody>
        </p:sp>
        <p:sp>
          <p:nvSpPr>
            <p:cNvPr id="75" name="Oval 15"/>
            <p:cNvSpPr>
              <a:spLocks noChangeArrowheads="1"/>
            </p:cNvSpPr>
            <p:nvPr/>
          </p:nvSpPr>
          <p:spPr bwMode="auto">
            <a:xfrm>
              <a:off x="3936" y="3504"/>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F</a:t>
              </a:r>
            </a:p>
          </p:txBody>
        </p:sp>
        <p:sp>
          <p:nvSpPr>
            <p:cNvPr id="76" name="Oval 16"/>
            <p:cNvSpPr>
              <a:spLocks noChangeArrowheads="1"/>
            </p:cNvSpPr>
            <p:nvPr/>
          </p:nvSpPr>
          <p:spPr bwMode="auto">
            <a:xfrm>
              <a:off x="3360" y="3552"/>
              <a:ext cx="288" cy="336"/>
            </a:xfrm>
            <a:prstGeom prst="ellipse">
              <a:avLst/>
            </a:prstGeom>
            <a:solidFill>
              <a:schemeClr val="accent1"/>
            </a:solidFill>
            <a:ln w="9525">
              <a:solidFill>
                <a:schemeClr val="tx1"/>
              </a:solidFill>
              <a:round/>
              <a:headEnd/>
              <a:tailEnd/>
            </a:ln>
          </p:spPr>
          <p:txBody>
            <a:bodyPr anchor="ctr">
              <a:spAutoFit/>
            </a:bodyPr>
            <a:lstStyle>
              <a:lvl1pPr>
                <a:defRPr kumimoji="1" sz="3200" b="1">
                  <a:solidFill>
                    <a:schemeClr val="tx1"/>
                  </a:solidFill>
                  <a:latin typeface="Times New Roman" charset="0"/>
                  <a:ea typeface="宋体" charset="-122"/>
                </a:defRPr>
              </a:lvl1pPr>
              <a:lvl2pPr marL="742950" indent="-285750">
                <a:defRPr kumimoji="1" sz="3200" b="1">
                  <a:solidFill>
                    <a:schemeClr val="tx1"/>
                  </a:solidFill>
                  <a:latin typeface="Times New Roman" charset="0"/>
                  <a:ea typeface="宋体" charset="-122"/>
                </a:defRPr>
              </a:lvl2pPr>
              <a:lvl3pPr marL="1143000" indent="-228600">
                <a:defRPr kumimoji="1" sz="3200" b="1">
                  <a:solidFill>
                    <a:schemeClr val="tx1"/>
                  </a:solidFill>
                  <a:latin typeface="Times New Roman" charset="0"/>
                  <a:ea typeface="宋体" charset="-122"/>
                </a:defRPr>
              </a:lvl3pPr>
              <a:lvl4pPr marL="1600200" indent="-228600">
                <a:defRPr kumimoji="1" sz="3200" b="1">
                  <a:solidFill>
                    <a:schemeClr val="tx1"/>
                  </a:solidFill>
                  <a:latin typeface="Times New Roman" charset="0"/>
                  <a:ea typeface="宋体" charset="-122"/>
                </a:defRPr>
              </a:lvl4pPr>
              <a:lvl5pPr marL="2057400" indent="-228600">
                <a:defRPr kumimoji="1" sz="32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32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32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32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3200" b="1">
                  <a:solidFill>
                    <a:schemeClr val="tx1"/>
                  </a:solidFill>
                  <a:latin typeface="Times New Roman" charset="0"/>
                  <a:ea typeface="宋体" charset="-122"/>
                </a:defRPr>
              </a:lvl9pPr>
            </a:lstStyle>
            <a:p>
              <a:pPr algn="ctr" eaLnBrk="1" hangingPunct="1">
                <a:spcBef>
                  <a:spcPct val="50000"/>
                </a:spcBef>
              </a:pPr>
              <a:r>
                <a:rPr lang="en-US" altLang="zh-CN" sz="2000"/>
                <a:t>D</a:t>
              </a:r>
            </a:p>
          </p:txBody>
        </p:sp>
      </p:grpSp>
      <p:sp>
        <p:nvSpPr>
          <p:cNvPr id="77" name="矩形 76"/>
          <p:cNvSpPr/>
          <p:nvPr/>
        </p:nvSpPr>
        <p:spPr>
          <a:xfrm>
            <a:off x="5770866" y="1175256"/>
            <a:ext cx="645341" cy="707886"/>
          </a:xfrm>
          <a:prstGeom prst="rect">
            <a:avLst/>
          </a:prstGeom>
        </p:spPr>
        <p:txBody>
          <a:bodyPr wrap="square">
            <a:spAutoFit/>
          </a:bodyPr>
          <a:lstStyle/>
          <a:p>
            <a:r>
              <a:rPr lang="en-US" altLang="zh-CN" sz="4000">
                <a:solidFill>
                  <a:srgbClr val="C00000"/>
                </a:solidFill>
              </a:rPr>
              <a:t>J</a:t>
            </a:r>
            <a:endParaRPr lang="zh-CN" altLang="en-US" sz="4000" dirty="0">
              <a:solidFill>
                <a:srgbClr val="C00000"/>
              </a:solidFill>
            </a:endParaRPr>
          </a:p>
        </p:txBody>
      </p:sp>
      <p:sp>
        <p:nvSpPr>
          <p:cNvPr id="78" name="矩形 77"/>
          <p:cNvSpPr/>
          <p:nvPr/>
        </p:nvSpPr>
        <p:spPr>
          <a:xfrm>
            <a:off x="5567356" y="1637934"/>
            <a:ext cx="645341" cy="707886"/>
          </a:xfrm>
          <a:prstGeom prst="rect">
            <a:avLst/>
          </a:prstGeom>
        </p:spPr>
        <p:txBody>
          <a:bodyPr wrap="square">
            <a:spAutoFit/>
          </a:bodyPr>
          <a:lstStyle/>
          <a:p>
            <a:r>
              <a:rPr lang="en-US" altLang="zh-CN" sz="4000" dirty="0" smtClean="0">
                <a:solidFill>
                  <a:srgbClr val="C00000"/>
                </a:solidFill>
              </a:rPr>
              <a:t>G</a:t>
            </a:r>
            <a:endParaRPr lang="zh-CN" altLang="en-US" sz="4000" dirty="0">
              <a:solidFill>
                <a:srgbClr val="C00000"/>
              </a:solidFill>
            </a:endParaRPr>
          </a:p>
        </p:txBody>
      </p:sp>
      <p:sp>
        <p:nvSpPr>
          <p:cNvPr id="79" name="矩形 78"/>
          <p:cNvSpPr/>
          <p:nvPr/>
        </p:nvSpPr>
        <p:spPr>
          <a:xfrm>
            <a:off x="4851064" y="2132549"/>
            <a:ext cx="607821" cy="707886"/>
          </a:xfrm>
          <a:prstGeom prst="rect">
            <a:avLst/>
          </a:prstGeom>
        </p:spPr>
        <p:txBody>
          <a:bodyPr wrap="square">
            <a:spAutoFit/>
          </a:bodyPr>
          <a:lstStyle/>
          <a:p>
            <a:r>
              <a:rPr lang="en-US" altLang="zh-CN" sz="4000" dirty="0" smtClean="0">
                <a:solidFill>
                  <a:srgbClr val="C00000"/>
                </a:solidFill>
              </a:rPr>
              <a:t>E</a:t>
            </a:r>
            <a:endParaRPr lang="zh-CN" altLang="en-US" sz="4000" dirty="0">
              <a:solidFill>
                <a:srgbClr val="C00000"/>
              </a:solidFill>
            </a:endParaRPr>
          </a:p>
        </p:txBody>
      </p:sp>
      <p:sp>
        <p:nvSpPr>
          <p:cNvPr id="80" name="矩形 79"/>
          <p:cNvSpPr/>
          <p:nvPr/>
        </p:nvSpPr>
        <p:spPr>
          <a:xfrm>
            <a:off x="5748028" y="2132549"/>
            <a:ext cx="607821" cy="707886"/>
          </a:xfrm>
          <a:prstGeom prst="rect">
            <a:avLst/>
          </a:prstGeom>
        </p:spPr>
        <p:txBody>
          <a:bodyPr wrap="square">
            <a:spAutoFit/>
          </a:bodyPr>
          <a:lstStyle/>
          <a:p>
            <a:r>
              <a:rPr lang="en-US" altLang="zh-CN" sz="4000" dirty="0" smtClean="0">
                <a:solidFill>
                  <a:srgbClr val="C00000"/>
                </a:solidFill>
              </a:rPr>
              <a:t>C</a:t>
            </a:r>
            <a:endParaRPr lang="zh-CN" altLang="en-US" sz="4000" dirty="0">
              <a:solidFill>
                <a:srgbClr val="C00000"/>
              </a:solidFill>
            </a:endParaRPr>
          </a:p>
        </p:txBody>
      </p:sp>
    </p:spTree>
    <p:extLst>
      <p:ext uri="{BB962C8B-B14F-4D97-AF65-F5344CB8AC3E}">
        <p14:creationId xmlns:p14="http://schemas.microsoft.com/office/powerpoint/2010/main" val="2018248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6"/>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58"/>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wipe(up)">
                                      <p:cBhvr>
                                        <p:cTn id="45" dur="500"/>
                                        <p:tgtEl>
                                          <p:spTgt spid="5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0" grpId="0" animBg="1"/>
      <p:bldP spid="38" grpId="0"/>
      <p:bldP spid="42" grpId="0" animBg="1"/>
      <p:bldP spid="58" grpId="0" animBg="1"/>
      <p:bldP spid="77" grpId="0"/>
      <p:bldP spid="78" grpId="0"/>
      <p:bldP spid="79" grpId="0"/>
      <p:bldP spid="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5"/>
          <p:cNvSpPr>
            <a:spLocks noGrp="1" noChangeArrowheads="1"/>
          </p:cNvSpPr>
          <p:nvPr>
            <p:ph type="body" idx="1"/>
          </p:nvPr>
        </p:nvSpPr>
        <p:spPr>
          <a:xfrm>
            <a:off x="520274" y="1004433"/>
            <a:ext cx="11876591" cy="5681799"/>
          </a:xfrm>
        </p:spPr>
        <p:txBody>
          <a:bodyPr/>
          <a:lstStyle/>
          <a:p>
            <a:pPr lvl="1" eaLnBrk="1" hangingPunct="1"/>
            <a:r>
              <a:rPr lang="zh-CN" altLang="en-US" dirty="0">
                <a:solidFill>
                  <a:schemeClr val="tx2"/>
                </a:solidFill>
              </a:rPr>
              <a:t>孩子结点</a:t>
            </a:r>
            <a:endParaRPr lang="en-US" altLang="zh-CN" dirty="0">
              <a:solidFill>
                <a:schemeClr val="tx2"/>
              </a:solidFill>
            </a:endParaRPr>
          </a:p>
          <a:p>
            <a:pPr marL="457200" lvl="1" indent="0" eaLnBrk="1" hangingPunct="1">
              <a:buNone/>
            </a:pPr>
            <a:r>
              <a:rPr lang="zh-CN" altLang="en-US" sz="2000" b="0" dirty="0"/>
              <a:t>      </a:t>
            </a:r>
            <a:r>
              <a:rPr lang="zh-CN" altLang="en-US" sz="2400" b="0" dirty="0"/>
              <a:t>结点的子树的根称为该结点的孩子，如</a:t>
            </a:r>
            <a:r>
              <a:rPr lang="en-US" altLang="zh-CN" sz="2400" b="0" dirty="0"/>
              <a:t>r</a:t>
            </a:r>
            <a:r>
              <a:rPr lang="zh-CN" altLang="en-US" sz="2400" b="0" dirty="0"/>
              <a:t>的孩子为</a:t>
            </a:r>
            <a:r>
              <a:rPr lang="en-US" altLang="zh-CN" sz="2400" b="0" dirty="0" err="1"/>
              <a:t>a,b</a:t>
            </a:r>
            <a:endParaRPr lang="zh-CN" altLang="en-US" sz="3200" b="0" dirty="0"/>
          </a:p>
          <a:p>
            <a:pPr lvl="1" eaLnBrk="1" hangingPunct="1"/>
            <a:r>
              <a:rPr lang="zh-CN" altLang="en-US" dirty="0">
                <a:solidFill>
                  <a:schemeClr val="tx2"/>
                </a:solidFill>
              </a:rPr>
              <a:t>双亲结点</a:t>
            </a:r>
            <a:endParaRPr lang="en-US" altLang="zh-CN" dirty="0">
              <a:solidFill>
                <a:schemeClr val="tx2"/>
              </a:solidFill>
            </a:endParaRPr>
          </a:p>
          <a:p>
            <a:pPr marL="457200" lvl="1" indent="0" eaLnBrk="1" hangingPunct="1">
              <a:buNone/>
            </a:pPr>
            <a:r>
              <a:rPr lang="zh-CN" altLang="en-US" sz="2000" b="0" dirty="0"/>
              <a:t>      </a:t>
            </a:r>
            <a:r>
              <a:rPr lang="en-US" altLang="zh-CN" sz="2400" b="0" dirty="0" err="1"/>
              <a:t>c,d,e</a:t>
            </a:r>
            <a:r>
              <a:rPr lang="zh-CN" altLang="en-US" sz="2400" b="0" dirty="0"/>
              <a:t>的双亲结点为</a:t>
            </a:r>
            <a:r>
              <a:rPr lang="en-US" altLang="zh-CN" sz="2400" b="0" dirty="0"/>
              <a:t>a</a:t>
            </a:r>
            <a:endParaRPr lang="en-US" altLang="zh-CN" sz="2000" b="0" dirty="0"/>
          </a:p>
          <a:p>
            <a:pPr lvl="1" eaLnBrk="1" hangingPunct="1"/>
            <a:r>
              <a:rPr lang="zh-CN" altLang="en-US" dirty="0">
                <a:solidFill>
                  <a:schemeClr val="tx2"/>
                </a:solidFill>
              </a:rPr>
              <a:t>兄弟结点</a:t>
            </a:r>
            <a:endParaRPr lang="en-US" altLang="zh-CN" sz="2000" dirty="0">
              <a:solidFill>
                <a:schemeClr val="tx2"/>
              </a:solidFill>
            </a:endParaRPr>
          </a:p>
          <a:p>
            <a:pPr marL="457200" lvl="1" indent="0" eaLnBrk="1" hangingPunct="1">
              <a:buNone/>
            </a:pPr>
            <a:r>
              <a:rPr lang="en-US" altLang="zh-CN" sz="2000" b="0" dirty="0"/>
              <a:t>     </a:t>
            </a:r>
            <a:r>
              <a:rPr lang="zh-CN" altLang="en-US" sz="2400" b="0" dirty="0"/>
              <a:t>同一个双亲的孩子互称兄弟，如</a:t>
            </a:r>
            <a:r>
              <a:rPr lang="en-US" altLang="zh-CN" sz="2400" b="0" dirty="0" err="1"/>
              <a:t>c,d,e</a:t>
            </a:r>
            <a:r>
              <a:rPr lang="zh-CN" altLang="en-US" sz="2400" b="0" dirty="0"/>
              <a:t>为兄弟</a:t>
            </a:r>
            <a:endParaRPr lang="en-US" altLang="zh-CN" sz="2400" b="0" dirty="0"/>
          </a:p>
          <a:p>
            <a:pPr lvl="1" eaLnBrk="1" hangingPunct="1"/>
            <a:r>
              <a:rPr lang="zh-CN" altLang="en-US" dirty="0">
                <a:solidFill>
                  <a:schemeClr val="tx2"/>
                </a:solidFill>
              </a:rPr>
              <a:t>堂兄弟结点</a:t>
            </a:r>
            <a:endParaRPr lang="en-US" altLang="zh-CN" dirty="0">
              <a:solidFill>
                <a:schemeClr val="tx2"/>
              </a:solidFill>
            </a:endParaRPr>
          </a:p>
          <a:p>
            <a:pPr marL="457200" lvl="1" indent="0" eaLnBrk="1" hangingPunct="1">
              <a:buNone/>
            </a:pPr>
            <a:r>
              <a:rPr lang="en-US" altLang="zh-CN" dirty="0"/>
              <a:t>    </a:t>
            </a:r>
            <a:r>
              <a:rPr lang="zh-CN" altLang="en-US" sz="2400" b="0" dirty="0"/>
              <a:t>其双亲在同一层的结点互为堂兄弟，如</a:t>
            </a:r>
            <a:r>
              <a:rPr lang="en-US" altLang="zh-CN" sz="2400" b="0" dirty="0"/>
              <a:t>d</a:t>
            </a:r>
            <a:r>
              <a:rPr lang="zh-CN" altLang="en-US" sz="2400" b="0" dirty="0"/>
              <a:t>与</a:t>
            </a:r>
            <a:r>
              <a:rPr lang="en-US" altLang="zh-CN" sz="2400" b="0" dirty="0"/>
              <a:t>f</a:t>
            </a:r>
            <a:r>
              <a:rPr lang="zh-CN" altLang="en-US" sz="2400" b="0" dirty="0"/>
              <a:t>是堂兄弟</a:t>
            </a:r>
            <a:endParaRPr lang="en-US" altLang="zh-CN" sz="2400" b="0" dirty="0"/>
          </a:p>
          <a:p>
            <a:pPr lvl="1" eaLnBrk="1" hangingPunct="1"/>
            <a:r>
              <a:rPr lang="zh-CN" altLang="en-US" dirty="0">
                <a:solidFill>
                  <a:schemeClr val="tx2"/>
                </a:solidFill>
              </a:rPr>
              <a:t>祖先结点</a:t>
            </a:r>
            <a:endParaRPr lang="en-US" altLang="zh-CN" dirty="0">
              <a:solidFill>
                <a:schemeClr val="tx2"/>
              </a:solidFill>
            </a:endParaRPr>
          </a:p>
          <a:p>
            <a:pPr marL="457200" lvl="1" indent="0" eaLnBrk="1" hangingPunct="1">
              <a:buNone/>
            </a:pPr>
            <a:r>
              <a:rPr lang="zh-CN" altLang="en-US" sz="2000" b="0" dirty="0"/>
              <a:t>     </a:t>
            </a:r>
            <a:r>
              <a:rPr lang="zh-CN" altLang="en-US" sz="2400" b="0" dirty="0"/>
              <a:t>结点的祖先是从根到该结点所经分支上的所有结点，如</a:t>
            </a:r>
            <a:r>
              <a:rPr lang="en-US" altLang="zh-CN" sz="2400" b="0" dirty="0"/>
              <a:t>g</a:t>
            </a:r>
            <a:r>
              <a:rPr lang="zh-CN" altLang="en-US" sz="2400" b="0" dirty="0"/>
              <a:t>的祖先为</a:t>
            </a:r>
            <a:r>
              <a:rPr lang="en-US" altLang="zh-CN" sz="2400" b="0" dirty="0" err="1"/>
              <a:t>r,a,e</a:t>
            </a:r>
            <a:endParaRPr lang="en-US" altLang="zh-CN" sz="2400" b="0" dirty="0"/>
          </a:p>
          <a:p>
            <a:pPr lvl="1" eaLnBrk="1" hangingPunct="1"/>
            <a:r>
              <a:rPr lang="zh-CN" altLang="en-US" dirty="0">
                <a:solidFill>
                  <a:schemeClr val="tx2"/>
                </a:solidFill>
              </a:rPr>
              <a:t>子孙结点</a:t>
            </a:r>
            <a:endParaRPr lang="en-US" altLang="zh-CN" dirty="0">
              <a:solidFill>
                <a:schemeClr val="tx2"/>
              </a:solidFill>
            </a:endParaRPr>
          </a:p>
          <a:p>
            <a:pPr marL="457200" lvl="1" indent="0" eaLnBrk="1" hangingPunct="1">
              <a:buNone/>
            </a:pPr>
            <a:r>
              <a:rPr lang="en-US" altLang="zh-CN" sz="2000" b="0" dirty="0"/>
              <a:t>    </a:t>
            </a:r>
            <a:r>
              <a:rPr lang="zh-CN" altLang="en-US" sz="2400" b="0" dirty="0"/>
              <a:t>以某结点为根的子树中的任一结点都称为该结点的子孙，如</a:t>
            </a:r>
            <a:r>
              <a:rPr lang="en-US" altLang="zh-CN" sz="2400" b="0" dirty="0"/>
              <a:t>a</a:t>
            </a:r>
            <a:r>
              <a:rPr lang="zh-CN" altLang="en-US" sz="2400" b="0" dirty="0"/>
              <a:t>的子孙为</a:t>
            </a:r>
            <a:r>
              <a:rPr lang="en-US" altLang="zh-CN" sz="2400" b="0" dirty="0" err="1"/>
              <a:t>c,d,e,g,h</a:t>
            </a:r>
            <a:endParaRPr lang="zh-CN" altLang="en-US" sz="2400" b="0" dirty="0"/>
          </a:p>
          <a:p>
            <a:pPr marL="457200" lvl="1" indent="0" eaLnBrk="1" hangingPunct="1">
              <a:buNone/>
            </a:pPr>
            <a:endParaRPr lang="zh-CN" altLang="en-US" sz="2000" b="0" dirty="0"/>
          </a:p>
          <a:p>
            <a:pPr lvl="2" eaLnBrk="1" hangingPunct="1"/>
            <a:endParaRPr lang="zh-CN" altLang="en-US" dirty="0"/>
          </a:p>
          <a:p>
            <a:pPr marL="0" indent="0" eaLnBrk="1" hangingPunct="1">
              <a:buNone/>
            </a:pPr>
            <a:endParaRPr lang="zh-CN" altLang="en-US" dirty="0"/>
          </a:p>
        </p:txBody>
      </p:sp>
      <p:sp>
        <p:nvSpPr>
          <p:cNvPr id="5" name="Rectangle 1031"/>
          <p:cNvSpPr>
            <a:spLocks noGrp="1" noChangeArrowheads="1"/>
          </p:cNvSpPr>
          <p:nvPr>
            <p:ph type="title"/>
          </p:nvPr>
        </p:nvSpPr>
        <p:spPr>
          <a:xfrm>
            <a:off x="1481667" y="228600"/>
            <a:ext cx="10390717" cy="762000"/>
          </a:xfrm>
        </p:spPr>
        <p:txBody>
          <a:bodyPr/>
          <a:lstStyle/>
          <a:p>
            <a:pPr eaLnBrk="1" hangingPunct="1"/>
            <a:r>
              <a:rPr lang="en-US" altLang="zh-CN"/>
              <a:t>6</a:t>
            </a:r>
            <a:r>
              <a:rPr lang="zh-CN" altLang="en-US"/>
              <a:t>.1 基本术语</a:t>
            </a:r>
          </a:p>
        </p:txBody>
      </p:sp>
      <p:grpSp>
        <p:nvGrpSpPr>
          <p:cNvPr id="4" name="Group 8">
            <a:extLst>
              <a:ext uri="{FF2B5EF4-FFF2-40B4-BE49-F238E27FC236}">
                <a16:creationId xmlns:a16="http://schemas.microsoft.com/office/drawing/2014/main" xmlns="" id="{3F607E25-6BBF-4412-BCFF-425F69E7DB46}"/>
              </a:ext>
            </a:extLst>
          </p:cNvPr>
          <p:cNvGrpSpPr>
            <a:grpSpLocks/>
          </p:cNvGrpSpPr>
          <p:nvPr/>
        </p:nvGrpSpPr>
        <p:grpSpPr bwMode="auto">
          <a:xfrm>
            <a:off x="8544394" y="1199213"/>
            <a:ext cx="3020634" cy="3723451"/>
            <a:chOff x="2736" y="902"/>
            <a:chExt cx="1872" cy="2037"/>
          </a:xfrm>
        </p:grpSpPr>
        <p:sp>
          <p:nvSpPr>
            <p:cNvPr id="6" name="AutoShape 9">
              <a:extLst>
                <a:ext uri="{FF2B5EF4-FFF2-40B4-BE49-F238E27FC236}">
                  <a16:creationId xmlns:a16="http://schemas.microsoft.com/office/drawing/2014/main" xmlns="" id="{60D84AD4-EBE6-468C-A615-23B999324D85}"/>
                </a:ext>
              </a:extLst>
            </p:cNvPr>
            <p:cNvSpPr>
              <a:spLocks noChangeArrowheads="1"/>
            </p:cNvSpPr>
            <p:nvPr/>
          </p:nvSpPr>
          <p:spPr bwMode="auto">
            <a:xfrm>
              <a:off x="3683" y="1048"/>
              <a:ext cx="111"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7" name="AutoShape 10">
              <a:extLst>
                <a:ext uri="{FF2B5EF4-FFF2-40B4-BE49-F238E27FC236}">
                  <a16:creationId xmlns:a16="http://schemas.microsoft.com/office/drawing/2014/main" xmlns="" id="{397214D0-D1CA-4E6D-993F-C1622C0568B9}"/>
                </a:ext>
              </a:extLst>
            </p:cNvPr>
            <p:cNvSpPr>
              <a:spLocks noChangeArrowheads="1"/>
            </p:cNvSpPr>
            <p:nvPr/>
          </p:nvSpPr>
          <p:spPr bwMode="auto">
            <a:xfrm>
              <a:off x="3264" y="144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8" name="AutoShape 11">
              <a:extLst>
                <a:ext uri="{FF2B5EF4-FFF2-40B4-BE49-F238E27FC236}">
                  <a16:creationId xmlns:a16="http://schemas.microsoft.com/office/drawing/2014/main" xmlns="" id="{22299F4F-B848-4D02-96DE-D0DD1C6264FD}"/>
                </a:ext>
              </a:extLst>
            </p:cNvPr>
            <p:cNvSpPr>
              <a:spLocks noChangeArrowheads="1"/>
            </p:cNvSpPr>
            <p:nvPr/>
          </p:nvSpPr>
          <p:spPr bwMode="auto">
            <a:xfrm>
              <a:off x="4032" y="1427"/>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9" name="AutoShape 12">
              <a:extLst>
                <a:ext uri="{FF2B5EF4-FFF2-40B4-BE49-F238E27FC236}">
                  <a16:creationId xmlns:a16="http://schemas.microsoft.com/office/drawing/2014/main" xmlns="" id="{55875229-E08B-48DA-96E3-36F41D88BB36}"/>
                </a:ext>
              </a:extLst>
            </p:cNvPr>
            <p:cNvSpPr>
              <a:spLocks noChangeArrowheads="1"/>
            </p:cNvSpPr>
            <p:nvPr/>
          </p:nvSpPr>
          <p:spPr bwMode="auto">
            <a:xfrm>
              <a:off x="2956"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0" name="AutoShape 13">
              <a:extLst>
                <a:ext uri="{FF2B5EF4-FFF2-40B4-BE49-F238E27FC236}">
                  <a16:creationId xmlns:a16="http://schemas.microsoft.com/office/drawing/2014/main" xmlns="" id="{4FC1E863-C530-4249-A7AA-E23E5E44DF53}"/>
                </a:ext>
              </a:extLst>
            </p:cNvPr>
            <p:cNvSpPr>
              <a:spLocks noChangeArrowheads="1"/>
            </p:cNvSpPr>
            <p:nvPr/>
          </p:nvSpPr>
          <p:spPr bwMode="auto">
            <a:xfrm>
              <a:off x="3287"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1" name="AutoShape 14">
              <a:extLst>
                <a:ext uri="{FF2B5EF4-FFF2-40B4-BE49-F238E27FC236}">
                  <a16:creationId xmlns:a16="http://schemas.microsoft.com/office/drawing/2014/main" xmlns="" id="{AC7C21FB-2C91-4AB5-B6B5-2E3EF952E68E}"/>
                </a:ext>
              </a:extLst>
            </p:cNvPr>
            <p:cNvSpPr>
              <a:spLocks noChangeArrowheads="1"/>
            </p:cNvSpPr>
            <p:nvPr/>
          </p:nvSpPr>
          <p:spPr bwMode="auto">
            <a:xfrm>
              <a:off x="3596"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2" name="AutoShape 15">
              <a:extLst>
                <a:ext uri="{FF2B5EF4-FFF2-40B4-BE49-F238E27FC236}">
                  <a16:creationId xmlns:a16="http://schemas.microsoft.com/office/drawing/2014/main" xmlns="" id="{C2312BA6-2A12-4ADE-A363-4CFE2E4EF26E}"/>
                </a:ext>
              </a:extLst>
            </p:cNvPr>
            <p:cNvSpPr>
              <a:spLocks noChangeArrowheads="1"/>
            </p:cNvSpPr>
            <p:nvPr/>
          </p:nvSpPr>
          <p:spPr bwMode="auto">
            <a:xfrm>
              <a:off x="4333"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3" name="AutoShape 16">
              <a:extLst>
                <a:ext uri="{FF2B5EF4-FFF2-40B4-BE49-F238E27FC236}">
                  <a16:creationId xmlns:a16="http://schemas.microsoft.com/office/drawing/2014/main" xmlns="" id="{AA1BE1E1-AE51-43E7-BE80-E2E0A856605A}"/>
                </a:ext>
              </a:extLst>
            </p:cNvPr>
            <p:cNvSpPr>
              <a:spLocks noChangeArrowheads="1"/>
            </p:cNvSpPr>
            <p:nvPr/>
          </p:nvSpPr>
          <p:spPr bwMode="auto">
            <a:xfrm>
              <a:off x="3397" y="258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4" name="AutoShape 17">
              <a:extLst>
                <a:ext uri="{FF2B5EF4-FFF2-40B4-BE49-F238E27FC236}">
                  <a16:creationId xmlns:a16="http://schemas.microsoft.com/office/drawing/2014/main" xmlns="" id="{5A6F0B85-7C82-44E4-847D-7FE1A1D73AA1}"/>
                </a:ext>
              </a:extLst>
            </p:cNvPr>
            <p:cNvSpPr>
              <a:spLocks noChangeArrowheads="1"/>
            </p:cNvSpPr>
            <p:nvPr/>
          </p:nvSpPr>
          <p:spPr bwMode="auto">
            <a:xfrm>
              <a:off x="3849" y="258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5" name="Line 18">
              <a:extLst>
                <a:ext uri="{FF2B5EF4-FFF2-40B4-BE49-F238E27FC236}">
                  <a16:creationId xmlns:a16="http://schemas.microsoft.com/office/drawing/2014/main" xmlns="" id="{1757D28C-19BE-46D4-A658-0ECA3DCBD9F4}"/>
                </a:ext>
              </a:extLst>
            </p:cNvPr>
            <p:cNvSpPr>
              <a:spLocks noChangeShapeType="1"/>
            </p:cNvSpPr>
            <p:nvPr/>
          </p:nvSpPr>
          <p:spPr bwMode="auto">
            <a:xfrm flipH="1">
              <a:off x="3342" y="1136"/>
              <a:ext cx="330" cy="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9">
              <a:extLst>
                <a:ext uri="{FF2B5EF4-FFF2-40B4-BE49-F238E27FC236}">
                  <a16:creationId xmlns:a16="http://schemas.microsoft.com/office/drawing/2014/main" xmlns="" id="{F6526F0E-5A71-40E0-9AF1-791426AB0CA2}"/>
                </a:ext>
              </a:extLst>
            </p:cNvPr>
            <p:cNvSpPr>
              <a:spLocks noChangeShapeType="1"/>
            </p:cNvSpPr>
            <p:nvPr/>
          </p:nvSpPr>
          <p:spPr bwMode="auto">
            <a:xfrm>
              <a:off x="3782" y="1136"/>
              <a:ext cx="275" cy="27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0">
              <a:extLst>
                <a:ext uri="{FF2B5EF4-FFF2-40B4-BE49-F238E27FC236}">
                  <a16:creationId xmlns:a16="http://schemas.microsoft.com/office/drawing/2014/main" xmlns="" id="{ADC4113E-8F9E-4D3E-8F31-A9F0D0E8BCB2}"/>
                </a:ext>
              </a:extLst>
            </p:cNvPr>
            <p:cNvSpPr>
              <a:spLocks noChangeShapeType="1"/>
            </p:cNvSpPr>
            <p:nvPr/>
          </p:nvSpPr>
          <p:spPr bwMode="auto">
            <a:xfrm flipH="1">
              <a:off x="3011" y="1527"/>
              <a:ext cx="276" cy="5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1">
              <a:extLst>
                <a:ext uri="{FF2B5EF4-FFF2-40B4-BE49-F238E27FC236}">
                  <a16:creationId xmlns:a16="http://schemas.microsoft.com/office/drawing/2014/main" xmlns="" id="{9264B48C-3F4C-4EE8-8CAD-0BC3B4CE5AE2}"/>
                </a:ext>
              </a:extLst>
            </p:cNvPr>
            <p:cNvSpPr>
              <a:spLocks noChangeShapeType="1"/>
            </p:cNvSpPr>
            <p:nvPr/>
          </p:nvSpPr>
          <p:spPr bwMode="auto">
            <a:xfrm>
              <a:off x="3342" y="1582"/>
              <a:ext cx="0"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2">
              <a:extLst>
                <a:ext uri="{FF2B5EF4-FFF2-40B4-BE49-F238E27FC236}">
                  <a16:creationId xmlns:a16="http://schemas.microsoft.com/office/drawing/2014/main" xmlns="" id="{79BDD8F8-9E9B-40A9-B10D-4FC27C824396}"/>
                </a:ext>
              </a:extLst>
            </p:cNvPr>
            <p:cNvSpPr>
              <a:spLocks noChangeShapeType="1"/>
            </p:cNvSpPr>
            <p:nvPr/>
          </p:nvSpPr>
          <p:spPr bwMode="auto">
            <a:xfrm>
              <a:off x="3376" y="1547"/>
              <a:ext cx="296" cy="4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3">
              <a:extLst>
                <a:ext uri="{FF2B5EF4-FFF2-40B4-BE49-F238E27FC236}">
                  <a16:creationId xmlns:a16="http://schemas.microsoft.com/office/drawing/2014/main" xmlns="" id="{F1BAE950-962F-4D29-9730-1D7D39AAE944}"/>
                </a:ext>
              </a:extLst>
            </p:cNvPr>
            <p:cNvSpPr>
              <a:spLocks noChangeShapeType="1"/>
            </p:cNvSpPr>
            <p:nvPr/>
          </p:nvSpPr>
          <p:spPr bwMode="auto">
            <a:xfrm>
              <a:off x="4112" y="1527"/>
              <a:ext cx="276" cy="5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4">
              <a:extLst>
                <a:ext uri="{FF2B5EF4-FFF2-40B4-BE49-F238E27FC236}">
                  <a16:creationId xmlns:a16="http://schemas.microsoft.com/office/drawing/2014/main" xmlns="" id="{72126D99-CDD4-4C30-BFD6-7082EF8AE51B}"/>
                </a:ext>
              </a:extLst>
            </p:cNvPr>
            <p:cNvSpPr>
              <a:spLocks noChangeShapeType="1"/>
            </p:cNvSpPr>
            <p:nvPr/>
          </p:nvSpPr>
          <p:spPr bwMode="auto">
            <a:xfrm flipH="1">
              <a:off x="3452" y="2139"/>
              <a:ext cx="165"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5">
              <a:extLst>
                <a:ext uri="{FF2B5EF4-FFF2-40B4-BE49-F238E27FC236}">
                  <a16:creationId xmlns:a16="http://schemas.microsoft.com/office/drawing/2014/main" xmlns="" id="{A755F4F9-20E9-4AE2-AB56-7604884E094E}"/>
                </a:ext>
              </a:extLst>
            </p:cNvPr>
            <p:cNvSpPr>
              <a:spLocks noChangeShapeType="1"/>
            </p:cNvSpPr>
            <p:nvPr/>
          </p:nvSpPr>
          <p:spPr bwMode="auto">
            <a:xfrm>
              <a:off x="3672" y="2139"/>
              <a:ext cx="220"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26" descr="深色上对角线">
              <a:extLst>
                <a:ext uri="{FF2B5EF4-FFF2-40B4-BE49-F238E27FC236}">
                  <a16:creationId xmlns:a16="http://schemas.microsoft.com/office/drawing/2014/main" xmlns="" id="{1EE1F995-7A23-49C4-96B1-C15C90748008}"/>
                </a:ext>
              </a:extLst>
            </p:cNvPr>
            <p:cNvSpPr txBox="1">
              <a:spLocks noChangeArrowheads="1"/>
            </p:cNvSpPr>
            <p:nvPr/>
          </p:nvSpPr>
          <p:spPr bwMode="auto">
            <a:xfrm>
              <a:off x="3789" y="902"/>
              <a:ext cx="21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r</a:t>
              </a:r>
            </a:p>
          </p:txBody>
        </p:sp>
        <p:sp>
          <p:nvSpPr>
            <p:cNvPr id="24" name="Text Box 27" descr="深色上对角线">
              <a:extLst>
                <a:ext uri="{FF2B5EF4-FFF2-40B4-BE49-F238E27FC236}">
                  <a16:creationId xmlns:a16="http://schemas.microsoft.com/office/drawing/2014/main" xmlns="" id="{90113AAD-6EE0-4589-BEC0-F01087318F65}"/>
                </a:ext>
              </a:extLst>
            </p:cNvPr>
            <p:cNvSpPr txBox="1">
              <a:spLocks noChangeArrowheads="1"/>
            </p:cNvSpPr>
            <p:nvPr/>
          </p:nvSpPr>
          <p:spPr bwMode="auto">
            <a:xfrm>
              <a:off x="3064" y="1327"/>
              <a:ext cx="23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a</a:t>
              </a:r>
            </a:p>
          </p:txBody>
        </p:sp>
        <p:sp>
          <p:nvSpPr>
            <p:cNvPr id="25" name="Text Box 28" descr="深色上对角线">
              <a:extLst>
                <a:ext uri="{FF2B5EF4-FFF2-40B4-BE49-F238E27FC236}">
                  <a16:creationId xmlns:a16="http://schemas.microsoft.com/office/drawing/2014/main" xmlns="" id="{42029DB5-C8E0-4B40-89F2-1A96F79775F1}"/>
                </a:ext>
              </a:extLst>
            </p:cNvPr>
            <p:cNvSpPr txBox="1">
              <a:spLocks noChangeArrowheads="1"/>
            </p:cNvSpPr>
            <p:nvPr/>
          </p:nvSpPr>
          <p:spPr bwMode="auto">
            <a:xfrm>
              <a:off x="4145" y="1327"/>
              <a:ext cx="2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b</a:t>
              </a:r>
            </a:p>
          </p:txBody>
        </p:sp>
        <p:sp>
          <p:nvSpPr>
            <p:cNvPr id="26" name="Text Box 29" descr="深色上对角线">
              <a:extLst>
                <a:ext uri="{FF2B5EF4-FFF2-40B4-BE49-F238E27FC236}">
                  <a16:creationId xmlns:a16="http://schemas.microsoft.com/office/drawing/2014/main" xmlns="" id="{0B4DF664-12FF-4A7D-BF26-A34C70F91C73}"/>
                </a:ext>
              </a:extLst>
            </p:cNvPr>
            <p:cNvSpPr txBox="1">
              <a:spLocks noChangeArrowheads="1"/>
            </p:cNvSpPr>
            <p:nvPr/>
          </p:nvSpPr>
          <p:spPr bwMode="auto">
            <a:xfrm>
              <a:off x="2736"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c</a:t>
              </a:r>
            </a:p>
          </p:txBody>
        </p:sp>
        <p:sp>
          <p:nvSpPr>
            <p:cNvPr id="27" name="Text Box 30" descr="深色上对角线">
              <a:extLst>
                <a:ext uri="{FF2B5EF4-FFF2-40B4-BE49-F238E27FC236}">
                  <a16:creationId xmlns:a16="http://schemas.microsoft.com/office/drawing/2014/main" xmlns="" id="{96EFD2D3-33E5-4365-B66B-9365F92DFB5E}"/>
                </a:ext>
              </a:extLst>
            </p:cNvPr>
            <p:cNvSpPr txBox="1">
              <a:spLocks noChangeArrowheads="1"/>
            </p:cNvSpPr>
            <p:nvPr/>
          </p:nvSpPr>
          <p:spPr bwMode="auto">
            <a:xfrm>
              <a:off x="3121" y="1940"/>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d</a:t>
              </a:r>
            </a:p>
          </p:txBody>
        </p:sp>
        <p:sp>
          <p:nvSpPr>
            <p:cNvPr id="28" name="Text Box 31" descr="深色上对角线">
              <a:extLst>
                <a:ext uri="{FF2B5EF4-FFF2-40B4-BE49-F238E27FC236}">
                  <a16:creationId xmlns:a16="http://schemas.microsoft.com/office/drawing/2014/main" xmlns="" id="{A9E752CF-28BD-413F-9B6A-0966837469EC}"/>
                </a:ext>
              </a:extLst>
            </p:cNvPr>
            <p:cNvSpPr txBox="1">
              <a:spLocks noChangeArrowheads="1"/>
            </p:cNvSpPr>
            <p:nvPr/>
          </p:nvSpPr>
          <p:spPr bwMode="auto">
            <a:xfrm>
              <a:off x="3683"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e</a:t>
              </a:r>
            </a:p>
          </p:txBody>
        </p:sp>
        <p:sp>
          <p:nvSpPr>
            <p:cNvPr id="29" name="Text Box 32" descr="深色上对角线">
              <a:extLst>
                <a:ext uri="{FF2B5EF4-FFF2-40B4-BE49-F238E27FC236}">
                  <a16:creationId xmlns:a16="http://schemas.microsoft.com/office/drawing/2014/main" xmlns="" id="{8A70753B-6041-4F2F-8571-2A84C63AC5E0}"/>
                </a:ext>
              </a:extLst>
            </p:cNvPr>
            <p:cNvSpPr txBox="1">
              <a:spLocks noChangeArrowheads="1"/>
            </p:cNvSpPr>
            <p:nvPr/>
          </p:nvSpPr>
          <p:spPr bwMode="auto">
            <a:xfrm>
              <a:off x="4399"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f</a:t>
              </a:r>
            </a:p>
          </p:txBody>
        </p:sp>
        <p:sp>
          <p:nvSpPr>
            <p:cNvPr id="30" name="Text Box 33" descr="深色上对角线">
              <a:extLst>
                <a:ext uri="{FF2B5EF4-FFF2-40B4-BE49-F238E27FC236}">
                  <a16:creationId xmlns:a16="http://schemas.microsoft.com/office/drawing/2014/main" xmlns="" id="{7A3C12D6-8E68-4118-975B-0828B589086B}"/>
                </a:ext>
              </a:extLst>
            </p:cNvPr>
            <p:cNvSpPr txBox="1">
              <a:spLocks noChangeArrowheads="1"/>
            </p:cNvSpPr>
            <p:nvPr/>
          </p:nvSpPr>
          <p:spPr bwMode="auto">
            <a:xfrm>
              <a:off x="3353" y="2629"/>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g</a:t>
              </a:r>
            </a:p>
          </p:txBody>
        </p:sp>
        <p:sp>
          <p:nvSpPr>
            <p:cNvPr id="31" name="Text Box 34" descr="深色上对角线">
              <a:extLst>
                <a:ext uri="{FF2B5EF4-FFF2-40B4-BE49-F238E27FC236}">
                  <a16:creationId xmlns:a16="http://schemas.microsoft.com/office/drawing/2014/main" xmlns="" id="{DAB4C767-E32F-4E36-BE1F-E370A869DAE0}"/>
                </a:ext>
              </a:extLst>
            </p:cNvPr>
            <p:cNvSpPr txBox="1">
              <a:spLocks noChangeArrowheads="1"/>
            </p:cNvSpPr>
            <p:nvPr/>
          </p:nvSpPr>
          <p:spPr bwMode="auto">
            <a:xfrm>
              <a:off x="3782" y="2629"/>
              <a:ext cx="2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h</a:t>
              </a:r>
            </a:p>
          </p:txBody>
        </p:sp>
      </p:grpSp>
    </p:spTree>
    <p:extLst>
      <p:ext uri="{BB962C8B-B14F-4D97-AF65-F5344CB8AC3E}">
        <p14:creationId xmlns:p14="http://schemas.microsoft.com/office/powerpoint/2010/main" val="1895510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6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60">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460">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60">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460">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460">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46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smtClean="0"/>
              <a:t>递归</a:t>
            </a:r>
            <a:endParaRPr lang="zh-CN" altLang="en-US" kern="0" dirty="0"/>
          </a:p>
        </p:txBody>
      </p:sp>
      <p:sp>
        <p:nvSpPr>
          <p:cNvPr id="23" name="Text Box 6">
            <a:extLst>
              <a:ext uri="{FF2B5EF4-FFF2-40B4-BE49-F238E27FC236}">
                <a16:creationId xmlns:a16="http://schemas.microsoft.com/office/drawing/2014/main" xmlns="" id="{F7DEB4B2-AA00-4FC4-9336-6B439D5C1F18}"/>
              </a:ext>
            </a:extLst>
          </p:cNvPr>
          <p:cNvSpPr txBox="1">
            <a:spLocks noChangeArrowheads="1"/>
          </p:cNvSpPr>
          <p:nvPr/>
        </p:nvSpPr>
        <p:spPr bwMode="auto">
          <a:xfrm>
            <a:off x="1128846" y="1490380"/>
            <a:ext cx="9748703" cy="66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3600" b="0" dirty="0" smtClean="0">
                <a:latin typeface="SimSun" charset="-122"/>
                <a:ea typeface="SimSun" charset="-122"/>
                <a:cs typeface="SimSun" charset="-122"/>
              </a:rPr>
              <a:t>“</a:t>
            </a:r>
            <a:r>
              <a:rPr lang="zh-CN" altLang="en-US" sz="3600" b="0" dirty="0" smtClean="0">
                <a:solidFill>
                  <a:srgbClr val="FF0000"/>
                </a:solidFill>
                <a:latin typeface="SimSun" charset="-122"/>
                <a:ea typeface="SimSun" charset="-122"/>
                <a:cs typeface="SimSun" charset="-122"/>
              </a:rPr>
              <a:t>递归</a:t>
            </a:r>
            <a:r>
              <a:rPr lang="en-US" altLang="zh-CN" sz="3600" b="0" dirty="0" smtClean="0">
                <a:latin typeface="SimSun" charset="-122"/>
                <a:ea typeface="SimSun" charset="-122"/>
                <a:cs typeface="SimSun" charset="-122"/>
              </a:rPr>
              <a:t>”</a:t>
            </a:r>
            <a:r>
              <a:rPr lang="zh-CN" altLang="en-US" sz="3600" b="0" dirty="0" smtClean="0">
                <a:latin typeface="SimSun" charset="-122"/>
                <a:ea typeface="SimSun" charset="-122"/>
                <a:cs typeface="SimSun" charset="-122"/>
              </a:rPr>
              <a:t>是自己包含自己，函数自己调用自己</a:t>
            </a:r>
            <a:endParaRPr lang="en-US" altLang="zh-CN" sz="3600" b="0" dirty="0" smtClean="0">
              <a:latin typeface="SimSun" charset="-122"/>
              <a:ea typeface="SimSun" charset="-122"/>
              <a:cs typeface="SimSun" charset="-122"/>
            </a:endParaRPr>
          </a:p>
        </p:txBody>
      </p:sp>
      <p:pic>
        <p:nvPicPr>
          <p:cNvPr id="2" name="图片 1"/>
          <p:cNvPicPr>
            <a:picLocks noChangeAspect="1"/>
          </p:cNvPicPr>
          <p:nvPr/>
        </p:nvPicPr>
        <p:blipFill>
          <a:blip r:embed="rId2"/>
          <a:stretch>
            <a:fillRect/>
          </a:stretch>
        </p:blipFill>
        <p:spPr>
          <a:xfrm>
            <a:off x="305889" y="2717437"/>
            <a:ext cx="11658600" cy="3225800"/>
          </a:xfrm>
          <a:prstGeom prst="rect">
            <a:avLst/>
          </a:prstGeom>
        </p:spPr>
      </p:pic>
    </p:spTree>
    <p:extLst>
      <p:ext uri="{BB962C8B-B14F-4D97-AF65-F5344CB8AC3E}">
        <p14:creationId xmlns:p14="http://schemas.microsoft.com/office/powerpoint/2010/main" val="1755899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up)">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smtClean="0"/>
              <a:t>递归</a:t>
            </a:r>
            <a:endParaRPr lang="zh-CN" altLang="en-US" kern="0" dirty="0"/>
          </a:p>
        </p:txBody>
      </p:sp>
      <p:pic>
        <p:nvPicPr>
          <p:cNvPr id="5" name="图片 4"/>
          <p:cNvPicPr>
            <a:picLocks noChangeAspect="1"/>
          </p:cNvPicPr>
          <p:nvPr/>
        </p:nvPicPr>
        <p:blipFill>
          <a:blip r:embed="rId2"/>
          <a:stretch>
            <a:fillRect/>
          </a:stretch>
        </p:blipFill>
        <p:spPr>
          <a:xfrm>
            <a:off x="1142820" y="1258163"/>
            <a:ext cx="9696630" cy="5599837"/>
          </a:xfrm>
          <a:prstGeom prst="rect">
            <a:avLst/>
          </a:prstGeom>
        </p:spPr>
      </p:pic>
    </p:spTree>
    <p:extLst>
      <p:ext uri="{BB962C8B-B14F-4D97-AF65-F5344CB8AC3E}">
        <p14:creationId xmlns:p14="http://schemas.microsoft.com/office/powerpoint/2010/main" val="706827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smtClean="0"/>
              <a:t>递归</a:t>
            </a:r>
            <a:endParaRPr lang="zh-CN" altLang="en-US" kern="0" dirty="0"/>
          </a:p>
        </p:txBody>
      </p:sp>
      <p:pic>
        <p:nvPicPr>
          <p:cNvPr id="2" name="图片 1"/>
          <p:cNvPicPr>
            <a:picLocks noChangeAspect="1"/>
          </p:cNvPicPr>
          <p:nvPr/>
        </p:nvPicPr>
        <p:blipFill>
          <a:blip r:embed="rId2"/>
          <a:stretch>
            <a:fillRect/>
          </a:stretch>
        </p:blipFill>
        <p:spPr>
          <a:xfrm>
            <a:off x="1390470" y="1295399"/>
            <a:ext cx="8597900" cy="5410981"/>
          </a:xfrm>
          <a:prstGeom prst="rect">
            <a:avLst/>
          </a:prstGeom>
        </p:spPr>
      </p:pic>
    </p:spTree>
    <p:extLst>
      <p:ext uri="{BB962C8B-B14F-4D97-AF65-F5344CB8AC3E}">
        <p14:creationId xmlns:p14="http://schemas.microsoft.com/office/powerpoint/2010/main" val="174654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smtClean="0"/>
              <a:t>递归</a:t>
            </a:r>
            <a:endParaRPr lang="zh-CN" altLang="en-US" kern="0" dirty="0"/>
          </a:p>
        </p:txBody>
      </p:sp>
      <p:pic>
        <p:nvPicPr>
          <p:cNvPr id="3" name="图片 2"/>
          <p:cNvPicPr>
            <a:picLocks noChangeAspect="1"/>
          </p:cNvPicPr>
          <p:nvPr/>
        </p:nvPicPr>
        <p:blipFill>
          <a:blip r:embed="rId2"/>
          <a:stretch>
            <a:fillRect/>
          </a:stretch>
        </p:blipFill>
        <p:spPr>
          <a:xfrm>
            <a:off x="-152400" y="1447800"/>
            <a:ext cx="7124700" cy="4419600"/>
          </a:xfrm>
          <a:prstGeom prst="rect">
            <a:avLst/>
          </a:prstGeom>
        </p:spPr>
      </p:pic>
      <p:pic>
        <p:nvPicPr>
          <p:cNvPr id="5" name="图片 4"/>
          <p:cNvPicPr>
            <a:picLocks noChangeAspect="1"/>
          </p:cNvPicPr>
          <p:nvPr/>
        </p:nvPicPr>
        <p:blipFill rotWithShape="1">
          <a:blip r:embed="rId3"/>
          <a:srcRect l="9430" t="17010" r="34972" b="15747"/>
          <a:stretch/>
        </p:blipFill>
        <p:spPr>
          <a:xfrm>
            <a:off x="6800850" y="1619250"/>
            <a:ext cx="5391150" cy="3765550"/>
          </a:xfrm>
          <a:prstGeom prst="rect">
            <a:avLst/>
          </a:prstGeom>
        </p:spPr>
      </p:pic>
    </p:spTree>
    <p:extLst>
      <p:ext uri="{BB962C8B-B14F-4D97-AF65-F5344CB8AC3E}">
        <p14:creationId xmlns:p14="http://schemas.microsoft.com/office/powerpoint/2010/main" val="2027441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smtClean="0"/>
              <a:t>递归</a:t>
            </a:r>
            <a:endParaRPr lang="zh-CN" altLang="en-US" kern="0" dirty="0"/>
          </a:p>
        </p:txBody>
      </p:sp>
      <p:pic>
        <p:nvPicPr>
          <p:cNvPr id="6" name="图片 5"/>
          <p:cNvPicPr>
            <a:picLocks noChangeAspect="1"/>
          </p:cNvPicPr>
          <p:nvPr/>
        </p:nvPicPr>
        <p:blipFill>
          <a:blip r:embed="rId2"/>
          <a:stretch>
            <a:fillRect/>
          </a:stretch>
        </p:blipFill>
        <p:spPr>
          <a:xfrm>
            <a:off x="133350" y="76200"/>
            <a:ext cx="11849100" cy="6584950"/>
          </a:xfrm>
          <a:prstGeom prst="rect">
            <a:avLst/>
          </a:prstGeom>
        </p:spPr>
      </p:pic>
    </p:spTree>
    <p:extLst>
      <p:ext uri="{BB962C8B-B14F-4D97-AF65-F5344CB8AC3E}">
        <p14:creationId xmlns:p14="http://schemas.microsoft.com/office/powerpoint/2010/main" val="1767640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smtClean="0"/>
              <a:t>递归</a:t>
            </a:r>
            <a:endParaRPr lang="zh-CN" altLang="en-US" kern="0" dirty="0"/>
          </a:p>
        </p:txBody>
      </p:sp>
      <p:pic>
        <p:nvPicPr>
          <p:cNvPr id="3" name="图片 2"/>
          <p:cNvPicPr>
            <a:picLocks noChangeAspect="1"/>
          </p:cNvPicPr>
          <p:nvPr/>
        </p:nvPicPr>
        <p:blipFill>
          <a:blip r:embed="rId2"/>
          <a:stretch>
            <a:fillRect/>
          </a:stretch>
        </p:blipFill>
        <p:spPr>
          <a:xfrm>
            <a:off x="317500" y="1568450"/>
            <a:ext cx="11480800" cy="4292600"/>
          </a:xfrm>
          <a:prstGeom prst="rect">
            <a:avLst/>
          </a:prstGeom>
        </p:spPr>
      </p:pic>
    </p:spTree>
    <p:extLst>
      <p:ext uri="{BB962C8B-B14F-4D97-AF65-F5344CB8AC3E}">
        <p14:creationId xmlns:p14="http://schemas.microsoft.com/office/powerpoint/2010/main" val="1948880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smtClean="0"/>
              <a:t>递归</a:t>
            </a:r>
            <a:endParaRPr lang="zh-CN" altLang="en-US" kern="0" dirty="0"/>
          </a:p>
        </p:txBody>
      </p:sp>
      <p:pic>
        <p:nvPicPr>
          <p:cNvPr id="3" name="图片 2"/>
          <p:cNvPicPr>
            <a:picLocks noChangeAspect="1"/>
          </p:cNvPicPr>
          <p:nvPr/>
        </p:nvPicPr>
        <p:blipFill rotWithShape="1">
          <a:blip r:embed="rId2"/>
          <a:srcRect l="995" t="755" r="57696" b="88489"/>
          <a:stretch/>
        </p:blipFill>
        <p:spPr>
          <a:xfrm>
            <a:off x="438150" y="1352550"/>
            <a:ext cx="5010150" cy="723900"/>
          </a:xfrm>
          <a:prstGeom prst="rect">
            <a:avLst/>
          </a:prstGeom>
        </p:spPr>
      </p:pic>
      <p:sp>
        <p:nvSpPr>
          <p:cNvPr id="5" name="矩形 4"/>
          <p:cNvSpPr/>
          <p:nvPr/>
        </p:nvSpPr>
        <p:spPr>
          <a:xfrm>
            <a:off x="628650" y="2286000"/>
            <a:ext cx="11391900" cy="1077218"/>
          </a:xfrm>
          <a:prstGeom prst="rect">
            <a:avLst/>
          </a:prstGeom>
        </p:spPr>
        <p:txBody>
          <a:bodyPr wrap="square">
            <a:spAutoFit/>
          </a:bodyPr>
          <a:lstStyle/>
          <a:p>
            <a:r>
              <a:rPr lang="zh-CN" altLang="en-US" sz="3200" dirty="0">
                <a:solidFill>
                  <a:srgbClr val="0000FF"/>
                </a:solidFill>
                <a:latin typeface="SimSun" charset="-122"/>
                <a:ea typeface="SimSun" charset="-122"/>
                <a:cs typeface="SimSun" charset="-122"/>
              </a:rPr>
              <a:t>有些数据结构是递归的。例如</a:t>
            </a:r>
            <a:r>
              <a:rPr lang="zh-CN" altLang="en-US" sz="3200" dirty="0" smtClean="0">
                <a:solidFill>
                  <a:srgbClr val="0000FF"/>
                </a:solidFill>
                <a:latin typeface="SimSun" charset="-122"/>
                <a:ea typeface="SimSun" charset="-122"/>
                <a:cs typeface="SimSun" charset="-122"/>
              </a:rPr>
              <a:t>，本章中的二叉链</a:t>
            </a:r>
            <a:r>
              <a:rPr lang="zh-CN" altLang="en-US" sz="3200" dirty="0">
                <a:solidFill>
                  <a:srgbClr val="0000FF"/>
                </a:solidFill>
                <a:latin typeface="SimSun" charset="-122"/>
                <a:ea typeface="SimSun" charset="-122"/>
                <a:cs typeface="SimSun" charset="-122"/>
              </a:rPr>
              <a:t>表就是一 </a:t>
            </a:r>
            <a:endParaRPr lang="zh-CN" altLang="en-US" sz="3200" dirty="0">
              <a:latin typeface="SimSun" charset="-122"/>
              <a:ea typeface="SimSun" charset="-122"/>
              <a:cs typeface="SimSun" charset="-122"/>
            </a:endParaRPr>
          </a:p>
          <a:p>
            <a:r>
              <a:rPr lang="zh-CN" altLang="en-US" sz="3200" dirty="0">
                <a:solidFill>
                  <a:srgbClr val="0000FF"/>
                </a:solidFill>
                <a:latin typeface="SimSun" charset="-122"/>
                <a:ea typeface="SimSun" charset="-122"/>
                <a:cs typeface="SimSun" charset="-122"/>
              </a:rPr>
              <a:t>种递归数据结构，其节点类型定义如下</a:t>
            </a:r>
            <a:r>
              <a:rPr lang="en-US" altLang="zh-CN" sz="3200" dirty="0">
                <a:solidFill>
                  <a:srgbClr val="0000FF"/>
                </a:solidFill>
                <a:latin typeface="SimSun" charset="-122"/>
                <a:ea typeface="SimSun" charset="-122"/>
                <a:cs typeface="SimSun" charset="-122"/>
              </a:rPr>
              <a:t>: </a:t>
            </a:r>
            <a:endParaRPr lang="zh-CN" altLang="en-US" sz="3200" dirty="0">
              <a:latin typeface="SimSun" charset="-122"/>
              <a:ea typeface="SimSun" charset="-122"/>
              <a:cs typeface="SimSun" charset="-122"/>
            </a:endParaRPr>
          </a:p>
        </p:txBody>
      </p:sp>
      <p:sp>
        <p:nvSpPr>
          <p:cNvPr id="6" name="矩形 5"/>
          <p:cNvSpPr/>
          <p:nvPr/>
        </p:nvSpPr>
        <p:spPr>
          <a:xfrm>
            <a:off x="438150" y="3240107"/>
            <a:ext cx="10077450" cy="3046988"/>
          </a:xfrm>
          <a:prstGeom prst="rect">
            <a:avLst/>
          </a:prstGeom>
        </p:spPr>
        <p:txBody>
          <a:bodyPr wrap="square">
            <a:spAutoFit/>
          </a:bodyPr>
          <a:lstStyle/>
          <a:p>
            <a:pPr lvl="1">
              <a:lnSpc>
                <a:spcPct val="150000"/>
              </a:lnSpc>
            </a:pPr>
            <a:r>
              <a:rPr lang="en-US" altLang="zh-CN" sz="3200" dirty="0">
                <a:latin typeface="Times New Roman" panose="02020603050405020304" pitchFamily="18" charset="0"/>
                <a:cs typeface="Times New Roman" panose="02020603050405020304" pitchFamily="18" charset="0"/>
              </a:rPr>
              <a:t>typedef </a:t>
            </a:r>
            <a:r>
              <a:rPr lang="en-US" altLang="zh-CN" sz="3200" dirty="0" err="1">
                <a:latin typeface="Times New Roman" panose="02020603050405020304" pitchFamily="18" charset="0"/>
                <a:cs typeface="Times New Roman" panose="02020603050405020304" pitchFamily="18" charset="0"/>
              </a:rPr>
              <a:t>struct</a:t>
            </a:r>
            <a:r>
              <a:rPr lang="en-US" altLang="zh-CN" sz="3200" dirty="0">
                <a:latin typeface="Times New Roman" panose="02020603050405020304" pitchFamily="18" charset="0"/>
                <a:cs typeface="Times New Roman" panose="02020603050405020304" pitchFamily="18" charset="0"/>
              </a:rPr>
              <a:t> </a:t>
            </a:r>
            <a:r>
              <a:rPr lang="en-US" altLang="zh-CN" sz="3200" b="1" dirty="0" err="1">
                <a:solidFill>
                  <a:srgbClr val="FF0000"/>
                </a:solidFill>
                <a:latin typeface="Times New Roman" panose="02020603050405020304" pitchFamily="18" charset="0"/>
                <a:cs typeface="Times New Roman" panose="02020603050405020304" pitchFamily="18" charset="0"/>
              </a:rPr>
              <a:t>BiTNode</a:t>
            </a:r>
            <a:r>
              <a:rPr lang="en-US" altLang="zh-CN" sz="3200" dirty="0">
                <a:latin typeface="Times New Roman" panose="02020603050405020304" pitchFamily="18" charset="0"/>
                <a:cs typeface="Times New Roman" panose="02020603050405020304" pitchFamily="18" charset="0"/>
              </a:rPr>
              <a:t> { // </a:t>
            </a:r>
            <a:r>
              <a:rPr lang="zh-CN" altLang="en-US" sz="3200" dirty="0">
                <a:latin typeface="Times New Roman" panose="02020603050405020304" pitchFamily="18" charset="0"/>
                <a:ea typeface="楷体_GB2312" pitchFamily="49" charset="-122"/>
                <a:cs typeface="Times New Roman" panose="02020603050405020304" pitchFamily="18" charset="0"/>
              </a:rPr>
              <a:t>结点结构</a:t>
            </a:r>
            <a:endParaRPr lang="zh-CN" altLang="en-US" sz="3200" dirty="0">
              <a:latin typeface="Times New Roman" panose="02020603050405020304" pitchFamily="18" charset="0"/>
              <a:cs typeface="Times New Roman" panose="02020603050405020304" pitchFamily="18" charset="0"/>
            </a:endParaRPr>
          </a:p>
          <a:p>
            <a:pPr>
              <a:lnSpc>
                <a:spcPct val="150000"/>
              </a:lnSpc>
            </a:pP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TElemType</a:t>
            </a:r>
            <a:r>
              <a:rPr lang="en-US" altLang="zh-CN" sz="3200" dirty="0">
                <a:latin typeface="Times New Roman" panose="02020603050405020304" pitchFamily="18" charset="0"/>
                <a:cs typeface="Times New Roman" panose="02020603050405020304" pitchFamily="18" charset="0"/>
              </a:rPr>
              <a:t>      data;</a:t>
            </a:r>
          </a:p>
          <a:p>
            <a:pPr>
              <a:lnSpc>
                <a:spcPct val="150000"/>
              </a:lnSpc>
            </a:pP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struct</a:t>
            </a:r>
            <a:r>
              <a:rPr lang="en-US" altLang="zh-CN" sz="3200" dirty="0">
                <a:latin typeface="Times New Roman" panose="02020603050405020304" pitchFamily="18" charset="0"/>
                <a:cs typeface="Times New Roman" panose="02020603050405020304" pitchFamily="18" charset="0"/>
              </a:rPr>
              <a:t> </a:t>
            </a:r>
            <a:r>
              <a:rPr lang="en-US" altLang="zh-CN" sz="3200" b="1" dirty="0" err="1">
                <a:solidFill>
                  <a:srgbClr val="FF0000"/>
                </a:solidFill>
                <a:latin typeface="Times New Roman" panose="02020603050405020304" pitchFamily="18" charset="0"/>
                <a:cs typeface="Times New Roman" panose="02020603050405020304" pitchFamily="18" charset="0"/>
              </a:rPr>
              <a:t>BiTNode</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lchild</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rchild</a:t>
            </a:r>
            <a:r>
              <a:rPr lang="en-US" altLang="zh-CN" sz="3200" dirty="0">
                <a:latin typeface="Times New Roman" panose="02020603050405020304" pitchFamily="18" charset="0"/>
                <a:cs typeface="Times New Roman" panose="02020603050405020304" pitchFamily="18" charset="0"/>
              </a:rPr>
              <a:t>; // </a:t>
            </a:r>
            <a:r>
              <a:rPr lang="zh-CN" altLang="en-US" sz="3200" dirty="0">
                <a:latin typeface="Times New Roman" panose="02020603050405020304" pitchFamily="18" charset="0"/>
                <a:ea typeface="楷体_GB2312" pitchFamily="49" charset="-122"/>
                <a:cs typeface="Times New Roman" panose="02020603050405020304" pitchFamily="18" charset="0"/>
              </a:rPr>
              <a:t>左右孩子指针</a:t>
            </a:r>
            <a:endParaRPr lang="zh-CN" altLang="en-US" sz="3200" dirty="0">
              <a:latin typeface="Times New Roman" panose="02020603050405020304" pitchFamily="18" charset="0"/>
              <a:cs typeface="Times New Roman" panose="02020603050405020304" pitchFamily="18" charset="0"/>
            </a:endParaRPr>
          </a:p>
          <a:p>
            <a:pPr>
              <a:lnSpc>
                <a:spcPct val="150000"/>
              </a:lnSpc>
            </a:pP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BiTNode</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BiTree</a:t>
            </a:r>
            <a:r>
              <a:rPr lang="en-US" altLang="zh-CN"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21256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smtClean="0"/>
              <a:t>递归</a:t>
            </a:r>
            <a:endParaRPr lang="zh-CN" altLang="en-US" kern="0" dirty="0"/>
          </a:p>
        </p:txBody>
      </p:sp>
      <p:grpSp>
        <p:nvGrpSpPr>
          <p:cNvPr id="3" name="组 2"/>
          <p:cNvGrpSpPr/>
          <p:nvPr/>
        </p:nvGrpSpPr>
        <p:grpSpPr>
          <a:xfrm>
            <a:off x="2095500" y="1798800"/>
            <a:ext cx="7391400" cy="4800600"/>
            <a:chOff x="2781300" y="1768475"/>
            <a:chExt cx="7391400" cy="4800600"/>
          </a:xfrm>
        </p:grpSpPr>
        <p:sp>
          <p:nvSpPr>
            <p:cNvPr id="17" name="Rectangle 2">
              <a:extLst>
                <a:ext uri="{FF2B5EF4-FFF2-40B4-BE49-F238E27FC236}">
                  <a16:creationId xmlns:a16="http://schemas.microsoft.com/office/drawing/2014/main" xmlns="" id="{AA7818ED-A6C7-4020-A78C-6574AC9439E0}"/>
                </a:ext>
              </a:extLst>
            </p:cNvPr>
            <p:cNvSpPr>
              <a:spLocks noChangeArrowheads="1"/>
            </p:cNvSpPr>
            <p:nvPr/>
          </p:nvSpPr>
          <p:spPr bwMode="auto">
            <a:xfrm>
              <a:off x="4762500" y="2590800"/>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600" b="1">
                  <a:solidFill>
                    <a:srgbClr val="005400"/>
                  </a:solidFill>
                </a:rPr>
                <a:t>A</a:t>
              </a:r>
              <a:endParaRPr lang="en-US" altLang="zh-CN">
                <a:solidFill>
                  <a:schemeClr val="tx1"/>
                </a:solidFill>
              </a:endParaRPr>
            </a:p>
          </p:txBody>
        </p:sp>
        <p:sp>
          <p:nvSpPr>
            <p:cNvPr id="18" name="Line 3">
              <a:extLst>
                <a:ext uri="{FF2B5EF4-FFF2-40B4-BE49-F238E27FC236}">
                  <a16:creationId xmlns:a16="http://schemas.microsoft.com/office/drawing/2014/main" xmlns="" id="{D5B5493F-996F-465F-9487-F842F20A6F27}"/>
                </a:ext>
              </a:extLst>
            </p:cNvPr>
            <p:cNvSpPr>
              <a:spLocks noChangeShapeType="1"/>
            </p:cNvSpPr>
            <p:nvPr/>
          </p:nvSpPr>
          <p:spPr bwMode="auto">
            <a:xfrm>
              <a:off x="5143500" y="2590800"/>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4">
              <a:extLst>
                <a:ext uri="{FF2B5EF4-FFF2-40B4-BE49-F238E27FC236}">
                  <a16:creationId xmlns:a16="http://schemas.microsoft.com/office/drawing/2014/main" xmlns="" id="{F16064B5-0492-46FD-B133-ACA599E14E9A}"/>
                </a:ext>
              </a:extLst>
            </p:cNvPr>
            <p:cNvSpPr>
              <a:spLocks noChangeShapeType="1"/>
            </p:cNvSpPr>
            <p:nvPr/>
          </p:nvSpPr>
          <p:spPr bwMode="auto">
            <a:xfrm>
              <a:off x="5905500" y="2590800"/>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5">
              <a:extLst>
                <a:ext uri="{FF2B5EF4-FFF2-40B4-BE49-F238E27FC236}">
                  <a16:creationId xmlns:a16="http://schemas.microsoft.com/office/drawing/2014/main" xmlns="" id="{620CD09F-5D8D-46E5-9B8E-D12084723B2C}"/>
                </a:ext>
              </a:extLst>
            </p:cNvPr>
            <p:cNvSpPr>
              <a:spLocks noChangeArrowheads="1"/>
            </p:cNvSpPr>
            <p:nvPr/>
          </p:nvSpPr>
          <p:spPr bwMode="auto">
            <a:xfrm>
              <a:off x="6667500" y="3733800"/>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600" b="1">
                  <a:solidFill>
                    <a:srgbClr val="005400"/>
                  </a:solidFill>
                </a:rPr>
                <a:t>D</a:t>
              </a:r>
              <a:endParaRPr lang="en-US" altLang="zh-CN">
                <a:solidFill>
                  <a:schemeClr val="tx1"/>
                </a:solidFill>
              </a:endParaRPr>
            </a:p>
          </p:txBody>
        </p:sp>
        <p:sp>
          <p:nvSpPr>
            <p:cNvPr id="21" name="Line 6">
              <a:extLst>
                <a:ext uri="{FF2B5EF4-FFF2-40B4-BE49-F238E27FC236}">
                  <a16:creationId xmlns:a16="http://schemas.microsoft.com/office/drawing/2014/main" xmlns="" id="{99ECB636-540B-4115-AEEC-8767D7D96107}"/>
                </a:ext>
              </a:extLst>
            </p:cNvPr>
            <p:cNvSpPr>
              <a:spLocks noChangeShapeType="1"/>
            </p:cNvSpPr>
            <p:nvPr/>
          </p:nvSpPr>
          <p:spPr bwMode="auto">
            <a:xfrm>
              <a:off x="7048500" y="3733800"/>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7">
              <a:extLst>
                <a:ext uri="{FF2B5EF4-FFF2-40B4-BE49-F238E27FC236}">
                  <a16:creationId xmlns:a16="http://schemas.microsoft.com/office/drawing/2014/main" xmlns="" id="{B7010C15-1EEA-40F2-9443-092CD814BD77}"/>
                </a:ext>
              </a:extLst>
            </p:cNvPr>
            <p:cNvSpPr>
              <a:spLocks noChangeShapeType="1"/>
            </p:cNvSpPr>
            <p:nvPr/>
          </p:nvSpPr>
          <p:spPr bwMode="auto">
            <a:xfrm>
              <a:off x="7810500" y="3733800"/>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8">
              <a:extLst>
                <a:ext uri="{FF2B5EF4-FFF2-40B4-BE49-F238E27FC236}">
                  <a16:creationId xmlns:a16="http://schemas.microsoft.com/office/drawing/2014/main" xmlns="" id="{D79094F7-49A2-4B2D-8919-A7E63671BCBD}"/>
                </a:ext>
              </a:extLst>
            </p:cNvPr>
            <p:cNvSpPr>
              <a:spLocks noChangeArrowheads="1"/>
            </p:cNvSpPr>
            <p:nvPr/>
          </p:nvSpPr>
          <p:spPr bwMode="auto">
            <a:xfrm>
              <a:off x="8572500" y="4876800"/>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600" b="1">
                  <a:solidFill>
                    <a:srgbClr val="005400"/>
                  </a:solidFill>
                </a:rPr>
                <a:t>E</a:t>
              </a:r>
              <a:endParaRPr lang="en-US" altLang="zh-CN">
                <a:solidFill>
                  <a:schemeClr val="tx1"/>
                </a:solidFill>
              </a:endParaRPr>
            </a:p>
          </p:txBody>
        </p:sp>
        <p:sp>
          <p:nvSpPr>
            <p:cNvPr id="24" name="Line 9">
              <a:extLst>
                <a:ext uri="{FF2B5EF4-FFF2-40B4-BE49-F238E27FC236}">
                  <a16:creationId xmlns:a16="http://schemas.microsoft.com/office/drawing/2014/main" xmlns="" id="{EFCB6C9C-DE1C-4261-B58A-F5E43AA4C3F7}"/>
                </a:ext>
              </a:extLst>
            </p:cNvPr>
            <p:cNvSpPr>
              <a:spLocks noChangeShapeType="1"/>
            </p:cNvSpPr>
            <p:nvPr/>
          </p:nvSpPr>
          <p:spPr bwMode="auto">
            <a:xfrm>
              <a:off x="8953500" y="4876800"/>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0">
              <a:extLst>
                <a:ext uri="{FF2B5EF4-FFF2-40B4-BE49-F238E27FC236}">
                  <a16:creationId xmlns:a16="http://schemas.microsoft.com/office/drawing/2014/main" xmlns="" id="{9FC7B27C-B600-46D4-B328-680DA90FBAF3}"/>
                </a:ext>
              </a:extLst>
            </p:cNvPr>
            <p:cNvSpPr>
              <a:spLocks noChangeShapeType="1"/>
            </p:cNvSpPr>
            <p:nvPr/>
          </p:nvSpPr>
          <p:spPr bwMode="auto">
            <a:xfrm>
              <a:off x="9715500" y="4876800"/>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11">
              <a:extLst>
                <a:ext uri="{FF2B5EF4-FFF2-40B4-BE49-F238E27FC236}">
                  <a16:creationId xmlns:a16="http://schemas.microsoft.com/office/drawing/2014/main" xmlns="" id="{53F249EF-B12B-4DA3-B7E1-4124832D749D}"/>
                </a:ext>
              </a:extLst>
            </p:cNvPr>
            <p:cNvSpPr>
              <a:spLocks noChangeArrowheads="1"/>
            </p:cNvSpPr>
            <p:nvPr/>
          </p:nvSpPr>
          <p:spPr bwMode="auto">
            <a:xfrm>
              <a:off x="2857500" y="3733800"/>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600" b="1">
                  <a:solidFill>
                    <a:srgbClr val="005400"/>
                  </a:solidFill>
                </a:rPr>
                <a:t>B</a:t>
              </a:r>
              <a:endParaRPr lang="en-US" altLang="zh-CN">
                <a:solidFill>
                  <a:schemeClr val="tx1"/>
                </a:solidFill>
              </a:endParaRPr>
            </a:p>
          </p:txBody>
        </p:sp>
        <p:sp>
          <p:nvSpPr>
            <p:cNvPr id="27" name="Line 12">
              <a:extLst>
                <a:ext uri="{FF2B5EF4-FFF2-40B4-BE49-F238E27FC236}">
                  <a16:creationId xmlns:a16="http://schemas.microsoft.com/office/drawing/2014/main" xmlns="" id="{61CCB801-E847-446F-A1A5-A69EA6596747}"/>
                </a:ext>
              </a:extLst>
            </p:cNvPr>
            <p:cNvSpPr>
              <a:spLocks noChangeShapeType="1"/>
            </p:cNvSpPr>
            <p:nvPr/>
          </p:nvSpPr>
          <p:spPr bwMode="auto">
            <a:xfrm>
              <a:off x="3238500" y="3733800"/>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13">
              <a:extLst>
                <a:ext uri="{FF2B5EF4-FFF2-40B4-BE49-F238E27FC236}">
                  <a16:creationId xmlns:a16="http://schemas.microsoft.com/office/drawing/2014/main" xmlns="" id="{6AB3CDDC-7CD4-48DC-8B3B-8A73EA3FE65F}"/>
                </a:ext>
              </a:extLst>
            </p:cNvPr>
            <p:cNvSpPr>
              <a:spLocks noChangeShapeType="1"/>
            </p:cNvSpPr>
            <p:nvPr/>
          </p:nvSpPr>
          <p:spPr bwMode="auto">
            <a:xfrm>
              <a:off x="4000500" y="3733800"/>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14">
              <a:extLst>
                <a:ext uri="{FF2B5EF4-FFF2-40B4-BE49-F238E27FC236}">
                  <a16:creationId xmlns:a16="http://schemas.microsoft.com/office/drawing/2014/main" xmlns="" id="{804D78D5-635B-402D-928D-2843E79F0664}"/>
                </a:ext>
              </a:extLst>
            </p:cNvPr>
            <p:cNvSpPr>
              <a:spLocks noChangeArrowheads="1"/>
            </p:cNvSpPr>
            <p:nvPr/>
          </p:nvSpPr>
          <p:spPr bwMode="auto">
            <a:xfrm>
              <a:off x="3771900" y="4876800"/>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600" b="1">
                  <a:solidFill>
                    <a:srgbClr val="005400"/>
                  </a:solidFill>
                </a:rPr>
                <a:t>C</a:t>
              </a:r>
              <a:endParaRPr lang="en-US" altLang="zh-CN">
                <a:solidFill>
                  <a:schemeClr val="tx1"/>
                </a:solidFill>
              </a:endParaRPr>
            </a:p>
          </p:txBody>
        </p:sp>
        <p:sp>
          <p:nvSpPr>
            <p:cNvPr id="30" name="Line 15">
              <a:extLst>
                <a:ext uri="{FF2B5EF4-FFF2-40B4-BE49-F238E27FC236}">
                  <a16:creationId xmlns:a16="http://schemas.microsoft.com/office/drawing/2014/main" xmlns="" id="{03D68E1D-81DD-4BCB-A912-031BA0953281}"/>
                </a:ext>
              </a:extLst>
            </p:cNvPr>
            <p:cNvSpPr>
              <a:spLocks noChangeShapeType="1"/>
            </p:cNvSpPr>
            <p:nvPr/>
          </p:nvSpPr>
          <p:spPr bwMode="auto">
            <a:xfrm>
              <a:off x="4152900" y="4876800"/>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6">
              <a:extLst>
                <a:ext uri="{FF2B5EF4-FFF2-40B4-BE49-F238E27FC236}">
                  <a16:creationId xmlns:a16="http://schemas.microsoft.com/office/drawing/2014/main" xmlns="" id="{D88682B6-46A5-4C3C-BBCB-CCC98241098E}"/>
                </a:ext>
              </a:extLst>
            </p:cNvPr>
            <p:cNvSpPr>
              <a:spLocks noChangeShapeType="1"/>
            </p:cNvSpPr>
            <p:nvPr/>
          </p:nvSpPr>
          <p:spPr bwMode="auto">
            <a:xfrm>
              <a:off x="4914900" y="4876800"/>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17">
              <a:extLst>
                <a:ext uri="{FF2B5EF4-FFF2-40B4-BE49-F238E27FC236}">
                  <a16:creationId xmlns:a16="http://schemas.microsoft.com/office/drawing/2014/main" xmlns="" id="{9779F32B-E33E-434D-B708-CDCCB560CC5E}"/>
                </a:ext>
              </a:extLst>
            </p:cNvPr>
            <p:cNvSpPr>
              <a:spLocks noChangeArrowheads="1"/>
            </p:cNvSpPr>
            <p:nvPr/>
          </p:nvSpPr>
          <p:spPr bwMode="auto">
            <a:xfrm>
              <a:off x="7658100" y="6019800"/>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3600" b="1">
                  <a:solidFill>
                    <a:srgbClr val="005400"/>
                  </a:solidFill>
                </a:rPr>
                <a:t>F</a:t>
              </a:r>
              <a:endParaRPr lang="en-US" altLang="zh-CN">
                <a:solidFill>
                  <a:schemeClr val="tx1"/>
                </a:solidFill>
              </a:endParaRPr>
            </a:p>
          </p:txBody>
        </p:sp>
        <p:sp>
          <p:nvSpPr>
            <p:cNvPr id="33" name="Line 18">
              <a:extLst>
                <a:ext uri="{FF2B5EF4-FFF2-40B4-BE49-F238E27FC236}">
                  <a16:creationId xmlns:a16="http://schemas.microsoft.com/office/drawing/2014/main" xmlns="" id="{BCF7867E-B794-4C0B-9DAE-37FAAA5A6686}"/>
                </a:ext>
              </a:extLst>
            </p:cNvPr>
            <p:cNvSpPr>
              <a:spLocks noChangeShapeType="1"/>
            </p:cNvSpPr>
            <p:nvPr/>
          </p:nvSpPr>
          <p:spPr bwMode="auto">
            <a:xfrm>
              <a:off x="8039100" y="6019800"/>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9">
              <a:extLst>
                <a:ext uri="{FF2B5EF4-FFF2-40B4-BE49-F238E27FC236}">
                  <a16:creationId xmlns:a16="http://schemas.microsoft.com/office/drawing/2014/main" xmlns="" id="{9F5E5587-820F-410D-AA47-9657B382414F}"/>
                </a:ext>
              </a:extLst>
            </p:cNvPr>
            <p:cNvSpPr>
              <a:spLocks noChangeShapeType="1"/>
            </p:cNvSpPr>
            <p:nvPr/>
          </p:nvSpPr>
          <p:spPr bwMode="auto">
            <a:xfrm>
              <a:off x="8801100" y="6019800"/>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Text Box 20">
              <a:extLst>
                <a:ext uri="{FF2B5EF4-FFF2-40B4-BE49-F238E27FC236}">
                  <a16:creationId xmlns:a16="http://schemas.microsoft.com/office/drawing/2014/main" xmlns="" id="{65AFF052-0B7F-4F36-9ACF-182BFBBBAE10}"/>
                </a:ext>
              </a:extLst>
            </p:cNvPr>
            <p:cNvSpPr txBox="1">
              <a:spLocks noChangeArrowheads="1"/>
            </p:cNvSpPr>
            <p:nvPr/>
          </p:nvSpPr>
          <p:spPr bwMode="auto">
            <a:xfrm>
              <a:off x="7624763" y="5867400"/>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a:solidFill>
                    <a:srgbClr val="FF3300"/>
                  </a:solidFill>
                  <a:sym typeface="Symbol" panose="05050102010706020507" pitchFamily="18" charset="2"/>
                </a:rPr>
                <a:t></a:t>
              </a:r>
              <a:endParaRPr lang="en-US" altLang="zh-CN">
                <a:solidFill>
                  <a:schemeClr val="tx1"/>
                </a:solidFill>
              </a:endParaRPr>
            </a:p>
          </p:txBody>
        </p:sp>
        <p:sp>
          <p:nvSpPr>
            <p:cNvPr id="36" name="Text Box 21">
              <a:extLst>
                <a:ext uri="{FF2B5EF4-FFF2-40B4-BE49-F238E27FC236}">
                  <a16:creationId xmlns:a16="http://schemas.microsoft.com/office/drawing/2014/main" xmlns="" id="{32F34CCA-DCA8-45B8-ADBB-1981C57857BA}"/>
                </a:ext>
              </a:extLst>
            </p:cNvPr>
            <p:cNvSpPr txBox="1">
              <a:spLocks noChangeArrowheads="1"/>
            </p:cNvSpPr>
            <p:nvPr/>
          </p:nvSpPr>
          <p:spPr bwMode="auto">
            <a:xfrm>
              <a:off x="8767763" y="5867400"/>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a:solidFill>
                    <a:srgbClr val="FF3300"/>
                  </a:solidFill>
                  <a:sym typeface="Symbol" panose="05050102010706020507" pitchFamily="18" charset="2"/>
                </a:rPr>
                <a:t></a:t>
              </a:r>
              <a:endParaRPr lang="en-US" altLang="zh-CN">
                <a:solidFill>
                  <a:schemeClr val="tx1"/>
                </a:solidFill>
              </a:endParaRPr>
            </a:p>
          </p:txBody>
        </p:sp>
        <p:sp>
          <p:nvSpPr>
            <p:cNvPr id="37" name="Text Box 22">
              <a:extLst>
                <a:ext uri="{FF2B5EF4-FFF2-40B4-BE49-F238E27FC236}">
                  <a16:creationId xmlns:a16="http://schemas.microsoft.com/office/drawing/2014/main" xmlns="" id="{8A789EFB-2BA1-46D8-B1A3-DBBC2881359D}"/>
                </a:ext>
              </a:extLst>
            </p:cNvPr>
            <p:cNvSpPr txBox="1">
              <a:spLocks noChangeArrowheads="1"/>
            </p:cNvSpPr>
            <p:nvPr/>
          </p:nvSpPr>
          <p:spPr bwMode="auto">
            <a:xfrm>
              <a:off x="9682163" y="4724400"/>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a:solidFill>
                    <a:srgbClr val="FF3300"/>
                  </a:solidFill>
                  <a:sym typeface="Symbol" panose="05050102010706020507" pitchFamily="18" charset="2"/>
                </a:rPr>
                <a:t></a:t>
              </a:r>
              <a:endParaRPr lang="en-US" altLang="zh-CN">
                <a:solidFill>
                  <a:schemeClr val="tx1"/>
                </a:solidFill>
              </a:endParaRPr>
            </a:p>
          </p:txBody>
        </p:sp>
        <p:sp>
          <p:nvSpPr>
            <p:cNvPr id="38" name="Text Box 23">
              <a:extLst>
                <a:ext uri="{FF2B5EF4-FFF2-40B4-BE49-F238E27FC236}">
                  <a16:creationId xmlns:a16="http://schemas.microsoft.com/office/drawing/2014/main" xmlns="" id="{40D687C7-B796-4192-9F1A-3F9343D5C575}"/>
                </a:ext>
              </a:extLst>
            </p:cNvPr>
            <p:cNvSpPr txBox="1">
              <a:spLocks noChangeArrowheads="1"/>
            </p:cNvSpPr>
            <p:nvPr/>
          </p:nvSpPr>
          <p:spPr bwMode="auto">
            <a:xfrm>
              <a:off x="6591300" y="35814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a:solidFill>
                    <a:srgbClr val="FF3300"/>
                  </a:solidFill>
                  <a:sym typeface="Symbol" panose="05050102010706020507" pitchFamily="18" charset="2"/>
                </a:rPr>
                <a:t></a:t>
              </a:r>
              <a:endParaRPr lang="en-US" altLang="zh-CN">
                <a:solidFill>
                  <a:schemeClr val="tx1"/>
                </a:solidFill>
              </a:endParaRPr>
            </a:p>
          </p:txBody>
        </p:sp>
        <p:sp>
          <p:nvSpPr>
            <p:cNvPr id="39" name="Text Box 24">
              <a:extLst>
                <a:ext uri="{FF2B5EF4-FFF2-40B4-BE49-F238E27FC236}">
                  <a16:creationId xmlns:a16="http://schemas.microsoft.com/office/drawing/2014/main" xmlns="" id="{86A68003-CC48-4EDF-8254-BDD944F74CBE}"/>
                </a:ext>
              </a:extLst>
            </p:cNvPr>
            <p:cNvSpPr txBox="1">
              <a:spLocks noChangeArrowheads="1"/>
            </p:cNvSpPr>
            <p:nvPr/>
          </p:nvSpPr>
          <p:spPr bwMode="auto">
            <a:xfrm>
              <a:off x="3695700" y="47085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a:solidFill>
                    <a:srgbClr val="FF3300"/>
                  </a:solidFill>
                  <a:sym typeface="Symbol" panose="05050102010706020507" pitchFamily="18" charset="2"/>
                </a:rPr>
                <a:t></a:t>
              </a:r>
              <a:endParaRPr lang="en-US" altLang="zh-CN">
                <a:solidFill>
                  <a:schemeClr val="tx1"/>
                </a:solidFill>
              </a:endParaRPr>
            </a:p>
          </p:txBody>
        </p:sp>
        <p:sp>
          <p:nvSpPr>
            <p:cNvPr id="40" name="Text Box 25">
              <a:extLst>
                <a:ext uri="{FF2B5EF4-FFF2-40B4-BE49-F238E27FC236}">
                  <a16:creationId xmlns:a16="http://schemas.microsoft.com/office/drawing/2014/main" xmlns="" id="{428CED1B-9478-4526-A2EA-2A61A3405B2A}"/>
                </a:ext>
              </a:extLst>
            </p:cNvPr>
            <p:cNvSpPr txBox="1">
              <a:spLocks noChangeArrowheads="1"/>
            </p:cNvSpPr>
            <p:nvPr/>
          </p:nvSpPr>
          <p:spPr bwMode="auto">
            <a:xfrm>
              <a:off x="4881563" y="4724400"/>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a:solidFill>
                    <a:srgbClr val="FF3300"/>
                  </a:solidFill>
                  <a:sym typeface="Symbol" panose="05050102010706020507" pitchFamily="18" charset="2"/>
                </a:rPr>
                <a:t></a:t>
              </a:r>
              <a:endParaRPr lang="en-US" altLang="zh-CN">
                <a:solidFill>
                  <a:schemeClr val="tx1"/>
                </a:solidFill>
              </a:endParaRPr>
            </a:p>
          </p:txBody>
        </p:sp>
        <p:sp>
          <p:nvSpPr>
            <p:cNvPr id="41" name="Text Box 26">
              <a:extLst>
                <a:ext uri="{FF2B5EF4-FFF2-40B4-BE49-F238E27FC236}">
                  <a16:creationId xmlns:a16="http://schemas.microsoft.com/office/drawing/2014/main" xmlns="" id="{C6F3CDAE-87A1-47D3-9DA8-D39FCF4ABAFE}"/>
                </a:ext>
              </a:extLst>
            </p:cNvPr>
            <p:cNvSpPr txBox="1">
              <a:spLocks noChangeArrowheads="1"/>
            </p:cNvSpPr>
            <p:nvPr/>
          </p:nvSpPr>
          <p:spPr bwMode="auto">
            <a:xfrm>
              <a:off x="2781300" y="35814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a:solidFill>
                    <a:srgbClr val="FF3300"/>
                  </a:solidFill>
                  <a:sym typeface="Symbol" panose="05050102010706020507" pitchFamily="18" charset="2"/>
                </a:rPr>
                <a:t></a:t>
              </a:r>
              <a:endParaRPr lang="en-US" altLang="zh-CN">
                <a:solidFill>
                  <a:schemeClr val="tx1"/>
                </a:solidFill>
              </a:endParaRPr>
            </a:p>
          </p:txBody>
        </p:sp>
        <p:sp>
          <p:nvSpPr>
            <p:cNvPr id="42" name="Line 27">
              <a:extLst>
                <a:ext uri="{FF2B5EF4-FFF2-40B4-BE49-F238E27FC236}">
                  <a16:creationId xmlns:a16="http://schemas.microsoft.com/office/drawing/2014/main" xmlns="" id="{EF5B6343-8BAB-49F7-92A8-5FC8050108C2}"/>
                </a:ext>
              </a:extLst>
            </p:cNvPr>
            <p:cNvSpPr>
              <a:spLocks noChangeShapeType="1"/>
            </p:cNvSpPr>
            <p:nvPr/>
          </p:nvSpPr>
          <p:spPr bwMode="auto">
            <a:xfrm flipH="1">
              <a:off x="3619500" y="2819400"/>
              <a:ext cx="1295400" cy="914400"/>
            </a:xfrm>
            <a:prstGeom prst="line">
              <a:avLst/>
            </a:prstGeom>
            <a:noFill/>
            <a:ln w="38100" cap="sq">
              <a:solidFill>
                <a:srgbClr val="0054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28">
              <a:extLst>
                <a:ext uri="{FF2B5EF4-FFF2-40B4-BE49-F238E27FC236}">
                  <a16:creationId xmlns:a16="http://schemas.microsoft.com/office/drawing/2014/main" xmlns="" id="{DA5AE048-8FC9-465F-A2AB-D9EE428B9B4E}"/>
                </a:ext>
              </a:extLst>
            </p:cNvPr>
            <p:cNvSpPr>
              <a:spLocks noChangeShapeType="1"/>
            </p:cNvSpPr>
            <p:nvPr/>
          </p:nvSpPr>
          <p:spPr bwMode="auto">
            <a:xfrm>
              <a:off x="6057900" y="2819400"/>
              <a:ext cx="1371600" cy="914400"/>
            </a:xfrm>
            <a:prstGeom prst="line">
              <a:avLst/>
            </a:prstGeom>
            <a:noFill/>
            <a:ln w="38100" cap="sq">
              <a:solidFill>
                <a:srgbClr val="0054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29">
              <a:extLst>
                <a:ext uri="{FF2B5EF4-FFF2-40B4-BE49-F238E27FC236}">
                  <a16:creationId xmlns:a16="http://schemas.microsoft.com/office/drawing/2014/main" xmlns="" id="{D2AD10BD-3A43-4990-BB34-BB369FDBBB06}"/>
                </a:ext>
              </a:extLst>
            </p:cNvPr>
            <p:cNvSpPr>
              <a:spLocks noChangeShapeType="1"/>
            </p:cNvSpPr>
            <p:nvPr/>
          </p:nvSpPr>
          <p:spPr bwMode="auto">
            <a:xfrm>
              <a:off x="4152900" y="3962400"/>
              <a:ext cx="381000" cy="914400"/>
            </a:xfrm>
            <a:prstGeom prst="line">
              <a:avLst/>
            </a:prstGeom>
            <a:noFill/>
            <a:ln w="38100" cap="sq">
              <a:solidFill>
                <a:srgbClr val="0054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30">
              <a:extLst>
                <a:ext uri="{FF2B5EF4-FFF2-40B4-BE49-F238E27FC236}">
                  <a16:creationId xmlns:a16="http://schemas.microsoft.com/office/drawing/2014/main" xmlns="" id="{23D8499E-A583-4300-8E2C-16EB3528E979}"/>
                </a:ext>
              </a:extLst>
            </p:cNvPr>
            <p:cNvSpPr>
              <a:spLocks noChangeShapeType="1"/>
            </p:cNvSpPr>
            <p:nvPr/>
          </p:nvSpPr>
          <p:spPr bwMode="auto">
            <a:xfrm>
              <a:off x="7962900" y="3962400"/>
              <a:ext cx="1371600" cy="914400"/>
            </a:xfrm>
            <a:prstGeom prst="line">
              <a:avLst/>
            </a:prstGeom>
            <a:noFill/>
            <a:ln w="38100" cap="sq">
              <a:solidFill>
                <a:srgbClr val="0054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31">
              <a:extLst>
                <a:ext uri="{FF2B5EF4-FFF2-40B4-BE49-F238E27FC236}">
                  <a16:creationId xmlns:a16="http://schemas.microsoft.com/office/drawing/2014/main" xmlns="" id="{719ADB5B-E3EA-4A48-96FC-57272407F576}"/>
                </a:ext>
              </a:extLst>
            </p:cNvPr>
            <p:cNvSpPr>
              <a:spLocks noChangeShapeType="1"/>
            </p:cNvSpPr>
            <p:nvPr/>
          </p:nvSpPr>
          <p:spPr bwMode="auto">
            <a:xfrm flipH="1">
              <a:off x="8420100" y="5105400"/>
              <a:ext cx="304800" cy="914400"/>
            </a:xfrm>
            <a:prstGeom prst="line">
              <a:avLst/>
            </a:prstGeom>
            <a:noFill/>
            <a:ln w="38100" cap="sq">
              <a:solidFill>
                <a:srgbClr val="0054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Freeform 32">
              <a:extLst>
                <a:ext uri="{FF2B5EF4-FFF2-40B4-BE49-F238E27FC236}">
                  <a16:creationId xmlns:a16="http://schemas.microsoft.com/office/drawing/2014/main" xmlns="" id="{0B0C9FCD-0F5E-4ED0-94D2-932DD0C88388}"/>
                </a:ext>
              </a:extLst>
            </p:cNvPr>
            <p:cNvSpPr>
              <a:spLocks/>
            </p:cNvSpPr>
            <p:nvPr/>
          </p:nvSpPr>
          <p:spPr bwMode="auto">
            <a:xfrm>
              <a:off x="3695700" y="1768475"/>
              <a:ext cx="1828800" cy="838200"/>
            </a:xfrm>
            <a:custGeom>
              <a:avLst/>
              <a:gdLst>
                <a:gd name="T0" fmla="*/ 0 w 720"/>
                <a:gd name="T1" fmla="*/ 0 h 528"/>
                <a:gd name="T2" fmla="*/ 576 w 720"/>
                <a:gd name="T3" fmla="*/ 48 h 528"/>
                <a:gd name="T4" fmla="*/ 336 w 720"/>
                <a:gd name="T5" fmla="*/ 240 h 528"/>
                <a:gd name="T6" fmla="*/ 720 w 720"/>
                <a:gd name="T7" fmla="*/ 528 h 528"/>
              </a:gdLst>
              <a:ahLst/>
              <a:cxnLst>
                <a:cxn ang="0">
                  <a:pos x="T0" y="T1"/>
                </a:cxn>
                <a:cxn ang="0">
                  <a:pos x="T2" y="T3"/>
                </a:cxn>
                <a:cxn ang="0">
                  <a:pos x="T4" y="T5"/>
                </a:cxn>
                <a:cxn ang="0">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 name="Text Box 33">
            <a:extLst>
              <a:ext uri="{FF2B5EF4-FFF2-40B4-BE49-F238E27FC236}">
                <a16:creationId xmlns:a16="http://schemas.microsoft.com/office/drawing/2014/main" xmlns="" id="{AE50377F-40A2-4260-BDCD-79773AAF152E}"/>
              </a:ext>
            </a:extLst>
          </p:cNvPr>
          <p:cNvSpPr txBox="1">
            <a:spLocks noChangeArrowheads="1"/>
          </p:cNvSpPr>
          <p:nvPr/>
        </p:nvSpPr>
        <p:spPr bwMode="auto">
          <a:xfrm>
            <a:off x="4457700" y="1736887"/>
            <a:ext cx="44114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000" b="1" dirty="0" smtClean="0">
                <a:solidFill>
                  <a:srgbClr val="FF3300"/>
                </a:solidFill>
              </a:rPr>
              <a:t>T</a:t>
            </a:r>
            <a:endParaRPr lang="en-US" altLang="zh-CN" dirty="0">
              <a:solidFill>
                <a:schemeClr val="tx1"/>
              </a:solidFill>
            </a:endParaRPr>
          </a:p>
        </p:txBody>
      </p:sp>
      <p:sp>
        <p:nvSpPr>
          <p:cNvPr id="53" name="任意形状 52"/>
          <p:cNvSpPr/>
          <p:nvPr/>
        </p:nvSpPr>
        <p:spPr bwMode="auto">
          <a:xfrm>
            <a:off x="1479785" y="2269797"/>
            <a:ext cx="8725378" cy="4577051"/>
          </a:xfrm>
          <a:custGeom>
            <a:avLst/>
            <a:gdLst>
              <a:gd name="connsiteX0" fmla="*/ 2635015 w 8725378"/>
              <a:gd name="connsiteY0" fmla="*/ 187653 h 4577051"/>
              <a:gd name="connsiteX1" fmla="*/ 25165 w 8725378"/>
              <a:gd name="connsiteY1" fmla="*/ 1311603 h 4577051"/>
              <a:gd name="connsiteX2" fmla="*/ 1492015 w 8725378"/>
              <a:gd name="connsiteY2" fmla="*/ 3502353 h 4577051"/>
              <a:gd name="connsiteX3" fmla="*/ 4387615 w 8725378"/>
              <a:gd name="connsiteY3" fmla="*/ 4435803 h 4577051"/>
              <a:gd name="connsiteX4" fmla="*/ 7435615 w 8725378"/>
              <a:gd name="connsiteY4" fmla="*/ 4416753 h 4577051"/>
              <a:gd name="connsiteX5" fmla="*/ 8711965 w 8725378"/>
              <a:gd name="connsiteY5" fmla="*/ 2949903 h 4577051"/>
              <a:gd name="connsiteX6" fmla="*/ 6730765 w 8725378"/>
              <a:gd name="connsiteY6" fmla="*/ 892503 h 4577051"/>
              <a:gd name="connsiteX7" fmla="*/ 4406665 w 8725378"/>
              <a:gd name="connsiteY7" fmla="*/ 35253 h 4577051"/>
              <a:gd name="connsiteX8" fmla="*/ 2692165 w 8725378"/>
              <a:gd name="connsiteY8" fmla="*/ 168603 h 4577051"/>
              <a:gd name="connsiteX9" fmla="*/ 2635015 w 8725378"/>
              <a:gd name="connsiteY9" fmla="*/ 187653 h 45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25378" h="4577051">
                <a:moveTo>
                  <a:pt x="2635015" y="187653"/>
                </a:moveTo>
                <a:cubicBezTo>
                  <a:pt x="2190515" y="378153"/>
                  <a:pt x="215665" y="759153"/>
                  <a:pt x="25165" y="1311603"/>
                </a:cubicBezTo>
                <a:cubicBezTo>
                  <a:pt x="-165335" y="1864053"/>
                  <a:pt x="764940" y="2981653"/>
                  <a:pt x="1492015" y="3502353"/>
                </a:cubicBezTo>
                <a:cubicBezTo>
                  <a:pt x="2219090" y="4023053"/>
                  <a:pt x="3397015" y="4283403"/>
                  <a:pt x="4387615" y="4435803"/>
                </a:cubicBezTo>
                <a:cubicBezTo>
                  <a:pt x="5378215" y="4588203"/>
                  <a:pt x="6714890" y="4664403"/>
                  <a:pt x="7435615" y="4416753"/>
                </a:cubicBezTo>
                <a:cubicBezTo>
                  <a:pt x="8156340" y="4169103"/>
                  <a:pt x="8829440" y="3537278"/>
                  <a:pt x="8711965" y="2949903"/>
                </a:cubicBezTo>
                <a:cubicBezTo>
                  <a:pt x="8594490" y="2362528"/>
                  <a:pt x="7448315" y="1378278"/>
                  <a:pt x="6730765" y="892503"/>
                </a:cubicBezTo>
                <a:cubicBezTo>
                  <a:pt x="6013215" y="406728"/>
                  <a:pt x="5079765" y="155903"/>
                  <a:pt x="4406665" y="35253"/>
                </a:cubicBezTo>
                <a:cubicBezTo>
                  <a:pt x="3733565" y="-85397"/>
                  <a:pt x="2990615" y="140028"/>
                  <a:pt x="2692165" y="168603"/>
                </a:cubicBezTo>
                <a:cubicBezTo>
                  <a:pt x="2393715" y="197178"/>
                  <a:pt x="3079515" y="-2847"/>
                  <a:pt x="2635015" y="187653"/>
                </a:cubicBezTo>
                <a:close/>
              </a:path>
            </a:pathLst>
          </a:custGeom>
          <a:noFill/>
          <a:ln w="9525" cap="flat" cmpd="sng" algn="ctr">
            <a:solidFill>
              <a:srgbClr val="FFFF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54" name="矩形 53"/>
          <p:cNvSpPr/>
          <p:nvPr/>
        </p:nvSpPr>
        <p:spPr>
          <a:xfrm>
            <a:off x="5020428" y="1682599"/>
            <a:ext cx="6545382" cy="584775"/>
          </a:xfrm>
          <a:prstGeom prst="rect">
            <a:avLst/>
          </a:prstGeom>
        </p:spPr>
        <p:txBody>
          <a:bodyPr wrap="none">
            <a:spAutoFit/>
          </a:bodyPr>
          <a:lstStyle/>
          <a:p>
            <a:r>
              <a:rPr lang="zh-CN" altLang="en-US" sz="3200" b="1" dirty="0" smtClean="0">
                <a:solidFill>
                  <a:srgbClr val="FFC000"/>
                </a:solidFill>
                <a:latin typeface="SimSun" charset="-122"/>
                <a:ea typeface="SimSun" charset="-122"/>
                <a:cs typeface="SimSun" charset="-122"/>
              </a:rPr>
              <a:t>以</a:t>
            </a:r>
            <a:r>
              <a:rPr lang="en-US" altLang="zh-CN" sz="3200" b="1" dirty="0" smtClean="0">
                <a:solidFill>
                  <a:srgbClr val="FFC000"/>
                </a:solidFill>
                <a:latin typeface="SimSun" charset="-122"/>
                <a:ea typeface="SimSun" charset="-122"/>
                <a:cs typeface="SimSun" charset="-122"/>
              </a:rPr>
              <a:t>T</a:t>
            </a:r>
            <a:r>
              <a:rPr lang="zh-CN" altLang="en-US" sz="3200" b="1" dirty="0" smtClean="0">
                <a:solidFill>
                  <a:srgbClr val="FFC000"/>
                </a:solidFill>
                <a:latin typeface="SimSun" charset="-122"/>
                <a:ea typeface="SimSun" charset="-122"/>
                <a:cs typeface="SimSun" charset="-122"/>
              </a:rPr>
              <a:t>为根结点</a:t>
            </a:r>
            <a:r>
              <a:rPr lang="zh-CN" altLang="en-US" sz="3200" b="1" dirty="0">
                <a:solidFill>
                  <a:srgbClr val="FFC000"/>
                </a:solidFill>
                <a:latin typeface="SimSun" charset="-122"/>
                <a:ea typeface="SimSun" charset="-122"/>
                <a:cs typeface="SimSun" charset="-122"/>
              </a:rPr>
              <a:t>指针的“大</a:t>
            </a:r>
            <a:r>
              <a:rPr lang="zh-CN" altLang="en-US" sz="3200" b="1" dirty="0" smtClean="0">
                <a:solidFill>
                  <a:srgbClr val="FFC000"/>
                </a:solidFill>
                <a:latin typeface="SimSun" charset="-122"/>
                <a:ea typeface="SimSun" charset="-122"/>
                <a:cs typeface="SimSun" charset="-122"/>
              </a:rPr>
              <a:t>”二叉链表</a:t>
            </a:r>
            <a:endParaRPr lang="zh-CN" altLang="en-US" sz="3200" b="1" dirty="0">
              <a:solidFill>
                <a:srgbClr val="FFC000"/>
              </a:solidFill>
              <a:effectLst/>
              <a:latin typeface="SimSun" charset="-122"/>
              <a:ea typeface="SimSun" charset="-122"/>
              <a:cs typeface="SimSun" charset="-122"/>
            </a:endParaRPr>
          </a:p>
        </p:txBody>
      </p:sp>
      <p:sp>
        <p:nvSpPr>
          <p:cNvPr id="55" name="任意形状 54"/>
          <p:cNvSpPr/>
          <p:nvPr/>
        </p:nvSpPr>
        <p:spPr bwMode="auto">
          <a:xfrm>
            <a:off x="1822958" y="3240036"/>
            <a:ext cx="3511650" cy="2576626"/>
          </a:xfrm>
          <a:custGeom>
            <a:avLst/>
            <a:gdLst>
              <a:gd name="connsiteX0" fmla="*/ 1167892 w 3511650"/>
              <a:gd name="connsiteY0" fmla="*/ 112764 h 2576626"/>
              <a:gd name="connsiteX1" fmla="*/ 24892 w 3511650"/>
              <a:gd name="connsiteY1" fmla="*/ 474714 h 2576626"/>
              <a:gd name="connsiteX2" fmla="*/ 463042 w 3511650"/>
              <a:gd name="connsiteY2" fmla="*/ 1541514 h 2576626"/>
              <a:gd name="connsiteX3" fmla="*/ 1415542 w 3511650"/>
              <a:gd name="connsiteY3" fmla="*/ 2474964 h 2576626"/>
              <a:gd name="connsiteX4" fmla="*/ 2749042 w 3511650"/>
              <a:gd name="connsiteY4" fmla="*/ 2494014 h 2576626"/>
              <a:gd name="connsiteX5" fmla="*/ 3511042 w 3511650"/>
              <a:gd name="connsiteY5" fmla="*/ 1960614 h 2576626"/>
              <a:gd name="connsiteX6" fmla="*/ 2634742 w 3511650"/>
              <a:gd name="connsiteY6" fmla="*/ 646164 h 2576626"/>
              <a:gd name="connsiteX7" fmla="*/ 1720342 w 3511650"/>
              <a:gd name="connsiteY7" fmla="*/ 36564 h 2576626"/>
              <a:gd name="connsiteX8" fmla="*/ 1167892 w 3511650"/>
              <a:gd name="connsiteY8" fmla="*/ 112764 h 257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1650" h="2576626">
                <a:moveTo>
                  <a:pt x="1167892" y="112764"/>
                </a:moveTo>
                <a:cubicBezTo>
                  <a:pt x="885317" y="185789"/>
                  <a:pt x="142367" y="236589"/>
                  <a:pt x="24892" y="474714"/>
                </a:cubicBezTo>
                <a:cubicBezTo>
                  <a:pt x="-92583" y="712839"/>
                  <a:pt x="231267" y="1208139"/>
                  <a:pt x="463042" y="1541514"/>
                </a:cubicBezTo>
                <a:cubicBezTo>
                  <a:pt x="694817" y="1874889"/>
                  <a:pt x="1034542" y="2316214"/>
                  <a:pt x="1415542" y="2474964"/>
                </a:cubicBezTo>
                <a:cubicBezTo>
                  <a:pt x="1796542" y="2633714"/>
                  <a:pt x="2399792" y="2579739"/>
                  <a:pt x="2749042" y="2494014"/>
                </a:cubicBezTo>
                <a:cubicBezTo>
                  <a:pt x="3098292" y="2408289"/>
                  <a:pt x="3530092" y="2268589"/>
                  <a:pt x="3511042" y="1960614"/>
                </a:cubicBezTo>
                <a:cubicBezTo>
                  <a:pt x="3491992" y="1652639"/>
                  <a:pt x="2933192" y="966839"/>
                  <a:pt x="2634742" y="646164"/>
                </a:cubicBezTo>
                <a:cubicBezTo>
                  <a:pt x="2336292" y="325489"/>
                  <a:pt x="1961642" y="125464"/>
                  <a:pt x="1720342" y="36564"/>
                </a:cubicBezTo>
                <a:cubicBezTo>
                  <a:pt x="1479042" y="-52336"/>
                  <a:pt x="1450467" y="39739"/>
                  <a:pt x="1167892" y="112764"/>
                </a:cubicBezTo>
                <a:close/>
              </a:path>
            </a:pathLst>
          </a:custGeom>
          <a:noFill/>
          <a:ln w="9525"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56" name="矩形 55"/>
          <p:cNvSpPr/>
          <p:nvPr/>
        </p:nvSpPr>
        <p:spPr>
          <a:xfrm>
            <a:off x="22940" y="2215803"/>
            <a:ext cx="3775393" cy="954107"/>
          </a:xfrm>
          <a:prstGeom prst="rect">
            <a:avLst/>
          </a:prstGeom>
        </p:spPr>
        <p:txBody>
          <a:bodyPr wrap="none">
            <a:spAutoFit/>
          </a:bodyPr>
          <a:lstStyle/>
          <a:p>
            <a:r>
              <a:rPr lang="zh-CN" altLang="en-US" sz="2800" dirty="0" smtClean="0">
                <a:solidFill>
                  <a:srgbClr val="FF0000"/>
                </a:solidFill>
                <a:latin typeface="SimSun" charset="-122"/>
                <a:ea typeface="SimSun" charset="-122"/>
                <a:cs typeface="SimSun" charset="-122"/>
              </a:rPr>
              <a:t>以</a:t>
            </a:r>
            <a:r>
              <a:rPr lang="en-US" altLang="zh-CN" sz="2800" dirty="0" smtClean="0">
                <a:solidFill>
                  <a:srgbClr val="FF0000"/>
                </a:solidFill>
                <a:latin typeface="SimSun" charset="-122"/>
                <a:ea typeface="SimSun" charset="-122"/>
                <a:cs typeface="SimSun" charset="-122"/>
              </a:rPr>
              <a:t>T-&gt;</a:t>
            </a:r>
            <a:r>
              <a:rPr lang="en-US" altLang="zh-CN" sz="2800" dirty="0" err="1" smtClean="0">
                <a:solidFill>
                  <a:srgbClr val="FF0000"/>
                </a:solidFill>
                <a:latin typeface="SimSun" charset="-122"/>
                <a:ea typeface="SimSun" charset="-122"/>
                <a:cs typeface="SimSun" charset="-122"/>
              </a:rPr>
              <a:t>lchild</a:t>
            </a:r>
            <a:r>
              <a:rPr lang="zh-CN" altLang="en-US" sz="2800" dirty="0" smtClean="0">
                <a:solidFill>
                  <a:srgbClr val="FF0000"/>
                </a:solidFill>
                <a:latin typeface="SimSun" charset="-122"/>
                <a:ea typeface="SimSun" charset="-122"/>
                <a:cs typeface="SimSun" charset="-122"/>
              </a:rPr>
              <a:t>为根结点</a:t>
            </a:r>
            <a:endParaRPr lang="en-US" altLang="zh-CN" sz="2800" dirty="0" smtClean="0">
              <a:solidFill>
                <a:srgbClr val="FF0000"/>
              </a:solidFill>
              <a:latin typeface="SimSun" charset="-122"/>
              <a:ea typeface="SimSun" charset="-122"/>
              <a:cs typeface="SimSun" charset="-122"/>
            </a:endParaRPr>
          </a:p>
          <a:p>
            <a:r>
              <a:rPr lang="zh-CN" altLang="en-US" sz="2800" dirty="0" smtClean="0">
                <a:solidFill>
                  <a:srgbClr val="FF0000"/>
                </a:solidFill>
                <a:latin typeface="SimSun" charset="-122"/>
                <a:ea typeface="SimSun" charset="-122"/>
                <a:cs typeface="SimSun" charset="-122"/>
              </a:rPr>
              <a:t>指针的“小”二叉链表</a:t>
            </a:r>
            <a:endParaRPr lang="zh-CN" altLang="en-US" sz="2800" dirty="0">
              <a:solidFill>
                <a:srgbClr val="FF0000"/>
              </a:solidFill>
              <a:effectLst/>
              <a:latin typeface="SimSun" charset="-122"/>
              <a:ea typeface="SimSun" charset="-122"/>
              <a:cs typeface="SimSun" charset="-122"/>
            </a:endParaRPr>
          </a:p>
        </p:txBody>
      </p:sp>
      <p:sp>
        <p:nvSpPr>
          <p:cNvPr id="57" name="任意形状 56"/>
          <p:cNvSpPr/>
          <p:nvPr/>
        </p:nvSpPr>
        <p:spPr bwMode="auto">
          <a:xfrm>
            <a:off x="5524498" y="3446502"/>
            <a:ext cx="4419601" cy="3400346"/>
          </a:xfrm>
          <a:custGeom>
            <a:avLst/>
            <a:gdLst>
              <a:gd name="connsiteX0" fmla="*/ 1167892 w 3511650"/>
              <a:gd name="connsiteY0" fmla="*/ 112764 h 2576626"/>
              <a:gd name="connsiteX1" fmla="*/ 24892 w 3511650"/>
              <a:gd name="connsiteY1" fmla="*/ 474714 h 2576626"/>
              <a:gd name="connsiteX2" fmla="*/ 463042 w 3511650"/>
              <a:gd name="connsiteY2" fmla="*/ 1541514 h 2576626"/>
              <a:gd name="connsiteX3" fmla="*/ 1415542 w 3511650"/>
              <a:gd name="connsiteY3" fmla="*/ 2474964 h 2576626"/>
              <a:gd name="connsiteX4" fmla="*/ 2749042 w 3511650"/>
              <a:gd name="connsiteY4" fmla="*/ 2494014 h 2576626"/>
              <a:gd name="connsiteX5" fmla="*/ 3511042 w 3511650"/>
              <a:gd name="connsiteY5" fmla="*/ 1960614 h 2576626"/>
              <a:gd name="connsiteX6" fmla="*/ 2634742 w 3511650"/>
              <a:gd name="connsiteY6" fmla="*/ 646164 h 2576626"/>
              <a:gd name="connsiteX7" fmla="*/ 1720342 w 3511650"/>
              <a:gd name="connsiteY7" fmla="*/ 36564 h 2576626"/>
              <a:gd name="connsiteX8" fmla="*/ 1167892 w 3511650"/>
              <a:gd name="connsiteY8" fmla="*/ 112764 h 257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1650" h="2576626">
                <a:moveTo>
                  <a:pt x="1167892" y="112764"/>
                </a:moveTo>
                <a:cubicBezTo>
                  <a:pt x="885317" y="185789"/>
                  <a:pt x="142367" y="236589"/>
                  <a:pt x="24892" y="474714"/>
                </a:cubicBezTo>
                <a:cubicBezTo>
                  <a:pt x="-92583" y="712839"/>
                  <a:pt x="231267" y="1208139"/>
                  <a:pt x="463042" y="1541514"/>
                </a:cubicBezTo>
                <a:cubicBezTo>
                  <a:pt x="694817" y="1874889"/>
                  <a:pt x="1034542" y="2316214"/>
                  <a:pt x="1415542" y="2474964"/>
                </a:cubicBezTo>
                <a:cubicBezTo>
                  <a:pt x="1796542" y="2633714"/>
                  <a:pt x="2399792" y="2579739"/>
                  <a:pt x="2749042" y="2494014"/>
                </a:cubicBezTo>
                <a:cubicBezTo>
                  <a:pt x="3098292" y="2408289"/>
                  <a:pt x="3530092" y="2268589"/>
                  <a:pt x="3511042" y="1960614"/>
                </a:cubicBezTo>
                <a:cubicBezTo>
                  <a:pt x="3491992" y="1652639"/>
                  <a:pt x="2933192" y="966839"/>
                  <a:pt x="2634742" y="646164"/>
                </a:cubicBezTo>
                <a:cubicBezTo>
                  <a:pt x="2336292" y="325489"/>
                  <a:pt x="1961642" y="125464"/>
                  <a:pt x="1720342" y="36564"/>
                </a:cubicBezTo>
                <a:cubicBezTo>
                  <a:pt x="1479042" y="-52336"/>
                  <a:pt x="1450467" y="39739"/>
                  <a:pt x="1167892" y="112764"/>
                </a:cubicBezTo>
                <a:close/>
              </a:path>
            </a:pathLst>
          </a:custGeom>
          <a:noFill/>
          <a:ln w="9525"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58" name="矩形 57"/>
          <p:cNvSpPr/>
          <p:nvPr/>
        </p:nvSpPr>
        <p:spPr>
          <a:xfrm>
            <a:off x="7429500" y="2651206"/>
            <a:ext cx="3775393" cy="954107"/>
          </a:xfrm>
          <a:prstGeom prst="rect">
            <a:avLst/>
          </a:prstGeom>
        </p:spPr>
        <p:txBody>
          <a:bodyPr wrap="none">
            <a:spAutoFit/>
          </a:bodyPr>
          <a:lstStyle/>
          <a:p>
            <a:r>
              <a:rPr lang="zh-CN" altLang="en-US" sz="2800" dirty="0" smtClean="0">
                <a:solidFill>
                  <a:srgbClr val="FF0000"/>
                </a:solidFill>
                <a:latin typeface="SimSun" charset="-122"/>
                <a:ea typeface="SimSun" charset="-122"/>
                <a:cs typeface="SimSun" charset="-122"/>
              </a:rPr>
              <a:t>以</a:t>
            </a:r>
            <a:r>
              <a:rPr lang="en-US" altLang="zh-CN" sz="2800" dirty="0" smtClean="0">
                <a:solidFill>
                  <a:srgbClr val="FF0000"/>
                </a:solidFill>
                <a:latin typeface="SimSun" charset="-122"/>
                <a:ea typeface="SimSun" charset="-122"/>
                <a:cs typeface="SimSun" charset="-122"/>
              </a:rPr>
              <a:t>T-&gt;</a:t>
            </a:r>
            <a:r>
              <a:rPr lang="en-US" altLang="zh-CN" sz="2800" dirty="0" err="1" smtClean="0">
                <a:solidFill>
                  <a:srgbClr val="FF0000"/>
                </a:solidFill>
                <a:latin typeface="SimSun" charset="-122"/>
                <a:ea typeface="SimSun" charset="-122"/>
                <a:cs typeface="SimSun" charset="-122"/>
              </a:rPr>
              <a:t>rchild</a:t>
            </a:r>
            <a:r>
              <a:rPr lang="zh-CN" altLang="en-US" sz="2800" dirty="0" smtClean="0">
                <a:solidFill>
                  <a:srgbClr val="FF0000"/>
                </a:solidFill>
                <a:latin typeface="SimSun" charset="-122"/>
                <a:ea typeface="SimSun" charset="-122"/>
                <a:cs typeface="SimSun" charset="-122"/>
              </a:rPr>
              <a:t>为根结点</a:t>
            </a:r>
            <a:endParaRPr lang="en-US" altLang="zh-CN" sz="2800" dirty="0" smtClean="0">
              <a:solidFill>
                <a:srgbClr val="FF0000"/>
              </a:solidFill>
              <a:latin typeface="SimSun" charset="-122"/>
              <a:ea typeface="SimSun" charset="-122"/>
              <a:cs typeface="SimSun" charset="-122"/>
            </a:endParaRPr>
          </a:p>
          <a:p>
            <a:r>
              <a:rPr lang="zh-CN" altLang="en-US" sz="2800" dirty="0" smtClean="0">
                <a:solidFill>
                  <a:srgbClr val="FF0000"/>
                </a:solidFill>
                <a:latin typeface="SimSun" charset="-122"/>
                <a:ea typeface="SimSun" charset="-122"/>
                <a:cs typeface="SimSun" charset="-122"/>
              </a:rPr>
              <a:t>指针的“小”二叉链表</a:t>
            </a:r>
            <a:endParaRPr lang="zh-CN" altLang="en-US" sz="2800" dirty="0">
              <a:solidFill>
                <a:srgbClr val="FF0000"/>
              </a:solidFill>
              <a:effectLst/>
              <a:latin typeface="SimSun" charset="-122"/>
              <a:ea typeface="SimSun" charset="-122"/>
              <a:cs typeface="SimSun" charset="-122"/>
            </a:endParaRPr>
          </a:p>
        </p:txBody>
      </p:sp>
    </p:spTree>
    <p:extLst>
      <p:ext uri="{BB962C8B-B14F-4D97-AF65-F5344CB8AC3E}">
        <p14:creationId xmlns:p14="http://schemas.microsoft.com/office/powerpoint/2010/main" val="603894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P spid="55" grpId="0" animBg="1"/>
      <p:bldP spid="56" grpId="0"/>
      <p:bldP spid="57" grpId="0" animBg="1"/>
      <p:bldP spid="5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smtClean="0"/>
              <a:t>递归</a:t>
            </a:r>
            <a:endParaRPr lang="zh-CN" altLang="en-US" kern="0" dirty="0"/>
          </a:p>
        </p:txBody>
      </p:sp>
      <p:pic>
        <p:nvPicPr>
          <p:cNvPr id="3" name="图片 2"/>
          <p:cNvPicPr>
            <a:picLocks noChangeAspect="1"/>
          </p:cNvPicPr>
          <p:nvPr/>
        </p:nvPicPr>
        <p:blipFill>
          <a:blip r:embed="rId2"/>
          <a:stretch>
            <a:fillRect/>
          </a:stretch>
        </p:blipFill>
        <p:spPr>
          <a:xfrm>
            <a:off x="304800" y="1143000"/>
            <a:ext cx="11182350" cy="5410200"/>
          </a:xfrm>
          <a:prstGeom prst="rect">
            <a:avLst/>
          </a:prstGeom>
        </p:spPr>
      </p:pic>
    </p:spTree>
    <p:extLst>
      <p:ext uri="{BB962C8B-B14F-4D97-AF65-F5344CB8AC3E}">
        <p14:creationId xmlns:p14="http://schemas.microsoft.com/office/powerpoint/2010/main" val="642574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smtClean="0"/>
              <a:t>递归</a:t>
            </a:r>
            <a:endParaRPr lang="zh-CN" altLang="en-US" kern="0" dirty="0"/>
          </a:p>
        </p:txBody>
      </p:sp>
      <p:pic>
        <p:nvPicPr>
          <p:cNvPr id="5" name="图片 4"/>
          <p:cNvPicPr>
            <a:picLocks noChangeAspect="1"/>
          </p:cNvPicPr>
          <p:nvPr/>
        </p:nvPicPr>
        <p:blipFill>
          <a:blip r:embed="rId2"/>
          <a:stretch>
            <a:fillRect/>
          </a:stretch>
        </p:blipFill>
        <p:spPr>
          <a:xfrm>
            <a:off x="812800" y="1409700"/>
            <a:ext cx="10147300" cy="5448300"/>
          </a:xfrm>
          <a:prstGeom prst="rect">
            <a:avLst/>
          </a:prstGeom>
        </p:spPr>
      </p:pic>
    </p:spTree>
    <p:extLst>
      <p:ext uri="{BB962C8B-B14F-4D97-AF65-F5344CB8AC3E}">
        <p14:creationId xmlns:p14="http://schemas.microsoft.com/office/powerpoint/2010/main" val="177940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5"/>
          <p:cNvSpPr>
            <a:spLocks noGrp="1" noChangeArrowheads="1"/>
          </p:cNvSpPr>
          <p:nvPr>
            <p:ph type="body" idx="1"/>
          </p:nvPr>
        </p:nvSpPr>
        <p:spPr>
          <a:xfrm>
            <a:off x="507999" y="1827589"/>
            <a:ext cx="10275958" cy="3624399"/>
          </a:xfrm>
        </p:spPr>
        <p:txBody>
          <a:bodyPr/>
          <a:lstStyle/>
          <a:p>
            <a:pPr lvl="1" eaLnBrk="1" hangingPunct="1"/>
            <a:r>
              <a:rPr lang="zh-CN" altLang="en-US" dirty="0">
                <a:solidFill>
                  <a:schemeClr val="tx2"/>
                </a:solidFill>
              </a:rPr>
              <a:t>结点的层次</a:t>
            </a:r>
            <a:endParaRPr lang="en-US" altLang="zh-CN" dirty="0">
              <a:solidFill>
                <a:schemeClr val="tx2"/>
              </a:solidFill>
            </a:endParaRPr>
          </a:p>
          <a:p>
            <a:pPr marL="457200" lvl="1" indent="0" eaLnBrk="1" hangingPunct="1">
              <a:buNone/>
            </a:pPr>
            <a:r>
              <a:rPr lang="zh-CN" altLang="en-US" sz="2000" b="0" dirty="0"/>
              <a:t>      </a:t>
            </a:r>
            <a:r>
              <a:rPr lang="zh-CN" altLang="en-US" sz="2400" b="0" dirty="0"/>
              <a:t>从根开始，根为第一层，根的孩子为第二层</a:t>
            </a:r>
            <a:endParaRPr lang="en-US" altLang="zh-CN" sz="2400" b="0" dirty="0"/>
          </a:p>
          <a:p>
            <a:pPr marL="457200" lvl="1" indent="0" eaLnBrk="1" hangingPunct="1">
              <a:buNone/>
            </a:pPr>
            <a:r>
              <a:rPr lang="en-US" altLang="zh-CN" sz="2400" b="0" dirty="0"/>
              <a:t>      </a:t>
            </a:r>
            <a:r>
              <a:rPr lang="zh-CN" altLang="en-US" sz="2400" b="0" dirty="0"/>
              <a:t>若某一结点在第</a:t>
            </a:r>
            <a:r>
              <a:rPr lang="en-US" altLang="zh-CN" sz="2400" b="0" dirty="0">
                <a:latin typeface="Times New Roman" panose="02020603050405020304" pitchFamily="18" charset="0"/>
                <a:cs typeface="Times New Roman" panose="02020603050405020304" pitchFamily="18" charset="0"/>
              </a:rPr>
              <a:t>n</a:t>
            </a:r>
            <a:r>
              <a:rPr lang="zh-CN" altLang="en-US" sz="2400" b="0" dirty="0"/>
              <a:t>层，其子树的根就在第</a:t>
            </a:r>
            <a:r>
              <a:rPr lang="en-US" altLang="zh-CN" sz="2400" b="0" dirty="0"/>
              <a:t>n+1</a:t>
            </a:r>
            <a:r>
              <a:rPr lang="zh-CN" altLang="en-US" sz="2400" b="0" dirty="0"/>
              <a:t>层</a:t>
            </a:r>
            <a:endParaRPr lang="en-US" altLang="zh-CN" sz="2400" b="0" dirty="0"/>
          </a:p>
          <a:p>
            <a:pPr marL="457200" lvl="1" indent="0" eaLnBrk="1" hangingPunct="1">
              <a:buNone/>
            </a:pPr>
            <a:r>
              <a:rPr lang="en-US" altLang="zh-CN" sz="2400" b="0" dirty="0"/>
              <a:t>       r</a:t>
            </a:r>
            <a:r>
              <a:rPr lang="zh-CN" altLang="en-US" sz="2400" b="0" dirty="0"/>
              <a:t>的层次为</a:t>
            </a:r>
            <a:r>
              <a:rPr lang="en-US" altLang="zh-CN" sz="2400" b="0" dirty="0"/>
              <a:t>1</a:t>
            </a:r>
            <a:r>
              <a:rPr lang="zh-CN" altLang="en-US" sz="2400" b="0" dirty="0"/>
              <a:t>，</a:t>
            </a:r>
            <a:r>
              <a:rPr lang="en-US" altLang="zh-CN" sz="2400" b="0" dirty="0"/>
              <a:t>a</a:t>
            </a:r>
            <a:r>
              <a:rPr lang="zh-CN" altLang="en-US" sz="2400" b="0" dirty="0"/>
              <a:t>的层次为</a:t>
            </a:r>
            <a:r>
              <a:rPr lang="en-US" altLang="zh-CN" sz="2400" b="0" dirty="0"/>
              <a:t>2</a:t>
            </a:r>
            <a:r>
              <a:rPr lang="zh-CN" altLang="en-US" sz="2400" b="0" dirty="0"/>
              <a:t>，</a:t>
            </a:r>
            <a:r>
              <a:rPr lang="en-US" altLang="zh-CN" sz="2400" b="0" dirty="0"/>
              <a:t>b</a:t>
            </a:r>
            <a:r>
              <a:rPr lang="zh-CN" altLang="en-US" sz="2400" b="0" dirty="0"/>
              <a:t>的层次为</a:t>
            </a:r>
            <a:r>
              <a:rPr lang="en-US" altLang="zh-CN" sz="2400" b="0" dirty="0"/>
              <a:t>2</a:t>
            </a:r>
          </a:p>
          <a:p>
            <a:pPr marL="457200" lvl="1" indent="0" eaLnBrk="1" hangingPunct="1">
              <a:buNone/>
            </a:pPr>
            <a:endParaRPr lang="zh-CN" altLang="en-US" b="0" dirty="0"/>
          </a:p>
          <a:p>
            <a:pPr lvl="1" eaLnBrk="1" hangingPunct="1"/>
            <a:r>
              <a:rPr lang="zh-CN" altLang="en-US" dirty="0">
                <a:solidFill>
                  <a:schemeClr val="tx2"/>
                </a:solidFill>
              </a:rPr>
              <a:t>树的深度</a:t>
            </a:r>
            <a:r>
              <a:rPr lang="en-US" altLang="zh-CN" dirty="0">
                <a:solidFill>
                  <a:schemeClr val="tx2"/>
                </a:solidFill>
              </a:rPr>
              <a:t>/</a:t>
            </a:r>
            <a:r>
              <a:rPr lang="zh-CN" altLang="en-US" dirty="0">
                <a:solidFill>
                  <a:schemeClr val="tx2"/>
                </a:solidFill>
              </a:rPr>
              <a:t>高度</a:t>
            </a:r>
            <a:endParaRPr lang="en-US" altLang="zh-CN" dirty="0">
              <a:solidFill>
                <a:schemeClr val="tx2"/>
              </a:solidFill>
            </a:endParaRPr>
          </a:p>
          <a:p>
            <a:pPr marL="457200" lvl="1" indent="0" eaLnBrk="1" hangingPunct="1">
              <a:buNone/>
            </a:pPr>
            <a:r>
              <a:rPr lang="zh-CN" altLang="en-US" sz="2400" b="0" dirty="0"/>
              <a:t>      树的深度为为树中结点的最大层次</a:t>
            </a:r>
            <a:endParaRPr lang="en-US" altLang="zh-CN" sz="2400" b="0" dirty="0"/>
          </a:p>
          <a:p>
            <a:pPr marL="457200" lvl="1" indent="0" eaLnBrk="1" hangingPunct="1">
              <a:buNone/>
            </a:pPr>
            <a:r>
              <a:rPr lang="zh-CN" altLang="en-US" sz="2400" b="0" dirty="0"/>
              <a:t>      右边树的深度为</a:t>
            </a:r>
            <a:r>
              <a:rPr lang="en-US" altLang="zh-CN" sz="2400" b="0" dirty="0"/>
              <a:t>4</a:t>
            </a:r>
            <a:endParaRPr lang="zh-CN" altLang="en-US" sz="2400" b="0" dirty="0"/>
          </a:p>
          <a:p>
            <a:pPr lvl="2" eaLnBrk="1" hangingPunct="1"/>
            <a:endParaRPr lang="zh-CN" altLang="en-US" dirty="0"/>
          </a:p>
          <a:p>
            <a:pPr marL="0" indent="0" eaLnBrk="1" hangingPunct="1">
              <a:buNone/>
            </a:pPr>
            <a:endParaRPr lang="zh-CN" altLang="en-US" dirty="0"/>
          </a:p>
        </p:txBody>
      </p:sp>
      <p:sp>
        <p:nvSpPr>
          <p:cNvPr id="5" name="Rectangle 1031"/>
          <p:cNvSpPr>
            <a:spLocks noGrp="1" noChangeArrowheads="1"/>
          </p:cNvSpPr>
          <p:nvPr>
            <p:ph type="title"/>
          </p:nvPr>
        </p:nvSpPr>
        <p:spPr>
          <a:xfrm>
            <a:off x="1481667" y="228600"/>
            <a:ext cx="4919133" cy="762000"/>
          </a:xfrm>
        </p:spPr>
        <p:txBody>
          <a:bodyPr/>
          <a:lstStyle/>
          <a:p>
            <a:pPr eaLnBrk="1" hangingPunct="1"/>
            <a:r>
              <a:rPr lang="en-US" altLang="zh-CN"/>
              <a:t>6</a:t>
            </a:r>
            <a:r>
              <a:rPr lang="zh-CN" altLang="en-US"/>
              <a:t>.1 基本术语</a:t>
            </a:r>
          </a:p>
        </p:txBody>
      </p:sp>
      <p:grpSp>
        <p:nvGrpSpPr>
          <p:cNvPr id="4" name="Group 8">
            <a:extLst>
              <a:ext uri="{FF2B5EF4-FFF2-40B4-BE49-F238E27FC236}">
                <a16:creationId xmlns:a16="http://schemas.microsoft.com/office/drawing/2014/main" xmlns="" id="{3F607E25-6BBF-4412-BCFF-425F69E7DB46}"/>
              </a:ext>
            </a:extLst>
          </p:cNvPr>
          <p:cNvGrpSpPr>
            <a:grpSpLocks/>
          </p:cNvGrpSpPr>
          <p:nvPr/>
        </p:nvGrpSpPr>
        <p:grpSpPr bwMode="auto">
          <a:xfrm>
            <a:off x="7671854" y="1558977"/>
            <a:ext cx="2971162" cy="3582535"/>
            <a:chOff x="2736" y="902"/>
            <a:chExt cx="1872" cy="2037"/>
          </a:xfrm>
        </p:grpSpPr>
        <p:sp>
          <p:nvSpPr>
            <p:cNvPr id="6" name="AutoShape 9">
              <a:extLst>
                <a:ext uri="{FF2B5EF4-FFF2-40B4-BE49-F238E27FC236}">
                  <a16:creationId xmlns:a16="http://schemas.microsoft.com/office/drawing/2014/main" xmlns="" id="{60D84AD4-EBE6-468C-A615-23B999324D85}"/>
                </a:ext>
              </a:extLst>
            </p:cNvPr>
            <p:cNvSpPr>
              <a:spLocks noChangeArrowheads="1"/>
            </p:cNvSpPr>
            <p:nvPr/>
          </p:nvSpPr>
          <p:spPr bwMode="auto">
            <a:xfrm>
              <a:off x="3683" y="1048"/>
              <a:ext cx="111"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7" name="AutoShape 10">
              <a:extLst>
                <a:ext uri="{FF2B5EF4-FFF2-40B4-BE49-F238E27FC236}">
                  <a16:creationId xmlns:a16="http://schemas.microsoft.com/office/drawing/2014/main" xmlns="" id="{397214D0-D1CA-4E6D-993F-C1622C0568B9}"/>
                </a:ext>
              </a:extLst>
            </p:cNvPr>
            <p:cNvSpPr>
              <a:spLocks noChangeArrowheads="1"/>
            </p:cNvSpPr>
            <p:nvPr/>
          </p:nvSpPr>
          <p:spPr bwMode="auto">
            <a:xfrm>
              <a:off x="3264" y="144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8" name="AutoShape 11">
              <a:extLst>
                <a:ext uri="{FF2B5EF4-FFF2-40B4-BE49-F238E27FC236}">
                  <a16:creationId xmlns:a16="http://schemas.microsoft.com/office/drawing/2014/main" xmlns="" id="{22299F4F-B848-4D02-96DE-D0DD1C6264FD}"/>
                </a:ext>
              </a:extLst>
            </p:cNvPr>
            <p:cNvSpPr>
              <a:spLocks noChangeArrowheads="1"/>
            </p:cNvSpPr>
            <p:nvPr/>
          </p:nvSpPr>
          <p:spPr bwMode="auto">
            <a:xfrm>
              <a:off x="4032" y="1427"/>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9" name="AutoShape 12">
              <a:extLst>
                <a:ext uri="{FF2B5EF4-FFF2-40B4-BE49-F238E27FC236}">
                  <a16:creationId xmlns:a16="http://schemas.microsoft.com/office/drawing/2014/main" xmlns="" id="{55875229-E08B-48DA-96E3-36F41D88BB36}"/>
                </a:ext>
              </a:extLst>
            </p:cNvPr>
            <p:cNvSpPr>
              <a:spLocks noChangeArrowheads="1"/>
            </p:cNvSpPr>
            <p:nvPr/>
          </p:nvSpPr>
          <p:spPr bwMode="auto">
            <a:xfrm>
              <a:off x="2956"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0" name="AutoShape 13">
              <a:extLst>
                <a:ext uri="{FF2B5EF4-FFF2-40B4-BE49-F238E27FC236}">
                  <a16:creationId xmlns:a16="http://schemas.microsoft.com/office/drawing/2014/main" xmlns="" id="{4FC1E863-C530-4249-A7AA-E23E5E44DF53}"/>
                </a:ext>
              </a:extLst>
            </p:cNvPr>
            <p:cNvSpPr>
              <a:spLocks noChangeArrowheads="1"/>
            </p:cNvSpPr>
            <p:nvPr/>
          </p:nvSpPr>
          <p:spPr bwMode="auto">
            <a:xfrm>
              <a:off x="3287"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1" name="AutoShape 14">
              <a:extLst>
                <a:ext uri="{FF2B5EF4-FFF2-40B4-BE49-F238E27FC236}">
                  <a16:creationId xmlns:a16="http://schemas.microsoft.com/office/drawing/2014/main" xmlns="" id="{AC7C21FB-2C91-4AB5-B6B5-2E3EF952E68E}"/>
                </a:ext>
              </a:extLst>
            </p:cNvPr>
            <p:cNvSpPr>
              <a:spLocks noChangeArrowheads="1"/>
            </p:cNvSpPr>
            <p:nvPr/>
          </p:nvSpPr>
          <p:spPr bwMode="auto">
            <a:xfrm>
              <a:off x="3596"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2" name="AutoShape 15">
              <a:extLst>
                <a:ext uri="{FF2B5EF4-FFF2-40B4-BE49-F238E27FC236}">
                  <a16:creationId xmlns:a16="http://schemas.microsoft.com/office/drawing/2014/main" xmlns="" id="{C2312BA6-2A12-4ADE-A363-4CFE2E4EF26E}"/>
                </a:ext>
              </a:extLst>
            </p:cNvPr>
            <p:cNvSpPr>
              <a:spLocks noChangeArrowheads="1"/>
            </p:cNvSpPr>
            <p:nvPr/>
          </p:nvSpPr>
          <p:spPr bwMode="auto">
            <a:xfrm>
              <a:off x="4333" y="2028"/>
              <a:ext cx="110" cy="111"/>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3" name="AutoShape 16">
              <a:extLst>
                <a:ext uri="{FF2B5EF4-FFF2-40B4-BE49-F238E27FC236}">
                  <a16:creationId xmlns:a16="http://schemas.microsoft.com/office/drawing/2014/main" xmlns="" id="{AA1BE1E1-AE51-43E7-BE80-E2E0A856605A}"/>
                </a:ext>
              </a:extLst>
            </p:cNvPr>
            <p:cNvSpPr>
              <a:spLocks noChangeArrowheads="1"/>
            </p:cNvSpPr>
            <p:nvPr/>
          </p:nvSpPr>
          <p:spPr bwMode="auto">
            <a:xfrm>
              <a:off x="3397" y="258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4" name="AutoShape 17">
              <a:extLst>
                <a:ext uri="{FF2B5EF4-FFF2-40B4-BE49-F238E27FC236}">
                  <a16:creationId xmlns:a16="http://schemas.microsoft.com/office/drawing/2014/main" xmlns="" id="{5A6F0B85-7C82-44E4-847D-7FE1A1D73AA1}"/>
                </a:ext>
              </a:extLst>
            </p:cNvPr>
            <p:cNvSpPr>
              <a:spLocks noChangeArrowheads="1"/>
            </p:cNvSpPr>
            <p:nvPr/>
          </p:nvSpPr>
          <p:spPr bwMode="auto">
            <a:xfrm>
              <a:off x="3849" y="2585"/>
              <a:ext cx="110" cy="112"/>
            </a:xfrm>
            <a:prstGeom prst="flowChartConnector">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eaLnBrk="1" hangingPunct="1">
                <a:spcBef>
                  <a:spcPct val="0"/>
                </a:spcBef>
                <a:buClrTx/>
                <a:buSzTx/>
                <a:buFontTx/>
                <a:buNone/>
              </a:pPr>
              <a:endParaRPr lang="zh-CN" altLang="en-US" sz="2400" b="0">
                <a:latin typeface="Tahoma" panose="020B0604030504040204" pitchFamily="34" charset="0"/>
                <a:ea typeface="宋体" panose="02010600030101010101" pitchFamily="2" charset="-122"/>
              </a:endParaRPr>
            </a:p>
          </p:txBody>
        </p:sp>
        <p:sp>
          <p:nvSpPr>
            <p:cNvPr id="15" name="Line 18">
              <a:extLst>
                <a:ext uri="{FF2B5EF4-FFF2-40B4-BE49-F238E27FC236}">
                  <a16:creationId xmlns:a16="http://schemas.microsoft.com/office/drawing/2014/main" xmlns="" id="{1757D28C-19BE-46D4-A658-0ECA3DCBD9F4}"/>
                </a:ext>
              </a:extLst>
            </p:cNvPr>
            <p:cNvSpPr>
              <a:spLocks noChangeShapeType="1"/>
            </p:cNvSpPr>
            <p:nvPr/>
          </p:nvSpPr>
          <p:spPr bwMode="auto">
            <a:xfrm flipH="1">
              <a:off x="3342" y="1136"/>
              <a:ext cx="330" cy="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9">
              <a:extLst>
                <a:ext uri="{FF2B5EF4-FFF2-40B4-BE49-F238E27FC236}">
                  <a16:creationId xmlns:a16="http://schemas.microsoft.com/office/drawing/2014/main" xmlns="" id="{F6526F0E-5A71-40E0-9AF1-791426AB0CA2}"/>
                </a:ext>
              </a:extLst>
            </p:cNvPr>
            <p:cNvSpPr>
              <a:spLocks noChangeShapeType="1"/>
            </p:cNvSpPr>
            <p:nvPr/>
          </p:nvSpPr>
          <p:spPr bwMode="auto">
            <a:xfrm>
              <a:off x="3782" y="1136"/>
              <a:ext cx="275" cy="27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0">
              <a:extLst>
                <a:ext uri="{FF2B5EF4-FFF2-40B4-BE49-F238E27FC236}">
                  <a16:creationId xmlns:a16="http://schemas.microsoft.com/office/drawing/2014/main" xmlns="" id="{ADC4113E-8F9E-4D3E-8F31-A9F0D0E8BCB2}"/>
                </a:ext>
              </a:extLst>
            </p:cNvPr>
            <p:cNvSpPr>
              <a:spLocks noChangeShapeType="1"/>
            </p:cNvSpPr>
            <p:nvPr/>
          </p:nvSpPr>
          <p:spPr bwMode="auto">
            <a:xfrm flipH="1">
              <a:off x="3011" y="1527"/>
              <a:ext cx="276" cy="5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1">
              <a:extLst>
                <a:ext uri="{FF2B5EF4-FFF2-40B4-BE49-F238E27FC236}">
                  <a16:creationId xmlns:a16="http://schemas.microsoft.com/office/drawing/2014/main" xmlns="" id="{9264B48C-3F4C-4EE8-8CAD-0BC3B4CE5AE2}"/>
                </a:ext>
              </a:extLst>
            </p:cNvPr>
            <p:cNvSpPr>
              <a:spLocks noChangeShapeType="1"/>
            </p:cNvSpPr>
            <p:nvPr/>
          </p:nvSpPr>
          <p:spPr bwMode="auto">
            <a:xfrm>
              <a:off x="3342" y="1582"/>
              <a:ext cx="0"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2">
              <a:extLst>
                <a:ext uri="{FF2B5EF4-FFF2-40B4-BE49-F238E27FC236}">
                  <a16:creationId xmlns:a16="http://schemas.microsoft.com/office/drawing/2014/main" xmlns="" id="{79BDD8F8-9E9B-40A9-B10D-4FC27C824396}"/>
                </a:ext>
              </a:extLst>
            </p:cNvPr>
            <p:cNvSpPr>
              <a:spLocks noChangeShapeType="1"/>
            </p:cNvSpPr>
            <p:nvPr/>
          </p:nvSpPr>
          <p:spPr bwMode="auto">
            <a:xfrm>
              <a:off x="3376" y="1547"/>
              <a:ext cx="296" cy="4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3">
              <a:extLst>
                <a:ext uri="{FF2B5EF4-FFF2-40B4-BE49-F238E27FC236}">
                  <a16:creationId xmlns:a16="http://schemas.microsoft.com/office/drawing/2014/main" xmlns="" id="{F1BAE950-962F-4D29-9730-1D7D39AAE944}"/>
                </a:ext>
              </a:extLst>
            </p:cNvPr>
            <p:cNvSpPr>
              <a:spLocks noChangeShapeType="1"/>
            </p:cNvSpPr>
            <p:nvPr/>
          </p:nvSpPr>
          <p:spPr bwMode="auto">
            <a:xfrm>
              <a:off x="4112" y="1527"/>
              <a:ext cx="276" cy="5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4">
              <a:extLst>
                <a:ext uri="{FF2B5EF4-FFF2-40B4-BE49-F238E27FC236}">
                  <a16:creationId xmlns:a16="http://schemas.microsoft.com/office/drawing/2014/main" xmlns="" id="{72126D99-CDD4-4C30-BFD6-7082EF8AE51B}"/>
                </a:ext>
              </a:extLst>
            </p:cNvPr>
            <p:cNvSpPr>
              <a:spLocks noChangeShapeType="1"/>
            </p:cNvSpPr>
            <p:nvPr/>
          </p:nvSpPr>
          <p:spPr bwMode="auto">
            <a:xfrm flipH="1">
              <a:off x="3452" y="2139"/>
              <a:ext cx="165"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5">
              <a:extLst>
                <a:ext uri="{FF2B5EF4-FFF2-40B4-BE49-F238E27FC236}">
                  <a16:creationId xmlns:a16="http://schemas.microsoft.com/office/drawing/2014/main" xmlns="" id="{A755F4F9-20E9-4AE2-AB56-7604884E094E}"/>
                </a:ext>
              </a:extLst>
            </p:cNvPr>
            <p:cNvSpPr>
              <a:spLocks noChangeShapeType="1"/>
            </p:cNvSpPr>
            <p:nvPr/>
          </p:nvSpPr>
          <p:spPr bwMode="auto">
            <a:xfrm>
              <a:off x="3672" y="2139"/>
              <a:ext cx="220" cy="4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26" descr="深色上对角线">
              <a:extLst>
                <a:ext uri="{FF2B5EF4-FFF2-40B4-BE49-F238E27FC236}">
                  <a16:creationId xmlns:a16="http://schemas.microsoft.com/office/drawing/2014/main" xmlns="" id="{1EE1F995-7A23-49C4-96B1-C15C90748008}"/>
                </a:ext>
              </a:extLst>
            </p:cNvPr>
            <p:cNvSpPr txBox="1">
              <a:spLocks noChangeArrowheads="1"/>
            </p:cNvSpPr>
            <p:nvPr/>
          </p:nvSpPr>
          <p:spPr bwMode="auto">
            <a:xfrm>
              <a:off x="3789" y="902"/>
              <a:ext cx="21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r</a:t>
              </a:r>
            </a:p>
          </p:txBody>
        </p:sp>
        <p:sp>
          <p:nvSpPr>
            <p:cNvPr id="24" name="Text Box 27" descr="深色上对角线">
              <a:extLst>
                <a:ext uri="{FF2B5EF4-FFF2-40B4-BE49-F238E27FC236}">
                  <a16:creationId xmlns:a16="http://schemas.microsoft.com/office/drawing/2014/main" xmlns="" id="{90113AAD-6EE0-4589-BEC0-F01087318F65}"/>
                </a:ext>
              </a:extLst>
            </p:cNvPr>
            <p:cNvSpPr txBox="1">
              <a:spLocks noChangeArrowheads="1"/>
            </p:cNvSpPr>
            <p:nvPr/>
          </p:nvSpPr>
          <p:spPr bwMode="auto">
            <a:xfrm>
              <a:off x="3064" y="1327"/>
              <a:ext cx="23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a</a:t>
              </a:r>
            </a:p>
          </p:txBody>
        </p:sp>
        <p:sp>
          <p:nvSpPr>
            <p:cNvPr id="25" name="Text Box 28" descr="深色上对角线">
              <a:extLst>
                <a:ext uri="{FF2B5EF4-FFF2-40B4-BE49-F238E27FC236}">
                  <a16:creationId xmlns:a16="http://schemas.microsoft.com/office/drawing/2014/main" xmlns="" id="{42029DB5-C8E0-4B40-89F2-1A96F79775F1}"/>
                </a:ext>
              </a:extLst>
            </p:cNvPr>
            <p:cNvSpPr txBox="1">
              <a:spLocks noChangeArrowheads="1"/>
            </p:cNvSpPr>
            <p:nvPr/>
          </p:nvSpPr>
          <p:spPr bwMode="auto">
            <a:xfrm>
              <a:off x="4145" y="1327"/>
              <a:ext cx="2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b</a:t>
              </a:r>
            </a:p>
          </p:txBody>
        </p:sp>
        <p:sp>
          <p:nvSpPr>
            <p:cNvPr id="26" name="Text Box 29" descr="深色上对角线">
              <a:extLst>
                <a:ext uri="{FF2B5EF4-FFF2-40B4-BE49-F238E27FC236}">
                  <a16:creationId xmlns:a16="http://schemas.microsoft.com/office/drawing/2014/main" xmlns="" id="{0B4DF664-12FF-4A7D-BF26-A34C70F91C73}"/>
                </a:ext>
              </a:extLst>
            </p:cNvPr>
            <p:cNvSpPr txBox="1">
              <a:spLocks noChangeArrowheads="1"/>
            </p:cNvSpPr>
            <p:nvPr/>
          </p:nvSpPr>
          <p:spPr bwMode="auto">
            <a:xfrm>
              <a:off x="2736"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c</a:t>
              </a:r>
            </a:p>
          </p:txBody>
        </p:sp>
        <p:sp>
          <p:nvSpPr>
            <p:cNvPr id="27" name="Text Box 30" descr="深色上对角线">
              <a:extLst>
                <a:ext uri="{FF2B5EF4-FFF2-40B4-BE49-F238E27FC236}">
                  <a16:creationId xmlns:a16="http://schemas.microsoft.com/office/drawing/2014/main" xmlns="" id="{96EFD2D3-33E5-4365-B66B-9365F92DFB5E}"/>
                </a:ext>
              </a:extLst>
            </p:cNvPr>
            <p:cNvSpPr txBox="1">
              <a:spLocks noChangeArrowheads="1"/>
            </p:cNvSpPr>
            <p:nvPr/>
          </p:nvSpPr>
          <p:spPr bwMode="auto">
            <a:xfrm>
              <a:off x="3121" y="1940"/>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d</a:t>
              </a:r>
            </a:p>
          </p:txBody>
        </p:sp>
        <p:sp>
          <p:nvSpPr>
            <p:cNvPr id="28" name="Text Box 31" descr="深色上对角线">
              <a:extLst>
                <a:ext uri="{FF2B5EF4-FFF2-40B4-BE49-F238E27FC236}">
                  <a16:creationId xmlns:a16="http://schemas.microsoft.com/office/drawing/2014/main" xmlns="" id="{A9E752CF-28BD-413F-9B6A-0966837469EC}"/>
                </a:ext>
              </a:extLst>
            </p:cNvPr>
            <p:cNvSpPr txBox="1">
              <a:spLocks noChangeArrowheads="1"/>
            </p:cNvSpPr>
            <p:nvPr/>
          </p:nvSpPr>
          <p:spPr bwMode="auto">
            <a:xfrm>
              <a:off x="3683"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e</a:t>
              </a:r>
            </a:p>
          </p:txBody>
        </p:sp>
        <p:sp>
          <p:nvSpPr>
            <p:cNvPr id="29" name="Text Box 32" descr="深色上对角线">
              <a:extLst>
                <a:ext uri="{FF2B5EF4-FFF2-40B4-BE49-F238E27FC236}">
                  <a16:creationId xmlns:a16="http://schemas.microsoft.com/office/drawing/2014/main" xmlns="" id="{8A70753B-6041-4F2F-8571-2A84C63AC5E0}"/>
                </a:ext>
              </a:extLst>
            </p:cNvPr>
            <p:cNvSpPr txBox="1">
              <a:spLocks noChangeArrowheads="1"/>
            </p:cNvSpPr>
            <p:nvPr/>
          </p:nvSpPr>
          <p:spPr bwMode="auto">
            <a:xfrm>
              <a:off x="4399" y="1917"/>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f</a:t>
              </a:r>
            </a:p>
          </p:txBody>
        </p:sp>
        <p:sp>
          <p:nvSpPr>
            <p:cNvPr id="30" name="Text Box 33" descr="深色上对角线">
              <a:extLst>
                <a:ext uri="{FF2B5EF4-FFF2-40B4-BE49-F238E27FC236}">
                  <a16:creationId xmlns:a16="http://schemas.microsoft.com/office/drawing/2014/main" xmlns="" id="{7A3C12D6-8E68-4118-975B-0828B589086B}"/>
                </a:ext>
              </a:extLst>
            </p:cNvPr>
            <p:cNvSpPr txBox="1">
              <a:spLocks noChangeArrowheads="1"/>
            </p:cNvSpPr>
            <p:nvPr/>
          </p:nvSpPr>
          <p:spPr bwMode="auto">
            <a:xfrm>
              <a:off x="3353" y="2629"/>
              <a:ext cx="2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g</a:t>
              </a:r>
            </a:p>
          </p:txBody>
        </p:sp>
        <p:sp>
          <p:nvSpPr>
            <p:cNvPr id="31" name="Text Box 34" descr="深色上对角线">
              <a:extLst>
                <a:ext uri="{FF2B5EF4-FFF2-40B4-BE49-F238E27FC236}">
                  <a16:creationId xmlns:a16="http://schemas.microsoft.com/office/drawing/2014/main" xmlns="" id="{DAB4C767-E32F-4E36-BE1F-E370A869DAE0}"/>
                </a:ext>
              </a:extLst>
            </p:cNvPr>
            <p:cNvSpPr txBox="1">
              <a:spLocks noChangeArrowheads="1"/>
            </p:cNvSpPr>
            <p:nvPr/>
          </p:nvSpPr>
          <p:spPr bwMode="auto">
            <a:xfrm>
              <a:off x="3782" y="2629"/>
              <a:ext cx="2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Arial Narrow" panose="020B060602020203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Arial Narrow" panose="020B0606020202030204" pitchFamily="34" charset="0"/>
                  <a:ea typeface="楷体_GB2312" pitchFamily="49" charset="-122"/>
                </a:defRPr>
              </a:lvl3pPr>
              <a:lvl4pPr marL="1600200" indent="-228600">
                <a:spcBef>
                  <a:spcPct val="20000"/>
                </a:spcBef>
                <a:buClr>
                  <a:srgbClr val="006600"/>
                </a:buClr>
                <a:buSzPct val="55000"/>
                <a:buFont typeface="Wingdings" panose="05000000000000000000" pitchFamily="2" charset="2"/>
                <a:buChar char="n"/>
                <a:defRPr kumimoji="1" sz="2200" b="1">
                  <a:solidFill>
                    <a:schemeClr val="tx1"/>
                  </a:solidFill>
                  <a:latin typeface="Arial Narrow" panose="020B060602020203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SzTx/>
                <a:buFontTx/>
                <a:buNone/>
              </a:pPr>
              <a:r>
                <a:rPr lang="en-US" altLang="zh-CN" sz="2800">
                  <a:ea typeface="宋体" panose="02010600030101010101" pitchFamily="2" charset="-122"/>
                </a:rPr>
                <a:t>h</a:t>
              </a:r>
            </a:p>
          </p:txBody>
        </p:sp>
      </p:grpSp>
    </p:spTree>
    <p:extLst>
      <p:ext uri="{BB962C8B-B14F-4D97-AF65-F5344CB8AC3E}">
        <p14:creationId xmlns:p14="http://schemas.microsoft.com/office/powerpoint/2010/main" val="2937187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6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6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60">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smtClean="0"/>
              <a:t>递归</a:t>
            </a:r>
            <a:endParaRPr lang="zh-CN" altLang="en-US" kern="0" dirty="0"/>
          </a:p>
        </p:txBody>
      </p:sp>
      <p:pic>
        <p:nvPicPr>
          <p:cNvPr id="3" name="图片 2"/>
          <p:cNvPicPr>
            <a:picLocks noChangeAspect="1"/>
          </p:cNvPicPr>
          <p:nvPr/>
        </p:nvPicPr>
        <p:blipFill>
          <a:blip r:embed="rId2"/>
          <a:stretch>
            <a:fillRect/>
          </a:stretch>
        </p:blipFill>
        <p:spPr>
          <a:xfrm>
            <a:off x="482600" y="1314450"/>
            <a:ext cx="11112500" cy="4953000"/>
          </a:xfrm>
          <a:prstGeom prst="rect">
            <a:avLst/>
          </a:prstGeom>
        </p:spPr>
      </p:pic>
    </p:spTree>
    <p:extLst>
      <p:ext uri="{BB962C8B-B14F-4D97-AF65-F5344CB8AC3E}">
        <p14:creationId xmlns:p14="http://schemas.microsoft.com/office/powerpoint/2010/main" val="50562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Text Box 3">
            <a:hlinkClick r:id="" action="ppaction://noaction"/>
            <a:extLst>
              <a:ext uri="{FF2B5EF4-FFF2-40B4-BE49-F238E27FC236}">
                <a16:creationId xmlns:a16="http://schemas.microsoft.com/office/drawing/2014/main" xmlns="" id="{01116288-1026-413A-80B8-3EDB38184844}"/>
              </a:ext>
            </a:extLst>
          </p:cNvPr>
          <p:cNvSpPr txBox="1">
            <a:spLocks noChangeArrowheads="1"/>
          </p:cNvSpPr>
          <p:nvPr/>
        </p:nvSpPr>
        <p:spPr bwMode="auto">
          <a:xfrm>
            <a:off x="1551884" y="1248206"/>
            <a:ext cx="7768409"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4000" b="1" dirty="0" smtClean="0">
                <a:latin typeface="Times New Roman" panose="02020603050405020304" pitchFamily="18" charset="0"/>
                <a:cs typeface="Times New Roman" panose="02020603050405020304" pitchFamily="18" charset="0"/>
              </a:rPr>
              <a:t>递归写法：</a:t>
            </a:r>
            <a:endParaRPr lang="en-US" altLang="zh-CN" sz="4000" b="1" dirty="0" smtClean="0">
              <a:latin typeface="Times New Roman" panose="02020603050405020304" pitchFamily="18" charset="0"/>
              <a:cs typeface="Times New Roman" panose="02020603050405020304" pitchFamily="18" charset="0"/>
            </a:endParaRPr>
          </a:p>
          <a:p>
            <a:pPr eaLnBrk="1" hangingPunct="1"/>
            <a:r>
              <a:rPr lang="en-US" altLang="zh-CN" sz="4000" b="1" dirty="0" smtClean="0">
                <a:latin typeface="Times New Roman" panose="02020603050405020304" pitchFamily="18" charset="0"/>
                <a:cs typeface="Times New Roman" panose="02020603050405020304" pitchFamily="18" charset="0"/>
              </a:rPr>
              <a:t>void</a:t>
            </a:r>
            <a:r>
              <a:rPr lang="en-US" altLang="zh-CN" sz="4000" dirty="0" smtClean="0">
                <a:latin typeface="Times New Roman" panose="02020603050405020304" pitchFamily="18" charset="0"/>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Inorder</a:t>
            </a:r>
            <a:r>
              <a:rPr lang="en-US" altLang="zh-CN" sz="4000" dirty="0">
                <a:latin typeface="Times New Roman" panose="02020603050405020304" pitchFamily="18" charset="0"/>
                <a:cs typeface="Times New Roman" panose="02020603050405020304" pitchFamily="18" charset="0"/>
              </a:rPr>
              <a:t> (</a:t>
            </a:r>
            <a:r>
              <a:rPr lang="en-US" altLang="zh-CN" sz="4000" dirty="0" err="1">
                <a:solidFill>
                  <a:srgbClr val="FF0000"/>
                </a:solidFill>
                <a:latin typeface="Times New Roman" panose="02020603050405020304" pitchFamily="18" charset="0"/>
                <a:cs typeface="Times New Roman" panose="02020603050405020304" pitchFamily="18" charset="0"/>
              </a:rPr>
              <a:t>BiTree</a:t>
            </a:r>
            <a:r>
              <a:rPr lang="en-US" altLang="zh-CN" sz="4000" dirty="0">
                <a:solidFill>
                  <a:srgbClr val="FF0000"/>
                </a:solidFill>
                <a:latin typeface="Times New Roman" panose="02020603050405020304" pitchFamily="18" charset="0"/>
                <a:cs typeface="Times New Roman" panose="02020603050405020304" pitchFamily="18" charset="0"/>
              </a:rPr>
              <a:t> T</a:t>
            </a:r>
            <a:r>
              <a:rPr lang="en-US" altLang="zh-CN" sz="4000" dirty="0">
                <a:latin typeface="Times New Roman" panose="02020603050405020304" pitchFamily="18" charset="0"/>
                <a:cs typeface="Times New Roman" panose="02020603050405020304" pitchFamily="18" charset="0"/>
              </a:rPr>
              <a:t>)</a:t>
            </a:r>
          </a:p>
          <a:p>
            <a:pPr eaLnBrk="1" hangingPunct="1"/>
            <a:r>
              <a:rPr lang="en-US" altLang="zh-CN" sz="4000" b="1" dirty="0">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 </a:t>
            </a:r>
            <a:r>
              <a:rPr lang="zh-CN" altLang="en-US" sz="4000" dirty="0">
                <a:latin typeface="Times New Roman" panose="02020603050405020304" pitchFamily="18" charset="0"/>
                <a:ea typeface="楷体_GB2312" pitchFamily="49" charset="-122"/>
                <a:cs typeface="Times New Roman" panose="02020603050405020304" pitchFamily="18" charset="0"/>
              </a:rPr>
              <a:t>中序遍历二叉树</a:t>
            </a:r>
            <a:r>
              <a:rPr lang="zh-CN" altLang="en-US" sz="4000" b="1" dirty="0">
                <a:latin typeface="Times New Roman" panose="02020603050405020304" pitchFamily="18" charset="0"/>
                <a:cs typeface="Times New Roman" panose="02020603050405020304" pitchFamily="18" charset="0"/>
              </a:rPr>
              <a:t> </a:t>
            </a:r>
          </a:p>
          <a:p>
            <a:pPr eaLnBrk="1" hangingPunct="1"/>
            <a:r>
              <a:rPr lang="zh-CN" altLang="en-US" sz="4000" dirty="0">
                <a:latin typeface="Times New Roman" panose="02020603050405020304" pitchFamily="18" charset="0"/>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if </a:t>
            </a:r>
            <a:r>
              <a:rPr lang="en-US" altLang="zh-CN" sz="4000" dirty="0">
                <a:latin typeface="Times New Roman" panose="02020603050405020304" pitchFamily="18" charset="0"/>
                <a:cs typeface="Times New Roman" panose="02020603050405020304" pitchFamily="18" charset="0"/>
              </a:rPr>
              <a:t>(T)</a:t>
            </a:r>
            <a:r>
              <a:rPr lang="en-US" altLang="zh-CN" sz="4000" b="1" dirty="0">
                <a:latin typeface="Times New Roman" panose="02020603050405020304" pitchFamily="18" charset="0"/>
                <a:cs typeface="Times New Roman" panose="02020603050405020304" pitchFamily="18" charset="0"/>
              </a:rPr>
              <a:t> {</a:t>
            </a:r>
            <a:endParaRPr lang="zh-CN" altLang="en-US" sz="4000" dirty="0">
              <a:latin typeface="Times New Roman" panose="02020603050405020304" pitchFamily="18" charset="0"/>
              <a:cs typeface="Times New Roman" panose="02020603050405020304" pitchFamily="18" charset="0"/>
            </a:endParaRPr>
          </a:p>
          <a:p>
            <a:r>
              <a:rPr lang="zh-CN" altLang="en-US" sz="4000" dirty="0">
                <a:latin typeface="Times New Roman" panose="02020603050405020304" pitchFamily="18" charset="0"/>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Inorder</a:t>
            </a:r>
            <a:r>
              <a:rPr lang="en-US" altLang="zh-CN" sz="4000" dirty="0">
                <a:latin typeface="Times New Roman" panose="02020603050405020304" pitchFamily="18" charset="0"/>
                <a:cs typeface="Times New Roman" panose="02020603050405020304" pitchFamily="18" charset="0"/>
              </a:rPr>
              <a:t>(</a:t>
            </a:r>
            <a:r>
              <a:rPr lang="en-US" altLang="zh-CN" sz="4000" dirty="0">
                <a:solidFill>
                  <a:srgbClr val="FF0000"/>
                </a:solidFill>
                <a:latin typeface="Times New Roman" panose="02020603050405020304" pitchFamily="18" charset="0"/>
                <a:cs typeface="Times New Roman" panose="02020603050405020304" pitchFamily="18" charset="0"/>
              </a:rPr>
              <a:t>T-&gt;</a:t>
            </a:r>
            <a:r>
              <a:rPr lang="en-US" altLang="zh-CN" sz="4000" dirty="0" err="1">
                <a:solidFill>
                  <a:srgbClr val="FF0000"/>
                </a:solidFill>
                <a:latin typeface="Times New Roman" panose="02020603050405020304" pitchFamily="18" charset="0"/>
                <a:cs typeface="Times New Roman" panose="02020603050405020304" pitchFamily="18" charset="0"/>
              </a:rPr>
              <a:t>lchild</a:t>
            </a:r>
            <a:r>
              <a:rPr lang="en-US" altLang="zh-CN" sz="40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ea typeface="楷体_GB2312" pitchFamily="49" charset="-122"/>
                <a:cs typeface="Times New Roman" panose="02020603050405020304" pitchFamily="18" charset="0"/>
              </a:rPr>
              <a:t>遍历左子树</a:t>
            </a:r>
            <a:endParaRPr lang="en-US" altLang="zh-CN" sz="3200" dirty="0">
              <a:latin typeface="Times New Roman" panose="02020603050405020304" pitchFamily="18" charset="0"/>
              <a:ea typeface="楷体_GB2312" pitchFamily="49" charset="-122"/>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4400" dirty="0" err="1">
                <a:latin typeface="Times New Roman" panose="02020603050405020304" pitchFamily="18" charset="0"/>
                <a:cs typeface="Times New Roman" panose="02020603050405020304" pitchFamily="18" charset="0"/>
              </a:rPr>
              <a:t>printf</a:t>
            </a:r>
            <a:r>
              <a:rPr lang="zh-CN" altLang="en-US" sz="4400" dirty="0">
                <a:latin typeface="Times New Roman" panose="02020603050405020304" pitchFamily="18" charset="0"/>
                <a:cs typeface="Times New Roman" panose="02020603050405020304" pitchFamily="18" charset="0"/>
              </a:rPr>
              <a:t>（</a:t>
            </a:r>
            <a:r>
              <a:rPr lang="en-US" altLang="zh-CN" sz="4400" dirty="0">
                <a:solidFill>
                  <a:srgbClr val="FF0000"/>
                </a:solidFill>
                <a:latin typeface="Times New Roman" panose="02020603050405020304" pitchFamily="18" charset="0"/>
                <a:cs typeface="Times New Roman" panose="02020603050405020304" pitchFamily="18" charset="0"/>
              </a:rPr>
              <a:t>T-&gt;data</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   // </a:t>
            </a:r>
            <a:r>
              <a:rPr lang="zh-CN" altLang="en-US" sz="3600" dirty="0">
                <a:solidFill>
                  <a:srgbClr val="333399"/>
                </a:solidFill>
                <a:latin typeface="Times New Roman" panose="02020603050405020304" pitchFamily="18" charset="0"/>
                <a:ea typeface="楷体_GB2312" pitchFamily="49" charset="-122"/>
                <a:cs typeface="Times New Roman" panose="02020603050405020304" pitchFamily="18" charset="0"/>
              </a:rPr>
              <a:t>访问结点</a:t>
            </a:r>
            <a:endParaRPr lang="zh-CN" altLang="en-US" sz="3200" dirty="0">
              <a:latin typeface="Times New Roman" panose="02020603050405020304" pitchFamily="18" charset="0"/>
              <a:cs typeface="Times New Roman" panose="02020603050405020304" pitchFamily="18" charset="0"/>
            </a:endParaRPr>
          </a:p>
          <a:p>
            <a:r>
              <a:rPr lang="zh-CN" altLang="en-US" sz="4000" dirty="0">
                <a:latin typeface="Times New Roman" panose="02020603050405020304" pitchFamily="18" charset="0"/>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Inorder</a:t>
            </a:r>
            <a:r>
              <a:rPr lang="en-US" altLang="zh-CN" sz="4000" dirty="0">
                <a:latin typeface="Times New Roman" panose="02020603050405020304" pitchFamily="18" charset="0"/>
                <a:cs typeface="Times New Roman" panose="02020603050405020304" pitchFamily="18" charset="0"/>
              </a:rPr>
              <a:t>(</a:t>
            </a:r>
            <a:r>
              <a:rPr lang="en-US" altLang="zh-CN" sz="4000" dirty="0">
                <a:solidFill>
                  <a:srgbClr val="FF0000"/>
                </a:solidFill>
                <a:latin typeface="Times New Roman" panose="02020603050405020304" pitchFamily="18" charset="0"/>
                <a:cs typeface="Times New Roman" panose="02020603050405020304" pitchFamily="18" charset="0"/>
              </a:rPr>
              <a:t>T-&gt;</a:t>
            </a:r>
            <a:r>
              <a:rPr lang="en-US" altLang="zh-CN" sz="4000" dirty="0" err="1">
                <a:solidFill>
                  <a:srgbClr val="FF0000"/>
                </a:solidFill>
                <a:latin typeface="Times New Roman" panose="02020603050405020304" pitchFamily="18" charset="0"/>
                <a:cs typeface="Times New Roman" panose="02020603050405020304" pitchFamily="18" charset="0"/>
              </a:rPr>
              <a:t>rchild</a:t>
            </a:r>
            <a:r>
              <a:rPr lang="en-US" altLang="zh-CN" sz="40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ea typeface="楷体_GB2312" pitchFamily="49" charset="-122"/>
                <a:cs typeface="Times New Roman" panose="02020603050405020304" pitchFamily="18" charset="0"/>
              </a:rPr>
              <a:t>遍历右子树</a:t>
            </a:r>
            <a:endParaRPr lang="zh-CN" altLang="en-US" sz="3200" dirty="0">
              <a:latin typeface="Times New Roman" panose="02020603050405020304" pitchFamily="18" charset="0"/>
              <a:cs typeface="Times New Roman" panose="02020603050405020304" pitchFamily="18" charset="0"/>
            </a:endParaRPr>
          </a:p>
          <a:p>
            <a:pPr eaLnBrk="1" hangingPunct="1"/>
            <a:r>
              <a:rPr lang="zh-CN" altLang="en-US" sz="4000" dirty="0">
                <a:latin typeface="Times New Roman" panose="02020603050405020304" pitchFamily="18" charset="0"/>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a:t>
            </a:r>
          </a:p>
          <a:p>
            <a:pPr eaLnBrk="1" hangingPunct="1"/>
            <a:r>
              <a:rPr lang="en-US" altLang="zh-CN" sz="4000" b="1"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xmlns="" id="{FB273304-3657-4B7D-A3E9-03B25F11B89C}"/>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smtClean="0"/>
              <a:t>中序遍</a:t>
            </a:r>
            <a:r>
              <a:rPr lang="zh-CN" altLang="en-US" kern="0" dirty="0"/>
              <a:t>历二叉树</a:t>
            </a:r>
          </a:p>
        </p:txBody>
      </p:sp>
      <p:grpSp>
        <p:nvGrpSpPr>
          <p:cNvPr id="4" name="组 3"/>
          <p:cNvGrpSpPr/>
          <p:nvPr/>
        </p:nvGrpSpPr>
        <p:grpSpPr>
          <a:xfrm>
            <a:off x="8172450" y="1695450"/>
            <a:ext cx="3048000" cy="2076450"/>
            <a:chOff x="8172450" y="1695450"/>
            <a:chExt cx="3048000" cy="2076450"/>
          </a:xfrm>
        </p:grpSpPr>
        <p:sp>
          <p:nvSpPr>
            <p:cNvPr id="2" name="矩形 1"/>
            <p:cNvSpPr/>
            <p:nvPr/>
          </p:nvSpPr>
          <p:spPr bwMode="auto">
            <a:xfrm>
              <a:off x="8172450" y="1695450"/>
              <a:ext cx="3048000" cy="2076450"/>
            </a:xfrm>
            <a:prstGeom prst="rect">
              <a:avLst/>
            </a:prstGeom>
            <a:solidFill>
              <a:schemeClr val="accent6">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 name="矩形 2"/>
            <p:cNvSpPr/>
            <p:nvPr/>
          </p:nvSpPr>
          <p:spPr>
            <a:xfrm>
              <a:off x="8265036" y="1943256"/>
              <a:ext cx="2862827" cy="1569660"/>
            </a:xfrm>
            <a:prstGeom prst="rect">
              <a:avLst/>
            </a:prstGeom>
          </p:spPr>
          <p:txBody>
            <a:bodyPr wrap="square">
              <a:spAutoFit/>
            </a:bodyPr>
            <a:lstStyle/>
            <a:p>
              <a:r>
                <a:rPr lang="zh-CN" altLang="en-US" sz="3200" dirty="0" smtClean="0">
                  <a:solidFill>
                    <a:srgbClr val="FF0000"/>
                  </a:solidFill>
                  <a:latin typeface="SimSun" charset="-122"/>
                  <a:ea typeface="SimSun" charset="-122"/>
                  <a:cs typeface="SimSun" charset="-122"/>
                </a:rPr>
                <a:t>当</a:t>
              </a:r>
              <a:r>
                <a:rPr lang="en-US" altLang="zh-CN" sz="3200" dirty="0" smtClean="0">
                  <a:solidFill>
                    <a:srgbClr val="FF0000"/>
                  </a:solidFill>
                  <a:latin typeface="SimSun" charset="-122"/>
                  <a:ea typeface="SimSun" charset="-122"/>
                  <a:cs typeface="SimSun" charset="-122"/>
                </a:rPr>
                <a:t>T</a:t>
              </a:r>
              <a:r>
                <a:rPr lang="zh-CN" altLang="en-US" sz="3200" dirty="0" smtClean="0">
                  <a:solidFill>
                    <a:srgbClr val="FF0000"/>
                  </a:solidFill>
                  <a:latin typeface="SimSun" charset="-122"/>
                  <a:ea typeface="SimSun" charset="-122"/>
                  <a:cs typeface="SimSun" charset="-122"/>
                </a:rPr>
                <a:t>为空</a:t>
              </a:r>
              <a:r>
                <a:rPr lang="en-US" altLang="zh-CN" sz="3200" dirty="0" smtClean="0">
                  <a:solidFill>
                    <a:srgbClr val="FF0000"/>
                  </a:solidFill>
                  <a:latin typeface="SimSun" charset="-122"/>
                  <a:ea typeface="SimSun" charset="-122"/>
                  <a:cs typeface="SimSun" charset="-122"/>
                </a:rPr>
                <a:t>NULL</a:t>
              </a:r>
              <a:r>
                <a:rPr lang="zh-CN" altLang="en-US" sz="3200" dirty="0" smtClean="0">
                  <a:solidFill>
                    <a:srgbClr val="FF0000"/>
                  </a:solidFill>
                  <a:latin typeface="SimSun" charset="-122"/>
                  <a:ea typeface="SimSun" charset="-122"/>
                  <a:cs typeface="SimSun" charset="-122"/>
                </a:rPr>
                <a:t>时，函数返回，</a:t>
              </a:r>
              <a:endParaRPr lang="en-US" altLang="zh-CN" sz="3200" dirty="0" smtClean="0">
                <a:solidFill>
                  <a:srgbClr val="FF0000"/>
                </a:solidFill>
                <a:latin typeface="SimSun" charset="-122"/>
                <a:ea typeface="SimSun" charset="-122"/>
                <a:cs typeface="SimSun" charset="-122"/>
              </a:endParaRPr>
            </a:p>
            <a:p>
              <a:r>
                <a:rPr lang="zh-CN" altLang="en-US" sz="3200" dirty="0" smtClean="0">
                  <a:solidFill>
                    <a:srgbClr val="FF0000"/>
                  </a:solidFill>
                  <a:latin typeface="SimSun" charset="-122"/>
                  <a:ea typeface="SimSun" charset="-122"/>
                  <a:cs typeface="SimSun" charset="-122"/>
                </a:rPr>
                <a:t>即递归出口</a:t>
              </a:r>
              <a:endParaRPr lang="zh-CN" altLang="en-US" sz="3200" dirty="0">
                <a:solidFill>
                  <a:srgbClr val="FF0000"/>
                </a:solidFill>
                <a:latin typeface="SimSun" charset="-122"/>
                <a:ea typeface="SimSun" charset="-122"/>
                <a:cs typeface="SimSun" charset="-122"/>
              </a:endParaRPr>
            </a:p>
          </p:txBody>
        </p:sp>
      </p:grpSp>
    </p:spTree>
    <p:extLst>
      <p:ext uri="{BB962C8B-B14F-4D97-AF65-F5344CB8AC3E}">
        <p14:creationId xmlns:p14="http://schemas.microsoft.com/office/powerpoint/2010/main" val="939471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391171"/>
                                        </p:tgtEl>
                                        <p:attrNameLst>
                                          <p:attrName>style.visibility</p:attrName>
                                        </p:attrNameLst>
                                      </p:cBhvr>
                                      <p:to>
                                        <p:strVal val="visible"/>
                                      </p:to>
                                    </p:set>
                                    <p:anim calcmode="lin" valueType="num">
                                      <p:cBhvr>
                                        <p:cTn id="7" dur="500" fill="hold"/>
                                        <p:tgtEl>
                                          <p:spTgt spid="391171"/>
                                        </p:tgtEl>
                                        <p:attrNameLst>
                                          <p:attrName>ppt_x</p:attrName>
                                        </p:attrNameLst>
                                      </p:cBhvr>
                                      <p:tavLst>
                                        <p:tav tm="0">
                                          <p:val>
                                            <p:strVal val="#ppt_x"/>
                                          </p:val>
                                        </p:tav>
                                        <p:tav tm="100000">
                                          <p:val>
                                            <p:strVal val="#ppt_x"/>
                                          </p:val>
                                        </p:tav>
                                      </p:tavLst>
                                    </p:anim>
                                    <p:anim calcmode="lin" valueType="num">
                                      <p:cBhvr>
                                        <p:cTn id="8" dur="500" fill="hold"/>
                                        <p:tgtEl>
                                          <p:spTgt spid="391171"/>
                                        </p:tgtEl>
                                        <p:attrNameLst>
                                          <p:attrName>ppt_y</p:attrName>
                                        </p:attrNameLst>
                                      </p:cBhvr>
                                      <p:tavLst>
                                        <p:tav tm="0">
                                          <p:val>
                                            <p:strVal val="#ppt_y+#ppt_h/2"/>
                                          </p:val>
                                        </p:tav>
                                        <p:tav tm="100000">
                                          <p:val>
                                            <p:strVal val="#ppt_y"/>
                                          </p:val>
                                        </p:tav>
                                      </p:tavLst>
                                    </p:anim>
                                    <p:anim calcmode="lin" valueType="num">
                                      <p:cBhvr>
                                        <p:cTn id="9" dur="500" fill="hold"/>
                                        <p:tgtEl>
                                          <p:spTgt spid="391171"/>
                                        </p:tgtEl>
                                        <p:attrNameLst>
                                          <p:attrName>ppt_w</p:attrName>
                                        </p:attrNameLst>
                                      </p:cBhvr>
                                      <p:tavLst>
                                        <p:tav tm="0">
                                          <p:val>
                                            <p:strVal val="#ppt_w"/>
                                          </p:val>
                                        </p:tav>
                                        <p:tav tm="100000">
                                          <p:val>
                                            <p:strVal val="#ppt_w"/>
                                          </p:val>
                                        </p:tav>
                                      </p:tavLst>
                                    </p:anim>
                                    <p:anim calcmode="lin" valueType="num">
                                      <p:cBhvr>
                                        <p:cTn id="10" dur="500" fill="hold"/>
                                        <p:tgtEl>
                                          <p:spTgt spid="391171"/>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body" idx="1"/>
          </p:nvPr>
        </p:nvSpPr>
        <p:spPr>
          <a:xfrm>
            <a:off x="1385081" y="1143000"/>
            <a:ext cx="8686800" cy="5715000"/>
          </a:xfrm>
        </p:spPr>
        <p:txBody>
          <a:bodyPr/>
          <a:lstStyle/>
          <a:p>
            <a:pPr marL="0" indent="0">
              <a:lnSpc>
                <a:spcPct val="80000"/>
              </a:lnSpc>
              <a:buNone/>
            </a:pPr>
            <a:r>
              <a:rPr lang="zh-CN" altLang="en-US" b="1" dirty="0">
                <a:solidFill>
                  <a:schemeClr val="tx2"/>
                </a:solidFill>
                <a:latin typeface="Arial" charset="0"/>
              </a:rPr>
              <a:t>中序遍历算法的非递归算法</a:t>
            </a:r>
          </a:p>
          <a:p>
            <a:pPr>
              <a:lnSpc>
                <a:spcPct val="80000"/>
              </a:lnSpc>
              <a:buFontTx/>
              <a:buNone/>
            </a:pPr>
            <a:r>
              <a:rPr lang="zh-CN" altLang="en-US" sz="2400" dirty="0">
                <a:latin typeface="Arial" charset="0"/>
              </a:rPr>
              <a:t> </a:t>
            </a:r>
            <a:r>
              <a:rPr lang="en-US" altLang="zh-CN" sz="2400" dirty="0">
                <a:latin typeface="Times New Roman" charset="0"/>
                <a:ea typeface="Times New Roman" charset="0"/>
                <a:cs typeface="Times New Roman" charset="0"/>
              </a:rPr>
              <a:t>Status </a:t>
            </a:r>
            <a:r>
              <a:rPr lang="en-US" altLang="zh-CN" sz="2400" dirty="0" err="1">
                <a:latin typeface="Times New Roman" charset="0"/>
                <a:ea typeface="Times New Roman" charset="0"/>
                <a:cs typeface="Times New Roman" charset="0"/>
              </a:rPr>
              <a:t>inorder</a:t>
            </a:r>
            <a:r>
              <a:rPr lang="en-US" altLang="zh-CN" sz="2400" dirty="0">
                <a:latin typeface="Times New Roman" charset="0"/>
                <a:ea typeface="Times New Roman" charset="0"/>
                <a:cs typeface="Times New Roman" charset="0"/>
              </a:rPr>
              <a:t>(</a:t>
            </a:r>
            <a:r>
              <a:rPr lang="en-US" altLang="zh-CN" sz="2400" dirty="0" err="1">
                <a:latin typeface="Times New Roman" charset="0"/>
                <a:ea typeface="Times New Roman" charset="0"/>
                <a:cs typeface="Times New Roman" charset="0"/>
              </a:rPr>
              <a:t>BiTree</a:t>
            </a:r>
            <a:r>
              <a:rPr lang="en-US" altLang="zh-CN" sz="2400" dirty="0">
                <a:latin typeface="Times New Roman" charset="0"/>
                <a:ea typeface="Times New Roman" charset="0"/>
                <a:cs typeface="Times New Roman" charset="0"/>
              </a:rPr>
              <a:t> T))</a:t>
            </a:r>
          </a:p>
          <a:p>
            <a:pPr>
              <a:lnSpc>
                <a:spcPct val="80000"/>
              </a:lnSpc>
              <a:buFontTx/>
              <a:buNone/>
            </a:pPr>
            <a:r>
              <a:rPr lang="en-US" altLang="zh-CN" sz="2400" dirty="0">
                <a:latin typeface="Times New Roman" charset="0"/>
                <a:ea typeface="Times New Roman" charset="0"/>
                <a:cs typeface="Times New Roman" charset="0"/>
              </a:rPr>
              <a:t>{//</a:t>
            </a:r>
            <a:r>
              <a:rPr lang="zh-CN" altLang="en-US" sz="2400" dirty="0">
                <a:latin typeface="Times New Roman" charset="0"/>
                <a:ea typeface="Times New Roman" charset="0"/>
                <a:cs typeface="Times New Roman" charset="0"/>
              </a:rPr>
              <a:t>中序遍历非递归算法</a:t>
            </a:r>
            <a:r>
              <a:rPr lang="en-US" altLang="zh-CN" sz="2400" dirty="0">
                <a:latin typeface="Times New Roman" charset="0"/>
                <a:ea typeface="Times New Roman" charset="0"/>
                <a:cs typeface="Times New Roman" charset="0"/>
              </a:rPr>
              <a:t>,s</a:t>
            </a:r>
            <a:r>
              <a:rPr lang="zh-CN" altLang="en-US" sz="2400" dirty="0">
                <a:latin typeface="Times New Roman" charset="0"/>
                <a:ea typeface="Times New Roman" charset="0"/>
                <a:cs typeface="Times New Roman" charset="0"/>
              </a:rPr>
              <a:t>为存储二叉树结点指针栈</a:t>
            </a:r>
          </a:p>
          <a:p>
            <a:pPr>
              <a:lnSpc>
                <a:spcPct val="80000"/>
              </a:lnSpc>
              <a:buFontTx/>
              <a:buNone/>
            </a:pPr>
            <a:r>
              <a:rPr lang="zh-CN" altLang="en-US" sz="2400" dirty="0">
                <a:latin typeface="Times New Roman" charset="0"/>
                <a:ea typeface="Times New Roman" charset="0"/>
                <a:cs typeface="Times New Roman" charset="0"/>
              </a:rPr>
              <a:t>  </a:t>
            </a:r>
            <a:r>
              <a:rPr lang="en-US" altLang="zh-CN" sz="2400" dirty="0" err="1">
                <a:latin typeface="Times New Roman" charset="0"/>
                <a:ea typeface="Times New Roman" charset="0"/>
                <a:cs typeface="Times New Roman" charset="0"/>
              </a:rPr>
              <a:t>InitStack</a:t>
            </a:r>
            <a:r>
              <a:rPr lang="en-US" altLang="zh-CN" sz="2400" dirty="0">
                <a:latin typeface="Times New Roman" charset="0"/>
                <a:ea typeface="Times New Roman" charset="0"/>
                <a:cs typeface="Times New Roman" charset="0"/>
              </a:rPr>
              <a:t>(S);push(S,T);</a:t>
            </a:r>
          </a:p>
          <a:p>
            <a:pPr>
              <a:lnSpc>
                <a:spcPct val="80000"/>
              </a:lnSpc>
              <a:buFontTx/>
              <a:buNone/>
            </a:pPr>
            <a:r>
              <a:rPr lang="en-US" altLang="zh-CN" sz="2400" dirty="0">
                <a:latin typeface="Times New Roman" charset="0"/>
                <a:ea typeface="Times New Roman" charset="0"/>
                <a:cs typeface="Times New Roman" charset="0"/>
              </a:rPr>
              <a:t>  while (!</a:t>
            </a:r>
            <a:r>
              <a:rPr lang="en-US" altLang="zh-CN" sz="2400" dirty="0" err="1">
                <a:latin typeface="Times New Roman" charset="0"/>
                <a:ea typeface="Times New Roman" charset="0"/>
                <a:cs typeface="Times New Roman" charset="0"/>
              </a:rPr>
              <a:t>StackEmpty</a:t>
            </a:r>
            <a:r>
              <a:rPr lang="en-US" altLang="zh-CN" sz="2400" dirty="0">
                <a:latin typeface="Times New Roman" charset="0"/>
                <a:ea typeface="Times New Roman" charset="0"/>
                <a:cs typeface="Times New Roman" charset="0"/>
              </a:rPr>
              <a:t>(S)){</a:t>
            </a:r>
          </a:p>
          <a:p>
            <a:pPr>
              <a:lnSpc>
                <a:spcPct val="80000"/>
              </a:lnSpc>
              <a:buFontTx/>
              <a:buNone/>
            </a:pPr>
            <a:r>
              <a:rPr lang="en-US" altLang="zh-CN" sz="2400" dirty="0">
                <a:latin typeface="Times New Roman" charset="0"/>
                <a:ea typeface="Times New Roman" charset="0"/>
                <a:cs typeface="Times New Roman" charset="0"/>
              </a:rPr>
              <a:t>    while (</a:t>
            </a:r>
            <a:r>
              <a:rPr lang="en-US" altLang="zh-CN" sz="2400" dirty="0" err="1">
                <a:latin typeface="Times New Roman" charset="0"/>
                <a:ea typeface="Times New Roman" charset="0"/>
                <a:cs typeface="Times New Roman" charset="0"/>
              </a:rPr>
              <a:t>GetTop</a:t>
            </a:r>
            <a:r>
              <a:rPr lang="en-US" altLang="zh-CN" sz="2400" dirty="0">
                <a:latin typeface="Times New Roman" charset="0"/>
                <a:ea typeface="Times New Roman" charset="0"/>
                <a:cs typeface="Times New Roman" charset="0"/>
              </a:rPr>
              <a:t>(</a:t>
            </a:r>
            <a:r>
              <a:rPr lang="en-US" altLang="zh-CN" sz="2400" dirty="0" err="1">
                <a:latin typeface="Times New Roman" charset="0"/>
                <a:ea typeface="Times New Roman" charset="0"/>
                <a:cs typeface="Times New Roman" charset="0"/>
              </a:rPr>
              <a:t>S,p</a:t>
            </a:r>
            <a:r>
              <a:rPr lang="en-US" altLang="zh-CN" sz="2400" dirty="0">
                <a:latin typeface="Times New Roman" charset="0"/>
                <a:ea typeface="Times New Roman" charset="0"/>
                <a:cs typeface="Times New Roman" charset="0"/>
              </a:rPr>
              <a:t>)&amp;&amp; p) push(</a:t>
            </a:r>
            <a:r>
              <a:rPr lang="en-US" altLang="zh-CN" sz="2400" dirty="0" err="1">
                <a:latin typeface="Times New Roman" charset="0"/>
                <a:ea typeface="Times New Roman" charset="0"/>
                <a:cs typeface="Times New Roman" charset="0"/>
              </a:rPr>
              <a:t>S,p</a:t>
            </a:r>
            <a:r>
              <a:rPr lang="en-US" altLang="zh-CN" sz="2400" dirty="0">
                <a:latin typeface="Times New Roman" charset="0"/>
                <a:ea typeface="Times New Roman" charset="0"/>
                <a:cs typeface="Times New Roman" charset="0"/>
              </a:rPr>
              <a:t>-&gt;</a:t>
            </a:r>
            <a:r>
              <a:rPr lang="en-US" altLang="zh-CN" sz="2400" dirty="0" err="1">
                <a:latin typeface="Times New Roman" charset="0"/>
                <a:ea typeface="Times New Roman" charset="0"/>
                <a:cs typeface="Times New Roman" charset="0"/>
              </a:rPr>
              <a:t>lchild</a:t>
            </a:r>
            <a:r>
              <a:rPr lang="en-US" altLang="zh-CN" sz="2400" dirty="0">
                <a:latin typeface="Times New Roman" charset="0"/>
                <a:ea typeface="Times New Roman" charset="0"/>
                <a:cs typeface="Times New Roman" charset="0"/>
              </a:rPr>
              <a:t>);</a:t>
            </a:r>
          </a:p>
          <a:p>
            <a:pPr>
              <a:lnSpc>
                <a:spcPct val="80000"/>
              </a:lnSpc>
              <a:buFontTx/>
              <a:buNone/>
            </a:pPr>
            <a:r>
              <a:rPr lang="en-US" altLang="zh-CN" sz="2400" dirty="0">
                <a:latin typeface="Times New Roman" charset="0"/>
                <a:ea typeface="Times New Roman" charset="0"/>
                <a:cs typeface="Times New Roman" charset="0"/>
              </a:rPr>
              <a:t>    pop(</a:t>
            </a:r>
            <a:r>
              <a:rPr lang="en-US" altLang="zh-CN" sz="2400" dirty="0" err="1">
                <a:latin typeface="Times New Roman" charset="0"/>
                <a:ea typeface="Times New Roman" charset="0"/>
                <a:cs typeface="Times New Roman" charset="0"/>
              </a:rPr>
              <a:t>S,p</a:t>
            </a:r>
            <a:r>
              <a:rPr lang="en-US" altLang="zh-CN" sz="2400" dirty="0">
                <a:latin typeface="Times New Roman" charset="0"/>
                <a:ea typeface="Times New Roman" charset="0"/>
                <a:cs typeface="Times New Roman" charset="0"/>
              </a:rPr>
              <a:t>);</a:t>
            </a:r>
          </a:p>
          <a:p>
            <a:pPr>
              <a:lnSpc>
                <a:spcPct val="80000"/>
              </a:lnSpc>
              <a:buFontTx/>
              <a:buNone/>
            </a:pPr>
            <a:r>
              <a:rPr lang="en-US" altLang="zh-CN" sz="2400" dirty="0">
                <a:latin typeface="Times New Roman" charset="0"/>
                <a:ea typeface="Times New Roman" charset="0"/>
                <a:cs typeface="Times New Roman" charset="0"/>
              </a:rPr>
              <a:t>    if (!</a:t>
            </a:r>
            <a:r>
              <a:rPr lang="en-US" altLang="zh-CN" sz="2400" dirty="0" err="1">
                <a:latin typeface="Times New Roman" charset="0"/>
                <a:ea typeface="Times New Roman" charset="0"/>
                <a:cs typeface="Times New Roman" charset="0"/>
              </a:rPr>
              <a:t>StackEmpty</a:t>
            </a:r>
            <a:r>
              <a:rPr lang="en-US" altLang="zh-CN" sz="2400" dirty="0">
                <a:latin typeface="Times New Roman" charset="0"/>
                <a:ea typeface="Times New Roman" charset="0"/>
                <a:cs typeface="Times New Roman" charset="0"/>
              </a:rPr>
              <a:t>(S)){</a:t>
            </a:r>
          </a:p>
          <a:p>
            <a:pPr>
              <a:lnSpc>
                <a:spcPct val="80000"/>
              </a:lnSpc>
              <a:buFontTx/>
              <a:buNone/>
            </a:pPr>
            <a:r>
              <a:rPr lang="en-US" altLang="zh-CN" sz="2400" dirty="0">
                <a:latin typeface="Times New Roman" charset="0"/>
                <a:ea typeface="Times New Roman" charset="0"/>
                <a:cs typeface="Times New Roman" charset="0"/>
              </a:rPr>
              <a:t>      pop(</a:t>
            </a:r>
            <a:r>
              <a:rPr lang="en-US" altLang="zh-CN" sz="2400" dirty="0" err="1">
                <a:latin typeface="Times New Roman" charset="0"/>
                <a:ea typeface="Times New Roman" charset="0"/>
                <a:cs typeface="Times New Roman" charset="0"/>
              </a:rPr>
              <a:t>S,p</a:t>
            </a:r>
            <a:r>
              <a:rPr lang="en-US" altLang="zh-CN" sz="2400" dirty="0">
                <a:latin typeface="Times New Roman" charset="0"/>
                <a:ea typeface="Times New Roman" charset="0"/>
                <a:cs typeface="Times New Roman" charset="0"/>
              </a:rPr>
              <a:t>);</a:t>
            </a:r>
          </a:p>
          <a:p>
            <a:pPr>
              <a:lnSpc>
                <a:spcPct val="80000"/>
              </a:lnSpc>
              <a:buFontTx/>
              <a:buNone/>
            </a:pPr>
            <a:r>
              <a:rPr lang="en-US" altLang="zh-CN" sz="2400" dirty="0">
                <a:latin typeface="Times New Roman" charset="0"/>
                <a:ea typeface="Times New Roman" charset="0"/>
                <a:cs typeface="Times New Roman" charset="0"/>
              </a:rPr>
              <a:t>      </a:t>
            </a:r>
            <a:r>
              <a:rPr lang="en-US" altLang="zh-CN" sz="2400" dirty="0" err="1" smtClean="0">
                <a:latin typeface="Times New Roman" charset="0"/>
                <a:ea typeface="Times New Roman" charset="0"/>
                <a:cs typeface="Times New Roman" charset="0"/>
              </a:rPr>
              <a:t>printf</a:t>
            </a:r>
            <a:r>
              <a:rPr lang="en-US" altLang="zh-CN" sz="2400" dirty="0" smtClean="0">
                <a:latin typeface="Times New Roman" charset="0"/>
                <a:ea typeface="Times New Roman" charset="0"/>
                <a:cs typeface="Times New Roman" charset="0"/>
              </a:rPr>
              <a:t>(p-</a:t>
            </a:r>
            <a:r>
              <a:rPr lang="en-US" altLang="zh-CN" sz="2400" dirty="0">
                <a:latin typeface="Times New Roman" charset="0"/>
                <a:ea typeface="Times New Roman" charset="0"/>
                <a:cs typeface="Times New Roman" charset="0"/>
              </a:rPr>
              <a:t>&gt;data);</a:t>
            </a:r>
          </a:p>
          <a:p>
            <a:pPr>
              <a:lnSpc>
                <a:spcPct val="80000"/>
              </a:lnSpc>
              <a:buFontTx/>
              <a:buNone/>
            </a:pPr>
            <a:r>
              <a:rPr lang="en-US" altLang="zh-CN" sz="2400" dirty="0">
                <a:latin typeface="Times New Roman" charset="0"/>
                <a:ea typeface="Times New Roman" charset="0"/>
                <a:cs typeface="Times New Roman" charset="0"/>
              </a:rPr>
              <a:t>      push(</a:t>
            </a:r>
            <a:r>
              <a:rPr lang="en-US" altLang="zh-CN" sz="2400" dirty="0" err="1">
                <a:latin typeface="Times New Roman" charset="0"/>
                <a:ea typeface="Times New Roman" charset="0"/>
                <a:cs typeface="Times New Roman" charset="0"/>
              </a:rPr>
              <a:t>S,p</a:t>
            </a:r>
            <a:r>
              <a:rPr lang="en-US" altLang="zh-CN" sz="2400" dirty="0">
                <a:latin typeface="Times New Roman" charset="0"/>
                <a:ea typeface="Times New Roman" charset="0"/>
                <a:cs typeface="Times New Roman" charset="0"/>
              </a:rPr>
              <a:t>-&gt;</a:t>
            </a:r>
            <a:r>
              <a:rPr lang="en-US" altLang="zh-CN" sz="2400" dirty="0" err="1">
                <a:latin typeface="Times New Roman" charset="0"/>
                <a:ea typeface="Times New Roman" charset="0"/>
                <a:cs typeface="Times New Roman" charset="0"/>
              </a:rPr>
              <a:t>rchild</a:t>
            </a:r>
            <a:r>
              <a:rPr lang="en-US" altLang="zh-CN" sz="2400" dirty="0">
                <a:latin typeface="Times New Roman" charset="0"/>
                <a:ea typeface="Times New Roman" charset="0"/>
                <a:cs typeface="Times New Roman" charset="0"/>
              </a:rPr>
              <a:t>);</a:t>
            </a:r>
          </a:p>
          <a:p>
            <a:pPr>
              <a:lnSpc>
                <a:spcPct val="80000"/>
              </a:lnSpc>
              <a:buFontTx/>
              <a:buNone/>
            </a:pPr>
            <a:r>
              <a:rPr lang="en-US" altLang="zh-CN" sz="2400" dirty="0">
                <a:latin typeface="Times New Roman" charset="0"/>
                <a:ea typeface="Times New Roman" charset="0"/>
                <a:cs typeface="Times New Roman" charset="0"/>
              </a:rPr>
              <a:t>    }//if</a:t>
            </a:r>
          </a:p>
          <a:p>
            <a:pPr>
              <a:lnSpc>
                <a:spcPct val="80000"/>
              </a:lnSpc>
              <a:buFontTx/>
              <a:buNone/>
            </a:pPr>
            <a:r>
              <a:rPr lang="en-US" altLang="zh-CN" sz="2400" dirty="0">
                <a:latin typeface="Times New Roman" charset="0"/>
                <a:ea typeface="Times New Roman" charset="0"/>
                <a:cs typeface="Times New Roman" charset="0"/>
              </a:rPr>
              <a:t>   }//while</a:t>
            </a:r>
          </a:p>
          <a:p>
            <a:pPr>
              <a:lnSpc>
                <a:spcPct val="80000"/>
              </a:lnSpc>
              <a:buFontTx/>
              <a:buNone/>
            </a:pPr>
            <a:r>
              <a:rPr lang="en-US" altLang="zh-CN" sz="2400" dirty="0">
                <a:latin typeface="Times New Roman" charset="0"/>
                <a:ea typeface="Times New Roman" charset="0"/>
                <a:cs typeface="Times New Roman" charset="0"/>
              </a:rPr>
              <a:t>return OK;</a:t>
            </a:r>
          </a:p>
          <a:p>
            <a:pPr>
              <a:lnSpc>
                <a:spcPct val="80000"/>
              </a:lnSpc>
              <a:buFontTx/>
              <a:buNone/>
            </a:pPr>
            <a:r>
              <a:rPr lang="en-US" altLang="zh-CN" sz="2400" dirty="0">
                <a:latin typeface="Times New Roman" charset="0"/>
                <a:ea typeface="Times New Roman" charset="0"/>
                <a:cs typeface="Times New Roman" charset="0"/>
              </a:rPr>
              <a:t>}//</a:t>
            </a:r>
            <a:r>
              <a:rPr lang="en-US" altLang="zh-CN" sz="2400" dirty="0" err="1">
                <a:latin typeface="Times New Roman" charset="0"/>
                <a:ea typeface="Times New Roman" charset="0"/>
                <a:cs typeface="Times New Roman" charset="0"/>
              </a:rPr>
              <a:t>inorder</a:t>
            </a:r>
            <a:endParaRPr lang="en-US" altLang="zh-CN" sz="2400" dirty="0">
              <a:latin typeface="Times New Roman" charset="0"/>
              <a:ea typeface="Times New Roman" charset="0"/>
              <a:cs typeface="Times New Roman" charset="0"/>
            </a:endParaRPr>
          </a:p>
        </p:txBody>
      </p:sp>
      <p:sp>
        <p:nvSpPr>
          <p:cNvPr id="396291" name="Text Box 3"/>
          <p:cNvSpPr txBox="1">
            <a:spLocks noChangeArrowheads="1"/>
          </p:cNvSpPr>
          <p:nvPr/>
        </p:nvSpPr>
        <p:spPr bwMode="auto">
          <a:xfrm>
            <a:off x="8978224" y="2015341"/>
            <a:ext cx="2667000" cy="3970318"/>
          </a:xfrm>
          <a:prstGeom prst="rect">
            <a:avLst/>
          </a:prstGeom>
          <a:solidFill>
            <a:srgbClr val="FFFFCC"/>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FontTx/>
              <a:buChar char="•"/>
            </a:pPr>
            <a:r>
              <a:rPr lang="en-US" altLang="zh-CN" sz="2400" dirty="0">
                <a:solidFill>
                  <a:srgbClr val="FF0066"/>
                </a:solidFill>
              </a:rPr>
              <a:t> </a:t>
            </a:r>
            <a:r>
              <a:rPr lang="zh-CN" altLang="en-US" sz="2400" dirty="0">
                <a:solidFill>
                  <a:srgbClr val="FF0066"/>
                </a:solidFill>
              </a:rPr>
              <a:t>根结点先进栈， 左结点紧跟根后面进栈</a:t>
            </a:r>
            <a:r>
              <a:rPr lang="en-US" altLang="zh-CN" sz="2400" dirty="0">
                <a:solidFill>
                  <a:srgbClr val="FF0066"/>
                </a:solidFill>
              </a:rPr>
              <a:t>,</a:t>
            </a:r>
            <a:r>
              <a:rPr lang="zh-CN" altLang="en-US" sz="2400" dirty="0">
                <a:solidFill>
                  <a:srgbClr val="FF0066"/>
                </a:solidFill>
              </a:rPr>
              <a:t>右结点在根出栈后入栈</a:t>
            </a:r>
          </a:p>
          <a:p>
            <a:pPr>
              <a:spcBef>
                <a:spcPct val="50000"/>
              </a:spcBef>
              <a:buFontTx/>
              <a:buChar char="•"/>
            </a:pPr>
            <a:r>
              <a:rPr lang="zh-CN" altLang="en-US" sz="2400" dirty="0">
                <a:solidFill>
                  <a:srgbClr val="333399"/>
                </a:solidFill>
              </a:rPr>
              <a:t> 每个结点都要进一次和出一次栈， 并且总是访问栈顶元素， 因此， 算法正确， 时间复杂度为  </a:t>
            </a:r>
            <a:r>
              <a:rPr lang="en-US" altLang="zh-CN" sz="2400" dirty="0">
                <a:solidFill>
                  <a:srgbClr val="333399"/>
                </a:solidFill>
              </a:rPr>
              <a:t>O(n)</a:t>
            </a:r>
          </a:p>
        </p:txBody>
      </p:sp>
      <p:sp>
        <p:nvSpPr>
          <p:cNvPr id="4" name="Rectangle 2">
            <a:extLst>
              <a:ext uri="{FF2B5EF4-FFF2-40B4-BE49-F238E27FC236}">
                <a16:creationId xmlns:a16="http://schemas.microsoft.com/office/drawing/2014/main" xmlns="" id="{FB273304-3657-4B7D-A3E9-03B25F11B89C}"/>
              </a:ext>
            </a:extLst>
          </p:cNvPr>
          <p:cNvSpPr txBox="1">
            <a:spLocks noChangeArrowheads="1"/>
          </p:cNvSpPr>
          <p:nvPr/>
        </p:nvSpPr>
        <p:spPr>
          <a:xfrm>
            <a:off x="1385081" y="37893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Tree>
    <p:extLst>
      <p:ext uri="{BB962C8B-B14F-4D97-AF65-F5344CB8AC3E}">
        <p14:creationId xmlns:p14="http://schemas.microsoft.com/office/powerpoint/2010/main" val="395740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96291"/>
                                        </p:tgtEl>
                                        <p:attrNameLst>
                                          <p:attrName>style.visibility</p:attrName>
                                        </p:attrNameLst>
                                      </p:cBhvr>
                                      <p:to>
                                        <p:strVal val="visible"/>
                                      </p:to>
                                    </p:set>
                                    <p:anim calcmode="lin" valueType="num">
                                      <p:cBhvr additive="base">
                                        <p:cTn id="7" dur="500" fill="hold"/>
                                        <p:tgtEl>
                                          <p:spTgt spid="396291"/>
                                        </p:tgtEl>
                                        <p:attrNameLst>
                                          <p:attrName>ppt_x</p:attrName>
                                        </p:attrNameLst>
                                      </p:cBhvr>
                                      <p:tavLst>
                                        <p:tav tm="0">
                                          <p:val>
                                            <p:strVal val="1+#ppt_w/2"/>
                                          </p:val>
                                        </p:tav>
                                        <p:tav tm="100000">
                                          <p:val>
                                            <p:strVal val="#ppt_x"/>
                                          </p:val>
                                        </p:tav>
                                      </p:tavLst>
                                    </p:anim>
                                    <p:anim calcmode="lin" valueType="num">
                                      <p:cBhvr additive="base">
                                        <p:cTn id="8" dur="500" fill="hold"/>
                                        <p:tgtEl>
                                          <p:spTgt spid="3962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629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629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629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629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6290">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6290">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6290">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6290">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6290">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6290">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6290">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6290">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6290">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6290">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9629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0" grpId="0" build="p"/>
      <p:bldP spid="396291"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1335088" y="1386682"/>
            <a:ext cx="441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nchor="b"/>
          <a:lstStyle>
            <a:lvl1pPr algn="ctr">
              <a:defRPr kumimoji="1" sz="4400">
                <a:solidFill>
                  <a:schemeClr val="tx2"/>
                </a:solidFill>
                <a:latin typeface="Times New Roman" charset="0"/>
                <a:ea typeface="宋体" charset="-122"/>
              </a:defRPr>
            </a:lvl1pPr>
            <a:lvl2pPr algn="ctr">
              <a:defRPr kumimoji="1" sz="4400">
                <a:solidFill>
                  <a:schemeClr val="tx2"/>
                </a:solidFill>
                <a:latin typeface="Times New Roman" charset="0"/>
                <a:ea typeface="宋体" charset="-122"/>
              </a:defRPr>
            </a:lvl2pPr>
            <a:lvl3pPr algn="ctr">
              <a:defRPr kumimoji="1" sz="4400">
                <a:solidFill>
                  <a:schemeClr val="tx2"/>
                </a:solidFill>
                <a:latin typeface="Times New Roman" charset="0"/>
                <a:ea typeface="宋体" charset="-122"/>
              </a:defRPr>
            </a:lvl3pPr>
            <a:lvl4pPr algn="ctr">
              <a:defRPr kumimoji="1" sz="4400">
                <a:solidFill>
                  <a:schemeClr val="tx2"/>
                </a:solidFill>
                <a:latin typeface="Times New Roman" charset="0"/>
                <a:ea typeface="宋体" charset="-122"/>
              </a:defRPr>
            </a:lvl4pPr>
            <a:lvl5pPr algn="ctr">
              <a:defRPr kumimoji="1" sz="4400">
                <a:solidFill>
                  <a:schemeClr val="tx2"/>
                </a:solidFill>
                <a:latin typeface="Times New Roman" charset="0"/>
                <a:ea typeface="宋体" charset="-122"/>
              </a:defRPr>
            </a:lvl5pPr>
            <a:lvl6pPr marL="457200" algn="ctr" fontAlgn="base">
              <a:spcBef>
                <a:spcPct val="0"/>
              </a:spcBef>
              <a:spcAft>
                <a:spcPct val="0"/>
              </a:spcAft>
              <a:defRPr kumimoji="1" sz="4400">
                <a:solidFill>
                  <a:schemeClr val="tx2"/>
                </a:solidFill>
                <a:latin typeface="Times New Roman" charset="0"/>
                <a:ea typeface="宋体" charset="-122"/>
              </a:defRPr>
            </a:lvl6pPr>
            <a:lvl7pPr marL="914400" algn="ctr" fontAlgn="base">
              <a:spcBef>
                <a:spcPct val="0"/>
              </a:spcBef>
              <a:spcAft>
                <a:spcPct val="0"/>
              </a:spcAft>
              <a:defRPr kumimoji="1" sz="4400">
                <a:solidFill>
                  <a:schemeClr val="tx2"/>
                </a:solidFill>
                <a:latin typeface="Times New Roman" charset="0"/>
                <a:ea typeface="宋体" charset="-122"/>
              </a:defRPr>
            </a:lvl7pPr>
            <a:lvl8pPr marL="1371600" algn="ctr" fontAlgn="base">
              <a:spcBef>
                <a:spcPct val="0"/>
              </a:spcBef>
              <a:spcAft>
                <a:spcPct val="0"/>
              </a:spcAft>
              <a:defRPr kumimoji="1" sz="4400">
                <a:solidFill>
                  <a:schemeClr val="tx2"/>
                </a:solidFill>
                <a:latin typeface="Times New Roman" charset="0"/>
                <a:ea typeface="宋体" charset="-122"/>
              </a:defRPr>
            </a:lvl8pPr>
            <a:lvl9pPr marL="1828800" algn="ctr" fontAlgn="base">
              <a:spcBef>
                <a:spcPct val="0"/>
              </a:spcBef>
              <a:spcAft>
                <a:spcPct val="0"/>
              </a:spcAft>
              <a:defRPr kumimoji="1" sz="4400">
                <a:solidFill>
                  <a:schemeClr val="tx2"/>
                </a:solidFill>
                <a:latin typeface="Times New Roman" charset="0"/>
                <a:ea typeface="宋体" charset="-122"/>
              </a:defRPr>
            </a:lvl9pPr>
          </a:lstStyle>
          <a:p>
            <a:pPr eaLnBrk="1" hangingPunct="1"/>
            <a:r>
              <a:rPr lang="zh-CN" altLang="en-US" sz="2400" b="1">
                <a:effectLst>
                  <a:outerShdw blurRad="38100" dist="38100" dir="2700000" algn="tl">
                    <a:srgbClr val="FFFFFF"/>
                  </a:outerShdw>
                </a:effectLst>
              </a:rPr>
              <a:t>中序遍历二叉树的非递归算法</a:t>
            </a:r>
            <a:endParaRPr lang="zh-CN" altLang="en-US" sz="2400"/>
          </a:p>
        </p:txBody>
      </p:sp>
      <p:grpSp>
        <p:nvGrpSpPr>
          <p:cNvPr id="105510" name="Group 38"/>
          <p:cNvGrpSpPr>
            <a:grpSpLocks/>
          </p:cNvGrpSpPr>
          <p:nvPr/>
        </p:nvGrpSpPr>
        <p:grpSpPr bwMode="auto">
          <a:xfrm>
            <a:off x="2135188" y="2910682"/>
            <a:ext cx="2362200" cy="1905000"/>
            <a:chOff x="672" y="2688"/>
            <a:chExt cx="1488" cy="1200"/>
          </a:xfrm>
        </p:grpSpPr>
        <p:grpSp>
          <p:nvGrpSpPr>
            <p:cNvPr id="105481" name="Group 9"/>
            <p:cNvGrpSpPr>
              <a:grpSpLocks/>
            </p:cNvGrpSpPr>
            <p:nvPr/>
          </p:nvGrpSpPr>
          <p:grpSpPr bwMode="auto">
            <a:xfrm>
              <a:off x="672" y="2688"/>
              <a:ext cx="1414" cy="1200"/>
              <a:chOff x="1366" y="2544"/>
              <a:chExt cx="1414" cy="1200"/>
            </a:xfrm>
          </p:grpSpPr>
          <p:sp>
            <p:nvSpPr>
              <p:cNvPr id="105482" name="Line 10" descr="信纸"/>
              <p:cNvSpPr>
                <a:spLocks noChangeShapeType="1"/>
              </p:cNvSpPr>
              <p:nvPr/>
            </p:nvSpPr>
            <p:spPr bwMode="auto">
              <a:xfrm>
                <a:off x="2300" y="2784"/>
                <a:ext cx="192" cy="240"/>
              </a:xfrm>
              <a:prstGeom prst="line">
                <a:avLst/>
              </a:prstGeom>
              <a:no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483" name="Freeform 11" descr="信纸"/>
              <p:cNvSpPr>
                <a:spLocks/>
              </p:cNvSpPr>
              <p:nvPr/>
            </p:nvSpPr>
            <p:spPr bwMode="auto">
              <a:xfrm>
                <a:off x="1580" y="2822"/>
                <a:ext cx="498" cy="634"/>
              </a:xfrm>
              <a:custGeom>
                <a:avLst/>
                <a:gdLst>
                  <a:gd name="T0" fmla="*/ 498 w 498"/>
                  <a:gd name="T1" fmla="*/ 0 h 634"/>
                  <a:gd name="T2" fmla="*/ 0 w 498"/>
                  <a:gd name="T3" fmla="*/ 634 h 634"/>
                </a:gdLst>
                <a:ahLst/>
                <a:cxnLst>
                  <a:cxn ang="0">
                    <a:pos x="T0" y="T1"/>
                  </a:cxn>
                  <a:cxn ang="0">
                    <a:pos x="T2" y="T3"/>
                  </a:cxn>
                </a:cxnLst>
                <a:rect l="0" t="0" r="r" b="b"/>
                <a:pathLst>
                  <a:path w="498" h="634">
                    <a:moveTo>
                      <a:pt x="498" y="0"/>
                    </a:moveTo>
                    <a:lnTo>
                      <a:pt x="0" y="634"/>
                    </a:lnTo>
                  </a:path>
                </a:pathLst>
              </a:custGeom>
              <a:blipFill dpi="0" rotWithShape="0">
                <a:blip r:embed="rId3"/>
                <a:srcRect/>
                <a:tile tx="0" ty="0" sx="100000" sy="100000" flip="none" algn="tl"/>
              </a:blipFill>
              <a:ln w="28575" cap="sq"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484" name="Oval 12" descr="信纸"/>
              <p:cNvSpPr>
                <a:spLocks noChangeArrowheads="1"/>
              </p:cNvSpPr>
              <p:nvPr/>
            </p:nvSpPr>
            <p:spPr bwMode="auto">
              <a:xfrm>
                <a:off x="2012" y="2544"/>
                <a:ext cx="336" cy="288"/>
              </a:xfrm>
              <a:prstGeom prst="ellipse">
                <a:avLst/>
              </a:prstGeom>
              <a:blipFill dpi="0" rotWithShape="0">
                <a:blip r:embed="rId3"/>
                <a:srcRect/>
                <a:tile tx="0" ty="0" sx="100000" sy="100000" flip="none" algn="tl"/>
              </a:blip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485" name="Oval 13" descr="信纸"/>
              <p:cNvSpPr>
                <a:spLocks noChangeArrowheads="1"/>
              </p:cNvSpPr>
              <p:nvPr/>
            </p:nvSpPr>
            <p:spPr bwMode="auto">
              <a:xfrm>
                <a:off x="2444" y="2976"/>
                <a:ext cx="336" cy="288"/>
              </a:xfrm>
              <a:prstGeom prst="ellipse">
                <a:avLst/>
              </a:prstGeom>
              <a:blipFill dpi="0" rotWithShape="0">
                <a:blip r:embed="rId3"/>
                <a:srcRect/>
                <a:tile tx="0" ty="0" sx="100000" sy="100000" flip="none" algn="tl"/>
              </a:blip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486" name="Oval 14" descr="信纸"/>
              <p:cNvSpPr>
                <a:spLocks noChangeArrowheads="1"/>
              </p:cNvSpPr>
              <p:nvPr/>
            </p:nvSpPr>
            <p:spPr bwMode="auto">
              <a:xfrm>
                <a:off x="1366" y="3456"/>
                <a:ext cx="336" cy="288"/>
              </a:xfrm>
              <a:prstGeom prst="ellipse">
                <a:avLst/>
              </a:prstGeom>
              <a:blipFill dpi="0" rotWithShape="0">
                <a:blip r:embed="rId3"/>
                <a:srcRect/>
                <a:tile tx="0" ty="0" sx="100000" sy="100000" flip="none" algn="tl"/>
              </a:blip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487" name="Oval 15" descr="信纸"/>
              <p:cNvSpPr>
                <a:spLocks noChangeArrowheads="1"/>
              </p:cNvSpPr>
              <p:nvPr/>
            </p:nvSpPr>
            <p:spPr bwMode="auto">
              <a:xfrm>
                <a:off x="1868" y="3456"/>
                <a:ext cx="336" cy="288"/>
              </a:xfrm>
              <a:prstGeom prst="ellipse">
                <a:avLst/>
              </a:prstGeom>
              <a:blipFill dpi="0" rotWithShape="0">
                <a:blip r:embed="rId3"/>
                <a:srcRect/>
                <a:tile tx="0" ty="0" sx="100000" sy="100000" flip="none" algn="tl"/>
              </a:blip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488" name="Line 16" descr="信纸"/>
              <p:cNvSpPr>
                <a:spLocks noChangeShapeType="1"/>
              </p:cNvSpPr>
              <p:nvPr/>
            </p:nvSpPr>
            <p:spPr bwMode="auto">
              <a:xfrm>
                <a:off x="1868" y="3264"/>
                <a:ext cx="144" cy="192"/>
              </a:xfrm>
              <a:prstGeom prst="line">
                <a:avLst/>
              </a:prstGeom>
              <a:no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105489" name="Text Box 17"/>
            <p:cNvSpPr txBox="1">
              <a:spLocks noChangeArrowheads="1"/>
            </p:cNvSpPr>
            <p:nvPr/>
          </p:nvSpPr>
          <p:spPr bwMode="auto">
            <a:xfrm>
              <a:off x="757" y="361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a:latin typeface="Arial" charset="0"/>
                </a:rPr>
                <a:t>D</a:t>
              </a:r>
            </a:p>
          </p:txBody>
        </p:sp>
        <p:sp>
          <p:nvSpPr>
            <p:cNvPr id="105491" name="Text Box 19"/>
            <p:cNvSpPr txBox="1">
              <a:spLocks noChangeArrowheads="1"/>
            </p:cNvSpPr>
            <p:nvPr/>
          </p:nvSpPr>
          <p:spPr bwMode="auto">
            <a:xfrm>
              <a:off x="1824" y="313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a:solidFill>
                    <a:schemeClr val="tx2"/>
                  </a:solidFill>
                  <a:latin typeface="Arial" charset="0"/>
                </a:rPr>
                <a:t>C</a:t>
              </a:r>
            </a:p>
          </p:txBody>
        </p:sp>
        <p:sp>
          <p:nvSpPr>
            <p:cNvPr id="105492" name="Text Box 20"/>
            <p:cNvSpPr txBox="1">
              <a:spLocks noChangeArrowheads="1"/>
            </p:cNvSpPr>
            <p:nvPr/>
          </p:nvSpPr>
          <p:spPr bwMode="auto">
            <a:xfrm>
              <a:off x="1266" y="361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a:solidFill>
                    <a:schemeClr val="tx2"/>
                  </a:solidFill>
                  <a:latin typeface="Arial" charset="0"/>
                </a:rPr>
                <a:t>E</a:t>
              </a:r>
            </a:p>
          </p:txBody>
        </p:sp>
        <p:sp>
          <p:nvSpPr>
            <p:cNvPr id="105493" name="Oval 21" descr="信纸"/>
            <p:cNvSpPr>
              <a:spLocks noChangeArrowheads="1"/>
            </p:cNvSpPr>
            <p:nvPr/>
          </p:nvSpPr>
          <p:spPr bwMode="auto">
            <a:xfrm>
              <a:off x="1008" y="3168"/>
              <a:ext cx="336" cy="288"/>
            </a:xfrm>
            <a:prstGeom prst="ellipse">
              <a:avLst/>
            </a:prstGeom>
            <a:blipFill dpi="0" rotWithShape="0">
              <a:blip r:embed="rId3"/>
              <a:srcRect/>
              <a:tile tx="0" ty="0" sx="100000" sy="100000" flip="none" algn="tl"/>
            </a:blip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494" name="Text Box 22"/>
            <p:cNvSpPr txBox="1">
              <a:spLocks noChangeArrowheads="1"/>
            </p:cNvSpPr>
            <p:nvPr/>
          </p:nvSpPr>
          <p:spPr bwMode="auto">
            <a:xfrm>
              <a:off x="1056" y="316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a:latin typeface="Arial" charset="0"/>
                </a:rPr>
                <a:t>B</a:t>
              </a:r>
            </a:p>
          </p:txBody>
        </p:sp>
        <p:sp>
          <p:nvSpPr>
            <p:cNvPr id="105495" name="Text Box 23"/>
            <p:cNvSpPr txBox="1">
              <a:spLocks noChangeArrowheads="1"/>
            </p:cNvSpPr>
            <p:nvPr/>
          </p:nvSpPr>
          <p:spPr bwMode="auto">
            <a:xfrm>
              <a:off x="1392" y="268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a:latin typeface="Arial" charset="0"/>
                </a:rPr>
                <a:t>A</a:t>
              </a:r>
            </a:p>
          </p:txBody>
        </p:sp>
      </p:grpSp>
      <p:grpSp>
        <p:nvGrpSpPr>
          <p:cNvPr id="105502" name="Group 30"/>
          <p:cNvGrpSpPr>
            <a:grpSpLocks/>
          </p:cNvGrpSpPr>
          <p:nvPr/>
        </p:nvGrpSpPr>
        <p:grpSpPr bwMode="auto">
          <a:xfrm>
            <a:off x="6561138" y="4565933"/>
            <a:ext cx="990600" cy="533400"/>
            <a:chOff x="3312" y="2160"/>
            <a:chExt cx="624" cy="336"/>
          </a:xfrm>
        </p:grpSpPr>
        <p:sp>
          <p:nvSpPr>
            <p:cNvPr id="105500" name="Rectangle 28" descr="沙滩"/>
            <p:cNvSpPr>
              <a:spLocks noChangeArrowheads="1"/>
            </p:cNvSpPr>
            <p:nvPr/>
          </p:nvSpPr>
          <p:spPr bwMode="auto">
            <a:xfrm>
              <a:off x="3312" y="2160"/>
              <a:ext cx="624" cy="336"/>
            </a:xfrm>
            <a:prstGeom prst="rect">
              <a:avLst/>
            </a:prstGeom>
            <a:blipFill dpi="0" rotWithShape="0">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01" name="Text Box 29"/>
            <p:cNvSpPr txBox="1">
              <a:spLocks noChangeArrowheads="1"/>
            </p:cNvSpPr>
            <p:nvPr/>
          </p:nvSpPr>
          <p:spPr bwMode="auto">
            <a:xfrm>
              <a:off x="3501" y="2199"/>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b="1">
                  <a:solidFill>
                    <a:srgbClr val="FFFFCC"/>
                  </a:solidFill>
                  <a:latin typeface="Arial" charset="0"/>
                </a:rPr>
                <a:t>A</a:t>
              </a:r>
            </a:p>
          </p:txBody>
        </p:sp>
      </p:grpSp>
      <p:grpSp>
        <p:nvGrpSpPr>
          <p:cNvPr id="105504" name="Group 32"/>
          <p:cNvGrpSpPr>
            <a:grpSpLocks/>
          </p:cNvGrpSpPr>
          <p:nvPr/>
        </p:nvGrpSpPr>
        <p:grpSpPr bwMode="auto">
          <a:xfrm>
            <a:off x="6561138" y="4013483"/>
            <a:ext cx="990600" cy="533400"/>
            <a:chOff x="3312" y="2160"/>
            <a:chExt cx="624" cy="336"/>
          </a:xfrm>
        </p:grpSpPr>
        <p:sp>
          <p:nvSpPr>
            <p:cNvPr id="105505" name="Rectangle 33" descr="沙滩"/>
            <p:cNvSpPr>
              <a:spLocks noChangeArrowheads="1"/>
            </p:cNvSpPr>
            <p:nvPr/>
          </p:nvSpPr>
          <p:spPr bwMode="auto">
            <a:xfrm>
              <a:off x="3312" y="2160"/>
              <a:ext cx="624" cy="336"/>
            </a:xfrm>
            <a:prstGeom prst="rect">
              <a:avLst/>
            </a:prstGeom>
            <a:blipFill dpi="0" rotWithShape="0">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06" name="Text Box 34"/>
            <p:cNvSpPr txBox="1">
              <a:spLocks noChangeArrowheads="1"/>
            </p:cNvSpPr>
            <p:nvPr/>
          </p:nvSpPr>
          <p:spPr bwMode="auto">
            <a:xfrm>
              <a:off x="3501" y="2199"/>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b="1">
                  <a:solidFill>
                    <a:srgbClr val="FFFFCC"/>
                  </a:solidFill>
                  <a:latin typeface="Arial" charset="0"/>
                </a:rPr>
                <a:t>B</a:t>
              </a:r>
            </a:p>
          </p:txBody>
        </p:sp>
      </p:grpSp>
      <p:grpSp>
        <p:nvGrpSpPr>
          <p:cNvPr id="105507" name="Group 35"/>
          <p:cNvGrpSpPr>
            <a:grpSpLocks/>
          </p:cNvGrpSpPr>
          <p:nvPr/>
        </p:nvGrpSpPr>
        <p:grpSpPr bwMode="auto">
          <a:xfrm>
            <a:off x="6556375" y="3461033"/>
            <a:ext cx="990600" cy="533400"/>
            <a:chOff x="3312" y="2160"/>
            <a:chExt cx="624" cy="336"/>
          </a:xfrm>
        </p:grpSpPr>
        <p:sp>
          <p:nvSpPr>
            <p:cNvPr id="105508" name="Rectangle 36" descr="沙滩"/>
            <p:cNvSpPr>
              <a:spLocks noChangeArrowheads="1"/>
            </p:cNvSpPr>
            <p:nvPr/>
          </p:nvSpPr>
          <p:spPr bwMode="auto">
            <a:xfrm>
              <a:off x="3312" y="2160"/>
              <a:ext cx="624" cy="336"/>
            </a:xfrm>
            <a:prstGeom prst="rect">
              <a:avLst/>
            </a:prstGeom>
            <a:blipFill dpi="0" rotWithShape="0">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09" name="Text Box 37"/>
            <p:cNvSpPr txBox="1">
              <a:spLocks noChangeArrowheads="1"/>
            </p:cNvSpPr>
            <p:nvPr/>
          </p:nvSpPr>
          <p:spPr bwMode="auto">
            <a:xfrm>
              <a:off x="3501" y="2199"/>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b="1">
                  <a:solidFill>
                    <a:srgbClr val="FFFFCC"/>
                  </a:solidFill>
                  <a:latin typeface="Arial" charset="0"/>
                </a:rPr>
                <a:t>D</a:t>
              </a:r>
            </a:p>
          </p:txBody>
        </p:sp>
      </p:grpSp>
      <p:grpSp>
        <p:nvGrpSpPr>
          <p:cNvPr id="105514" name="Group 42"/>
          <p:cNvGrpSpPr>
            <a:grpSpLocks/>
          </p:cNvGrpSpPr>
          <p:nvPr/>
        </p:nvGrpSpPr>
        <p:grpSpPr bwMode="auto">
          <a:xfrm>
            <a:off x="6570663" y="2932395"/>
            <a:ext cx="990600" cy="533400"/>
            <a:chOff x="3963" y="1065"/>
            <a:chExt cx="624" cy="336"/>
          </a:xfrm>
        </p:grpSpPr>
        <p:sp>
          <p:nvSpPr>
            <p:cNvPr id="105512" name="Rectangle 40" descr="沙滩"/>
            <p:cNvSpPr>
              <a:spLocks noChangeArrowheads="1"/>
            </p:cNvSpPr>
            <p:nvPr/>
          </p:nvSpPr>
          <p:spPr bwMode="auto">
            <a:xfrm>
              <a:off x="3963" y="1065"/>
              <a:ext cx="624" cy="336"/>
            </a:xfrm>
            <a:prstGeom prst="rect">
              <a:avLst/>
            </a:prstGeom>
            <a:blipFill dpi="0" rotWithShape="0">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13" name="Text Box 41"/>
            <p:cNvSpPr txBox="1">
              <a:spLocks noChangeArrowheads="1"/>
            </p:cNvSpPr>
            <p:nvPr/>
          </p:nvSpPr>
          <p:spPr bwMode="auto">
            <a:xfrm>
              <a:off x="4068" y="1104"/>
              <a:ext cx="4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b="1">
                  <a:solidFill>
                    <a:srgbClr val="FFFFCC"/>
                  </a:solidFill>
                  <a:latin typeface="Arial" charset="0"/>
                </a:rPr>
                <a:t>NIL</a:t>
              </a:r>
            </a:p>
          </p:txBody>
        </p:sp>
      </p:grpSp>
      <p:sp>
        <p:nvSpPr>
          <p:cNvPr id="105517" name="Rectangle 45" descr="羊皮纸"/>
          <p:cNvSpPr>
            <a:spLocks noChangeArrowheads="1"/>
          </p:cNvSpPr>
          <p:nvPr/>
        </p:nvSpPr>
        <p:spPr bwMode="auto">
          <a:xfrm>
            <a:off x="6542088" y="2884770"/>
            <a:ext cx="1033462" cy="533400"/>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22" name="Freeform 50"/>
          <p:cNvSpPr>
            <a:spLocks/>
          </p:cNvSpPr>
          <p:nvPr/>
        </p:nvSpPr>
        <p:spPr bwMode="auto">
          <a:xfrm>
            <a:off x="7065964" y="1989421"/>
            <a:ext cx="1012825" cy="1376363"/>
          </a:xfrm>
          <a:custGeom>
            <a:avLst/>
            <a:gdLst>
              <a:gd name="T0" fmla="*/ 18 w 638"/>
              <a:gd name="T1" fmla="*/ 867 h 867"/>
              <a:gd name="T2" fmla="*/ 9 w 638"/>
              <a:gd name="T3" fmla="*/ 723 h 867"/>
              <a:gd name="T4" fmla="*/ 45 w 638"/>
              <a:gd name="T5" fmla="*/ 507 h 867"/>
              <a:gd name="T6" fmla="*/ 0 w 638"/>
              <a:gd name="T7" fmla="*/ 201 h 867"/>
              <a:gd name="T8" fmla="*/ 27 w 638"/>
              <a:gd name="T9" fmla="*/ 84 h 867"/>
              <a:gd name="T10" fmla="*/ 54 w 638"/>
              <a:gd name="T11" fmla="*/ 75 h 867"/>
              <a:gd name="T12" fmla="*/ 315 w 638"/>
              <a:gd name="T13" fmla="*/ 12 h 867"/>
              <a:gd name="T14" fmla="*/ 486 w 638"/>
              <a:gd name="T15" fmla="*/ 3 h 867"/>
              <a:gd name="T16" fmla="*/ 567 w 638"/>
              <a:gd name="T17" fmla="*/ 48 h 867"/>
              <a:gd name="T18" fmla="*/ 576 w 638"/>
              <a:gd name="T19" fmla="*/ 111 h 867"/>
              <a:gd name="T20" fmla="*/ 594 w 638"/>
              <a:gd name="T21" fmla="*/ 165 h 867"/>
              <a:gd name="T22" fmla="*/ 621 w 638"/>
              <a:gd name="T23" fmla="*/ 336 h 867"/>
              <a:gd name="T24" fmla="*/ 621 w 638"/>
              <a:gd name="T25" fmla="*/ 498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8" h="867">
                <a:moveTo>
                  <a:pt x="18" y="867"/>
                </a:moveTo>
                <a:cubicBezTo>
                  <a:pt x="33" y="821"/>
                  <a:pt x="16" y="771"/>
                  <a:pt x="9" y="723"/>
                </a:cubicBezTo>
                <a:cubicBezTo>
                  <a:pt x="33" y="652"/>
                  <a:pt x="22" y="577"/>
                  <a:pt x="45" y="507"/>
                </a:cubicBezTo>
                <a:cubicBezTo>
                  <a:pt x="35" y="407"/>
                  <a:pt x="32" y="297"/>
                  <a:pt x="0" y="201"/>
                </a:cubicBezTo>
                <a:cubicBezTo>
                  <a:pt x="12" y="119"/>
                  <a:pt x="2" y="158"/>
                  <a:pt x="27" y="84"/>
                </a:cubicBezTo>
                <a:cubicBezTo>
                  <a:pt x="30" y="75"/>
                  <a:pt x="46" y="80"/>
                  <a:pt x="54" y="75"/>
                </a:cubicBezTo>
                <a:cubicBezTo>
                  <a:pt x="165" y="14"/>
                  <a:pt x="164" y="21"/>
                  <a:pt x="315" y="12"/>
                </a:cubicBezTo>
                <a:cubicBezTo>
                  <a:pt x="372" y="9"/>
                  <a:pt x="429" y="6"/>
                  <a:pt x="486" y="3"/>
                </a:cubicBezTo>
                <a:cubicBezTo>
                  <a:pt x="529" y="17"/>
                  <a:pt x="551" y="0"/>
                  <a:pt x="567" y="48"/>
                </a:cubicBezTo>
                <a:cubicBezTo>
                  <a:pt x="570" y="69"/>
                  <a:pt x="571" y="90"/>
                  <a:pt x="576" y="111"/>
                </a:cubicBezTo>
                <a:cubicBezTo>
                  <a:pt x="580" y="129"/>
                  <a:pt x="594" y="165"/>
                  <a:pt x="594" y="165"/>
                </a:cubicBezTo>
                <a:cubicBezTo>
                  <a:pt x="604" y="301"/>
                  <a:pt x="591" y="245"/>
                  <a:pt x="621" y="336"/>
                </a:cubicBezTo>
                <a:cubicBezTo>
                  <a:pt x="638" y="387"/>
                  <a:pt x="621" y="444"/>
                  <a:pt x="621" y="498"/>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nvGrpSpPr>
          <p:cNvPr id="105523" name="Group 51"/>
          <p:cNvGrpSpPr>
            <a:grpSpLocks/>
          </p:cNvGrpSpPr>
          <p:nvPr/>
        </p:nvGrpSpPr>
        <p:grpSpPr bwMode="auto">
          <a:xfrm>
            <a:off x="7747000" y="4608795"/>
            <a:ext cx="990600" cy="533400"/>
            <a:chOff x="3312" y="2160"/>
            <a:chExt cx="624" cy="336"/>
          </a:xfrm>
        </p:grpSpPr>
        <p:sp>
          <p:nvSpPr>
            <p:cNvPr id="105524" name="Rectangle 52" descr="沙滩"/>
            <p:cNvSpPr>
              <a:spLocks noChangeArrowheads="1"/>
            </p:cNvSpPr>
            <p:nvPr/>
          </p:nvSpPr>
          <p:spPr bwMode="auto">
            <a:xfrm>
              <a:off x="3312" y="2160"/>
              <a:ext cx="624" cy="336"/>
            </a:xfrm>
            <a:prstGeom prst="rect">
              <a:avLst/>
            </a:prstGeom>
            <a:blipFill dpi="0" rotWithShape="0">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25" name="Text Box 53"/>
            <p:cNvSpPr txBox="1">
              <a:spLocks noChangeArrowheads="1"/>
            </p:cNvSpPr>
            <p:nvPr/>
          </p:nvSpPr>
          <p:spPr bwMode="auto">
            <a:xfrm>
              <a:off x="3501" y="2199"/>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b="1">
                  <a:solidFill>
                    <a:srgbClr val="FFFFCC"/>
                  </a:solidFill>
                  <a:latin typeface="Arial" charset="0"/>
                </a:rPr>
                <a:t>D</a:t>
              </a:r>
            </a:p>
          </p:txBody>
        </p:sp>
      </p:grpSp>
      <p:sp>
        <p:nvSpPr>
          <p:cNvPr id="105526" name="Rectangle 54" descr="羊皮纸"/>
          <p:cNvSpPr>
            <a:spLocks noChangeArrowheads="1"/>
          </p:cNvSpPr>
          <p:nvPr/>
        </p:nvSpPr>
        <p:spPr bwMode="auto">
          <a:xfrm>
            <a:off x="6542088" y="3422933"/>
            <a:ext cx="1033462" cy="533400"/>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105527" name="Group 55"/>
          <p:cNvGrpSpPr>
            <a:grpSpLocks/>
          </p:cNvGrpSpPr>
          <p:nvPr/>
        </p:nvGrpSpPr>
        <p:grpSpPr bwMode="auto">
          <a:xfrm>
            <a:off x="6561138" y="3446745"/>
            <a:ext cx="990600" cy="533400"/>
            <a:chOff x="3963" y="1065"/>
            <a:chExt cx="624" cy="336"/>
          </a:xfrm>
        </p:grpSpPr>
        <p:sp>
          <p:nvSpPr>
            <p:cNvPr id="105528" name="Rectangle 56" descr="沙滩"/>
            <p:cNvSpPr>
              <a:spLocks noChangeArrowheads="1"/>
            </p:cNvSpPr>
            <p:nvPr/>
          </p:nvSpPr>
          <p:spPr bwMode="auto">
            <a:xfrm>
              <a:off x="3963" y="1065"/>
              <a:ext cx="624" cy="336"/>
            </a:xfrm>
            <a:prstGeom prst="rect">
              <a:avLst/>
            </a:prstGeom>
            <a:blipFill dpi="0" rotWithShape="0">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29" name="Text Box 57"/>
            <p:cNvSpPr txBox="1">
              <a:spLocks noChangeArrowheads="1"/>
            </p:cNvSpPr>
            <p:nvPr/>
          </p:nvSpPr>
          <p:spPr bwMode="auto">
            <a:xfrm>
              <a:off x="4068" y="1104"/>
              <a:ext cx="4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b="1">
                  <a:solidFill>
                    <a:srgbClr val="FFFFCC"/>
                  </a:solidFill>
                  <a:latin typeface="Arial" charset="0"/>
                </a:rPr>
                <a:t>NIL</a:t>
              </a:r>
            </a:p>
          </p:txBody>
        </p:sp>
      </p:grpSp>
      <p:sp>
        <p:nvSpPr>
          <p:cNvPr id="105537" name="Rectangle 65" descr="羊皮纸"/>
          <p:cNvSpPr>
            <a:spLocks noChangeArrowheads="1"/>
          </p:cNvSpPr>
          <p:nvPr/>
        </p:nvSpPr>
        <p:spPr bwMode="auto">
          <a:xfrm>
            <a:off x="6556376" y="3437220"/>
            <a:ext cx="1033463" cy="533400"/>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38" name="Rectangle 66" descr="羊皮纸"/>
          <p:cNvSpPr>
            <a:spLocks noChangeArrowheads="1"/>
          </p:cNvSpPr>
          <p:nvPr/>
        </p:nvSpPr>
        <p:spPr bwMode="auto">
          <a:xfrm>
            <a:off x="6527801" y="3970620"/>
            <a:ext cx="1033463" cy="533400"/>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39" name="Freeform 67"/>
          <p:cNvSpPr>
            <a:spLocks/>
          </p:cNvSpPr>
          <p:nvPr/>
        </p:nvSpPr>
        <p:spPr bwMode="auto">
          <a:xfrm>
            <a:off x="7137401" y="2094196"/>
            <a:ext cx="1012825" cy="1376363"/>
          </a:xfrm>
          <a:custGeom>
            <a:avLst/>
            <a:gdLst>
              <a:gd name="T0" fmla="*/ 18 w 638"/>
              <a:gd name="T1" fmla="*/ 867 h 867"/>
              <a:gd name="T2" fmla="*/ 9 w 638"/>
              <a:gd name="T3" fmla="*/ 723 h 867"/>
              <a:gd name="T4" fmla="*/ 45 w 638"/>
              <a:gd name="T5" fmla="*/ 507 h 867"/>
              <a:gd name="T6" fmla="*/ 0 w 638"/>
              <a:gd name="T7" fmla="*/ 201 h 867"/>
              <a:gd name="T8" fmla="*/ 27 w 638"/>
              <a:gd name="T9" fmla="*/ 84 h 867"/>
              <a:gd name="T10" fmla="*/ 54 w 638"/>
              <a:gd name="T11" fmla="*/ 75 h 867"/>
              <a:gd name="T12" fmla="*/ 315 w 638"/>
              <a:gd name="T13" fmla="*/ 12 h 867"/>
              <a:gd name="T14" fmla="*/ 486 w 638"/>
              <a:gd name="T15" fmla="*/ 3 h 867"/>
              <a:gd name="T16" fmla="*/ 567 w 638"/>
              <a:gd name="T17" fmla="*/ 48 h 867"/>
              <a:gd name="T18" fmla="*/ 576 w 638"/>
              <a:gd name="T19" fmla="*/ 111 h 867"/>
              <a:gd name="T20" fmla="*/ 594 w 638"/>
              <a:gd name="T21" fmla="*/ 165 h 867"/>
              <a:gd name="T22" fmla="*/ 621 w 638"/>
              <a:gd name="T23" fmla="*/ 336 h 867"/>
              <a:gd name="T24" fmla="*/ 621 w 638"/>
              <a:gd name="T25" fmla="*/ 498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8" h="867">
                <a:moveTo>
                  <a:pt x="18" y="867"/>
                </a:moveTo>
                <a:cubicBezTo>
                  <a:pt x="33" y="821"/>
                  <a:pt x="16" y="771"/>
                  <a:pt x="9" y="723"/>
                </a:cubicBezTo>
                <a:cubicBezTo>
                  <a:pt x="33" y="652"/>
                  <a:pt x="22" y="577"/>
                  <a:pt x="45" y="507"/>
                </a:cubicBezTo>
                <a:cubicBezTo>
                  <a:pt x="35" y="407"/>
                  <a:pt x="32" y="297"/>
                  <a:pt x="0" y="201"/>
                </a:cubicBezTo>
                <a:cubicBezTo>
                  <a:pt x="12" y="119"/>
                  <a:pt x="2" y="158"/>
                  <a:pt x="27" y="84"/>
                </a:cubicBezTo>
                <a:cubicBezTo>
                  <a:pt x="30" y="75"/>
                  <a:pt x="46" y="80"/>
                  <a:pt x="54" y="75"/>
                </a:cubicBezTo>
                <a:cubicBezTo>
                  <a:pt x="165" y="14"/>
                  <a:pt x="164" y="21"/>
                  <a:pt x="315" y="12"/>
                </a:cubicBezTo>
                <a:cubicBezTo>
                  <a:pt x="372" y="9"/>
                  <a:pt x="429" y="6"/>
                  <a:pt x="486" y="3"/>
                </a:cubicBezTo>
                <a:cubicBezTo>
                  <a:pt x="529" y="17"/>
                  <a:pt x="551" y="0"/>
                  <a:pt x="567" y="48"/>
                </a:cubicBezTo>
                <a:cubicBezTo>
                  <a:pt x="570" y="69"/>
                  <a:pt x="571" y="90"/>
                  <a:pt x="576" y="111"/>
                </a:cubicBezTo>
                <a:cubicBezTo>
                  <a:pt x="580" y="129"/>
                  <a:pt x="594" y="165"/>
                  <a:pt x="594" y="165"/>
                </a:cubicBezTo>
                <a:cubicBezTo>
                  <a:pt x="604" y="301"/>
                  <a:pt x="591" y="245"/>
                  <a:pt x="621" y="336"/>
                </a:cubicBezTo>
                <a:cubicBezTo>
                  <a:pt x="638" y="387"/>
                  <a:pt x="621" y="444"/>
                  <a:pt x="621" y="498"/>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nvGrpSpPr>
          <p:cNvPr id="105540" name="Group 68"/>
          <p:cNvGrpSpPr>
            <a:grpSpLocks/>
          </p:cNvGrpSpPr>
          <p:nvPr/>
        </p:nvGrpSpPr>
        <p:grpSpPr bwMode="auto">
          <a:xfrm>
            <a:off x="7747000" y="4075395"/>
            <a:ext cx="990600" cy="533400"/>
            <a:chOff x="3312" y="2160"/>
            <a:chExt cx="624" cy="336"/>
          </a:xfrm>
        </p:grpSpPr>
        <p:sp>
          <p:nvSpPr>
            <p:cNvPr id="105541" name="Rectangle 69" descr="沙滩"/>
            <p:cNvSpPr>
              <a:spLocks noChangeArrowheads="1"/>
            </p:cNvSpPr>
            <p:nvPr/>
          </p:nvSpPr>
          <p:spPr bwMode="auto">
            <a:xfrm>
              <a:off x="3312" y="2160"/>
              <a:ext cx="624" cy="336"/>
            </a:xfrm>
            <a:prstGeom prst="rect">
              <a:avLst/>
            </a:prstGeom>
            <a:blipFill dpi="0" rotWithShape="0">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42" name="Text Box 70"/>
            <p:cNvSpPr txBox="1">
              <a:spLocks noChangeArrowheads="1"/>
            </p:cNvSpPr>
            <p:nvPr/>
          </p:nvSpPr>
          <p:spPr bwMode="auto">
            <a:xfrm>
              <a:off x="3501" y="2199"/>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b="1">
                  <a:solidFill>
                    <a:srgbClr val="FFFFCC"/>
                  </a:solidFill>
                  <a:latin typeface="Arial" charset="0"/>
                </a:rPr>
                <a:t>B</a:t>
              </a:r>
            </a:p>
          </p:txBody>
        </p:sp>
      </p:grpSp>
      <p:grpSp>
        <p:nvGrpSpPr>
          <p:cNvPr id="105543" name="Group 71"/>
          <p:cNvGrpSpPr>
            <a:grpSpLocks/>
          </p:cNvGrpSpPr>
          <p:nvPr/>
        </p:nvGrpSpPr>
        <p:grpSpPr bwMode="auto">
          <a:xfrm>
            <a:off x="6556375" y="4013483"/>
            <a:ext cx="990600" cy="533400"/>
            <a:chOff x="3312" y="2160"/>
            <a:chExt cx="624" cy="336"/>
          </a:xfrm>
        </p:grpSpPr>
        <p:sp>
          <p:nvSpPr>
            <p:cNvPr id="105544" name="Rectangle 72" descr="沙滩"/>
            <p:cNvSpPr>
              <a:spLocks noChangeArrowheads="1"/>
            </p:cNvSpPr>
            <p:nvPr/>
          </p:nvSpPr>
          <p:spPr bwMode="auto">
            <a:xfrm>
              <a:off x="3312" y="2160"/>
              <a:ext cx="624" cy="336"/>
            </a:xfrm>
            <a:prstGeom prst="rect">
              <a:avLst/>
            </a:prstGeom>
            <a:blipFill dpi="0" rotWithShape="0">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45" name="Text Box 73"/>
            <p:cNvSpPr txBox="1">
              <a:spLocks noChangeArrowheads="1"/>
            </p:cNvSpPr>
            <p:nvPr/>
          </p:nvSpPr>
          <p:spPr bwMode="auto">
            <a:xfrm>
              <a:off x="3501" y="2199"/>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b="1">
                  <a:solidFill>
                    <a:srgbClr val="FFFFCC"/>
                  </a:solidFill>
                  <a:latin typeface="Arial" charset="0"/>
                </a:rPr>
                <a:t>E</a:t>
              </a:r>
            </a:p>
          </p:txBody>
        </p:sp>
      </p:grpSp>
      <p:grpSp>
        <p:nvGrpSpPr>
          <p:cNvPr id="105546" name="Group 74"/>
          <p:cNvGrpSpPr>
            <a:grpSpLocks/>
          </p:cNvGrpSpPr>
          <p:nvPr/>
        </p:nvGrpSpPr>
        <p:grpSpPr bwMode="auto">
          <a:xfrm>
            <a:off x="6556375" y="3465795"/>
            <a:ext cx="990600" cy="533400"/>
            <a:chOff x="3963" y="1065"/>
            <a:chExt cx="624" cy="336"/>
          </a:xfrm>
        </p:grpSpPr>
        <p:sp>
          <p:nvSpPr>
            <p:cNvPr id="105547" name="Rectangle 75" descr="沙滩"/>
            <p:cNvSpPr>
              <a:spLocks noChangeArrowheads="1"/>
            </p:cNvSpPr>
            <p:nvPr/>
          </p:nvSpPr>
          <p:spPr bwMode="auto">
            <a:xfrm>
              <a:off x="3963" y="1065"/>
              <a:ext cx="624" cy="336"/>
            </a:xfrm>
            <a:prstGeom prst="rect">
              <a:avLst/>
            </a:prstGeom>
            <a:blipFill dpi="0" rotWithShape="0">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48" name="Text Box 76"/>
            <p:cNvSpPr txBox="1">
              <a:spLocks noChangeArrowheads="1"/>
            </p:cNvSpPr>
            <p:nvPr/>
          </p:nvSpPr>
          <p:spPr bwMode="auto">
            <a:xfrm>
              <a:off x="4068" y="1104"/>
              <a:ext cx="4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b="1">
                  <a:solidFill>
                    <a:srgbClr val="FFFFCC"/>
                  </a:solidFill>
                  <a:latin typeface="Arial" charset="0"/>
                </a:rPr>
                <a:t>NIL</a:t>
              </a:r>
            </a:p>
          </p:txBody>
        </p:sp>
      </p:grpSp>
      <p:sp>
        <p:nvSpPr>
          <p:cNvPr id="105549" name="Rectangle 77" descr="羊皮纸"/>
          <p:cNvSpPr>
            <a:spLocks noChangeArrowheads="1"/>
          </p:cNvSpPr>
          <p:nvPr/>
        </p:nvSpPr>
        <p:spPr bwMode="auto">
          <a:xfrm>
            <a:off x="6556376" y="3451508"/>
            <a:ext cx="1033463" cy="533400"/>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50" name="Rectangle 78" descr="羊皮纸"/>
          <p:cNvSpPr>
            <a:spLocks noChangeArrowheads="1"/>
          </p:cNvSpPr>
          <p:nvPr/>
        </p:nvSpPr>
        <p:spPr bwMode="auto">
          <a:xfrm>
            <a:off x="6542088" y="3984908"/>
            <a:ext cx="1033462" cy="533400"/>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51" name="Freeform 79"/>
          <p:cNvSpPr>
            <a:spLocks/>
          </p:cNvSpPr>
          <p:nvPr/>
        </p:nvSpPr>
        <p:spPr bwMode="auto">
          <a:xfrm>
            <a:off x="7137401" y="1865596"/>
            <a:ext cx="1012825" cy="1376363"/>
          </a:xfrm>
          <a:custGeom>
            <a:avLst/>
            <a:gdLst>
              <a:gd name="T0" fmla="*/ 18 w 638"/>
              <a:gd name="T1" fmla="*/ 867 h 867"/>
              <a:gd name="T2" fmla="*/ 9 w 638"/>
              <a:gd name="T3" fmla="*/ 723 h 867"/>
              <a:gd name="T4" fmla="*/ 45 w 638"/>
              <a:gd name="T5" fmla="*/ 507 h 867"/>
              <a:gd name="T6" fmla="*/ 0 w 638"/>
              <a:gd name="T7" fmla="*/ 201 h 867"/>
              <a:gd name="T8" fmla="*/ 27 w 638"/>
              <a:gd name="T9" fmla="*/ 84 h 867"/>
              <a:gd name="T10" fmla="*/ 54 w 638"/>
              <a:gd name="T11" fmla="*/ 75 h 867"/>
              <a:gd name="T12" fmla="*/ 315 w 638"/>
              <a:gd name="T13" fmla="*/ 12 h 867"/>
              <a:gd name="T14" fmla="*/ 486 w 638"/>
              <a:gd name="T15" fmla="*/ 3 h 867"/>
              <a:gd name="T16" fmla="*/ 567 w 638"/>
              <a:gd name="T17" fmla="*/ 48 h 867"/>
              <a:gd name="T18" fmla="*/ 576 w 638"/>
              <a:gd name="T19" fmla="*/ 111 h 867"/>
              <a:gd name="T20" fmla="*/ 594 w 638"/>
              <a:gd name="T21" fmla="*/ 165 h 867"/>
              <a:gd name="T22" fmla="*/ 621 w 638"/>
              <a:gd name="T23" fmla="*/ 336 h 867"/>
              <a:gd name="T24" fmla="*/ 621 w 638"/>
              <a:gd name="T25" fmla="*/ 498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8" h="867">
                <a:moveTo>
                  <a:pt x="18" y="867"/>
                </a:moveTo>
                <a:cubicBezTo>
                  <a:pt x="33" y="821"/>
                  <a:pt x="16" y="771"/>
                  <a:pt x="9" y="723"/>
                </a:cubicBezTo>
                <a:cubicBezTo>
                  <a:pt x="33" y="652"/>
                  <a:pt x="22" y="577"/>
                  <a:pt x="45" y="507"/>
                </a:cubicBezTo>
                <a:cubicBezTo>
                  <a:pt x="35" y="407"/>
                  <a:pt x="32" y="297"/>
                  <a:pt x="0" y="201"/>
                </a:cubicBezTo>
                <a:cubicBezTo>
                  <a:pt x="12" y="119"/>
                  <a:pt x="2" y="158"/>
                  <a:pt x="27" y="84"/>
                </a:cubicBezTo>
                <a:cubicBezTo>
                  <a:pt x="30" y="75"/>
                  <a:pt x="46" y="80"/>
                  <a:pt x="54" y="75"/>
                </a:cubicBezTo>
                <a:cubicBezTo>
                  <a:pt x="165" y="14"/>
                  <a:pt x="164" y="21"/>
                  <a:pt x="315" y="12"/>
                </a:cubicBezTo>
                <a:cubicBezTo>
                  <a:pt x="372" y="9"/>
                  <a:pt x="429" y="6"/>
                  <a:pt x="486" y="3"/>
                </a:cubicBezTo>
                <a:cubicBezTo>
                  <a:pt x="529" y="17"/>
                  <a:pt x="551" y="0"/>
                  <a:pt x="567" y="48"/>
                </a:cubicBezTo>
                <a:cubicBezTo>
                  <a:pt x="570" y="69"/>
                  <a:pt x="571" y="90"/>
                  <a:pt x="576" y="111"/>
                </a:cubicBezTo>
                <a:cubicBezTo>
                  <a:pt x="580" y="129"/>
                  <a:pt x="594" y="165"/>
                  <a:pt x="594" y="165"/>
                </a:cubicBezTo>
                <a:cubicBezTo>
                  <a:pt x="604" y="301"/>
                  <a:pt x="591" y="245"/>
                  <a:pt x="621" y="336"/>
                </a:cubicBezTo>
                <a:cubicBezTo>
                  <a:pt x="638" y="387"/>
                  <a:pt x="621" y="444"/>
                  <a:pt x="621" y="498"/>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nvGrpSpPr>
          <p:cNvPr id="105552" name="Group 80"/>
          <p:cNvGrpSpPr>
            <a:grpSpLocks/>
          </p:cNvGrpSpPr>
          <p:nvPr/>
        </p:nvGrpSpPr>
        <p:grpSpPr bwMode="auto">
          <a:xfrm>
            <a:off x="7747000" y="3541995"/>
            <a:ext cx="990600" cy="533400"/>
            <a:chOff x="3312" y="2160"/>
            <a:chExt cx="624" cy="336"/>
          </a:xfrm>
        </p:grpSpPr>
        <p:sp>
          <p:nvSpPr>
            <p:cNvPr id="105553" name="Rectangle 81" descr="沙滩"/>
            <p:cNvSpPr>
              <a:spLocks noChangeArrowheads="1"/>
            </p:cNvSpPr>
            <p:nvPr/>
          </p:nvSpPr>
          <p:spPr bwMode="auto">
            <a:xfrm>
              <a:off x="3312" y="2160"/>
              <a:ext cx="624" cy="336"/>
            </a:xfrm>
            <a:prstGeom prst="rect">
              <a:avLst/>
            </a:prstGeom>
            <a:blipFill dpi="0" rotWithShape="0">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54" name="Text Box 82"/>
            <p:cNvSpPr txBox="1">
              <a:spLocks noChangeArrowheads="1"/>
            </p:cNvSpPr>
            <p:nvPr/>
          </p:nvSpPr>
          <p:spPr bwMode="auto">
            <a:xfrm>
              <a:off x="3501" y="2199"/>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b="1">
                  <a:solidFill>
                    <a:srgbClr val="FFFFCC"/>
                  </a:solidFill>
                  <a:latin typeface="Arial" charset="0"/>
                </a:rPr>
                <a:t>E</a:t>
              </a:r>
            </a:p>
          </p:txBody>
        </p:sp>
      </p:grpSp>
      <p:grpSp>
        <p:nvGrpSpPr>
          <p:cNvPr id="105555" name="Group 83"/>
          <p:cNvGrpSpPr>
            <a:grpSpLocks/>
          </p:cNvGrpSpPr>
          <p:nvPr/>
        </p:nvGrpSpPr>
        <p:grpSpPr bwMode="auto">
          <a:xfrm>
            <a:off x="6570663" y="3999195"/>
            <a:ext cx="990600" cy="533400"/>
            <a:chOff x="3963" y="1065"/>
            <a:chExt cx="624" cy="336"/>
          </a:xfrm>
        </p:grpSpPr>
        <p:sp>
          <p:nvSpPr>
            <p:cNvPr id="105556" name="Rectangle 84" descr="沙滩"/>
            <p:cNvSpPr>
              <a:spLocks noChangeArrowheads="1"/>
            </p:cNvSpPr>
            <p:nvPr/>
          </p:nvSpPr>
          <p:spPr bwMode="auto">
            <a:xfrm>
              <a:off x="3963" y="1065"/>
              <a:ext cx="624" cy="336"/>
            </a:xfrm>
            <a:prstGeom prst="rect">
              <a:avLst/>
            </a:prstGeom>
            <a:blipFill dpi="0" rotWithShape="0">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57" name="Text Box 85"/>
            <p:cNvSpPr txBox="1">
              <a:spLocks noChangeArrowheads="1"/>
            </p:cNvSpPr>
            <p:nvPr/>
          </p:nvSpPr>
          <p:spPr bwMode="auto">
            <a:xfrm>
              <a:off x="4068" y="1104"/>
              <a:ext cx="4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b="1">
                  <a:solidFill>
                    <a:srgbClr val="FFFFCC"/>
                  </a:solidFill>
                  <a:latin typeface="Arial" charset="0"/>
                </a:rPr>
                <a:t>NIL</a:t>
              </a:r>
            </a:p>
          </p:txBody>
        </p:sp>
      </p:grpSp>
      <p:sp>
        <p:nvSpPr>
          <p:cNvPr id="105558" name="Rectangle 86" descr="羊皮纸"/>
          <p:cNvSpPr>
            <a:spLocks noChangeArrowheads="1"/>
          </p:cNvSpPr>
          <p:nvPr/>
        </p:nvSpPr>
        <p:spPr bwMode="auto">
          <a:xfrm>
            <a:off x="6556376" y="3984908"/>
            <a:ext cx="1033463" cy="533400"/>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59" name="Rectangle 87" descr="羊皮纸"/>
          <p:cNvSpPr>
            <a:spLocks noChangeArrowheads="1"/>
          </p:cNvSpPr>
          <p:nvPr/>
        </p:nvSpPr>
        <p:spPr bwMode="auto">
          <a:xfrm>
            <a:off x="6527801" y="4456396"/>
            <a:ext cx="1033463" cy="652463"/>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60" name="Freeform 88"/>
          <p:cNvSpPr>
            <a:spLocks/>
          </p:cNvSpPr>
          <p:nvPr/>
        </p:nvSpPr>
        <p:spPr bwMode="auto">
          <a:xfrm>
            <a:off x="7137401" y="1941796"/>
            <a:ext cx="1012825" cy="1376363"/>
          </a:xfrm>
          <a:custGeom>
            <a:avLst/>
            <a:gdLst>
              <a:gd name="T0" fmla="*/ 18 w 638"/>
              <a:gd name="T1" fmla="*/ 867 h 867"/>
              <a:gd name="T2" fmla="*/ 9 w 638"/>
              <a:gd name="T3" fmla="*/ 723 h 867"/>
              <a:gd name="T4" fmla="*/ 45 w 638"/>
              <a:gd name="T5" fmla="*/ 507 h 867"/>
              <a:gd name="T6" fmla="*/ 0 w 638"/>
              <a:gd name="T7" fmla="*/ 201 h 867"/>
              <a:gd name="T8" fmla="*/ 27 w 638"/>
              <a:gd name="T9" fmla="*/ 84 h 867"/>
              <a:gd name="T10" fmla="*/ 54 w 638"/>
              <a:gd name="T11" fmla="*/ 75 h 867"/>
              <a:gd name="T12" fmla="*/ 315 w 638"/>
              <a:gd name="T13" fmla="*/ 12 h 867"/>
              <a:gd name="T14" fmla="*/ 486 w 638"/>
              <a:gd name="T15" fmla="*/ 3 h 867"/>
              <a:gd name="T16" fmla="*/ 567 w 638"/>
              <a:gd name="T17" fmla="*/ 48 h 867"/>
              <a:gd name="T18" fmla="*/ 576 w 638"/>
              <a:gd name="T19" fmla="*/ 111 h 867"/>
              <a:gd name="T20" fmla="*/ 594 w 638"/>
              <a:gd name="T21" fmla="*/ 165 h 867"/>
              <a:gd name="T22" fmla="*/ 621 w 638"/>
              <a:gd name="T23" fmla="*/ 336 h 867"/>
              <a:gd name="T24" fmla="*/ 621 w 638"/>
              <a:gd name="T25" fmla="*/ 498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8" h="867">
                <a:moveTo>
                  <a:pt x="18" y="867"/>
                </a:moveTo>
                <a:cubicBezTo>
                  <a:pt x="33" y="821"/>
                  <a:pt x="16" y="771"/>
                  <a:pt x="9" y="723"/>
                </a:cubicBezTo>
                <a:cubicBezTo>
                  <a:pt x="33" y="652"/>
                  <a:pt x="22" y="577"/>
                  <a:pt x="45" y="507"/>
                </a:cubicBezTo>
                <a:cubicBezTo>
                  <a:pt x="35" y="407"/>
                  <a:pt x="32" y="297"/>
                  <a:pt x="0" y="201"/>
                </a:cubicBezTo>
                <a:cubicBezTo>
                  <a:pt x="12" y="119"/>
                  <a:pt x="2" y="158"/>
                  <a:pt x="27" y="84"/>
                </a:cubicBezTo>
                <a:cubicBezTo>
                  <a:pt x="30" y="75"/>
                  <a:pt x="46" y="80"/>
                  <a:pt x="54" y="75"/>
                </a:cubicBezTo>
                <a:cubicBezTo>
                  <a:pt x="165" y="14"/>
                  <a:pt x="164" y="21"/>
                  <a:pt x="315" y="12"/>
                </a:cubicBezTo>
                <a:cubicBezTo>
                  <a:pt x="372" y="9"/>
                  <a:pt x="429" y="6"/>
                  <a:pt x="486" y="3"/>
                </a:cubicBezTo>
                <a:cubicBezTo>
                  <a:pt x="529" y="17"/>
                  <a:pt x="551" y="0"/>
                  <a:pt x="567" y="48"/>
                </a:cubicBezTo>
                <a:cubicBezTo>
                  <a:pt x="570" y="69"/>
                  <a:pt x="571" y="90"/>
                  <a:pt x="576" y="111"/>
                </a:cubicBezTo>
                <a:cubicBezTo>
                  <a:pt x="580" y="129"/>
                  <a:pt x="594" y="165"/>
                  <a:pt x="594" y="165"/>
                </a:cubicBezTo>
                <a:cubicBezTo>
                  <a:pt x="604" y="301"/>
                  <a:pt x="591" y="245"/>
                  <a:pt x="621" y="336"/>
                </a:cubicBezTo>
                <a:cubicBezTo>
                  <a:pt x="638" y="387"/>
                  <a:pt x="621" y="444"/>
                  <a:pt x="621" y="498"/>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nvGrpSpPr>
          <p:cNvPr id="105561" name="Group 89"/>
          <p:cNvGrpSpPr>
            <a:grpSpLocks/>
          </p:cNvGrpSpPr>
          <p:nvPr/>
        </p:nvGrpSpPr>
        <p:grpSpPr bwMode="auto">
          <a:xfrm>
            <a:off x="7747000" y="3008595"/>
            <a:ext cx="990600" cy="533400"/>
            <a:chOff x="3312" y="2160"/>
            <a:chExt cx="624" cy="336"/>
          </a:xfrm>
        </p:grpSpPr>
        <p:sp>
          <p:nvSpPr>
            <p:cNvPr id="105562" name="Rectangle 90" descr="沙滩"/>
            <p:cNvSpPr>
              <a:spLocks noChangeArrowheads="1"/>
            </p:cNvSpPr>
            <p:nvPr/>
          </p:nvSpPr>
          <p:spPr bwMode="auto">
            <a:xfrm>
              <a:off x="3312" y="2160"/>
              <a:ext cx="624" cy="336"/>
            </a:xfrm>
            <a:prstGeom prst="rect">
              <a:avLst/>
            </a:prstGeom>
            <a:blipFill dpi="0" rotWithShape="0">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63" name="Text Box 91"/>
            <p:cNvSpPr txBox="1">
              <a:spLocks noChangeArrowheads="1"/>
            </p:cNvSpPr>
            <p:nvPr/>
          </p:nvSpPr>
          <p:spPr bwMode="auto">
            <a:xfrm>
              <a:off x="3501" y="2199"/>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b="1">
                  <a:solidFill>
                    <a:srgbClr val="FFFFCC"/>
                  </a:solidFill>
                  <a:latin typeface="Arial" charset="0"/>
                </a:rPr>
                <a:t>A</a:t>
              </a:r>
            </a:p>
          </p:txBody>
        </p:sp>
      </p:grpSp>
      <p:grpSp>
        <p:nvGrpSpPr>
          <p:cNvPr id="105564" name="Group 92"/>
          <p:cNvGrpSpPr>
            <a:grpSpLocks/>
          </p:cNvGrpSpPr>
          <p:nvPr/>
        </p:nvGrpSpPr>
        <p:grpSpPr bwMode="auto">
          <a:xfrm>
            <a:off x="6575425" y="4561170"/>
            <a:ext cx="990600" cy="533400"/>
            <a:chOff x="3312" y="2160"/>
            <a:chExt cx="624" cy="336"/>
          </a:xfrm>
        </p:grpSpPr>
        <p:sp>
          <p:nvSpPr>
            <p:cNvPr id="105565" name="Rectangle 93" descr="沙滩"/>
            <p:cNvSpPr>
              <a:spLocks noChangeArrowheads="1"/>
            </p:cNvSpPr>
            <p:nvPr/>
          </p:nvSpPr>
          <p:spPr bwMode="auto">
            <a:xfrm>
              <a:off x="3312" y="2160"/>
              <a:ext cx="624" cy="336"/>
            </a:xfrm>
            <a:prstGeom prst="rect">
              <a:avLst/>
            </a:prstGeom>
            <a:blipFill dpi="0" rotWithShape="0">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66" name="Text Box 94"/>
            <p:cNvSpPr txBox="1">
              <a:spLocks noChangeArrowheads="1"/>
            </p:cNvSpPr>
            <p:nvPr/>
          </p:nvSpPr>
          <p:spPr bwMode="auto">
            <a:xfrm>
              <a:off x="3501" y="2199"/>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b="1">
                  <a:solidFill>
                    <a:srgbClr val="FFFFCC"/>
                  </a:solidFill>
                  <a:latin typeface="Arial" charset="0"/>
                </a:rPr>
                <a:t>C</a:t>
              </a:r>
            </a:p>
          </p:txBody>
        </p:sp>
      </p:grpSp>
      <p:grpSp>
        <p:nvGrpSpPr>
          <p:cNvPr id="105531" name="Group 59"/>
          <p:cNvGrpSpPr>
            <a:grpSpLocks/>
          </p:cNvGrpSpPr>
          <p:nvPr/>
        </p:nvGrpSpPr>
        <p:grpSpPr bwMode="auto">
          <a:xfrm>
            <a:off x="6575425" y="4027770"/>
            <a:ext cx="990600" cy="533400"/>
            <a:chOff x="3963" y="1065"/>
            <a:chExt cx="624" cy="336"/>
          </a:xfrm>
        </p:grpSpPr>
        <p:sp>
          <p:nvSpPr>
            <p:cNvPr id="105532" name="Rectangle 60" descr="沙滩"/>
            <p:cNvSpPr>
              <a:spLocks noChangeArrowheads="1"/>
            </p:cNvSpPr>
            <p:nvPr/>
          </p:nvSpPr>
          <p:spPr bwMode="auto">
            <a:xfrm>
              <a:off x="3963" y="1065"/>
              <a:ext cx="624" cy="336"/>
            </a:xfrm>
            <a:prstGeom prst="rect">
              <a:avLst/>
            </a:prstGeom>
            <a:blipFill dpi="0" rotWithShape="0">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33" name="Text Box 61"/>
            <p:cNvSpPr txBox="1">
              <a:spLocks noChangeArrowheads="1"/>
            </p:cNvSpPr>
            <p:nvPr/>
          </p:nvSpPr>
          <p:spPr bwMode="auto">
            <a:xfrm>
              <a:off x="4068" y="1104"/>
              <a:ext cx="4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b="1">
                  <a:solidFill>
                    <a:srgbClr val="FFFFCC"/>
                  </a:solidFill>
                  <a:latin typeface="Arial" charset="0"/>
                </a:rPr>
                <a:t>NIL</a:t>
              </a:r>
            </a:p>
          </p:txBody>
        </p:sp>
      </p:grpSp>
      <p:sp>
        <p:nvSpPr>
          <p:cNvPr id="105567" name="Rectangle 95" descr="羊皮纸"/>
          <p:cNvSpPr>
            <a:spLocks noChangeArrowheads="1"/>
          </p:cNvSpPr>
          <p:nvPr/>
        </p:nvSpPr>
        <p:spPr bwMode="auto">
          <a:xfrm>
            <a:off x="6542088" y="3999195"/>
            <a:ext cx="1033462" cy="533400"/>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68" name="Rectangle 96" descr="羊皮纸"/>
          <p:cNvSpPr>
            <a:spLocks noChangeArrowheads="1"/>
          </p:cNvSpPr>
          <p:nvPr/>
        </p:nvSpPr>
        <p:spPr bwMode="auto">
          <a:xfrm>
            <a:off x="6527801" y="4456396"/>
            <a:ext cx="1033463" cy="652463"/>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69" name="Freeform 97"/>
          <p:cNvSpPr>
            <a:spLocks/>
          </p:cNvSpPr>
          <p:nvPr/>
        </p:nvSpPr>
        <p:spPr bwMode="auto">
          <a:xfrm>
            <a:off x="7137401" y="2017996"/>
            <a:ext cx="1012825" cy="1376363"/>
          </a:xfrm>
          <a:custGeom>
            <a:avLst/>
            <a:gdLst>
              <a:gd name="T0" fmla="*/ 18 w 638"/>
              <a:gd name="T1" fmla="*/ 867 h 867"/>
              <a:gd name="T2" fmla="*/ 9 w 638"/>
              <a:gd name="T3" fmla="*/ 723 h 867"/>
              <a:gd name="T4" fmla="*/ 45 w 638"/>
              <a:gd name="T5" fmla="*/ 507 h 867"/>
              <a:gd name="T6" fmla="*/ 0 w 638"/>
              <a:gd name="T7" fmla="*/ 201 h 867"/>
              <a:gd name="T8" fmla="*/ 27 w 638"/>
              <a:gd name="T9" fmla="*/ 84 h 867"/>
              <a:gd name="T10" fmla="*/ 54 w 638"/>
              <a:gd name="T11" fmla="*/ 75 h 867"/>
              <a:gd name="T12" fmla="*/ 315 w 638"/>
              <a:gd name="T13" fmla="*/ 12 h 867"/>
              <a:gd name="T14" fmla="*/ 486 w 638"/>
              <a:gd name="T15" fmla="*/ 3 h 867"/>
              <a:gd name="T16" fmla="*/ 567 w 638"/>
              <a:gd name="T17" fmla="*/ 48 h 867"/>
              <a:gd name="T18" fmla="*/ 576 w 638"/>
              <a:gd name="T19" fmla="*/ 111 h 867"/>
              <a:gd name="T20" fmla="*/ 594 w 638"/>
              <a:gd name="T21" fmla="*/ 165 h 867"/>
              <a:gd name="T22" fmla="*/ 621 w 638"/>
              <a:gd name="T23" fmla="*/ 336 h 867"/>
              <a:gd name="T24" fmla="*/ 621 w 638"/>
              <a:gd name="T25" fmla="*/ 498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8" h="867">
                <a:moveTo>
                  <a:pt x="18" y="867"/>
                </a:moveTo>
                <a:cubicBezTo>
                  <a:pt x="33" y="821"/>
                  <a:pt x="16" y="771"/>
                  <a:pt x="9" y="723"/>
                </a:cubicBezTo>
                <a:cubicBezTo>
                  <a:pt x="33" y="652"/>
                  <a:pt x="22" y="577"/>
                  <a:pt x="45" y="507"/>
                </a:cubicBezTo>
                <a:cubicBezTo>
                  <a:pt x="35" y="407"/>
                  <a:pt x="32" y="297"/>
                  <a:pt x="0" y="201"/>
                </a:cubicBezTo>
                <a:cubicBezTo>
                  <a:pt x="12" y="119"/>
                  <a:pt x="2" y="158"/>
                  <a:pt x="27" y="84"/>
                </a:cubicBezTo>
                <a:cubicBezTo>
                  <a:pt x="30" y="75"/>
                  <a:pt x="46" y="80"/>
                  <a:pt x="54" y="75"/>
                </a:cubicBezTo>
                <a:cubicBezTo>
                  <a:pt x="165" y="14"/>
                  <a:pt x="164" y="21"/>
                  <a:pt x="315" y="12"/>
                </a:cubicBezTo>
                <a:cubicBezTo>
                  <a:pt x="372" y="9"/>
                  <a:pt x="429" y="6"/>
                  <a:pt x="486" y="3"/>
                </a:cubicBezTo>
                <a:cubicBezTo>
                  <a:pt x="529" y="17"/>
                  <a:pt x="551" y="0"/>
                  <a:pt x="567" y="48"/>
                </a:cubicBezTo>
                <a:cubicBezTo>
                  <a:pt x="570" y="69"/>
                  <a:pt x="571" y="90"/>
                  <a:pt x="576" y="111"/>
                </a:cubicBezTo>
                <a:cubicBezTo>
                  <a:pt x="580" y="129"/>
                  <a:pt x="594" y="165"/>
                  <a:pt x="594" y="165"/>
                </a:cubicBezTo>
                <a:cubicBezTo>
                  <a:pt x="604" y="301"/>
                  <a:pt x="591" y="245"/>
                  <a:pt x="621" y="336"/>
                </a:cubicBezTo>
                <a:cubicBezTo>
                  <a:pt x="638" y="387"/>
                  <a:pt x="621" y="444"/>
                  <a:pt x="621" y="498"/>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nvGrpSpPr>
          <p:cNvPr id="105570" name="Group 98"/>
          <p:cNvGrpSpPr>
            <a:grpSpLocks/>
          </p:cNvGrpSpPr>
          <p:nvPr/>
        </p:nvGrpSpPr>
        <p:grpSpPr bwMode="auto">
          <a:xfrm>
            <a:off x="7747000" y="2475195"/>
            <a:ext cx="990600" cy="533400"/>
            <a:chOff x="3312" y="2160"/>
            <a:chExt cx="624" cy="336"/>
          </a:xfrm>
        </p:grpSpPr>
        <p:sp>
          <p:nvSpPr>
            <p:cNvPr id="105571" name="Rectangle 99" descr="沙滩"/>
            <p:cNvSpPr>
              <a:spLocks noChangeArrowheads="1"/>
            </p:cNvSpPr>
            <p:nvPr/>
          </p:nvSpPr>
          <p:spPr bwMode="auto">
            <a:xfrm>
              <a:off x="3312" y="2160"/>
              <a:ext cx="624" cy="336"/>
            </a:xfrm>
            <a:prstGeom prst="rect">
              <a:avLst/>
            </a:prstGeom>
            <a:blipFill dpi="0" rotWithShape="0">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72" name="Text Box 100"/>
            <p:cNvSpPr txBox="1">
              <a:spLocks noChangeArrowheads="1"/>
            </p:cNvSpPr>
            <p:nvPr/>
          </p:nvSpPr>
          <p:spPr bwMode="auto">
            <a:xfrm>
              <a:off x="3501" y="2199"/>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b="1">
                  <a:solidFill>
                    <a:srgbClr val="FFFFCC"/>
                  </a:solidFill>
                  <a:latin typeface="Arial" charset="0"/>
                </a:rPr>
                <a:t>C</a:t>
              </a:r>
            </a:p>
          </p:txBody>
        </p:sp>
      </p:grpSp>
      <p:grpSp>
        <p:nvGrpSpPr>
          <p:cNvPr id="105576" name="Group 104"/>
          <p:cNvGrpSpPr>
            <a:grpSpLocks/>
          </p:cNvGrpSpPr>
          <p:nvPr/>
        </p:nvGrpSpPr>
        <p:grpSpPr bwMode="auto">
          <a:xfrm>
            <a:off x="6570663" y="4565933"/>
            <a:ext cx="990600" cy="533400"/>
            <a:chOff x="3936" y="2160"/>
            <a:chExt cx="624" cy="336"/>
          </a:xfrm>
        </p:grpSpPr>
        <p:sp>
          <p:nvSpPr>
            <p:cNvPr id="105574" name="Rectangle 102" descr="沙滩"/>
            <p:cNvSpPr>
              <a:spLocks noChangeArrowheads="1"/>
            </p:cNvSpPr>
            <p:nvPr/>
          </p:nvSpPr>
          <p:spPr bwMode="auto">
            <a:xfrm>
              <a:off x="3936" y="2160"/>
              <a:ext cx="624" cy="336"/>
            </a:xfrm>
            <a:prstGeom prst="rect">
              <a:avLst/>
            </a:prstGeom>
            <a:blipFill dpi="0" rotWithShape="0">
              <a:blip r:embed="rId4"/>
              <a:srcRect/>
              <a:tile tx="0" ty="0" sx="100000" sy="100000" flip="none" algn="tl"/>
            </a:blip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575" name="Text Box 103"/>
            <p:cNvSpPr txBox="1">
              <a:spLocks noChangeArrowheads="1"/>
            </p:cNvSpPr>
            <p:nvPr/>
          </p:nvSpPr>
          <p:spPr bwMode="auto">
            <a:xfrm>
              <a:off x="4032" y="2199"/>
              <a:ext cx="4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b="1">
                  <a:solidFill>
                    <a:srgbClr val="FFFFCC"/>
                  </a:solidFill>
                  <a:latin typeface="Arial" charset="0"/>
                </a:rPr>
                <a:t>NIL</a:t>
              </a:r>
            </a:p>
          </p:txBody>
        </p:sp>
      </p:grpSp>
      <p:sp>
        <p:nvSpPr>
          <p:cNvPr id="105577" name="Rectangle 105" descr="羊皮纸"/>
          <p:cNvSpPr>
            <a:spLocks noChangeArrowheads="1"/>
          </p:cNvSpPr>
          <p:nvPr/>
        </p:nvSpPr>
        <p:spPr bwMode="auto">
          <a:xfrm>
            <a:off x="6527801" y="4456396"/>
            <a:ext cx="1033463" cy="652463"/>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105499" name="Group 27"/>
          <p:cNvGrpSpPr>
            <a:grpSpLocks/>
          </p:cNvGrpSpPr>
          <p:nvPr/>
        </p:nvGrpSpPr>
        <p:grpSpPr bwMode="auto">
          <a:xfrm>
            <a:off x="6527800" y="2246595"/>
            <a:ext cx="1066800" cy="2895600"/>
            <a:chOff x="3312" y="672"/>
            <a:chExt cx="624" cy="1824"/>
          </a:xfrm>
        </p:grpSpPr>
        <p:sp>
          <p:nvSpPr>
            <p:cNvPr id="105496" name="Line 24"/>
            <p:cNvSpPr>
              <a:spLocks noChangeShapeType="1"/>
            </p:cNvSpPr>
            <p:nvPr/>
          </p:nvSpPr>
          <p:spPr bwMode="auto">
            <a:xfrm>
              <a:off x="3312" y="672"/>
              <a:ext cx="0" cy="1824"/>
            </a:xfrm>
            <a:prstGeom prst="line">
              <a:avLst/>
            </a:prstGeom>
            <a:noFill/>
            <a:ln w="57150">
              <a:pattFill prst="openDmnd">
                <a:fgClr>
                  <a:srgbClr val="FFFFCC"/>
                </a:fgClr>
                <a:bgClr>
                  <a:srgbClr val="CC9900"/>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5497" name="Line 25"/>
            <p:cNvSpPr>
              <a:spLocks noChangeShapeType="1"/>
            </p:cNvSpPr>
            <p:nvPr/>
          </p:nvSpPr>
          <p:spPr bwMode="auto">
            <a:xfrm>
              <a:off x="3312" y="2493"/>
              <a:ext cx="624" cy="0"/>
            </a:xfrm>
            <a:prstGeom prst="line">
              <a:avLst/>
            </a:prstGeom>
            <a:noFill/>
            <a:ln w="57150">
              <a:pattFill prst="openDmnd">
                <a:fgClr>
                  <a:srgbClr val="FFFFCC"/>
                </a:fgClr>
                <a:bgClr>
                  <a:srgbClr val="CC9900"/>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5498" name="Line 26"/>
            <p:cNvSpPr>
              <a:spLocks noChangeShapeType="1"/>
            </p:cNvSpPr>
            <p:nvPr/>
          </p:nvSpPr>
          <p:spPr bwMode="auto">
            <a:xfrm>
              <a:off x="3936" y="672"/>
              <a:ext cx="0" cy="1824"/>
            </a:xfrm>
            <a:prstGeom prst="line">
              <a:avLst/>
            </a:prstGeom>
            <a:noFill/>
            <a:ln w="57150">
              <a:pattFill prst="openDmnd">
                <a:fgClr>
                  <a:srgbClr val="FFFFCC"/>
                </a:fgClr>
                <a:bgClr>
                  <a:srgbClr val="CC9900"/>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86" name="Rectangle 2">
            <a:extLst>
              <a:ext uri="{FF2B5EF4-FFF2-40B4-BE49-F238E27FC236}">
                <a16:creationId xmlns:a16="http://schemas.microsoft.com/office/drawing/2014/main" xmlns="" id="{FB273304-3657-4B7D-A3E9-03B25F11B89C}"/>
              </a:ext>
            </a:extLst>
          </p:cNvPr>
          <p:cNvSpPr txBox="1">
            <a:spLocks noChangeArrowheads="1"/>
          </p:cNvSpPr>
          <p:nvPr/>
        </p:nvSpPr>
        <p:spPr>
          <a:xfrm>
            <a:off x="1385081" y="37893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a:t>6.3.1</a:t>
            </a:r>
            <a:r>
              <a:rPr lang="zh-CN" altLang="en-US" kern="0"/>
              <a:t>遍历二叉树</a:t>
            </a:r>
          </a:p>
        </p:txBody>
      </p:sp>
    </p:spTree>
    <p:extLst>
      <p:ext uri="{BB962C8B-B14F-4D97-AF65-F5344CB8AC3E}">
        <p14:creationId xmlns:p14="http://schemas.microsoft.com/office/powerpoint/2010/main" val="1097851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05510"/>
                                        </p:tgtEl>
                                        <p:attrNameLst>
                                          <p:attrName>style.visibility</p:attrName>
                                        </p:attrNameLst>
                                      </p:cBhvr>
                                      <p:to>
                                        <p:strVal val="visible"/>
                                      </p:to>
                                    </p:set>
                                    <p:animEffect transition="in" filter="strips(downLeft)">
                                      <p:cBhvr>
                                        <p:cTn id="7" dur="500"/>
                                        <p:tgtEl>
                                          <p:spTgt spid="1055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5499"/>
                                        </p:tgtEl>
                                        <p:attrNameLst>
                                          <p:attrName>style.visibility</p:attrName>
                                        </p:attrNameLst>
                                      </p:cBhvr>
                                      <p:to>
                                        <p:strVal val="visible"/>
                                      </p:to>
                                    </p:set>
                                    <p:animEffect transition="in" filter="dissolve">
                                      <p:cBhvr>
                                        <p:cTn id="12" dur="500"/>
                                        <p:tgtEl>
                                          <p:spTgt spid="1054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105502"/>
                                        </p:tgtEl>
                                        <p:attrNameLst>
                                          <p:attrName>style.visibility</p:attrName>
                                        </p:attrNameLst>
                                      </p:cBhvr>
                                      <p:to>
                                        <p:strVal val="visible"/>
                                      </p:to>
                                    </p:set>
                                    <p:anim calcmode="lin" valueType="num">
                                      <p:cBhvr additive="base">
                                        <p:cTn id="17" dur="500" fill="hold"/>
                                        <p:tgtEl>
                                          <p:spTgt spid="105502"/>
                                        </p:tgtEl>
                                        <p:attrNameLst>
                                          <p:attrName>ppt_x</p:attrName>
                                        </p:attrNameLst>
                                      </p:cBhvr>
                                      <p:tavLst>
                                        <p:tav tm="0">
                                          <p:val>
                                            <p:strVal val="#ppt_x"/>
                                          </p:val>
                                        </p:tav>
                                        <p:tav tm="100000">
                                          <p:val>
                                            <p:strVal val="#ppt_x"/>
                                          </p:val>
                                        </p:tav>
                                      </p:tavLst>
                                    </p:anim>
                                    <p:anim calcmode="lin" valueType="num">
                                      <p:cBhvr additive="base">
                                        <p:cTn id="18" dur="500" fill="hold"/>
                                        <p:tgtEl>
                                          <p:spTgt spid="105502"/>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105504"/>
                                        </p:tgtEl>
                                        <p:attrNameLst>
                                          <p:attrName>style.visibility</p:attrName>
                                        </p:attrNameLst>
                                      </p:cBhvr>
                                      <p:to>
                                        <p:strVal val="visible"/>
                                      </p:to>
                                    </p:set>
                                    <p:anim calcmode="lin" valueType="num">
                                      <p:cBhvr additive="base">
                                        <p:cTn id="23" dur="500" fill="hold"/>
                                        <p:tgtEl>
                                          <p:spTgt spid="105504"/>
                                        </p:tgtEl>
                                        <p:attrNameLst>
                                          <p:attrName>ppt_x</p:attrName>
                                        </p:attrNameLst>
                                      </p:cBhvr>
                                      <p:tavLst>
                                        <p:tav tm="0">
                                          <p:val>
                                            <p:strVal val="#ppt_x"/>
                                          </p:val>
                                        </p:tav>
                                        <p:tav tm="100000">
                                          <p:val>
                                            <p:strVal val="#ppt_x"/>
                                          </p:val>
                                        </p:tav>
                                      </p:tavLst>
                                    </p:anim>
                                    <p:anim calcmode="lin" valueType="num">
                                      <p:cBhvr additive="base">
                                        <p:cTn id="24" dur="500" fill="hold"/>
                                        <p:tgtEl>
                                          <p:spTgt spid="105504"/>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nodeType="clickEffect">
                                  <p:stCondLst>
                                    <p:cond delay="0"/>
                                  </p:stCondLst>
                                  <p:childTnLst>
                                    <p:set>
                                      <p:cBhvr>
                                        <p:cTn id="28" dur="1" fill="hold">
                                          <p:stCondLst>
                                            <p:cond delay="0"/>
                                          </p:stCondLst>
                                        </p:cTn>
                                        <p:tgtEl>
                                          <p:spTgt spid="105507"/>
                                        </p:tgtEl>
                                        <p:attrNameLst>
                                          <p:attrName>style.visibility</p:attrName>
                                        </p:attrNameLst>
                                      </p:cBhvr>
                                      <p:to>
                                        <p:strVal val="visible"/>
                                      </p:to>
                                    </p:set>
                                    <p:anim calcmode="lin" valueType="num">
                                      <p:cBhvr additive="base">
                                        <p:cTn id="29" dur="500" fill="hold"/>
                                        <p:tgtEl>
                                          <p:spTgt spid="105507"/>
                                        </p:tgtEl>
                                        <p:attrNameLst>
                                          <p:attrName>ppt_x</p:attrName>
                                        </p:attrNameLst>
                                      </p:cBhvr>
                                      <p:tavLst>
                                        <p:tav tm="0">
                                          <p:val>
                                            <p:strVal val="#ppt_x"/>
                                          </p:val>
                                        </p:tav>
                                        <p:tav tm="100000">
                                          <p:val>
                                            <p:strVal val="#ppt_x"/>
                                          </p:val>
                                        </p:tav>
                                      </p:tavLst>
                                    </p:anim>
                                    <p:anim calcmode="lin" valueType="num">
                                      <p:cBhvr additive="base">
                                        <p:cTn id="30" dur="500" fill="hold"/>
                                        <p:tgtEl>
                                          <p:spTgt spid="105507"/>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nodeType="clickEffect">
                                  <p:stCondLst>
                                    <p:cond delay="0"/>
                                  </p:stCondLst>
                                  <p:childTnLst>
                                    <p:set>
                                      <p:cBhvr>
                                        <p:cTn id="34" dur="1" fill="hold">
                                          <p:stCondLst>
                                            <p:cond delay="0"/>
                                          </p:stCondLst>
                                        </p:cTn>
                                        <p:tgtEl>
                                          <p:spTgt spid="105514"/>
                                        </p:tgtEl>
                                        <p:attrNameLst>
                                          <p:attrName>style.visibility</p:attrName>
                                        </p:attrNameLst>
                                      </p:cBhvr>
                                      <p:to>
                                        <p:strVal val="visible"/>
                                      </p:to>
                                    </p:set>
                                    <p:anim calcmode="lin" valueType="num">
                                      <p:cBhvr additive="base">
                                        <p:cTn id="35" dur="500" fill="hold"/>
                                        <p:tgtEl>
                                          <p:spTgt spid="105514"/>
                                        </p:tgtEl>
                                        <p:attrNameLst>
                                          <p:attrName>ppt_x</p:attrName>
                                        </p:attrNameLst>
                                      </p:cBhvr>
                                      <p:tavLst>
                                        <p:tav tm="0">
                                          <p:val>
                                            <p:strVal val="#ppt_x"/>
                                          </p:val>
                                        </p:tav>
                                        <p:tav tm="100000">
                                          <p:val>
                                            <p:strVal val="#ppt_x"/>
                                          </p:val>
                                        </p:tav>
                                      </p:tavLst>
                                    </p:anim>
                                    <p:anim calcmode="lin" valueType="num">
                                      <p:cBhvr additive="base">
                                        <p:cTn id="36" dur="500" fill="hold"/>
                                        <p:tgtEl>
                                          <p:spTgt spid="105514"/>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05517"/>
                                        </p:tgtEl>
                                        <p:attrNameLst>
                                          <p:attrName>style.visibility</p:attrName>
                                        </p:attrNameLst>
                                      </p:cBhvr>
                                      <p:to>
                                        <p:strVal val="visible"/>
                                      </p:to>
                                    </p:set>
                                    <p:animEffect transition="in" filter="dissolve">
                                      <p:cBhvr>
                                        <p:cTn id="41" dur="500"/>
                                        <p:tgtEl>
                                          <p:spTgt spid="10551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05526"/>
                                        </p:tgtEl>
                                        <p:attrNameLst>
                                          <p:attrName>style.visibility</p:attrName>
                                        </p:attrNameLst>
                                      </p:cBhvr>
                                      <p:to>
                                        <p:strVal val="visible"/>
                                      </p:to>
                                    </p:set>
                                    <p:animEffect transition="in" filter="wipe(down)">
                                      <p:cBhvr>
                                        <p:cTn id="46" dur="500"/>
                                        <p:tgtEl>
                                          <p:spTgt spid="105526"/>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05522"/>
                                        </p:tgtEl>
                                        <p:attrNameLst>
                                          <p:attrName>style.visibility</p:attrName>
                                        </p:attrNameLst>
                                      </p:cBhvr>
                                      <p:to>
                                        <p:strVal val="visible"/>
                                      </p:to>
                                    </p:set>
                                    <p:animEffect transition="in" filter="wipe(left)">
                                      <p:cBhvr>
                                        <p:cTn id="50" dur="500"/>
                                        <p:tgtEl>
                                          <p:spTgt spid="105522"/>
                                        </p:tgtEl>
                                      </p:cBhvr>
                                    </p:animEffect>
                                  </p:childTnLst>
                                  <p:subTnLst>
                                    <p:set>
                                      <p:cBhvr override="childStyle">
                                        <p:cTn dur="1" fill="hold" display="0" masterRel="nextClick" afterEffect="1"/>
                                        <p:tgtEl>
                                          <p:spTgt spid="105522"/>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105523"/>
                                        </p:tgtEl>
                                        <p:attrNameLst>
                                          <p:attrName>style.visibility</p:attrName>
                                        </p:attrNameLst>
                                      </p:cBhvr>
                                      <p:to>
                                        <p:strVal val="visible"/>
                                      </p:to>
                                    </p:set>
                                    <p:animEffect transition="in" filter="wipe(up)">
                                      <p:cBhvr>
                                        <p:cTn id="55" dur="500"/>
                                        <p:tgtEl>
                                          <p:spTgt spid="10552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1" fill="hold" nodeType="clickEffect">
                                  <p:stCondLst>
                                    <p:cond delay="0"/>
                                  </p:stCondLst>
                                  <p:childTnLst>
                                    <p:set>
                                      <p:cBhvr>
                                        <p:cTn id="59" dur="1" fill="hold">
                                          <p:stCondLst>
                                            <p:cond delay="0"/>
                                          </p:stCondLst>
                                        </p:cTn>
                                        <p:tgtEl>
                                          <p:spTgt spid="105527"/>
                                        </p:tgtEl>
                                        <p:attrNameLst>
                                          <p:attrName>style.visibility</p:attrName>
                                        </p:attrNameLst>
                                      </p:cBhvr>
                                      <p:to>
                                        <p:strVal val="visible"/>
                                      </p:to>
                                    </p:set>
                                    <p:anim calcmode="lin" valueType="num">
                                      <p:cBhvr additive="base">
                                        <p:cTn id="60" dur="500" fill="hold"/>
                                        <p:tgtEl>
                                          <p:spTgt spid="105527"/>
                                        </p:tgtEl>
                                        <p:attrNameLst>
                                          <p:attrName>ppt_x</p:attrName>
                                        </p:attrNameLst>
                                      </p:cBhvr>
                                      <p:tavLst>
                                        <p:tav tm="0">
                                          <p:val>
                                            <p:strVal val="#ppt_x"/>
                                          </p:val>
                                        </p:tav>
                                        <p:tav tm="100000">
                                          <p:val>
                                            <p:strVal val="#ppt_x"/>
                                          </p:val>
                                        </p:tav>
                                      </p:tavLst>
                                    </p:anim>
                                    <p:anim calcmode="lin" valueType="num">
                                      <p:cBhvr additive="base">
                                        <p:cTn id="61" dur="500" fill="hold"/>
                                        <p:tgtEl>
                                          <p:spTgt spid="105527"/>
                                        </p:tgtEl>
                                        <p:attrNameLst>
                                          <p:attrName>ppt_y</p:attrName>
                                        </p:attrNameLst>
                                      </p:cBhvr>
                                      <p:tavLst>
                                        <p:tav tm="0">
                                          <p:val>
                                            <p:strVal val="0-#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05537"/>
                                        </p:tgtEl>
                                        <p:attrNameLst>
                                          <p:attrName>style.visibility</p:attrName>
                                        </p:attrNameLst>
                                      </p:cBhvr>
                                      <p:to>
                                        <p:strVal val="visible"/>
                                      </p:to>
                                    </p:set>
                                    <p:animEffect transition="in" filter="dissolve">
                                      <p:cBhvr>
                                        <p:cTn id="66" dur="500"/>
                                        <p:tgtEl>
                                          <p:spTgt spid="10553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05538"/>
                                        </p:tgtEl>
                                        <p:attrNameLst>
                                          <p:attrName>style.visibility</p:attrName>
                                        </p:attrNameLst>
                                      </p:cBhvr>
                                      <p:to>
                                        <p:strVal val="visible"/>
                                      </p:to>
                                    </p:set>
                                    <p:animEffect transition="in" filter="wipe(down)">
                                      <p:cBhvr>
                                        <p:cTn id="71" dur="500"/>
                                        <p:tgtEl>
                                          <p:spTgt spid="105538"/>
                                        </p:tgtEl>
                                      </p:cBhvr>
                                    </p:animEffect>
                                  </p:childTnLst>
                                </p:cTn>
                              </p:par>
                            </p:childTnLst>
                          </p:cTn>
                        </p:par>
                        <p:par>
                          <p:cTn id="72" fill="hold" nodeType="afterGroup">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105539"/>
                                        </p:tgtEl>
                                        <p:attrNameLst>
                                          <p:attrName>style.visibility</p:attrName>
                                        </p:attrNameLst>
                                      </p:cBhvr>
                                      <p:to>
                                        <p:strVal val="visible"/>
                                      </p:to>
                                    </p:set>
                                    <p:animEffect transition="in" filter="wipe(left)">
                                      <p:cBhvr>
                                        <p:cTn id="75" dur="500"/>
                                        <p:tgtEl>
                                          <p:spTgt spid="105539"/>
                                        </p:tgtEl>
                                      </p:cBhvr>
                                    </p:animEffect>
                                  </p:childTnLst>
                                  <p:subTnLst>
                                    <p:set>
                                      <p:cBhvr override="childStyle">
                                        <p:cTn dur="1" fill="hold" display="0" masterRel="nextClick" afterEffect="1"/>
                                        <p:tgtEl>
                                          <p:spTgt spid="105539"/>
                                        </p:tgtEl>
                                        <p:attrNameLst>
                                          <p:attrName>style.visibility</p:attrName>
                                        </p:attrNameLst>
                                      </p:cBhvr>
                                      <p:to>
                                        <p:strVal val="hidden"/>
                                      </p:to>
                                    </p:set>
                                  </p:sub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nodeType="clickEffect">
                                  <p:stCondLst>
                                    <p:cond delay="0"/>
                                  </p:stCondLst>
                                  <p:childTnLst>
                                    <p:set>
                                      <p:cBhvr>
                                        <p:cTn id="79" dur="1" fill="hold">
                                          <p:stCondLst>
                                            <p:cond delay="0"/>
                                          </p:stCondLst>
                                        </p:cTn>
                                        <p:tgtEl>
                                          <p:spTgt spid="105540"/>
                                        </p:tgtEl>
                                        <p:attrNameLst>
                                          <p:attrName>style.visibility</p:attrName>
                                        </p:attrNameLst>
                                      </p:cBhvr>
                                      <p:to>
                                        <p:strVal val="visible"/>
                                      </p:to>
                                    </p:set>
                                    <p:animEffect transition="in" filter="wipe(up)">
                                      <p:cBhvr>
                                        <p:cTn id="80" dur="500"/>
                                        <p:tgtEl>
                                          <p:spTgt spid="10554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1" fill="hold" nodeType="clickEffect">
                                  <p:stCondLst>
                                    <p:cond delay="0"/>
                                  </p:stCondLst>
                                  <p:childTnLst>
                                    <p:set>
                                      <p:cBhvr>
                                        <p:cTn id="84" dur="1" fill="hold">
                                          <p:stCondLst>
                                            <p:cond delay="0"/>
                                          </p:stCondLst>
                                        </p:cTn>
                                        <p:tgtEl>
                                          <p:spTgt spid="105543"/>
                                        </p:tgtEl>
                                        <p:attrNameLst>
                                          <p:attrName>style.visibility</p:attrName>
                                        </p:attrNameLst>
                                      </p:cBhvr>
                                      <p:to>
                                        <p:strVal val="visible"/>
                                      </p:to>
                                    </p:set>
                                    <p:anim calcmode="lin" valueType="num">
                                      <p:cBhvr additive="base">
                                        <p:cTn id="85" dur="500" fill="hold"/>
                                        <p:tgtEl>
                                          <p:spTgt spid="105543"/>
                                        </p:tgtEl>
                                        <p:attrNameLst>
                                          <p:attrName>ppt_x</p:attrName>
                                        </p:attrNameLst>
                                      </p:cBhvr>
                                      <p:tavLst>
                                        <p:tav tm="0">
                                          <p:val>
                                            <p:strVal val="#ppt_x"/>
                                          </p:val>
                                        </p:tav>
                                        <p:tav tm="100000">
                                          <p:val>
                                            <p:strVal val="#ppt_x"/>
                                          </p:val>
                                        </p:tav>
                                      </p:tavLst>
                                    </p:anim>
                                    <p:anim calcmode="lin" valueType="num">
                                      <p:cBhvr additive="base">
                                        <p:cTn id="86" dur="500" fill="hold"/>
                                        <p:tgtEl>
                                          <p:spTgt spid="105543"/>
                                        </p:tgtEl>
                                        <p:attrNameLst>
                                          <p:attrName>ppt_y</p:attrName>
                                        </p:attrNameLst>
                                      </p:cBhvr>
                                      <p:tavLst>
                                        <p:tav tm="0">
                                          <p:val>
                                            <p:strVal val="0-#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1" fill="hold" nodeType="clickEffect">
                                  <p:stCondLst>
                                    <p:cond delay="0"/>
                                  </p:stCondLst>
                                  <p:childTnLst>
                                    <p:set>
                                      <p:cBhvr>
                                        <p:cTn id="90" dur="1" fill="hold">
                                          <p:stCondLst>
                                            <p:cond delay="0"/>
                                          </p:stCondLst>
                                        </p:cTn>
                                        <p:tgtEl>
                                          <p:spTgt spid="105546"/>
                                        </p:tgtEl>
                                        <p:attrNameLst>
                                          <p:attrName>style.visibility</p:attrName>
                                        </p:attrNameLst>
                                      </p:cBhvr>
                                      <p:to>
                                        <p:strVal val="visible"/>
                                      </p:to>
                                    </p:set>
                                    <p:anim calcmode="lin" valueType="num">
                                      <p:cBhvr additive="base">
                                        <p:cTn id="91" dur="500" fill="hold"/>
                                        <p:tgtEl>
                                          <p:spTgt spid="105546"/>
                                        </p:tgtEl>
                                        <p:attrNameLst>
                                          <p:attrName>ppt_x</p:attrName>
                                        </p:attrNameLst>
                                      </p:cBhvr>
                                      <p:tavLst>
                                        <p:tav tm="0">
                                          <p:val>
                                            <p:strVal val="#ppt_x"/>
                                          </p:val>
                                        </p:tav>
                                        <p:tav tm="100000">
                                          <p:val>
                                            <p:strVal val="#ppt_x"/>
                                          </p:val>
                                        </p:tav>
                                      </p:tavLst>
                                    </p:anim>
                                    <p:anim calcmode="lin" valueType="num">
                                      <p:cBhvr additive="base">
                                        <p:cTn id="92" dur="500" fill="hold"/>
                                        <p:tgtEl>
                                          <p:spTgt spid="105546"/>
                                        </p:tgtEl>
                                        <p:attrNameLst>
                                          <p:attrName>ppt_y</p:attrName>
                                        </p:attrNameLst>
                                      </p:cBhvr>
                                      <p:tavLst>
                                        <p:tav tm="0">
                                          <p:val>
                                            <p:strVal val="0-#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05549"/>
                                        </p:tgtEl>
                                        <p:attrNameLst>
                                          <p:attrName>style.visibility</p:attrName>
                                        </p:attrNameLst>
                                      </p:cBhvr>
                                      <p:to>
                                        <p:strVal val="visible"/>
                                      </p:to>
                                    </p:set>
                                    <p:animEffect transition="in" filter="dissolve">
                                      <p:cBhvr>
                                        <p:cTn id="97" dur="500"/>
                                        <p:tgtEl>
                                          <p:spTgt spid="105549"/>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05550"/>
                                        </p:tgtEl>
                                        <p:attrNameLst>
                                          <p:attrName>style.visibility</p:attrName>
                                        </p:attrNameLst>
                                      </p:cBhvr>
                                      <p:to>
                                        <p:strVal val="visible"/>
                                      </p:to>
                                    </p:set>
                                    <p:animEffect transition="in" filter="wipe(down)">
                                      <p:cBhvr>
                                        <p:cTn id="102" dur="500"/>
                                        <p:tgtEl>
                                          <p:spTgt spid="105550"/>
                                        </p:tgtEl>
                                      </p:cBhvr>
                                    </p:animEffect>
                                  </p:childTnLst>
                                </p:cTn>
                              </p:par>
                            </p:childTnLst>
                          </p:cTn>
                        </p:par>
                        <p:par>
                          <p:cTn id="103" fill="hold" nodeType="afterGroup">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105551"/>
                                        </p:tgtEl>
                                        <p:attrNameLst>
                                          <p:attrName>style.visibility</p:attrName>
                                        </p:attrNameLst>
                                      </p:cBhvr>
                                      <p:to>
                                        <p:strVal val="visible"/>
                                      </p:to>
                                    </p:set>
                                    <p:animEffect transition="in" filter="wipe(left)">
                                      <p:cBhvr>
                                        <p:cTn id="106" dur="500"/>
                                        <p:tgtEl>
                                          <p:spTgt spid="105551"/>
                                        </p:tgtEl>
                                      </p:cBhvr>
                                    </p:animEffect>
                                  </p:childTnLst>
                                  <p:subTnLst>
                                    <p:set>
                                      <p:cBhvr override="childStyle">
                                        <p:cTn dur="1" fill="hold" display="0" masterRel="nextClick" afterEffect="1"/>
                                        <p:tgtEl>
                                          <p:spTgt spid="105551"/>
                                        </p:tgtEl>
                                        <p:attrNameLst>
                                          <p:attrName>style.visibility</p:attrName>
                                        </p:attrNameLst>
                                      </p:cBhvr>
                                      <p:to>
                                        <p:strVal val="hidden"/>
                                      </p:to>
                                    </p:set>
                                  </p:sub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nodeType="clickEffect">
                                  <p:stCondLst>
                                    <p:cond delay="0"/>
                                  </p:stCondLst>
                                  <p:childTnLst>
                                    <p:set>
                                      <p:cBhvr>
                                        <p:cTn id="110" dur="1" fill="hold">
                                          <p:stCondLst>
                                            <p:cond delay="0"/>
                                          </p:stCondLst>
                                        </p:cTn>
                                        <p:tgtEl>
                                          <p:spTgt spid="105552"/>
                                        </p:tgtEl>
                                        <p:attrNameLst>
                                          <p:attrName>style.visibility</p:attrName>
                                        </p:attrNameLst>
                                      </p:cBhvr>
                                      <p:to>
                                        <p:strVal val="visible"/>
                                      </p:to>
                                    </p:set>
                                    <p:animEffect transition="in" filter="wipe(up)">
                                      <p:cBhvr>
                                        <p:cTn id="111" dur="500"/>
                                        <p:tgtEl>
                                          <p:spTgt spid="10555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1" fill="hold" nodeType="clickEffect">
                                  <p:stCondLst>
                                    <p:cond delay="0"/>
                                  </p:stCondLst>
                                  <p:childTnLst>
                                    <p:set>
                                      <p:cBhvr>
                                        <p:cTn id="115" dur="1" fill="hold">
                                          <p:stCondLst>
                                            <p:cond delay="0"/>
                                          </p:stCondLst>
                                        </p:cTn>
                                        <p:tgtEl>
                                          <p:spTgt spid="105555"/>
                                        </p:tgtEl>
                                        <p:attrNameLst>
                                          <p:attrName>style.visibility</p:attrName>
                                        </p:attrNameLst>
                                      </p:cBhvr>
                                      <p:to>
                                        <p:strVal val="visible"/>
                                      </p:to>
                                    </p:set>
                                    <p:anim calcmode="lin" valueType="num">
                                      <p:cBhvr additive="base">
                                        <p:cTn id="116" dur="500" fill="hold"/>
                                        <p:tgtEl>
                                          <p:spTgt spid="105555"/>
                                        </p:tgtEl>
                                        <p:attrNameLst>
                                          <p:attrName>ppt_x</p:attrName>
                                        </p:attrNameLst>
                                      </p:cBhvr>
                                      <p:tavLst>
                                        <p:tav tm="0">
                                          <p:val>
                                            <p:strVal val="#ppt_x"/>
                                          </p:val>
                                        </p:tav>
                                        <p:tav tm="100000">
                                          <p:val>
                                            <p:strVal val="#ppt_x"/>
                                          </p:val>
                                        </p:tav>
                                      </p:tavLst>
                                    </p:anim>
                                    <p:anim calcmode="lin" valueType="num">
                                      <p:cBhvr additive="base">
                                        <p:cTn id="117" dur="500" fill="hold"/>
                                        <p:tgtEl>
                                          <p:spTgt spid="105555"/>
                                        </p:tgtEl>
                                        <p:attrNameLst>
                                          <p:attrName>ppt_y</p:attrName>
                                        </p:attrNameLst>
                                      </p:cBhvr>
                                      <p:tavLst>
                                        <p:tav tm="0">
                                          <p:val>
                                            <p:strVal val="0-#ppt_h/2"/>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05558"/>
                                        </p:tgtEl>
                                        <p:attrNameLst>
                                          <p:attrName>style.visibility</p:attrName>
                                        </p:attrNameLst>
                                      </p:cBhvr>
                                      <p:to>
                                        <p:strVal val="visible"/>
                                      </p:to>
                                    </p:set>
                                    <p:animEffect transition="in" filter="dissolve">
                                      <p:cBhvr>
                                        <p:cTn id="122" dur="500"/>
                                        <p:tgtEl>
                                          <p:spTgt spid="105558"/>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105559"/>
                                        </p:tgtEl>
                                        <p:attrNameLst>
                                          <p:attrName>style.visibility</p:attrName>
                                        </p:attrNameLst>
                                      </p:cBhvr>
                                      <p:to>
                                        <p:strVal val="visible"/>
                                      </p:to>
                                    </p:set>
                                    <p:animEffect transition="in" filter="wipe(down)">
                                      <p:cBhvr>
                                        <p:cTn id="127" dur="500"/>
                                        <p:tgtEl>
                                          <p:spTgt spid="105559"/>
                                        </p:tgtEl>
                                      </p:cBhvr>
                                    </p:animEffect>
                                  </p:childTnLst>
                                </p:cTn>
                              </p:par>
                            </p:childTnLst>
                          </p:cTn>
                        </p:par>
                        <p:par>
                          <p:cTn id="128" fill="hold" nodeType="afterGroup">
                            <p:stCondLst>
                              <p:cond delay="500"/>
                            </p:stCondLst>
                            <p:childTnLst>
                              <p:par>
                                <p:cTn id="129" presetID="22" presetClass="entr" presetSubtype="8" fill="hold" grpId="0" nodeType="afterEffect">
                                  <p:stCondLst>
                                    <p:cond delay="0"/>
                                  </p:stCondLst>
                                  <p:childTnLst>
                                    <p:set>
                                      <p:cBhvr>
                                        <p:cTn id="130" dur="1" fill="hold">
                                          <p:stCondLst>
                                            <p:cond delay="0"/>
                                          </p:stCondLst>
                                        </p:cTn>
                                        <p:tgtEl>
                                          <p:spTgt spid="105560"/>
                                        </p:tgtEl>
                                        <p:attrNameLst>
                                          <p:attrName>style.visibility</p:attrName>
                                        </p:attrNameLst>
                                      </p:cBhvr>
                                      <p:to>
                                        <p:strVal val="visible"/>
                                      </p:to>
                                    </p:set>
                                    <p:animEffect transition="in" filter="wipe(left)">
                                      <p:cBhvr>
                                        <p:cTn id="131" dur="500"/>
                                        <p:tgtEl>
                                          <p:spTgt spid="105560"/>
                                        </p:tgtEl>
                                      </p:cBhvr>
                                    </p:animEffect>
                                  </p:childTnLst>
                                  <p:subTnLst>
                                    <p:set>
                                      <p:cBhvr override="childStyle">
                                        <p:cTn dur="1" fill="hold" display="0" masterRel="nextClick" afterEffect="1"/>
                                        <p:tgtEl>
                                          <p:spTgt spid="105560"/>
                                        </p:tgtEl>
                                        <p:attrNameLst>
                                          <p:attrName>style.visibility</p:attrName>
                                        </p:attrNameLst>
                                      </p:cBhvr>
                                      <p:to>
                                        <p:strVal val="hidden"/>
                                      </p:to>
                                    </p:set>
                                  </p:sub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1" fill="hold" nodeType="clickEffect">
                                  <p:stCondLst>
                                    <p:cond delay="0"/>
                                  </p:stCondLst>
                                  <p:childTnLst>
                                    <p:set>
                                      <p:cBhvr>
                                        <p:cTn id="135" dur="1" fill="hold">
                                          <p:stCondLst>
                                            <p:cond delay="0"/>
                                          </p:stCondLst>
                                        </p:cTn>
                                        <p:tgtEl>
                                          <p:spTgt spid="105561"/>
                                        </p:tgtEl>
                                        <p:attrNameLst>
                                          <p:attrName>style.visibility</p:attrName>
                                        </p:attrNameLst>
                                      </p:cBhvr>
                                      <p:to>
                                        <p:strVal val="visible"/>
                                      </p:to>
                                    </p:set>
                                    <p:animEffect transition="in" filter="wipe(up)">
                                      <p:cBhvr>
                                        <p:cTn id="136" dur="500"/>
                                        <p:tgtEl>
                                          <p:spTgt spid="105561"/>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1" fill="hold" nodeType="clickEffect">
                                  <p:stCondLst>
                                    <p:cond delay="0"/>
                                  </p:stCondLst>
                                  <p:childTnLst>
                                    <p:set>
                                      <p:cBhvr>
                                        <p:cTn id="140" dur="1" fill="hold">
                                          <p:stCondLst>
                                            <p:cond delay="0"/>
                                          </p:stCondLst>
                                        </p:cTn>
                                        <p:tgtEl>
                                          <p:spTgt spid="105564"/>
                                        </p:tgtEl>
                                        <p:attrNameLst>
                                          <p:attrName>style.visibility</p:attrName>
                                        </p:attrNameLst>
                                      </p:cBhvr>
                                      <p:to>
                                        <p:strVal val="visible"/>
                                      </p:to>
                                    </p:set>
                                    <p:anim calcmode="lin" valueType="num">
                                      <p:cBhvr additive="base">
                                        <p:cTn id="141" dur="500" fill="hold"/>
                                        <p:tgtEl>
                                          <p:spTgt spid="105564"/>
                                        </p:tgtEl>
                                        <p:attrNameLst>
                                          <p:attrName>ppt_x</p:attrName>
                                        </p:attrNameLst>
                                      </p:cBhvr>
                                      <p:tavLst>
                                        <p:tav tm="0">
                                          <p:val>
                                            <p:strVal val="#ppt_x"/>
                                          </p:val>
                                        </p:tav>
                                        <p:tav tm="100000">
                                          <p:val>
                                            <p:strVal val="#ppt_x"/>
                                          </p:val>
                                        </p:tav>
                                      </p:tavLst>
                                    </p:anim>
                                    <p:anim calcmode="lin" valueType="num">
                                      <p:cBhvr additive="base">
                                        <p:cTn id="142" dur="500" fill="hold"/>
                                        <p:tgtEl>
                                          <p:spTgt spid="105564"/>
                                        </p:tgtEl>
                                        <p:attrNameLst>
                                          <p:attrName>ppt_y</p:attrName>
                                        </p:attrNameLst>
                                      </p:cBhvr>
                                      <p:tavLst>
                                        <p:tav tm="0">
                                          <p:val>
                                            <p:strVal val="0-#ppt_h/2"/>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1" fill="hold" nodeType="clickEffect">
                                  <p:stCondLst>
                                    <p:cond delay="0"/>
                                  </p:stCondLst>
                                  <p:childTnLst>
                                    <p:set>
                                      <p:cBhvr>
                                        <p:cTn id="146" dur="1" fill="hold">
                                          <p:stCondLst>
                                            <p:cond delay="0"/>
                                          </p:stCondLst>
                                        </p:cTn>
                                        <p:tgtEl>
                                          <p:spTgt spid="105531"/>
                                        </p:tgtEl>
                                        <p:attrNameLst>
                                          <p:attrName>style.visibility</p:attrName>
                                        </p:attrNameLst>
                                      </p:cBhvr>
                                      <p:to>
                                        <p:strVal val="visible"/>
                                      </p:to>
                                    </p:set>
                                    <p:anim calcmode="lin" valueType="num">
                                      <p:cBhvr additive="base">
                                        <p:cTn id="147" dur="500" fill="hold"/>
                                        <p:tgtEl>
                                          <p:spTgt spid="105531"/>
                                        </p:tgtEl>
                                        <p:attrNameLst>
                                          <p:attrName>ppt_x</p:attrName>
                                        </p:attrNameLst>
                                      </p:cBhvr>
                                      <p:tavLst>
                                        <p:tav tm="0">
                                          <p:val>
                                            <p:strVal val="#ppt_x"/>
                                          </p:val>
                                        </p:tav>
                                        <p:tav tm="100000">
                                          <p:val>
                                            <p:strVal val="#ppt_x"/>
                                          </p:val>
                                        </p:tav>
                                      </p:tavLst>
                                    </p:anim>
                                    <p:anim calcmode="lin" valueType="num">
                                      <p:cBhvr additive="base">
                                        <p:cTn id="148" dur="500" fill="hold"/>
                                        <p:tgtEl>
                                          <p:spTgt spid="105531"/>
                                        </p:tgtEl>
                                        <p:attrNameLst>
                                          <p:attrName>ppt_y</p:attrName>
                                        </p:attrNameLst>
                                      </p:cBhvr>
                                      <p:tavLst>
                                        <p:tav tm="0">
                                          <p:val>
                                            <p:strVal val="0-#ppt_h/2"/>
                                          </p:val>
                                        </p:tav>
                                        <p:tav tm="100000">
                                          <p:val>
                                            <p:strVal val="#ppt_y"/>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05567"/>
                                        </p:tgtEl>
                                        <p:attrNameLst>
                                          <p:attrName>style.visibility</p:attrName>
                                        </p:attrNameLst>
                                      </p:cBhvr>
                                      <p:to>
                                        <p:strVal val="visible"/>
                                      </p:to>
                                    </p:set>
                                    <p:animEffect transition="in" filter="dissolve">
                                      <p:cBhvr>
                                        <p:cTn id="153" dur="500"/>
                                        <p:tgtEl>
                                          <p:spTgt spid="105567"/>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105568"/>
                                        </p:tgtEl>
                                        <p:attrNameLst>
                                          <p:attrName>style.visibility</p:attrName>
                                        </p:attrNameLst>
                                      </p:cBhvr>
                                      <p:to>
                                        <p:strVal val="visible"/>
                                      </p:to>
                                    </p:set>
                                    <p:animEffect transition="in" filter="wipe(down)">
                                      <p:cBhvr>
                                        <p:cTn id="158" dur="500"/>
                                        <p:tgtEl>
                                          <p:spTgt spid="105568"/>
                                        </p:tgtEl>
                                      </p:cBhvr>
                                    </p:animEffect>
                                  </p:childTnLst>
                                </p:cTn>
                              </p:par>
                            </p:childTnLst>
                          </p:cTn>
                        </p:par>
                        <p:par>
                          <p:cTn id="159" fill="hold" nodeType="afterGroup">
                            <p:stCondLst>
                              <p:cond delay="500"/>
                            </p:stCondLst>
                            <p:childTnLst>
                              <p:par>
                                <p:cTn id="160" presetID="22" presetClass="entr" presetSubtype="8" fill="hold" grpId="0" nodeType="afterEffect">
                                  <p:stCondLst>
                                    <p:cond delay="0"/>
                                  </p:stCondLst>
                                  <p:childTnLst>
                                    <p:set>
                                      <p:cBhvr>
                                        <p:cTn id="161" dur="1" fill="hold">
                                          <p:stCondLst>
                                            <p:cond delay="0"/>
                                          </p:stCondLst>
                                        </p:cTn>
                                        <p:tgtEl>
                                          <p:spTgt spid="105569"/>
                                        </p:tgtEl>
                                        <p:attrNameLst>
                                          <p:attrName>style.visibility</p:attrName>
                                        </p:attrNameLst>
                                      </p:cBhvr>
                                      <p:to>
                                        <p:strVal val="visible"/>
                                      </p:to>
                                    </p:set>
                                    <p:animEffect transition="in" filter="wipe(left)">
                                      <p:cBhvr>
                                        <p:cTn id="162" dur="500"/>
                                        <p:tgtEl>
                                          <p:spTgt spid="105569"/>
                                        </p:tgtEl>
                                      </p:cBhvr>
                                    </p:animEffect>
                                  </p:childTnLst>
                                  <p:subTnLst>
                                    <p:set>
                                      <p:cBhvr override="childStyle">
                                        <p:cTn dur="1" fill="hold" display="0" masterRel="nextClick" afterEffect="1"/>
                                        <p:tgtEl>
                                          <p:spTgt spid="105569"/>
                                        </p:tgtEl>
                                        <p:attrNameLst>
                                          <p:attrName>style.visibility</p:attrName>
                                        </p:attrNameLst>
                                      </p:cBhvr>
                                      <p:to>
                                        <p:strVal val="hidden"/>
                                      </p:to>
                                    </p:set>
                                  </p:sub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1" fill="hold" nodeType="clickEffect">
                                  <p:stCondLst>
                                    <p:cond delay="0"/>
                                  </p:stCondLst>
                                  <p:childTnLst>
                                    <p:set>
                                      <p:cBhvr>
                                        <p:cTn id="166" dur="1" fill="hold">
                                          <p:stCondLst>
                                            <p:cond delay="0"/>
                                          </p:stCondLst>
                                        </p:cTn>
                                        <p:tgtEl>
                                          <p:spTgt spid="105570"/>
                                        </p:tgtEl>
                                        <p:attrNameLst>
                                          <p:attrName>style.visibility</p:attrName>
                                        </p:attrNameLst>
                                      </p:cBhvr>
                                      <p:to>
                                        <p:strVal val="visible"/>
                                      </p:to>
                                    </p:set>
                                    <p:animEffect transition="in" filter="wipe(up)">
                                      <p:cBhvr>
                                        <p:cTn id="167" dur="500"/>
                                        <p:tgtEl>
                                          <p:spTgt spid="105570"/>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 presetClass="entr" presetSubtype="1" fill="hold" nodeType="clickEffect">
                                  <p:stCondLst>
                                    <p:cond delay="0"/>
                                  </p:stCondLst>
                                  <p:childTnLst>
                                    <p:set>
                                      <p:cBhvr>
                                        <p:cTn id="171" dur="1" fill="hold">
                                          <p:stCondLst>
                                            <p:cond delay="0"/>
                                          </p:stCondLst>
                                        </p:cTn>
                                        <p:tgtEl>
                                          <p:spTgt spid="105576"/>
                                        </p:tgtEl>
                                        <p:attrNameLst>
                                          <p:attrName>style.visibility</p:attrName>
                                        </p:attrNameLst>
                                      </p:cBhvr>
                                      <p:to>
                                        <p:strVal val="visible"/>
                                      </p:to>
                                    </p:set>
                                    <p:anim calcmode="lin" valueType="num">
                                      <p:cBhvr additive="base">
                                        <p:cTn id="172" dur="500" fill="hold"/>
                                        <p:tgtEl>
                                          <p:spTgt spid="105576"/>
                                        </p:tgtEl>
                                        <p:attrNameLst>
                                          <p:attrName>ppt_x</p:attrName>
                                        </p:attrNameLst>
                                      </p:cBhvr>
                                      <p:tavLst>
                                        <p:tav tm="0">
                                          <p:val>
                                            <p:strVal val="#ppt_x"/>
                                          </p:val>
                                        </p:tav>
                                        <p:tav tm="100000">
                                          <p:val>
                                            <p:strVal val="#ppt_x"/>
                                          </p:val>
                                        </p:tav>
                                      </p:tavLst>
                                    </p:anim>
                                    <p:anim calcmode="lin" valueType="num">
                                      <p:cBhvr additive="base">
                                        <p:cTn id="173" dur="500" fill="hold"/>
                                        <p:tgtEl>
                                          <p:spTgt spid="105576"/>
                                        </p:tgtEl>
                                        <p:attrNameLst>
                                          <p:attrName>ppt_y</p:attrName>
                                        </p:attrNameLst>
                                      </p:cBhvr>
                                      <p:tavLst>
                                        <p:tav tm="0">
                                          <p:val>
                                            <p:strVal val="0-#ppt_h/2"/>
                                          </p:val>
                                        </p:tav>
                                        <p:tav tm="100000">
                                          <p:val>
                                            <p:strVal val="#ppt_y"/>
                                          </p:val>
                                        </p:tav>
                                      </p:tavLst>
                                    </p:anim>
                                  </p:childTnLst>
                                </p:cTn>
                              </p:par>
                            </p:childTnLst>
                          </p:cTn>
                        </p:par>
                      </p:childTnLst>
                    </p:cTn>
                  </p:par>
                  <p:par>
                    <p:cTn id="174" fill="hold" nodeType="clickPar">
                      <p:stCondLst>
                        <p:cond delay="indefinite"/>
                      </p:stCondLst>
                      <p:childTnLst>
                        <p:par>
                          <p:cTn id="175" fill="hold" nodeType="withGroup">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105577"/>
                                        </p:tgtEl>
                                        <p:attrNameLst>
                                          <p:attrName>style.visibility</p:attrName>
                                        </p:attrNameLst>
                                      </p:cBhvr>
                                      <p:to>
                                        <p:strVal val="visible"/>
                                      </p:to>
                                    </p:set>
                                    <p:animEffect transition="in" filter="dissolve">
                                      <p:cBhvr>
                                        <p:cTn id="178" dur="500"/>
                                        <p:tgtEl>
                                          <p:spTgt spid="105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17" grpId="0" animBg="1"/>
      <p:bldP spid="105522" grpId="0" animBg="1"/>
      <p:bldP spid="105526" grpId="0" animBg="1"/>
      <p:bldP spid="105537" grpId="0" animBg="1"/>
      <p:bldP spid="105538" grpId="0" animBg="1"/>
      <p:bldP spid="105539" grpId="0" animBg="1"/>
      <p:bldP spid="105549" grpId="0" animBg="1"/>
      <p:bldP spid="105550" grpId="0" animBg="1"/>
      <p:bldP spid="105551" grpId="0" animBg="1"/>
      <p:bldP spid="105558" grpId="0" animBg="1"/>
      <p:bldP spid="105559" grpId="0" animBg="1"/>
      <p:bldP spid="105560" grpId="0" animBg="1"/>
      <p:bldP spid="105567" grpId="0" animBg="1"/>
      <p:bldP spid="105568" grpId="0" animBg="1"/>
      <p:bldP spid="105569" grpId="0" animBg="1"/>
      <p:bldP spid="10557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遍历的应用</a:t>
            </a:r>
          </a:p>
        </p:txBody>
      </p:sp>
      <p:sp>
        <p:nvSpPr>
          <p:cNvPr id="23" name="Text Box 6">
            <a:extLst>
              <a:ext uri="{FF2B5EF4-FFF2-40B4-BE49-F238E27FC236}">
                <a16:creationId xmlns:a16="http://schemas.microsoft.com/office/drawing/2014/main" xmlns="" id="{F7DEB4B2-AA00-4FC4-9336-6B439D5C1F18}"/>
              </a:ext>
            </a:extLst>
          </p:cNvPr>
          <p:cNvSpPr txBox="1">
            <a:spLocks noChangeArrowheads="1"/>
          </p:cNvSpPr>
          <p:nvPr/>
        </p:nvSpPr>
        <p:spPr bwMode="auto">
          <a:xfrm>
            <a:off x="1128847" y="1490380"/>
            <a:ext cx="914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3600" b="0" dirty="0">
                <a:latin typeface="SimSun" charset="-122"/>
                <a:ea typeface="SimSun" charset="-122"/>
                <a:cs typeface="SimSun" charset="-122"/>
              </a:rPr>
              <a:t>“</a:t>
            </a:r>
            <a:r>
              <a:rPr lang="zh-CN" altLang="en-US" sz="3600" b="0" dirty="0">
                <a:solidFill>
                  <a:srgbClr val="FF0000"/>
                </a:solidFill>
                <a:latin typeface="SimSun" charset="-122"/>
                <a:ea typeface="SimSun" charset="-122"/>
                <a:cs typeface="SimSun" charset="-122"/>
              </a:rPr>
              <a:t>遍历</a:t>
            </a:r>
            <a:r>
              <a:rPr lang="en-US" altLang="zh-CN" sz="3600" b="0" dirty="0">
                <a:latin typeface="SimSun" charset="-122"/>
                <a:ea typeface="SimSun" charset="-122"/>
                <a:cs typeface="SimSun" charset="-122"/>
              </a:rPr>
              <a:t>”</a:t>
            </a:r>
            <a:r>
              <a:rPr lang="zh-CN" altLang="en-US" sz="3600" b="0" dirty="0">
                <a:latin typeface="SimSun" charset="-122"/>
                <a:ea typeface="SimSun" charset="-122"/>
                <a:cs typeface="SimSun" charset="-122"/>
              </a:rPr>
              <a:t>是二叉树各种操作的基础，可以在遍历过程中对结点进行各种操作。</a:t>
            </a:r>
            <a:endParaRPr lang="en-US" altLang="zh-CN" sz="3600" b="0" dirty="0">
              <a:latin typeface="SimSun" charset="-122"/>
              <a:ea typeface="SimSun" charset="-122"/>
              <a:cs typeface="SimSun" charset="-122"/>
            </a:endParaRPr>
          </a:p>
          <a:p>
            <a:pPr eaLnBrk="1" hangingPunct="1">
              <a:lnSpc>
                <a:spcPct val="120000"/>
              </a:lnSpc>
            </a:pPr>
            <a:r>
              <a:rPr lang="zh-CN" altLang="en-US" sz="3600" b="0" dirty="0">
                <a:latin typeface="SimSun" charset="-122"/>
                <a:ea typeface="SimSun" charset="-122"/>
                <a:cs typeface="SimSun" charset="-122"/>
              </a:rPr>
              <a:t>如：求叶子结点、求双亲，求二叉树深度，求节点所在层次等，也可在遍历过程中建立二叉树</a:t>
            </a:r>
            <a:endParaRPr lang="zh-CN" altLang="en-US" sz="2000" b="0" dirty="0">
              <a:latin typeface="SimSun" charset="-122"/>
              <a:ea typeface="SimSun" charset="-122"/>
              <a:cs typeface="SimSun" charset="-122"/>
            </a:endParaRPr>
          </a:p>
        </p:txBody>
      </p:sp>
    </p:spTree>
    <p:extLst>
      <p:ext uri="{BB962C8B-B14F-4D97-AF65-F5344CB8AC3E}">
        <p14:creationId xmlns:p14="http://schemas.microsoft.com/office/powerpoint/2010/main" val="1782275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up)">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up)">
                                      <p:cBhvr>
                                        <p:cTn id="12"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遍历的应用</a:t>
            </a:r>
            <a:r>
              <a:rPr lang="en-US" altLang="zh-CN" kern="0"/>
              <a:t>——</a:t>
            </a:r>
            <a:r>
              <a:rPr lang="zh-CN" altLang="en-US" kern="0"/>
              <a:t>建立二叉树</a:t>
            </a:r>
          </a:p>
        </p:txBody>
      </p:sp>
      <p:sp>
        <p:nvSpPr>
          <p:cNvPr id="5" name="Text Box 3"/>
          <p:cNvSpPr txBox="1">
            <a:spLocks noChangeArrowheads="1"/>
          </p:cNvSpPr>
          <p:nvPr/>
        </p:nvSpPr>
        <p:spPr bwMode="auto">
          <a:xfrm>
            <a:off x="202829" y="1275255"/>
            <a:ext cx="582723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zh-CN" altLang="en-US" sz="4000" b="1"/>
              <a:t>按</a:t>
            </a:r>
            <a:r>
              <a:rPr lang="zh-CN" altLang="en-US" sz="4000" b="1">
                <a:solidFill>
                  <a:srgbClr val="FF0000"/>
                </a:solidFill>
              </a:rPr>
              <a:t>先序序列</a:t>
            </a:r>
            <a:r>
              <a:rPr lang="zh-CN" altLang="en-US" sz="4000" b="1"/>
              <a:t>建立二叉树：</a:t>
            </a:r>
            <a:endParaRPr lang="en-US" altLang="zh-CN" sz="4000" b="1"/>
          </a:p>
        </p:txBody>
      </p:sp>
      <p:sp>
        <p:nvSpPr>
          <p:cNvPr id="29" name="Text Box 16"/>
          <p:cNvSpPr txBox="1">
            <a:spLocks noChangeArrowheads="1"/>
          </p:cNvSpPr>
          <p:nvPr/>
        </p:nvSpPr>
        <p:spPr bwMode="auto">
          <a:xfrm>
            <a:off x="323159" y="2115396"/>
            <a:ext cx="946240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3200" b="1" dirty="0">
                <a:solidFill>
                  <a:schemeClr val="tx2"/>
                </a:solidFill>
                <a:latin typeface="SimSun" charset="-122"/>
                <a:ea typeface="SimSun" charset="-122"/>
                <a:cs typeface="SimSun" charset="-122"/>
              </a:rPr>
              <a:t>空树：</a:t>
            </a:r>
            <a:r>
              <a:rPr lang="zh-CN" altLang="en-US" sz="3200" dirty="0">
                <a:solidFill>
                  <a:schemeClr val="bg2"/>
                </a:solidFill>
                <a:latin typeface="SimSun" charset="-122"/>
                <a:ea typeface="SimSun" charset="-122"/>
                <a:cs typeface="SimSun" charset="-122"/>
              </a:rPr>
              <a:t>字符 “</a:t>
            </a:r>
            <a:r>
              <a:rPr lang="zh-CN" altLang="en-US" sz="3200" b="1" dirty="0">
                <a:solidFill>
                  <a:schemeClr val="bg2"/>
                </a:solidFill>
                <a:latin typeface="SimSun" charset="-122"/>
                <a:ea typeface="SimSun" charset="-122"/>
                <a:cs typeface="SimSun" charset="-122"/>
              </a:rPr>
              <a:t>＃</a:t>
            </a:r>
            <a:r>
              <a:rPr lang="zh-CN" altLang="en-US" sz="3200" dirty="0">
                <a:solidFill>
                  <a:schemeClr val="bg2"/>
                </a:solidFill>
                <a:latin typeface="SimSun" charset="-122"/>
                <a:ea typeface="SimSun" charset="-122"/>
                <a:cs typeface="SimSun" charset="-122"/>
              </a:rPr>
              <a:t>”表示</a:t>
            </a:r>
            <a:endParaRPr lang="en-US" altLang="zh-CN" sz="3200" b="1" dirty="0">
              <a:solidFill>
                <a:schemeClr val="tx2"/>
              </a:solidFill>
              <a:latin typeface="SimSun" charset="-122"/>
              <a:ea typeface="SimSun" charset="-122"/>
              <a:cs typeface="SimSun" charset="-122"/>
            </a:endParaRPr>
          </a:p>
          <a:p>
            <a:pPr>
              <a:spcBef>
                <a:spcPct val="50000"/>
              </a:spcBef>
            </a:pPr>
            <a:r>
              <a:rPr lang="zh-CN" altLang="en-US" sz="3200" b="1" dirty="0">
                <a:solidFill>
                  <a:schemeClr val="tx2"/>
                </a:solidFill>
                <a:latin typeface="SimSun" charset="-122"/>
                <a:ea typeface="SimSun" charset="-122"/>
                <a:cs typeface="SimSun" charset="-122"/>
              </a:rPr>
              <a:t>只含一个根结点的二叉树：</a:t>
            </a:r>
            <a:r>
              <a:rPr lang="zh-CN" altLang="en-US" sz="3200" dirty="0">
                <a:solidFill>
                  <a:schemeClr val="bg2"/>
                </a:solidFill>
                <a:latin typeface="SimSun" charset="-122"/>
                <a:ea typeface="SimSun" charset="-122"/>
                <a:cs typeface="SimSun" charset="-122"/>
              </a:rPr>
              <a:t>字符串“</a:t>
            </a:r>
            <a:r>
              <a:rPr lang="en-US" altLang="zh-CN" sz="3200" b="1" dirty="0">
                <a:solidFill>
                  <a:schemeClr val="bg2"/>
                </a:solidFill>
                <a:latin typeface="SimSun" charset="-122"/>
                <a:ea typeface="SimSun" charset="-122"/>
                <a:cs typeface="SimSun" charset="-122"/>
              </a:rPr>
              <a:t>A </a:t>
            </a:r>
            <a:r>
              <a:rPr lang="zh-CN" altLang="en-US" sz="3200" b="1" dirty="0">
                <a:solidFill>
                  <a:schemeClr val="bg2"/>
                </a:solidFill>
                <a:latin typeface="SimSun" charset="-122"/>
                <a:ea typeface="SimSun" charset="-122"/>
                <a:cs typeface="SimSun" charset="-122"/>
              </a:rPr>
              <a:t>＃＃</a:t>
            </a:r>
            <a:r>
              <a:rPr lang="zh-CN" altLang="en-US" sz="3200" dirty="0">
                <a:solidFill>
                  <a:schemeClr val="bg2"/>
                </a:solidFill>
                <a:latin typeface="SimSun" charset="-122"/>
                <a:ea typeface="SimSun" charset="-122"/>
                <a:cs typeface="SimSun" charset="-122"/>
              </a:rPr>
              <a:t>”表示</a:t>
            </a:r>
            <a:endParaRPr lang="en-US" altLang="zh-CN" sz="3200" dirty="0">
              <a:solidFill>
                <a:schemeClr val="bg2"/>
              </a:solidFill>
              <a:latin typeface="SimSun" charset="-122"/>
              <a:ea typeface="SimSun" charset="-122"/>
              <a:cs typeface="SimSun" charset="-122"/>
            </a:endParaRPr>
          </a:p>
        </p:txBody>
      </p:sp>
      <p:sp>
        <p:nvSpPr>
          <p:cNvPr id="2" name="矩形 1"/>
          <p:cNvSpPr/>
          <p:nvPr/>
        </p:nvSpPr>
        <p:spPr>
          <a:xfrm>
            <a:off x="370807" y="3712009"/>
            <a:ext cx="6868193" cy="1077218"/>
          </a:xfrm>
          <a:prstGeom prst="rect">
            <a:avLst/>
          </a:prstGeom>
        </p:spPr>
        <p:txBody>
          <a:bodyPr wrap="square">
            <a:spAutoFit/>
          </a:bodyPr>
          <a:lstStyle/>
          <a:p>
            <a:pPr>
              <a:buFontTx/>
              <a:buNone/>
            </a:pPr>
            <a:r>
              <a:rPr lang="zh-CN" altLang="en-US" sz="3200" b="1" dirty="0">
                <a:solidFill>
                  <a:srgbClr val="333399"/>
                </a:solidFill>
                <a:latin typeface="楷体_GB2312" charset="0"/>
                <a:ea typeface="楷体_GB2312" charset="0"/>
              </a:rPr>
              <a:t>那么字符串“</a:t>
            </a:r>
            <a:r>
              <a:rPr lang="en-US" altLang="zh-CN" sz="3200" b="1" dirty="0">
                <a:solidFill>
                  <a:srgbClr val="333399"/>
                </a:solidFill>
                <a:latin typeface="楷体_GB2312" charset="0"/>
                <a:ea typeface="楷体_GB2312" charset="0"/>
              </a:rPr>
              <a:t>ABC##DE#G##F###</a:t>
            </a:r>
            <a:r>
              <a:rPr lang="zh-CN" altLang="en-US" sz="3200" b="1" dirty="0">
                <a:solidFill>
                  <a:srgbClr val="333399"/>
                </a:solidFill>
                <a:latin typeface="楷体_GB2312" charset="0"/>
                <a:ea typeface="楷体_GB2312" charset="0"/>
              </a:rPr>
              <a:t>”对应</a:t>
            </a:r>
            <a:r>
              <a:rPr lang="zh-CN" altLang="en-US" sz="3200" b="1" dirty="0" smtClean="0">
                <a:solidFill>
                  <a:srgbClr val="333399"/>
                </a:solidFill>
                <a:latin typeface="楷体_GB2312" charset="0"/>
                <a:ea typeface="楷体_GB2312" charset="0"/>
              </a:rPr>
              <a:t>的二叉树</a:t>
            </a:r>
            <a:r>
              <a:rPr lang="zh-CN" altLang="en-US" sz="3200" b="1" dirty="0">
                <a:solidFill>
                  <a:srgbClr val="333399"/>
                </a:solidFill>
                <a:latin typeface="楷体_GB2312" charset="0"/>
                <a:ea typeface="楷体_GB2312" charset="0"/>
              </a:rPr>
              <a:t>为：</a:t>
            </a:r>
            <a:endParaRPr lang="en-US" altLang="zh-CN" sz="3200" b="1" dirty="0">
              <a:solidFill>
                <a:srgbClr val="333399"/>
              </a:solidFill>
              <a:latin typeface="楷体_GB2312" charset="0"/>
              <a:ea typeface="楷体_GB2312" charset="0"/>
            </a:endParaRPr>
          </a:p>
        </p:txBody>
      </p:sp>
      <p:grpSp>
        <p:nvGrpSpPr>
          <p:cNvPr id="30" name="Group 4"/>
          <p:cNvGrpSpPr>
            <a:grpSpLocks/>
          </p:cNvGrpSpPr>
          <p:nvPr/>
        </p:nvGrpSpPr>
        <p:grpSpPr bwMode="auto">
          <a:xfrm>
            <a:off x="9432809" y="2584396"/>
            <a:ext cx="2364581" cy="3894138"/>
            <a:chOff x="3471" y="1248"/>
            <a:chExt cx="993" cy="2645"/>
          </a:xfrm>
        </p:grpSpPr>
        <p:sp>
          <p:nvSpPr>
            <p:cNvPr id="31" name="Line 5"/>
            <p:cNvSpPr>
              <a:spLocks noChangeShapeType="1"/>
            </p:cNvSpPr>
            <p:nvPr/>
          </p:nvSpPr>
          <p:spPr bwMode="auto">
            <a:xfrm>
              <a:off x="4019" y="3304"/>
              <a:ext cx="109" cy="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nvGrpSpPr>
            <p:cNvPr id="32" name="Group 6"/>
            <p:cNvGrpSpPr>
              <a:grpSpLocks/>
            </p:cNvGrpSpPr>
            <p:nvPr/>
          </p:nvGrpSpPr>
          <p:grpSpPr bwMode="auto">
            <a:xfrm>
              <a:off x="3471" y="1248"/>
              <a:ext cx="993" cy="2645"/>
              <a:chOff x="3471" y="1248"/>
              <a:chExt cx="993" cy="2645"/>
            </a:xfrm>
          </p:grpSpPr>
          <p:sp>
            <p:nvSpPr>
              <p:cNvPr id="33" name="Oval 7"/>
              <p:cNvSpPr>
                <a:spLocks noChangeArrowheads="1"/>
              </p:cNvSpPr>
              <p:nvPr/>
            </p:nvSpPr>
            <p:spPr bwMode="auto">
              <a:xfrm>
                <a:off x="3936" y="1248"/>
                <a:ext cx="254" cy="3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200" b="1">
                    <a:solidFill>
                      <a:srgbClr val="FFFFFF"/>
                    </a:solidFill>
                    <a:latin typeface="Arial Narrow" charset="0"/>
                  </a:rPr>
                  <a:t>A</a:t>
                </a:r>
              </a:p>
            </p:txBody>
          </p:sp>
          <p:sp>
            <p:nvSpPr>
              <p:cNvPr id="34" name="Line 8"/>
              <p:cNvSpPr>
                <a:spLocks noChangeShapeType="1"/>
              </p:cNvSpPr>
              <p:nvPr/>
            </p:nvSpPr>
            <p:spPr bwMode="auto">
              <a:xfrm flipH="1">
                <a:off x="3888" y="15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35" name="Oval 9"/>
              <p:cNvSpPr>
                <a:spLocks noChangeArrowheads="1"/>
              </p:cNvSpPr>
              <p:nvPr/>
            </p:nvSpPr>
            <p:spPr bwMode="auto">
              <a:xfrm>
                <a:off x="3739" y="1776"/>
                <a:ext cx="254" cy="3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200" b="1">
                    <a:solidFill>
                      <a:srgbClr val="FFFFFF"/>
                    </a:solidFill>
                    <a:latin typeface="Arial Narrow" charset="0"/>
                  </a:rPr>
                  <a:t>B</a:t>
                </a:r>
              </a:p>
            </p:txBody>
          </p:sp>
          <p:sp>
            <p:nvSpPr>
              <p:cNvPr id="36" name="Line 10"/>
              <p:cNvSpPr>
                <a:spLocks noChangeShapeType="1"/>
              </p:cNvSpPr>
              <p:nvPr/>
            </p:nvSpPr>
            <p:spPr bwMode="auto">
              <a:xfrm flipH="1">
                <a:off x="3617" y="2034"/>
                <a:ext cx="139" cy="3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37" name="Line 11"/>
              <p:cNvSpPr>
                <a:spLocks noChangeShapeType="1"/>
              </p:cNvSpPr>
              <p:nvPr/>
            </p:nvSpPr>
            <p:spPr bwMode="auto">
              <a:xfrm>
                <a:off x="3957" y="2071"/>
                <a:ext cx="171" cy="3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38" name="Oval 12"/>
              <p:cNvSpPr>
                <a:spLocks noChangeArrowheads="1"/>
              </p:cNvSpPr>
              <p:nvPr/>
            </p:nvSpPr>
            <p:spPr bwMode="auto">
              <a:xfrm>
                <a:off x="3471" y="2359"/>
                <a:ext cx="255" cy="3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200" b="1">
                    <a:solidFill>
                      <a:srgbClr val="FFFFFF"/>
                    </a:solidFill>
                    <a:latin typeface="Arial Narrow" charset="0"/>
                  </a:rPr>
                  <a:t>C</a:t>
                </a:r>
              </a:p>
            </p:txBody>
          </p:sp>
          <p:sp>
            <p:nvSpPr>
              <p:cNvPr id="39" name="Oval 13"/>
              <p:cNvSpPr>
                <a:spLocks noChangeArrowheads="1"/>
              </p:cNvSpPr>
              <p:nvPr/>
            </p:nvSpPr>
            <p:spPr bwMode="auto">
              <a:xfrm>
                <a:off x="4063" y="2332"/>
                <a:ext cx="255" cy="3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200" b="1">
                    <a:solidFill>
                      <a:srgbClr val="FFFFFF"/>
                    </a:solidFill>
                    <a:latin typeface="Arial Narrow" charset="0"/>
                  </a:rPr>
                  <a:t>D</a:t>
                </a:r>
              </a:p>
            </p:txBody>
          </p:sp>
          <p:sp>
            <p:nvSpPr>
              <p:cNvPr id="40" name="Line 14"/>
              <p:cNvSpPr>
                <a:spLocks noChangeShapeType="1"/>
              </p:cNvSpPr>
              <p:nvPr/>
            </p:nvSpPr>
            <p:spPr bwMode="auto">
              <a:xfrm flipH="1">
                <a:off x="4027" y="2675"/>
                <a:ext cx="145" cy="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1" name="Line 15"/>
              <p:cNvSpPr>
                <a:spLocks noChangeShapeType="1"/>
              </p:cNvSpPr>
              <p:nvPr/>
            </p:nvSpPr>
            <p:spPr bwMode="auto">
              <a:xfrm>
                <a:off x="4245" y="2675"/>
                <a:ext cx="146" cy="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2" name="Oval 16"/>
              <p:cNvSpPr>
                <a:spLocks noChangeArrowheads="1"/>
              </p:cNvSpPr>
              <p:nvPr/>
            </p:nvSpPr>
            <p:spPr bwMode="auto">
              <a:xfrm>
                <a:off x="4209" y="2970"/>
                <a:ext cx="255" cy="3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200" b="1">
                    <a:solidFill>
                      <a:srgbClr val="FFFFFF"/>
                    </a:solidFill>
                    <a:latin typeface="Arial Narrow" charset="0"/>
                  </a:rPr>
                  <a:t>F</a:t>
                </a:r>
              </a:p>
            </p:txBody>
          </p:sp>
          <p:sp>
            <p:nvSpPr>
              <p:cNvPr id="43" name="Oval 17"/>
              <p:cNvSpPr>
                <a:spLocks noChangeArrowheads="1"/>
              </p:cNvSpPr>
              <p:nvPr/>
            </p:nvSpPr>
            <p:spPr bwMode="auto">
              <a:xfrm>
                <a:off x="3845" y="2970"/>
                <a:ext cx="255" cy="3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200" b="1">
                    <a:solidFill>
                      <a:srgbClr val="FFFFFF"/>
                    </a:solidFill>
                    <a:latin typeface="Arial Narrow" charset="0"/>
                  </a:rPr>
                  <a:t>E</a:t>
                </a:r>
              </a:p>
            </p:txBody>
          </p:sp>
          <p:sp>
            <p:nvSpPr>
              <p:cNvPr id="44" name="Oval 18"/>
              <p:cNvSpPr>
                <a:spLocks noChangeArrowheads="1"/>
              </p:cNvSpPr>
              <p:nvPr/>
            </p:nvSpPr>
            <p:spPr bwMode="auto">
              <a:xfrm>
                <a:off x="4039" y="3550"/>
                <a:ext cx="255" cy="3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3200" b="1">
                    <a:solidFill>
                      <a:srgbClr val="FFFFFF"/>
                    </a:solidFill>
                    <a:latin typeface="Arial Narrow" charset="0"/>
                  </a:rPr>
                  <a:t>G</a:t>
                </a:r>
              </a:p>
            </p:txBody>
          </p:sp>
        </p:grpSp>
      </p:grpSp>
    </p:spTree>
    <p:extLst>
      <p:ext uri="{BB962C8B-B14F-4D97-AF65-F5344CB8AC3E}">
        <p14:creationId xmlns:p14="http://schemas.microsoft.com/office/powerpoint/2010/main" val="1875854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Text Box 2"/>
          <p:cNvSpPr txBox="1">
            <a:spLocks noChangeArrowheads="1"/>
          </p:cNvSpPr>
          <p:nvPr/>
        </p:nvSpPr>
        <p:spPr bwMode="auto">
          <a:xfrm>
            <a:off x="1289832" y="1123097"/>
            <a:ext cx="8759825" cy="5734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pPr>
            <a:r>
              <a:rPr lang="en-US" altLang="zh-CN" sz="2800" b="1" dirty="0">
                <a:latin typeface="Times New Roman" charset="0"/>
                <a:ea typeface="Times New Roman" charset="0"/>
                <a:cs typeface="Times New Roman" charset="0"/>
              </a:rPr>
              <a:t>Status </a:t>
            </a:r>
            <a:r>
              <a:rPr lang="en-US" altLang="zh-CN" sz="2800" b="1" dirty="0" err="1">
                <a:solidFill>
                  <a:srgbClr val="0000FF"/>
                </a:solidFill>
                <a:latin typeface="Times New Roman" charset="0"/>
                <a:ea typeface="Times New Roman" charset="0"/>
                <a:cs typeface="Times New Roman" charset="0"/>
              </a:rPr>
              <a:t>CreateBiTree</a:t>
            </a:r>
            <a:r>
              <a:rPr lang="en-US" altLang="zh-CN" sz="2800" b="1" dirty="0">
                <a:solidFill>
                  <a:srgbClr val="008080"/>
                </a:solidFill>
                <a:latin typeface="Times New Roman" charset="0"/>
                <a:ea typeface="Times New Roman" charset="0"/>
                <a:cs typeface="Times New Roman" charset="0"/>
              </a:rPr>
              <a:t>(</a:t>
            </a:r>
            <a:r>
              <a:rPr lang="en-US" altLang="zh-CN" sz="2800" b="1" dirty="0" err="1">
                <a:solidFill>
                  <a:srgbClr val="008080"/>
                </a:solidFill>
                <a:latin typeface="Times New Roman" charset="0"/>
                <a:ea typeface="Times New Roman" charset="0"/>
                <a:cs typeface="Times New Roman" charset="0"/>
              </a:rPr>
              <a:t>BiTree</a:t>
            </a:r>
            <a:r>
              <a:rPr lang="en-US" altLang="zh-CN" sz="2800" b="1" dirty="0">
                <a:solidFill>
                  <a:srgbClr val="008080"/>
                </a:solidFill>
                <a:latin typeface="Times New Roman" charset="0"/>
                <a:ea typeface="Times New Roman" charset="0"/>
                <a:cs typeface="Times New Roman" charset="0"/>
              </a:rPr>
              <a:t> &amp;T)</a:t>
            </a:r>
            <a:r>
              <a:rPr lang="en-US" altLang="zh-CN" sz="2800" b="1" dirty="0">
                <a:latin typeface="Times New Roman" charset="0"/>
                <a:ea typeface="Times New Roman" charset="0"/>
                <a:cs typeface="Times New Roman" charset="0"/>
              </a:rPr>
              <a:t> {</a:t>
            </a:r>
          </a:p>
          <a:p>
            <a:pPr eaLnBrk="1" hangingPunct="1">
              <a:lnSpc>
                <a:spcPct val="120000"/>
              </a:lnSpc>
            </a:pPr>
            <a:r>
              <a:rPr lang="en-US" altLang="zh-CN" sz="2800" b="1" dirty="0">
                <a:latin typeface="Times New Roman" charset="0"/>
                <a:ea typeface="Times New Roman" charset="0"/>
                <a:cs typeface="Times New Roman" charset="0"/>
              </a:rPr>
              <a:t>    </a:t>
            </a:r>
            <a:r>
              <a:rPr lang="en-US" altLang="zh-CN" sz="2800" b="1" dirty="0" err="1">
                <a:latin typeface="Times New Roman" charset="0"/>
                <a:ea typeface="Times New Roman" charset="0"/>
                <a:cs typeface="Times New Roman" charset="0"/>
              </a:rPr>
              <a:t>scanf</a:t>
            </a:r>
            <a:r>
              <a:rPr lang="en-US" altLang="zh-CN" sz="2800" b="1" dirty="0">
                <a:latin typeface="Times New Roman" charset="0"/>
                <a:ea typeface="Times New Roman" charset="0"/>
                <a:cs typeface="Times New Roman" charset="0"/>
              </a:rPr>
              <a:t>(&amp;</a:t>
            </a:r>
            <a:r>
              <a:rPr lang="en-US" altLang="zh-CN" sz="2800" b="1" dirty="0" err="1">
                <a:latin typeface="Times New Roman" charset="0"/>
                <a:ea typeface="Times New Roman" charset="0"/>
                <a:cs typeface="Times New Roman" charset="0"/>
              </a:rPr>
              <a:t>ch</a:t>
            </a:r>
            <a:r>
              <a:rPr lang="en-US" altLang="zh-CN" sz="2800" b="1" dirty="0">
                <a:latin typeface="Times New Roman" charset="0"/>
                <a:ea typeface="Times New Roman" charset="0"/>
                <a:cs typeface="Times New Roman" charset="0"/>
              </a:rPr>
              <a:t>);</a:t>
            </a:r>
          </a:p>
          <a:p>
            <a:pPr eaLnBrk="1" hangingPunct="1">
              <a:lnSpc>
                <a:spcPct val="120000"/>
              </a:lnSpc>
            </a:pPr>
            <a:r>
              <a:rPr lang="en-US" altLang="zh-CN" sz="2800" b="1" dirty="0">
                <a:latin typeface="Times New Roman" charset="0"/>
                <a:ea typeface="Times New Roman" charset="0"/>
                <a:cs typeface="Times New Roman" charset="0"/>
              </a:rPr>
              <a:t>    if (</a:t>
            </a:r>
            <a:r>
              <a:rPr lang="en-US" altLang="zh-CN" sz="2800" b="1" dirty="0" err="1">
                <a:latin typeface="Times New Roman" charset="0"/>
                <a:ea typeface="Times New Roman" charset="0"/>
                <a:cs typeface="Times New Roman" charset="0"/>
              </a:rPr>
              <a:t>ch</a:t>
            </a:r>
            <a:r>
              <a:rPr lang="en-US" altLang="zh-CN" sz="2800" b="1" dirty="0">
                <a:latin typeface="Times New Roman" charset="0"/>
                <a:ea typeface="Times New Roman" charset="0"/>
                <a:cs typeface="Times New Roman" charset="0"/>
              </a:rPr>
              <a:t>==‘# ') T = NULL;</a:t>
            </a:r>
          </a:p>
          <a:p>
            <a:pPr eaLnBrk="1" hangingPunct="1">
              <a:lnSpc>
                <a:spcPct val="120000"/>
              </a:lnSpc>
            </a:pPr>
            <a:r>
              <a:rPr lang="en-US" altLang="zh-CN" sz="2800" b="1" dirty="0">
                <a:latin typeface="Times New Roman" charset="0"/>
                <a:ea typeface="Times New Roman" charset="0"/>
                <a:cs typeface="Times New Roman" charset="0"/>
              </a:rPr>
              <a:t>    else {</a:t>
            </a:r>
          </a:p>
          <a:p>
            <a:pPr eaLnBrk="1" hangingPunct="1">
              <a:lnSpc>
                <a:spcPct val="120000"/>
              </a:lnSpc>
            </a:pPr>
            <a:r>
              <a:rPr lang="en-US" altLang="zh-CN" sz="2800" b="1" dirty="0">
                <a:latin typeface="Times New Roman" charset="0"/>
                <a:ea typeface="Times New Roman" charset="0"/>
                <a:cs typeface="Times New Roman" charset="0"/>
              </a:rPr>
              <a:t>      if (!(T = (</a:t>
            </a:r>
            <a:r>
              <a:rPr lang="en-US" altLang="zh-CN" sz="2800" b="1" dirty="0" err="1">
                <a:latin typeface="Times New Roman" charset="0"/>
                <a:ea typeface="Times New Roman" charset="0"/>
                <a:cs typeface="Times New Roman" charset="0"/>
              </a:rPr>
              <a:t>BiTNode</a:t>
            </a:r>
            <a:r>
              <a:rPr lang="en-US" altLang="zh-CN" sz="2800" b="1" dirty="0">
                <a:latin typeface="Times New Roman" charset="0"/>
                <a:ea typeface="Times New Roman" charset="0"/>
                <a:cs typeface="Times New Roman" charset="0"/>
              </a:rPr>
              <a:t> *)malloc(</a:t>
            </a:r>
            <a:r>
              <a:rPr lang="en-US" altLang="zh-CN" sz="2800" b="1" dirty="0" err="1">
                <a:latin typeface="Times New Roman" charset="0"/>
                <a:ea typeface="Times New Roman" charset="0"/>
                <a:cs typeface="Times New Roman" charset="0"/>
              </a:rPr>
              <a:t>sizeof</a:t>
            </a:r>
            <a:r>
              <a:rPr lang="en-US" altLang="zh-CN" sz="2800" b="1" dirty="0">
                <a:latin typeface="Times New Roman" charset="0"/>
                <a:ea typeface="Times New Roman" charset="0"/>
                <a:cs typeface="Times New Roman" charset="0"/>
              </a:rPr>
              <a:t>(</a:t>
            </a:r>
            <a:r>
              <a:rPr lang="en-US" altLang="zh-CN" sz="2800" b="1" dirty="0" err="1">
                <a:latin typeface="Times New Roman" charset="0"/>
                <a:ea typeface="Times New Roman" charset="0"/>
                <a:cs typeface="Times New Roman" charset="0"/>
              </a:rPr>
              <a:t>BiTNode</a:t>
            </a:r>
            <a:r>
              <a:rPr lang="en-US" altLang="zh-CN" sz="2800" b="1" dirty="0">
                <a:latin typeface="Times New Roman" charset="0"/>
                <a:ea typeface="Times New Roman" charset="0"/>
                <a:cs typeface="Times New Roman" charset="0"/>
              </a:rPr>
              <a:t>))))</a:t>
            </a:r>
          </a:p>
          <a:p>
            <a:pPr eaLnBrk="1" hangingPunct="1">
              <a:lnSpc>
                <a:spcPct val="120000"/>
              </a:lnSpc>
            </a:pPr>
            <a:r>
              <a:rPr lang="en-US" altLang="zh-CN" sz="2800" b="1" dirty="0">
                <a:latin typeface="Times New Roman" charset="0"/>
                <a:ea typeface="Times New Roman" charset="0"/>
                <a:cs typeface="Times New Roman" charset="0"/>
              </a:rPr>
              <a:t>        exit(OVERFLOW);</a:t>
            </a:r>
          </a:p>
          <a:p>
            <a:pPr eaLnBrk="1" hangingPunct="1">
              <a:lnSpc>
                <a:spcPct val="120000"/>
              </a:lnSpc>
            </a:pPr>
            <a:r>
              <a:rPr lang="en-US" altLang="zh-CN" sz="2800" b="1" dirty="0">
                <a:latin typeface="Times New Roman" charset="0"/>
                <a:ea typeface="Times New Roman" charset="0"/>
                <a:cs typeface="Times New Roman" charset="0"/>
              </a:rPr>
              <a:t>      T-&gt;data = </a:t>
            </a:r>
            <a:r>
              <a:rPr lang="en-US" altLang="zh-CN" sz="2800" b="1" dirty="0" err="1">
                <a:latin typeface="Times New Roman" charset="0"/>
                <a:ea typeface="Times New Roman" charset="0"/>
                <a:cs typeface="Times New Roman" charset="0"/>
              </a:rPr>
              <a:t>ch</a:t>
            </a:r>
            <a:r>
              <a:rPr lang="en-US" altLang="zh-CN" sz="2800" b="1" dirty="0">
                <a:latin typeface="Times New Roman" charset="0"/>
                <a:ea typeface="Times New Roman" charset="0"/>
                <a:cs typeface="Times New Roman" charset="0"/>
              </a:rPr>
              <a:t>;              // </a:t>
            </a:r>
            <a:r>
              <a:rPr lang="zh-CN" altLang="en-US" sz="2800" b="1" dirty="0">
                <a:latin typeface="Times New Roman" charset="0"/>
                <a:ea typeface="Times New Roman" charset="0"/>
                <a:cs typeface="Times New Roman" charset="0"/>
              </a:rPr>
              <a:t>生成根结点</a:t>
            </a:r>
          </a:p>
          <a:p>
            <a:pPr eaLnBrk="1" hangingPunct="1">
              <a:lnSpc>
                <a:spcPct val="120000"/>
              </a:lnSpc>
            </a:pPr>
            <a:r>
              <a:rPr lang="zh-CN" altLang="en-US" sz="2800" b="1" dirty="0">
                <a:latin typeface="Times New Roman" charset="0"/>
                <a:ea typeface="Times New Roman" charset="0"/>
                <a:cs typeface="Times New Roman" charset="0"/>
              </a:rPr>
              <a:t>      </a:t>
            </a:r>
            <a:r>
              <a:rPr lang="en-US" altLang="zh-CN" sz="2800" b="1" dirty="0" err="1">
                <a:solidFill>
                  <a:srgbClr val="0000FF"/>
                </a:solidFill>
                <a:latin typeface="Times New Roman" charset="0"/>
                <a:ea typeface="Times New Roman" charset="0"/>
                <a:cs typeface="Times New Roman" charset="0"/>
              </a:rPr>
              <a:t>CreateBiTree</a:t>
            </a:r>
            <a:r>
              <a:rPr lang="en-US" altLang="zh-CN" sz="2800" b="1" dirty="0">
                <a:solidFill>
                  <a:srgbClr val="008080"/>
                </a:solidFill>
                <a:latin typeface="Times New Roman" charset="0"/>
                <a:ea typeface="Times New Roman" charset="0"/>
                <a:cs typeface="Times New Roman" charset="0"/>
              </a:rPr>
              <a:t>(T-&gt;</a:t>
            </a:r>
            <a:r>
              <a:rPr lang="en-US" altLang="zh-CN" sz="2800" b="1" dirty="0" err="1">
                <a:solidFill>
                  <a:srgbClr val="008080"/>
                </a:solidFill>
                <a:latin typeface="Times New Roman" charset="0"/>
                <a:ea typeface="Times New Roman" charset="0"/>
                <a:cs typeface="Times New Roman" charset="0"/>
              </a:rPr>
              <a:t>lchild</a:t>
            </a:r>
            <a:r>
              <a:rPr lang="en-US" altLang="zh-CN" sz="2800" b="1" dirty="0">
                <a:solidFill>
                  <a:srgbClr val="008080"/>
                </a:solidFill>
                <a:latin typeface="Times New Roman" charset="0"/>
                <a:ea typeface="Times New Roman" charset="0"/>
                <a:cs typeface="Times New Roman" charset="0"/>
              </a:rPr>
              <a:t>)</a:t>
            </a:r>
            <a:r>
              <a:rPr lang="en-US" altLang="zh-CN" sz="2800" b="1" dirty="0">
                <a:latin typeface="Times New Roman" charset="0"/>
                <a:ea typeface="Times New Roman" charset="0"/>
                <a:cs typeface="Times New Roman" charset="0"/>
              </a:rPr>
              <a:t>;   // </a:t>
            </a:r>
            <a:r>
              <a:rPr lang="zh-CN" altLang="en-US" sz="2800" b="1" dirty="0">
                <a:latin typeface="Times New Roman" charset="0"/>
                <a:ea typeface="Times New Roman" charset="0"/>
                <a:cs typeface="Times New Roman" charset="0"/>
              </a:rPr>
              <a:t>构造左子树</a:t>
            </a:r>
          </a:p>
          <a:p>
            <a:pPr eaLnBrk="1" hangingPunct="1">
              <a:lnSpc>
                <a:spcPct val="120000"/>
              </a:lnSpc>
            </a:pPr>
            <a:r>
              <a:rPr lang="zh-CN" altLang="en-US" sz="2800" b="1" dirty="0">
                <a:latin typeface="Times New Roman" charset="0"/>
                <a:ea typeface="Times New Roman" charset="0"/>
                <a:cs typeface="Times New Roman" charset="0"/>
              </a:rPr>
              <a:t>      </a:t>
            </a:r>
            <a:r>
              <a:rPr lang="en-US" altLang="zh-CN" sz="2800" b="1" dirty="0" err="1">
                <a:solidFill>
                  <a:srgbClr val="0000FF"/>
                </a:solidFill>
                <a:latin typeface="Times New Roman" charset="0"/>
                <a:ea typeface="Times New Roman" charset="0"/>
                <a:cs typeface="Times New Roman" charset="0"/>
              </a:rPr>
              <a:t>CreateBiTree</a:t>
            </a:r>
            <a:r>
              <a:rPr lang="en-US" altLang="zh-CN" sz="2800" b="1" dirty="0">
                <a:solidFill>
                  <a:srgbClr val="008080"/>
                </a:solidFill>
                <a:latin typeface="Times New Roman" charset="0"/>
                <a:ea typeface="Times New Roman" charset="0"/>
                <a:cs typeface="Times New Roman" charset="0"/>
              </a:rPr>
              <a:t>(T-&gt;</a:t>
            </a:r>
            <a:r>
              <a:rPr lang="en-US" altLang="zh-CN" sz="2800" b="1" dirty="0" err="1">
                <a:solidFill>
                  <a:srgbClr val="008080"/>
                </a:solidFill>
                <a:latin typeface="Times New Roman" charset="0"/>
                <a:ea typeface="Times New Roman" charset="0"/>
                <a:cs typeface="Times New Roman" charset="0"/>
              </a:rPr>
              <a:t>rchild</a:t>
            </a:r>
            <a:r>
              <a:rPr lang="en-US" altLang="zh-CN" sz="2800" b="1" dirty="0">
                <a:solidFill>
                  <a:srgbClr val="008080"/>
                </a:solidFill>
                <a:latin typeface="Times New Roman" charset="0"/>
                <a:ea typeface="Times New Roman" charset="0"/>
                <a:cs typeface="Times New Roman" charset="0"/>
              </a:rPr>
              <a:t>)</a:t>
            </a:r>
            <a:r>
              <a:rPr lang="en-US" altLang="zh-CN" sz="2800" b="1" dirty="0">
                <a:latin typeface="Times New Roman" charset="0"/>
                <a:ea typeface="Times New Roman" charset="0"/>
                <a:cs typeface="Times New Roman" charset="0"/>
              </a:rPr>
              <a:t>;   // </a:t>
            </a:r>
            <a:r>
              <a:rPr lang="zh-CN" altLang="en-US" sz="2800" b="1" dirty="0">
                <a:latin typeface="Times New Roman" charset="0"/>
                <a:ea typeface="Times New Roman" charset="0"/>
                <a:cs typeface="Times New Roman" charset="0"/>
              </a:rPr>
              <a:t>构造右子树</a:t>
            </a:r>
          </a:p>
          <a:p>
            <a:pPr eaLnBrk="1" hangingPunct="1">
              <a:lnSpc>
                <a:spcPct val="120000"/>
              </a:lnSpc>
            </a:pPr>
            <a:r>
              <a:rPr lang="zh-CN" altLang="en-US" sz="2800" b="1" dirty="0">
                <a:latin typeface="Times New Roman" charset="0"/>
                <a:ea typeface="Times New Roman" charset="0"/>
                <a:cs typeface="Times New Roman" charset="0"/>
              </a:rPr>
              <a:t>    </a:t>
            </a:r>
            <a:r>
              <a:rPr lang="en-US" altLang="zh-CN" sz="2800" b="1" dirty="0">
                <a:latin typeface="Times New Roman" charset="0"/>
                <a:ea typeface="Times New Roman" charset="0"/>
                <a:cs typeface="Times New Roman" charset="0"/>
              </a:rPr>
              <a:t>}</a:t>
            </a:r>
          </a:p>
          <a:p>
            <a:pPr eaLnBrk="1" hangingPunct="1">
              <a:lnSpc>
                <a:spcPct val="120000"/>
              </a:lnSpc>
            </a:pPr>
            <a:r>
              <a:rPr lang="en-US" altLang="zh-CN" sz="2800" b="1" dirty="0">
                <a:latin typeface="Times New Roman" charset="0"/>
                <a:ea typeface="Times New Roman" charset="0"/>
                <a:cs typeface="Times New Roman" charset="0"/>
              </a:rPr>
              <a:t>    return OK;  } // </a:t>
            </a:r>
            <a:r>
              <a:rPr lang="en-US" altLang="zh-CN" sz="2800" b="1" dirty="0" err="1">
                <a:latin typeface="Times New Roman" charset="0"/>
                <a:ea typeface="Times New Roman" charset="0"/>
                <a:cs typeface="Times New Roman" charset="0"/>
              </a:rPr>
              <a:t>CreateBiTree</a:t>
            </a:r>
            <a:endParaRPr lang="en-US" altLang="zh-CN" sz="2800" b="1" dirty="0">
              <a:latin typeface="Times New Roman" charset="0"/>
              <a:ea typeface="Times New Roman" charset="0"/>
              <a:cs typeface="Times New Roman" charset="0"/>
            </a:endParaRPr>
          </a:p>
        </p:txBody>
      </p:sp>
      <p:sp>
        <p:nvSpPr>
          <p:cNvPr id="3"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遍历的应用</a:t>
            </a:r>
            <a:r>
              <a:rPr lang="en-US" altLang="zh-CN" kern="0"/>
              <a:t>——</a:t>
            </a:r>
            <a:r>
              <a:rPr lang="zh-CN" altLang="en-US" kern="0"/>
              <a:t>建立二叉树</a:t>
            </a:r>
          </a:p>
        </p:txBody>
      </p:sp>
    </p:spTree>
    <p:extLst>
      <p:ext uri="{BB962C8B-B14F-4D97-AF65-F5344CB8AC3E}">
        <p14:creationId xmlns:p14="http://schemas.microsoft.com/office/powerpoint/2010/main" val="11928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Text Box 2"/>
          <p:cNvSpPr txBox="1">
            <a:spLocks noChangeArrowheads="1"/>
          </p:cNvSpPr>
          <p:nvPr/>
        </p:nvSpPr>
        <p:spPr bwMode="auto">
          <a:xfrm>
            <a:off x="2171075" y="1862047"/>
            <a:ext cx="6096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pPr>
            <a:r>
              <a:rPr lang="en-US" altLang="zh-CN" sz="4000" b="1">
                <a:solidFill>
                  <a:srgbClr val="FF9933"/>
                </a:solidFill>
                <a:ea typeface="楷体_GB2312" charset="0"/>
              </a:rPr>
              <a:t>A  B </a:t>
            </a:r>
            <a:r>
              <a:rPr lang="en-US" altLang="zh-CN" sz="4000">
                <a:solidFill>
                  <a:srgbClr val="FF9933"/>
                </a:solidFill>
                <a:ea typeface="楷体_GB2312" charset="0"/>
              </a:rPr>
              <a:t>    </a:t>
            </a:r>
            <a:r>
              <a:rPr lang="en-US" altLang="zh-CN" sz="4000" b="1">
                <a:solidFill>
                  <a:srgbClr val="FF9933"/>
                </a:solidFill>
                <a:ea typeface="楷体_GB2312" charset="0"/>
              </a:rPr>
              <a:t>C</a:t>
            </a:r>
            <a:r>
              <a:rPr lang="en-US" altLang="zh-CN" sz="4000">
                <a:solidFill>
                  <a:srgbClr val="FF9933"/>
                </a:solidFill>
                <a:ea typeface="楷体_GB2312" charset="0"/>
              </a:rPr>
              <a:t>          </a:t>
            </a:r>
            <a:r>
              <a:rPr lang="en-US" altLang="zh-CN" sz="4000" smtClean="0">
                <a:solidFill>
                  <a:srgbClr val="FF9933"/>
                </a:solidFill>
                <a:ea typeface="楷体_GB2312" charset="0"/>
              </a:rPr>
              <a:t>    </a:t>
            </a:r>
            <a:r>
              <a:rPr lang="en-US" altLang="zh-CN" sz="4000" b="1" smtClean="0">
                <a:solidFill>
                  <a:srgbClr val="FF9933"/>
                </a:solidFill>
                <a:ea typeface="楷体_GB2312" charset="0"/>
              </a:rPr>
              <a:t>D</a:t>
            </a:r>
            <a:r>
              <a:rPr lang="en-US" altLang="zh-CN" sz="4000" smtClean="0">
                <a:solidFill>
                  <a:srgbClr val="FF9933"/>
                </a:solidFill>
                <a:ea typeface="楷体_GB2312" charset="0"/>
              </a:rPr>
              <a:t>   </a:t>
            </a:r>
            <a:endParaRPr lang="en-US" altLang="zh-CN"/>
          </a:p>
        </p:txBody>
      </p:sp>
      <p:sp>
        <p:nvSpPr>
          <p:cNvPr id="455683" name="Rectangle 3"/>
          <p:cNvSpPr>
            <a:spLocks noChangeArrowheads="1"/>
          </p:cNvSpPr>
          <p:nvPr/>
        </p:nvSpPr>
        <p:spPr bwMode="auto">
          <a:xfrm>
            <a:off x="3198982" y="2072390"/>
            <a:ext cx="3556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a:t>
            </a:r>
          </a:p>
        </p:txBody>
      </p:sp>
      <p:sp>
        <p:nvSpPr>
          <p:cNvPr id="455684" name="Rectangle 4"/>
          <p:cNvSpPr>
            <a:spLocks noChangeArrowheads="1"/>
          </p:cNvSpPr>
          <p:nvPr/>
        </p:nvSpPr>
        <p:spPr bwMode="auto">
          <a:xfrm>
            <a:off x="4345920" y="2072390"/>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a:t>
            </a:r>
          </a:p>
        </p:txBody>
      </p:sp>
      <p:sp>
        <p:nvSpPr>
          <p:cNvPr id="455685" name="Rectangle 5"/>
          <p:cNvSpPr>
            <a:spLocks noChangeArrowheads="1"/>
          </p:cNvSpPr>
          <p:nvPr/>
        </p:nvSpPr>
        <p:spPr bwMode="auto">
          <a:xfrm>
            <a:off x="4990475" y="2072390"/>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a:t>
            </a:r>
          </a:p>
        </p:txBody>
      </p:sp>
      <p:sp>
        <p:nvSpPr>
          <p:cNvPr id="455686" name="Rectangle 6"/>
          <p:cNvSpPr>
            <a:spLocks noChangeArrowheads="1"/>
          </p:cNvSpPr>
          <p:nvPr/>
        </p:nvSpPr>
        <p:spPr bwMode="auto">
          <a:xfrm>
            <a:off x="5981075" y="2072390"/>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a:t>
            </a:r>
          </a:p>
        </p:txBody>
      </p:sp>
      <p:sp>
        <p:nvSpPr>
          <p:cNvPr id="455687" name="Rectangle 7"/>
          <p:cNvSpPr>
            <a:spLocks noChangeArrowheads="1"/>
          </p:cNvSpPr>
          <p:nvPr/>
        </p:nvSpPr>
        <p:spPr bwMode="auto">
          <a:xfrm>
            <a:off x="6514475" y="2072390"/>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a:t>
            </a:r>
          </a:p>
        </p:txBody>
      </p:sp>
      <p:sp>
        <p:nvSpPr>
          <p:cNvPr id="455688" name="Rectangle 8"/>
          <p:cNvSpPr>
            <a:spLocks noChangeArrowheads="1"/>
          </p:cNvSpPr>
          <p:nvPr/>
        </p:nvSpPr>
        <p:spPr bwMode="auto">
          <a:xfrm>
            <a:off x="3230209" y="2072390"/>
            <a:ext cx="304800" cy="381000"/>
          </a:xfrm>
          <a:prstGeom prst="rect">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689" name="Rectangle 9"/>
          <p:cNvSpPr>
            <a:spLocks noChangeArrowheads="1"/>
          </p:cNvSpPr>
          <p:nvPr/>
        </p:nvSpPr>
        <p:spPr bwMode="auto">
          <a:xfrm>
            <a:off x="4343956" y="2072629"/>
            <a:ext cx="304800" cy="381000"/>
          </a:xfrm>
          <a:prstGeom prst="rect">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690" name="Rectangle 10"/>
          <p:cNvSpPr>
            <a:spLocks noChangeArrowheads="1"/>
          </p:cNvSpPr>
          <p:nvPr/>
        </p:nvSpPr>
        <p:spPr bwMode="auto">
          <a:xfrm>
            <a:off x="4972929" y="2069216"/>
            <a:ext cx="304800" cy="381000"/>
          </a:xfrm>
          <a:prstGeom prst="rect">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691" name="Rectangle 11"/>
          <p:cNvSpPr>
            <a:spLocks noChangeArrowheads="1"/>
          </p:cNvSpPr>
          <p:nvPr/>
        </p:nvSpPr>
        <p:spPr bwMode="auto">
          <a:xfrm>
            <a:off x="5960166" y="2054928"/>
            <a:ext cx="304800" cy="381000"/>
          </a:xfrm>
          <a:prstGeom prst="rect">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692" name="Rectangle 12"/>
          <p:cNvSpPr>
            <a:spLocks noChangeArrowheads="1"/>
          </p:cNvSpPr>
          <p:nvPr/>
        </p:nvSpPr>
        <p:spPr bwMode="auto">
          <a:xfrm>
            <a:off x="6524000" y="2054928"/>
            <a:ext cx="304800" cy="381000"/>
          </a:xfrm>
          <a:prstGeom prst="rect">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693" name="Text Box 13"/>
          <p:cNvSpPr txBox="1">
            <a:spLocks noChangeArrowheads="1"/>
          </p:cNvSpPr>
          <p:nvPr/>
        </p:nvSpPr>
        <p:spPr bwMode="auto">
          <a:xfrm>
            <a:off x="2171075" y="1919990"/>
            <a:ext cx="48763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ltLang="zh-CN" sz="4000" b="1" dirty="0">
                <a:solidFill>
                  <a:srgbClr val="FF3300"/>
                </a:solidFill>
              </a:rPr>
              <a:t>A</a:t>
            </a:r>
            <a:endParaRPr lang="en-US" altLang="zh-CN" dirty="0"/>
          </a:p>
        </p:txBody>
      </p:sp>
      <p:sp>
        <p:nvSpPr>
          <p:cNvPr id="455694" name="Text Box 14"/>
          <p:cNvSpPr txBox="1">
            <a:spLocks noChangeArrowheads="1"/>
          </p:cNvSpPr>
          <p:nvPr/>
        </p:nvSpPr>
        <p:spPr bwMode="auto">
          <a:xfrm>
            <a:off x="2668234" y="1919990"/>
            <a:ext cx="6111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r>
              <a:rPr lang="en-US" altLang="zh-CN" sz="4000" b="1">
                <a:solidFill>
                  <a:srgbClr val="FF3300"/>
                </a:solidFill>
              </a:rPr>
              <a:t>B</a:t>
            </a:r>
            <a:endParaRPr lang="en-US" altLang="zh-CN"/>
          </a:p>
        </p:txBody>
      </p:sp>
      <p:sp>
        <p:nvSpPr>
          <p:cNvPr id="455695" name="Text Box 15"/>
          <p:cNvSpPr txBox="1">
            <a:spLocks noChangeArrowheads="1"/>
          </p:cNvSpPr>
          <p:nvPr/>
        </p:nvSpPr>
        <p:spPr bwMode="auto">
          <a:xfrm>
            <a:off x="3597288" y="1918452"/>
            <a:ext cx="48763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ltLang="zh-CN" sz="4000" b="1" dirty="0">
                <a:solidFill>
                  <a:srgbClr val="FF3300"/>
                </a:solidFill>
              </a:rPr>
              <a:t>C</a:t>
            </a:r>
            <a:endParaRPr lang="en-US" altLang="zh-CN" dirty="0"/>
          </a:p>
        </p:txBody>
      </p:sp>
      <p:sp>
        <p:nvSpPr>
          <p:cNvPr id="455696" name="Text Box 16"/>
          <p:cNvSpPr txBox="1">
            <a:spLocks noChangeArrowheads="1"/>
          </p:cNvSpPr>
          <p:nvPr/>
        </p:nvSpPr>
        <p:spPr bwMode="auto">
          <a:xfrm>
            <a:off x="5448334" y="1918452"/>
            <a:ext cx="48763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ltLang="zh-CN" sz="4000" b="1" dirty="0">
                <a:solidFill>
                  <a:srgbClr val="FF3300"/>
                </a:solidFill>
              </a:rPr>
              <a:t>D</a:t>
            </a:r>
            <a:endParaRPr lang="en-US" altLang="zh-CN" dirty="0"/>
          </a:p>
        </p:txBody>
      </p:sp>
      <p:sp>
        <p:nvSpPr>
          <p:cNvPr id="455697" name="Text Box 17"/>
          <p:cNvSpPr txBox="1">
            <a:spLocks noChangeArrowheads="1"/>
          </p:cNvSpPr>
          <p:nvPr/>
        </p:nvSpPr>
        <p:spPr bwMode="auto">
          <a:xfrm>
            <a:off x="1469400" y="1126240"/>
            <a:ext cx="6127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zh-CN" altLang="en-US" sz="3600">
                <a:solidFill>
                  <a:schemeClr val="bg2"/>
                </a:solidFill>
                <a:latin typeface="楷体_GB2312" charset="0"/>
                <a:ea typeface="楷体_GB2312" charset="0"/>
              </a:rPr>
              <a:t>上页算法执行过程举例如下：</a:t>
            </a:r>
            <a:endParaRPr lang="zh-CN" altLang="en-US">
              <a:solidFill>
                <a:schemeClr val="bg2"/>
              </a:solidFill>
            </a:endParaRPr>
          </a:p>
        </p:txBody>
      </p:sp>
      <p:sp>
        <p:nvSpPr>
          <p:cNvPr id="455698" name="Text Box 18"/>
          <p:cNvSpPr txBox="1">
            <a:spLocks noChangeArrowheads="1"/>
          </p:cNvSpPr>
          <p:nvPr/>
        </p:nvSpPr>
        <p:spPr bwMode="auto">
          <a:xfrm>
            <a:off x="4838076" y="3671004"/>
            <a:ext cx="1082675" cy="584775"/>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r>
              <a:rPr lang="en-US" altLang="zh-CN" sz="3200" b="1">
                <a:solidFill>
                  <a:schemeClr val="tx2"/>
                </a:solidFill>
              </a:rPr>
              <a:t>A</a:t>
            </a:r>
            <a:endParaRPr lang="en-US" altLang="zh-CN"/>
          </a:p>
        </p:txBody>
      </p:sp>
      <p:sp>
        <p:nvSpPr>
          <p:cNvPr id="455699" name="Line 19"/>
          <p:cNvSpPr>
            <a:spLocks noChangeShapeType="1"/>
          </p:cNvSpPr>
          <p:nvPr/>
        </p:nvSpPr>
        <p:spPr bwMode="auto">
          <a:xfrm flipH="1">
            <a:off x="5142875" y="3671003"/>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700" name="Line 20"/>
          <p:cNvSpPr>
            <a:spLocks noChangeShapeType="1"/>
          </p:cNvSpPr>
          <p:nvPr/>
        </p:nvSpPr>
        <p:spPr bwMode="auto">
          <a:xfrm>
            <a:off x="5600075" y="3671003"/>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701" name="Line 21"/>
          <p:cNvSpPr>
            <a:spLocks noChangeShapeType="1"/>
          </p:cNvSpPr>
          <p:nvPr/>
        </p:nvSpPr>
        <p:spPr bwMode="auto">
          <a:xfrm>
            <a:off x="4761875" y="3137603"/>
            <a:ext cx="609600" cy="533400"/>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702" name="Text Box 22"/>
          <p:cNvSpPr txBox="1">
            <a:spLocks noChangeArrowheads="1"/>
          </p:cNvSpPr>
          <p:nvPr/>
        </p:nvSpPr>
        <p:spPr bwMode="auto">
          <a:xfrm>
            <a:off x="4349125" y="2758191"/>
            <a:ext cx="4154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ltLang="zh-CN" sz="3600" b="1">
                <a:solidFill>
                  <a:schemeClr val="tx2"/>
                </a:solidFill>
              </a:rPr>
              <a:t>T</a:t>
            </a:r>
            <a:endParaRPr lang="en-US" altLang="zh-CN"/>
          </a:p>
        </p:txBody>
      </p:sp>
      <p:sp>
        <p:nvSpPr>
          <p:cNvPr id="455703" name="Text Box 23"/>
          <p:cNvSpPr txBox="1">
            <a:spLocks noChangeArrowheads="1"/>
          </p:cNvSpPr>
          <p:nvPr/>
        </p:nvSpPr>
        <p:spPr bwMode="auto">
          <a:xfrm>
            <a:off x="3314076" y="4815591"/>
            <a:ext cx="1082675" cy="584775"/>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r>
              <a:rPr lang="en-US" altLang="zh-CN" sz="3200" b="1">
                <a:solidFill>
                  <a:schemeClr val="tx2"/>
                </a:solidFill>
              </a:rPr>
              <a:t>B</a:t>
            </a:r>
            <a:endParaRPr lang="en-US" altLang="zh-CN"/>
          </a:p>
        </p:txBody>
      </p:sp>
      <p:sp>
        <p:nvSpPr>
          <p:cNvPr id="455704" name="Line 24"/>
          <p:cNvSpPr>
            <a:spLocks noChangeShapeType="1"/>
          </p:cNvSpPr>
          <p:nvPr/>
        </p:nvSpPr>
        <p:spPr bwMode="auto">
          <a:xfrm flipH="1">
            <a:off x="3618875" y="481559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705" name="Line 25"/>
          <p:cNvSpPr>
            <a:spLocks noChangeShapeType="1"/>
          </p:cNvSpPr>
          <p:nvPr/>
        </p:nvSpPr>
        <p:spPr bwMode="auto">
          <a:xfrm>
            <a:off x="4076075" y="481559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706" name="Text Box 26"/>
          <p:cNvSpPr txBox="1">
            <a:spLocks noChangeArrowheads="1"/>
          </p:cNvSpPr>
          <p:nvPr/>
        </p:nvSpPr>
        <p:spPr bwMode="auto">
          <a:xfrm>
            <a:off x="4609476" y="5958591"/>
            <a:ext cx="1082675" cy="584775"/>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r>
              <a:rPr lang="en-US" altLang="zh-CN" sz="3200" b="1">
                <a:solidFill>
                  <a:schemeClr val="tx2"/>
                </a:solidFill>
              </a:rPr>
              <a:t>C</a:t>
            </a:r>
            <a:endParaRPr lang="en-US" altLang="zh-CN"/>
          </a:p>
        </p:txBody>
      </p:sp>
      <p:sp>
        <p:nvSpPr>
          <p:cNvPr id="455707" name="Line 27"/>
          <p:cNvSpPr>
            <a:spLocks noChangeShapeType="1"/>
          </p:cNvSpPr>
          <p:nvPr/>
        </p:nvSpPr>
        <p:spPr bwMode="auto">
          <a:xfrm flipH="1">
            <a:off x="4914275" y="595859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708" name="Line 28"/>
          <p:cNvSpPr>
            <a:spLocks noChangeShapeType="1"/>
          </p:cNvSpPr>
          <p:nvPr/>
        </p:nvSpPr>
        <p:spPr bwMode="auto">
          <a:xfrm>
            <a:off x="5371475" y="595859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709" name="Text Box 29"/>
          <p:cNvSpPr txBox="1">
            <a:spLocks noChangeArrowheads="1"/>
          </p:cNvSpPr>
          <p:nvPr/>
        </p:nvSpPr>
        <p:spPr bwMode="auto">
          <a:xfrm>
            <a:off x="6362076" y="4815591"/>
            <a:ext cx="1082675" cy="584775"/>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r>
              <a:rPr lang="en-US" altLang="zh-CN" sz="3200" b="1">
                <a:solidFill>
                  <a:schemeClr val="tx2"/>
                </a:solidFill>
              </a:rPr>
              <a:t>D</a:t>
            </a:r>
            <a:endParaRPr lang="en-US" altLang="zh-CN"/>
          </a:p>
        </p:txBody>
      </p:sp>
      <p:sp>
        <p:nvSpPr>
          <p:cNvPr id="455710" name="Line 30"/>
          <p:cNvSpPr>
            <a:spLocks noChangeShapeType="1"/>
          </p:cNvSpPr>
          <p:nvPr/>
        </p:nvSpPr>
        <p:spPr bwMode="auto">
          <a:xfrm flipH="1">
            <a:off x="6666875" y="481559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711" name="Line 31"/>
          <p:cNvSpPr>
            <a:spLocks noChangeShapeType="1"/>
          </p:cNvSpPr>
          <p:nvPr/>
        </p:nvSpPr>
        <p:spPr bwMode="auto">
          <a:xfrm>
            <a:off x="7124075" y="481559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712" name="Line 32"/>
          <p:cNvSpPr>
            <a:spLocks noChangeShapeType="1"/>
          </p:cNvSpPr>
          <p:nvPr/>
        </p:nvSpPr>
        <p:spPr bwMode="auto">
          <a:xfrm flipH="1">
            <a:off x="3847475" y="3977390"/>
            <a:ext cx="1143000" cy="838200"/>
          </a:xfrm>
          <a:prstGeom prst="line">
            <a:avLst/>
          </a:prstGeom>
          <a:noFill/>
          <a:ln w="38100" cap="sq">
            <a:solidFill>
              <a:schemeClr val="tx2"/>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713" name="Text Box 33"/>
          <p:cNvSpPr txBox="1">
            <a:spLocks noChangeArrowheads="1"/>
          </p:cNvSpPr>
          <p:nvPr/>
        </p:nvSpPr>
        <p:spPr bwMode="auto">
          <a:xfrm>
            <a:off x="3245813" y="4875915"/>
            <a:ext cx="4299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ltLang="zh-CN" sz="4000" b="1">
                <a:solidFill>
                  <a:schemeClr val="tx2"/>
                </a:solidFill>
              </a:rPr>
              <a:t>^</a:t>
            </a:r>
            <a:endParaRPr lang="en-US" altLang="zh-CN"/>
          </a:p>
        </p:txBody>
      </p:sp>
      <p:sp>
        <p:nvSpPr>
          <p:cNvPr id="455714" name="Line 34"/>
          <p:cNvSpPr>
            <a:spLocks noChangeShapeType="1"/>
          </p:cNvSpPr>
          <p:nvPr/>
        </p:nvSpPr>
        <p:spPr bwMode="auto">
          <a:xfrm>
            <a:off x="4228475" y="5120390"/>
            <a:ext cx="914400" cy="8382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715" name="Text Box 35"/>
          <p:cNvSpPr txBox="1">
            <a:spLocks noChangeArrowheads="1"/>
          </p:cNvSpPr>
          <p:nvPr/>
        </p:nvSpPr>
        <p:spPr bwMode="auto">
          <a:xfrm>
            <a:off x="4533275" y="6018915"/>
            <a:ext cx="4299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ltLang="zh-CN" sz="4000" b="1">
                <a:solidFill>
                  <a:schemeClr val="tx2"/>
                </a:solidFill>
              </a:rPr>
              <a:t>^</a:t>
            </a:r>
            <a:endParaRPr lang="en-US" altLang="zh-CN"/>
          </a:p>
        </p:txBody>
      </p:sp>
      <p:sp>
        <p:nvSpPr>
          <p:cNvPr id="455716" name="Text Box 36"/>
          <p:cNvSpPr txBox="1">
            <a:spLocks noChangeArrowheads="1"/>
          </p:cNvSpPr>
          <p:nvPr/>
        </p:nvSpPr>
        <p:spPr bwMode="auto">
          <a:xfrm>
            <a:off x="5295275" y="6018915"/>
            <a:ext cx="4299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ltLang="zh-CN" sz="4000" b="1">
                <a:solidFill>
                  <a:schemeClr val="tx2"/>
                </a:solidFill>
              </a:rPr>
              <a:t>^</a:t>
            </a:r>
            <a:endParaRPr lang="en-US" altLang="zh-CN"/>
          </a:p>
        </p:txBody>
      </p:sp>
      <p:sp>
        <p:nvSpPr>
          <p:cNvPr id="455717" name="Line 37"/>
          <p:cNvSpPr>
            <a:spLocks noChangeShapeType="1"/>
          </p:cNvSpPr>
          <p:nvPr/>
        </p:nvSpPr>
        <p:spPr bwMode="auto">
          <a:xfrm>
            <a:off x="5752475" y="3977390"/>
            <a:ext cx="1143000" cy="8382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718" name="Text Box 38"/>
          <p:cNvSpPr txBox="1">
            <a:spLocks noChangeArrowheads="1"/>
          </p:cNvSpPr>
          <p:nvPr/>
        </p:nvSpPr>
        <p:spPr bwMode="auto">
          <a:xfrm>
            <a:off x="6285875" y="4875915"/>
            <a:ext cx="4299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ltLang="zh-CN" sz="4000" b="1">
                <a:solidFill>
                  <a:schemeClr val="tx2"/>
                </a:solidFill>
              </a:rPr>
              <a:t>^</a:t>
            </a:r>
            <a:endParaRPr lang="en-US" altLang="zh-CN"/>
          </a:p>
        </p:txBody>
      </p:sp>
      <p:sp>
        <p:nvSpPr>
          <p:cNvPr id="455719" name="Text Box 39"/>
          <p:cNvSpPr txBox="1">
            <a:spLocks noChangeArrowheads="1"/>
          </p:cNvSpPr>
          <p:nvPr/>
        </p:nvSpPr>
        <p:spPr bwMode="auto">
          <a:xfrm>
            <a:off x="7025650" y="4875915"/>
            <a:ext cx="4299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ltLang="zh-CN" sz="4000" b="1">
                <a:solidFill>
                  <a:schemeClr val="tx2"/>
                </a:solidFill>
              </a:rPr>
              <a:t>^</a:t>
            </a:r>
            <a:endParaRPr lang="en-US" altLang="zh-CN"/>
          </a:p>
        </p:txBody>
      </p:sp>
      <p:sp>
        <p:nvSpPr>
          <p:cNvPr id="455720" name="Line 40"/>
          <p:cNvSpPr>
            <a:spLocks noChangeShapeType="1"/>
          </p:cNvSpPr>
          <p:nvPr/>
        </p:nvSpPr>
        <p:spPr bwMode="auto">
          <a:xfrm>
            <a:off x="3136275" y="4232978"/>
            <a:ext cx="609600" cy="533400"/>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721" name="Text Box 41"/>
          <p:cNvSpPr txBox="1">
            <a:spLocks noChangeArrowheads="1"/>
          </p:cNvSpPr>
          <p:nvPr/>
        </p:nvSpPr>
        <p:spPr bwMode="auto">
          <a:xfrm>
            <a:off x="2723525" y="3853566"/>
            <a:ext cx="4154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ltLang="zh-CN" sz="3600" b="1">
                <a:solidFill>
                  <a:schemeClr val="tx2"/>
                </a:solidFill>
              </a:rPr>
              <a:t>T</a:t>
            </a:r>
            <a:endParaRPr lang="en-US" altLang="zh-CN"/>
          </a:p>
        </p:txBody>
      </p:sp>
      <p:sp>
        <p:nvSpPr>
          <p:cNvPr id="455722" name="Line 42"/>
          <p:cNvSpPr>
            <a:spLocks noChangeShapeType="1"/>
          </p:cNvSpPr>
          <p:nvPr/>
        </p:nvSpPr>
        <p:spPr bwMode="auto">
          <a:xfrm flipH="1">
            <a:off x="5315914" y="5295015"/>
            <a:ext cx="73025" cy="647700"/>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723" name="Text Box 43"/>
          <p:cNvSpPr txBox="1">
            <a:spLocks noChangeArrowheads="1"/>
          </p:cNvSpPr>
          <p:nvPr/>
        </p:nvSpPr>
        <p:spPr bwMode="auto">
          <a:xfrm>
            <a:off x="5100013" y="4790191"/>
            <a:ext cx="4154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ltLang="zh-CN" sz="3600" b="1">
                <a:solidFill>
                  <a:schemeClr val="tx2"/>
                </a:solidFill>
              </a:rPr>
              <a:t>T</a:t>
            </a:r>
            <a:endParaRPr lang="en-US" altLang="zh-CN"/>
          </a:p>
        </p:txBody>
      </p:sp>
      <p:sp>
        <p:nvSpPr>
          <p:cNvPr id="455724" name="Line 44"/>
          <p:cNvSpPr>
            <a:spLocks noChangeShapeType="1"/>
          </p:cNvSpPr>
          <p:nvPr/>
        </p:nvSpPr>
        <p:spPr bwMode="auto">
          <a:xfrm flipH="1">
            <a:off x="7044701" y="3801179"/>
            <a:ext cx="123825" cy="917575"/>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5725" name="Text Box 45"/>
          <p:cNvSpPr txBox="1">
            <a:spLocks noChangeArrowheads="1"/>
          </p:cNvSpPr>
          <p:nvPr/>
        </p:nvSpPr>
        <p:spPr bwMode="auto">
          <a:xfrm>
            <a:off x="6755775" y="3421766"/>
            <a:ext cx="4154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ltLang="zh-CN" sz="3600" b="1">
                <a:solidFill>
                  <a:schemeClr val="tx2"/>
                </a:solidFill>
              </a:rPr>
              <a:t>T</a:t>
            </a:r>
            <a:endParaRPr lang="en-US" altLang="zh-CN"/>
          </a:p>
        </p:txBody>
      </p:sp>
      <p:sp>
        <p:nvSpPr>
          <p:cNvPr id="46"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遍历的应用</a:t>
            </a:r>
            <a:r>
              <a:rPr lang="en-US" altLang="zh-CN" kern="0"/>
              <a:t>——</a:t>
            </a:r>
            <a:r>
              <a:rPr lang="zh-CN" altLang="en-US" kern="0"/>
              <a:t>建立二叉树</a:t>
            </a:r>
          </a:p>
        </p:txBody>
      </p:sp>
    </p:spTree>
    <p:extLst>
      <p:ext uri="{BB962C8B-B14F-4D97-AF65-F5344CB8AC3E}">
        <p14:creationId xmlns:p14="http://schemas.microsoft.com/office/powerpoint/2010/main" val="743830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55693"/>
                                        </p:tgtEl>
                                        <p:attrNameLst>
                                          <p:attrName>style.visibility</p:attrName>
                                        </p:attrNameLst>
                                      </p:cBhvr>
                                      <p:to>
                                        <p:strVal val="visible"/>
                                      </p:to>
                                    </p:set>
                                    <p:anim calcmode="lin" valueType="num">
                                      <p:cBhvr>
                                        <p:cTn id="7" dur="500" fill="hold"/>
                                        <p:tgtEl>
                                          <p:spTgt spid="455693"/>
                                        </p:tgtEl>
                                        <p:attrNameLst>
                                          <p:attrName>ppt_x</p:attrName>
                                        </p:attrNameLst>
                                      </p:cBhvr>
                                      <p:tavLst>
                                        <p:tav tm="0">
                                          <p:val>
                                            <p:strVal val="#ppt_x-#ppt_w/2"/>
                                          </p:val>
                                        </p:tav>
                                        <p:tav tm="100000">
                                          <p:val>
                                            <p:strVal val="#ppt_x"/>
                                          </p:val>
                                        </p:tav>
                                      </p:tavLst>
                                    </p:anim>
                                    <p:anim calcmode="lin" valueType="num">
                                      <p:cBhvr>
                                        <p:cTn id="8" dur="500" fill="hold"/>
                                        <p:tgtEl>
                                          <p:spTgt spid="455693"/>
                                        </p:tgtEl>
                                        <p:attrNameLst>
                                          <p:attrName>ppt_y</p:attrName>
                                        </p:attrNameLst>
                                      </p:cBhvr>
                                      <p:tavLst>
                                        <p:tav tm="0">
                                          <p:val>
                                            <p:strVal val="#ppt_y"/>
                                          </p:val>
                                        </p:tav>
                                        <p:tav tm="100000">
                                          <p:val>
                                            <p:strVal val="#ppt_y"/>
                                          </p:val>
                                        </p:tav>
                                      </p:tavLst>
                                    </p:anim>
                                    <p:anim calcmode="lin" valueType="num">
                                      <p:cBhvr>
                                        <p:cTn id="9" dur="500" fill="hold"/>
                                        <p:tgtEl>
                                          <p:spTgt spid="455693"/>
                                        </p:tgtEl>
                                        <p:attrNameLst>
                                          <p:attrName>ppt_w</p:attrName>
                                        </p:attrNameLst>
                                      </p:cBhvr>
                                      <p:tavLst>
                                        <p:tav tm="0">
                                          <p:val>
                                            <p:fltVal val="0"/>
                                          </p:val>
                                        </p:tav>
                                        <p:tav tm="100000">
                                          <p:val>
                                            <p:strVal val="#ppt_w"/>
                                          </p:val>
                                        </p:tav>
                                      </p:tavLst>
                                    </p:anim>
                                    <p:anim calcmode="lin" valueType="num">
                                      <p:cBhvr>
                                        <p:cTn id="10" dur="500" fill="hold"/>
                                        <p:tgtEl>
                                          <p:spTgt spid="45569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455702"/>
                                        </p:tgtEl>
                                        <p:attrNameLst>
                                          <p:attrName>style.visibility</p:attrName>
                                        </p:attrNameLst>
                                      </p:cBhvr>
                                      <p:to>
                                        <p:strVal val="visible"/>
                                      </p:to>
                                    </p:set>
                                    <p:anim calcmode="lin" valueType="num">
                                      <p:cBhvr>
                                        <p:cTn id="15" dur="500" fill="hold"/>
                                        <p:tgtEl>
                                          <p:spTgt spid="455702"/>
                                        </p:tgtEl>
                                        <p:attrNameLst>
                                          <p:attrName>ppt_x</p:attrName>
                                        </p:attrNameLst>
                                      </p:cBhvr>
                                      <p:tavLst>
                                        <p:tav tm="0">
                                          <p:val>
                                            <p:strVal val="#ppt_x"/>
                                          </p:val>
                                        </p:tav>
                                        <p:tav tm="100000">
                                          <p:val>
                                            <p:strVal val="#ppt_x"/>
                                          </p:val>
                                        </p:tav>
                                      </p:tavLst>
                                    </p:anim>
                                    <p:anim calcmode="lin" valueType="num">
                                      <p:cBhvr>
                                        <p:cTn id="16" dur="500" fill="hold"/>
                                        <p:tgtEl>
                                          <p:spTgt spid="455702"/>
                                        </p:tgtEl>
                                        <p:attrNameLst>
                                          <p:attrName>ppt_y</p:attrName>
                                        </p:attrNameLst>
                                      </p:cBhvr>
                                      <p:tavLst>
                                        <p:tav tm="0">
                                          <p:val>
                                            <p:strVal val="#ppt_y-#ppt_h/2"/>
                                          </p:val>
                                        </p:tav>
                                        <p:tav tm="100000">
                                          <p:val>
                                            <p:strVal val="#ppt_y"/>
                                          </p:val>
                                        </p:tav>
                                      </p:tavLst>
                                    </p:anim>
                                    <p:anim calcmode="lin" valueType="num">
                                      <p:cBhvr>
                                        <p:cTn id="17" dur="500" fill="hold"/>
                                        <p:tgtEl>
                                          <p:spTgt spid="455702"/>
                                        </p:tgtEl>
                                        <p:attrNameLst>
                                          <p:attrName>ppt_w</p:attrName>
                                        </p:attrNameLst>
                                      </p:cBhvr>
                                      <p:tavLst>
                                        <p:tav tm="0">
                                          <p:val>
                                            <p:strVal val="#ppt_w"/>
                                          </p:val>
                                        </p:tav>
                                        <p:tav tm="100000">
                                          <p:val>
                                            <p:strVal val="#ppt_w"/>
                                          </p:val>
                                        </p:tav>
                                      </p:tavLst>
                                    </p:anim>
                                    <p:anim calcmode="lin" valueType="num">
                                      <p:cBhvr>
                                        <p:cTn id="18" dur="500" fill="hold"/>
                                        <p:tgtEl>
                                          <p:spTgt spid="455702"/>
                                        </p:tgtEl>
                                        <p:attrNameLst>
                                          <p:attrName>ppt_h</p:attrName>
                                        </p:attrNameLst>
                                      </p:cBhvr>
                                      <p:tavLst>
                                        <p:tav tm="0">
                                          <p:val>
                                            <p:fltVal val="0"/>
                                          </p:val>
                                        </p:tav>
                                        <p:tav tm="100000">
                                          <p:val>
                                            <p:strVal val="#ppt_h"/>
                                          </p:val>
                                        </p:tav>
                                      </p:tavLst>
                                    </p:anim>
                                  </p:childTnLst>
                                </p:cTn>
                              </p:par>
                            </p:childTnLst>
                          </p:cTn>
                        </p:par>
                        <p:par>
                          <p:cTn id="19" fill="hold" nodeType="afterGroup">
                            <p:stCondLst>
                              <p:cond delay="500"/>
                            </p:stCondLst>
                            <p:childTnLst>
                              <p:par>
                                <p:cTn id="20" presetID="17" presetClass="entr" presetSubtype="1" fill="hold" grpId="0" nodeType="afterEffect">
                                  <p:stCondLst>
                                    <p:cond delay="0"/>
                                  </p:stCondLst>
                                  <p:childTnLst>
                                    <p:set>
                                      <p:cBhvr>
                                        <p:cTn id="21" dur="1" fill="hold">
                                          <p:stCondLst>
                                            <p:cond delay="0"/>
                                          </p:stCondLst>
                                        </p:cTn>
                                        <p:tgtEl>
                                          <p:spTgt spid="455701"/>
                                        </p:tgtEl>
                                        <p:attrNameLst>
                                          <p:attrName>style.visibility</p:attrName>
                                        </p:attrNameLst>
                                      </p:cBhvr>
                                      <p:to>
                                        <p:strVal val="visible"/>
                                      </p:to>
                                    </p:set>
                                    <p:anim calcmode="lin" valueType="num">
                                      <p:cBhvr>
                                        <p:cTn id="22" dur="500" fill="hold"/>
                                        <p:tgtEl>
                                          <p:spTgt spid="455701"/>
                                        </p:tgtEl>
                                        <p:attrNameLst>
                                          <p:attrName>ppt_x</p:attrName>
                                        </p:attrNameLst>
                                      </p:cBhvr>
                                      <p:tavLst>
                                        <p:tav tm="0">
                                          <p:val>
                                            <p:strVal val="#ppt_x"/>
                                          </p:val>
                                        </p:tav>
                                        <p:tav tm="100000">
                                          <p:val>
                                            <p:strVal val="#ppt_x"/>
                                          </p:val>
                                        </p:tav>
                                      </p:tavLst>
                                    </p:anim>
                                    <p:anim calcmode="lin" valueType="num">
                                      <p:cBhvr>
                                        <p:cTn id="23" dur="500" fill="hold"/>
                                        <p:tgtEl>
                                          <p:spTgt spid="455701"/>
                                        </p:tgtEl>
                                        <p:attrNameLst>
                                          <p:attrName>ppt_y</p:attrName>
                                        </p:attrNameLst>
                                      </p:cBhvr>
                                      <p:tavLst>
                                        <p:tav tm="0">
                                          <p:val>
                                            <p:strVal val="#ppt_y-#ppt_h/2"/>
                                          </p:val>
                                        </p:tav>
                                        <p:tav tm="100000">
                                          <p:val>
                                            <p:strVal val="#ppt_y"/>
                                          </p:val>
                                        </p:tav>
                                      </p:tavLst>
                                    </p:anim>
                                    <p:anim calcmode="lin" valueType="num">
                                      <p:cBhvr>
                                        <p:cTn id="24" dur="500" fill="hold"/>
                                        <p:tgtEl>
                                          <p:spTgt spid="455701"/>
                                        </p:tgtEl>
                                        <p:attrNameLst>
                                          <p:attrName>ppt_w</p:attrName>
                                        </p:attrNameLst>
                                      </p:cBhvr>
                                      <p:tavLst>
                                        <p:tav tm="0">
                                          <p:val>
                                            <p:strVal val="#ppt_w"/>
                                          </p:val>
                                        </p:tav>
                                        <p:tav tm="100000">
                                          <p:val>
                                            <p:strVal val="#ppt_w"/>
                                          </p:val>
                                        </p:tav>
                                      </p:tavLst>
                                    </p:anim>
                                    <p:anim calcmode="lin" valueType="num">
                                      <p:cBhvr>
                                        <p:cTn id="25" dur="500" fill="hold"/>
                                        <p:tgtEl>
                                          <p:spTgt spid="455701"/>
                                        </p:tgtEl>
                                        <p:attrNameLst>
                                          <p:attrName>ppt_h</p:attrName>
                                        </p:attrNameLst>
                                      </p:cBhvr>
                                      <p:tavLst>
                                        <p:tav tm="0">
                                          <p:val>
                                            <p:fltVal val="0"/>
                                          </p:val>
                                        </p:tav>
                                        <p:tav tm="100000">
                                          <p:val>
                                            <p:strVal val="#ppt_h"/>
                                          </p:val>
                                        </p:tav>
                                      </p:tavLst>
                                    </p:anim>
                                  </p:childTnLst>
                                </p:cTn>
                              </p:par>
                            </p:childTnLst>
                          </p:cTn>
                        </p:par>
                        <p:par>
                          <p:cTn id="26" fill="hold" nodeType="afterGroup">
                            <p:stCondLst>
                              <p:cond delay="1000"/>
                            </p:stCondLst>
                            <p:childTnLst>
                              <p:par>
                                <p:cTn id="27" presetID="17" presetClass="entr" presetSubtype="1" fill="hold" grpId="0" nodeType="afterEffect">
                                  <p:stCondLst>
                                    <p:cond delay="0"/>
                                  </p:stCondLst>
                                  <p:childTnLst>
                                    <p:set>
                                      <p:cBhvr>
                                        <p:cTn id="28" dur="1" fill="hold">
                                          <p:stCondLst>
                                            <p:cond delay="0"/>
                                          </p:stCondLst>
                                        </p:cTn>
                                        <p:tgtEl>
                                          <p:spTgt spid="455698"/>
                                        </p:tgtEl>
                                        <p:attrNameLst>
                                          <p:attrName>style.visibility</p:attrName>
                                        </p:attrNameLst>
                                      </p:cBhvr>
                                      <p:to>
                                        <p:strVal val="visible"/>
                                      </p:to>
                                    </p:set>
                                    <p:anim calcmode="lin" valueType="num">
                                      <p:cBhvr>
                                        <p:cTn id="29" dur="500" fill="hold"/>
                                        <p:tgtEl>
                                          <p:spTgt spid="455698"/>
                                        </p:tgtEl>
                                        <p:attrNameLst>
                                          <p:attrName>ppt_x</p:attrName>
                                        </p:attrNameLst>
                                      </p:cBhvr>
                                      <p:tavLst>
                                        <p:tav tm="0">
                                          <p:val>
                                            <p:strVal val="#ppt_x"/>
                                          </p:val>
                                        </p:tav>
                                        <p:tav tm="100000">
                                          <p:val>
                                            <p:strVal val="#ppt_x"/>
                                          </p:val>
                                        </p:tav>
                                      </p:tavLst>
                                    </p:anim>
                                    <p:anim calcmode="lin" valueType="num">
                                      <p:cBhvr>
                                        <p:cTn id="30" dur="500" fill="hold"/>
                                        <p:tgtEl>
                                          <p:spTgt spid="455698"/>
                                        </p:tgtEl>
                                        <p:attrNameLst>
                                          <p:attrName>ppt_y</p:attrName>
                                        </p:attrNameLst>
                                      </p:cBhvr>
                                      <p:tavLst>
                                        <p:tav tm="0">
                                          <p:val>
                                            <p:strVal val="#ppt_y-#ppt_h/2"/>
                                          </p:val>
                                        </p:tav>
                                        <p:tav tm="100000">
                                          <p:val>
                                            <p:strVal val="#ppt_y"/>
                                          </p:val>
                                        </p:tav>
                                      </p:tavLst>
                                    </p:anim>
                                    <p:anim calcmode="lin" valueType="num">
                                      <p:cBhvr>
                                        <p:cTn id="31" dur="500" fill="hold"/>
                                        <p:tgtEl>
                                          <p:spTgt spid="455698"/>
                                        </p:tgtEl>
                                        <p:attrNameLst>
                                          <p:attrName>ppt_w</p:attrName>
                                        </p:attrNameLst>
                                      </p:cBhvr>
                                      <p:tavLst>
                                        <p:tav tm="0">
                                          <p:val>
                                            <p:strVal val="#ppt_w"/>
                                          </p:val>
                                        </p:tav>
                                        <p:tav tm="100000">
                                          <p:val>
                                            <p:strVal val="#ppt_w"/>
                                          </p:val>
                                        </p:tav>
                                      </p:tavLst>
                                    </p:anim>
                                    <p:anim calcmode="lin" valueType="num">
                                      <p:cBhvr>
                                        <p:cTn id="32" dur="500" fill="hold"/>
                                        <p:tgtEl>
                                          <p:spTgt spid="455698"/>
                                        </p:tgtEl>
                                        <p:attrNameLst>
                                          <p:attrName>ppt_h</p:attrName>
                                        </p:attrNameLst>
                                      </p:cBhvr>
                                      <p:tavLst>
                                        <p:tav tm="0">
                                          <p:val>
                                            <p:fltVal val="0"/>
                                          </p:val>
                                        </p:tav>
                                        <p:tav tm="100000">
                                          <p:val>
                                            <p:strVal val="#ppt_h"/>
                                          </p:val>
                                        </p:tav>
                                      </p:tavLst>
                                    </p:anim>
                                  </p:childTnLst>
                                </p:cTn>
                              </p:par>
                            </p:childTnLst>
                          </p:cTn>
                        </p:par>
                        <p:par>
                          <p:cTn id="33" fill="hold" nodeType="afterGroup">
                            <p:stCondLst>
                              <p:cond delay="1500"/>
                            </p:stCondLst>
                            <p:childTnLst>
                              <p:par>
                                <p:cTn id="34" presetID="17" presetClass="entr" presetSubtype="1" fill="hold" grpId="0" nodeType="afterEffect">
                                  <p:stCondLst>
                                    <p:cond delay="0"/>
                                  </p:stCondLst>
                                  <p:childTnLst>
                                    <p:set>
                                      <p:cBhvr>
                                        <p:cTn id="35" dur="1" fill="hold">
                                          <p:stCondLst>
                                            <p:cond delay="0"/>
                                          </p:stCondLst>
                                        </p:cTn>
                                        <p:tgtEl>
                                          <p:spTgt spid="455699"/>
                                        </p:tgtEl>
                                        <p:attrNameLst>
                                          <p:attrName>style.visibility</p:attrName>
                                        </p:attrNameLst>
                                      </p:cBhvr>
                                      <p:to>
                                        <p:strVal val="visible"/>
                                      </p:to>
                                    </p:set>
                                    <p:anim calcmode="lin" valueType="num">
                                      <p:cBhvr>
                                        <p:cTn id="36" dur="500" fill="hold"/>
                                        <p:tgtEl>
                                          <p:spTgt spid="455699"/>
                                        </p:tgtEl>
                                        <p:attrNameLst>
                                          <p:attrName>ppt_x</p:attrName>
                                        </p:attrNameLst>
                                      </p:cBhvr>
                                      <p:tavLst>
                                        <p:tav tm="0">
                                          <p:val>
                                            <p:strVal val="#ppt_x"/>
                                          </p:val>
                                        </p:tav>
                                        <p:tav tm="100000">
                                          <p:val>
                                            <p:strVal val="#ppt_x"/>
                                          </p:val>
                                        </p:tav>
                                      </p:tavLst>
                                    </p:anim>
                                    <p:anim calcmode="lin" valueType="num">
                                      <p:cBhvr>
                                        <p:cTn id="37" dur="500" fill="hold"/>
                                        <p:tgtEl>
                                          <p:spTgt spid="455699"/>
                                        </p:tgtEl>
                                        <p:attrNameLst>
                                          <p:attrName>ppt_y</p:attrName>
                                        </p:attrNameLst>
                                      </p:cBhvr>
                                      <p:tavLst>
                                        <p:tav tm="0">
                                          <p:val>
                                            <p:strVal val="#ppt_y-#ppt_h/2"/>
                                          </p:val>
                                        </p:tav>
                                        <p:tav tm="100000">
                                          <p:val>
                                            <p:strVal val="#ppt_y"/>
                                          </p:val>
                                        </p:tav>
                                      </p:tavLst>
                                    </p:anim>
                                    <p:anim calcmode="lin" valueType="num">
                                      <p:cBhvr>
                                        <p:cTn id="38" dur="500" fill="hold"/>
                                        <p:tgtEl>
                                          <p:spTgt spid="455699"/>
                                        </p:tgtEl>
                                        <p:attrNameLst>
                                          <p:attrName>ppt_w</p:attrName>
                                        </p:attrNameLst>
                                      </p:cBhvr>
                                      <p:tavLst>
                                        <p:tav tm="0">
                                          <p:val>
                                            <p:strVal val="#ppt_w"/>
                                          </p:val>
                                        </p:tav>
                                        <p:tav tm="100000">
                                          <p:val>
                                            <p:strVal val="#ppt_w"/>
                                          </p:val>
                                        </p:tav>
                                      </p:tavLst>
                                    </p:anim>
                                    <p:anim calcmode="lin" valueType="num">
                                      <p:cBhvr>
                                        <p:cTn id="39" dur="500" fill="hold"/>
                                        <p:tgtEl>
                                          <p:spTgt spid="455699"/>
                                        </p:tgtEl>
                                        <p:attrNameLst>
                                          <p:attrName>ppt_h</p:attrName>
                                        </p:attrNameLst>
                                      </p:cBhvr>
                                      <p:tavLst>
                                        <p:tav tm="0">
                                          <p:val>
                                            <p:fltVal val="0"/>
                                          </p:val>
                                        </p:tav>
                                        <p:tav tm="100000">
                                          <p:val>
                                            <p:strVal val="#ppt_h"/>
                                          </p:val>
                                        </p:tav>
                                      </p:tavLst>
                                    </p:anim>
                                  </p:childTnLst>
                                </p:cTn>
                              </p:par>
                            </p:childTnLst>
                          </p:cTn>
                        </p:par>
                        <p:par>
                          <p:cTn id="40" fill="hold" nodeType="afterGroup">
                            <p:stCondLst>
                              <p:cond delay="2000"/>
                            </p:stCondLst>
                            <p:childTnLst>
                              <p:par>
                                <p:cTn id="41" presetID="17" presetClass="entr" presetSubtype="1" fill="hold" grpId="0" nodeType="afterEffect">
                                  <p:stCondLst>
                                    <p:cond delay="0"/>
                                  </p:stCondLst>
                                  <p:childTnLst>
                                    <p:set>
                                      <p:cBhvr>
                                        <p:cTn id="42" dur="1" fill="hold">
                                          <p:stCondLst>
                                            <p:cond delay="0"/>
                                          </p:stCondLst>
                                        </p:cTn>
                                        <p:tgtEl>
                                          <p:spTgt spid="455700"/>
                                        </p:tgtEl>
                                        <p:attrNameLst>
                                          <p:attrName>style.visibility</p:attrName>
                                        </p:attrNameLst>
                                      </p:cBhvr>
                                      <p:to>
                                        <p:strVal val="visible"/>
                                      </p:to>
                                    </p:set>
                                    <p:anim calcmode="lin" valueType="num">
                                      <p:cBhvr>
                                        <p:cTn id="43" dur="500" fill="hold"/>
                                        <p:tgtEl>
                                          <p:spTgt spid="455700"/>
                                        </p:tgtEl>
                                        <p:attrNameLst>
                                          <p:attrName>ppt_x</p:attrName>
                                        </p:attrNameLst>
                                      </p:cBhvr>
                                      <p:tavLst>
                                        <p:tav tm="0">
                                          <p:val>
                                            <p:strVal val="#ppt_x"/>
                                          </p:val>
                                        </p:tav>
                                        <p:tav tm="100000">
                                          <p:val>
                                            <p:strVal val="#ppt_x"/>
                                          </p:val>
                                        </p:tav>
                                      </p:tavLst>
                                    </p:anim>
                                    <p:anim calcmode="lin" valueType="num">
                                      <p:cBhvr>
                                        <p:cTn id="44" dur="500" fill="hold"/>
                                        <p:tgtEl>
                                          <p:spTgt spid="455700"/>
                                        </p:tgtEl>
                                        <p:attrNameLst>
                                          <p:attrName>ppt_y</p:attrName>
                                        </p:attrNameLst>
                                      </p:cBhvr>
                                      <p:tavLst>
                                        <p:tav tm="0">
                                          <p:val>
                                            <p:strVal val="#ppt_y-#ppt_h/2"/>
                                          </p:val>
                                        </p:tav>
                                        <p:tav tm="100000">
                                          <p:val>
                                            <p:strVal val="#ppt_y"/>
                                          </p:val>
                                        </p:tav>
                                      </p:tavLst>
                                    </p:anim>
                                    <p:anim calcmode="lin" valueType="num">
                                      <p:cBhvr>
                                        <p:cTn id="45" dur="500" fill="hold"/>
                                        <p:tgtEl>
                                          <p:spTgt spid="455700"/>
                                        </p:tgtEl>
                                        <p:attrNameLst>
                                          <p:attrName>ppt_w</p:attrName>
                                        </p:attrNameLst>
                                      </p:cBhvr>
                                      <p:tavLst>
                                        <p:tav tm="0">
                                          <p:val>
                                            <p:strVal val="#ppt_w"/>
                                          </p:val>
                                        </p:tav>
                                        <p:tav tm="100000">
                                          <p:val>
                                            <p:strVal val="#ppt_w"/>
                                          </p:val>
                                        </p:tav>
                                      </p:tavLst>
                                    </p:anim>
                                    <p:anim calcmode="lin" valueType="num">
                                      <p:cBhvr>
                                        <p:cTn id="46" dur="500" fill="hold"/>
                                        <p:tgtEl>
                                          <p:spTgt spid="455700"/>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455694"/>
                                        </p:tgtEl>
                                        <p:attrNameLst>
                                          <p:attrName>style.visibility</p:attrName>
                                        </p:attrNameLst>
                                      </p:cBhvr>
                                      <p:to>
                                        <p:strVal val="visible"/>
                                      </p:to>
                                    </p:set>
                                    <p:anim calcmode="lin" valueType="num">
                                      <p:cBhvr>
                                        <p:cTn id="51" dur="500" fill="hold"/>
                                        <p:tgtEl>
                                          <p:spTgt spid="455694"/>
                                        </p:tgtEl>
                                        <p:attrNameLst>
                                          <p:attrName>ppt_x</p:attrName>
                                        </p:attrNameLst>
                                      </p:cBhvr>
                                      <p:tavLst>
                                        <p:tav tm="0">
                                          <p:val>
                                            <p:strVal val="#ppt_x-#ppt_w/2"/>
                                          </p:val>
                                        </p:tav>
                                        <p:tav tm="100000">
                                          <p:val>
                                            <p:strVal val="#ppt_x"/>
                                          </p:val>
                                        </p:tav>
                                      </p:tavLst>
                                    </p:anim>
                                    <p:anim calcmode="lin" valueType="num">
                                      <p:cBhvr>
                                        <p:cTn id="52" dur="500" fill="hold"/>
                                        <p:tgtEl>
                                          <p:spTgt spid="455694"/>
                                        </p:tgtEl>
                                        <p:attrNameLst>
                                          <p:attrName>ppt_y</p:attrName>
                                        </p:attrNameLst>
                                      </p:cBhvr>
                                      <p:tavLst>
                                        <p:tav tm="0">
                                          <p:val>
                                            <p:strVal val="#ppt_y"/>
                                          </p:val>
                                        </p:tav>
                                        <p:tav tm="100000">
                                          <p:val>
                                            <p:strVal val="#ppt_y"/>
                                          </p:val>
                                        </p:tav>
                                      </p:tavLst>
                                    </p:anim>
                                    <p:anim calcmode="lin" valueType="num">
                                      <p:cBhvr>
                                        <p:cTn id="53" dur="500" fill="hold"/>
                                        <p:tgtEl>
                                          <p:spTgt spid="455694"/>
                                        </p:tgtEl>
                                        <p:attrNameLst>
                                          <p:attrName>ppt_w</p:attrName>
                                        </p:attrNameLst>
                                      </p:cBhvr>
                                      <p:tavLst>
                                        <p:tav tm="0">
                                          <p:val>
                                            <p:fltVal val="0"/>
                                          </p:val>
                                        </p:tav>
                                        <p:tav tm="100000">
                                          <p:val>
                                            <p:strVal val="#ppt_w"/>
                                          </p:val>
                                        </p:tav>
                                      </p:tavLst>
                                    </p:anim>
                                    <p:anim calcmode="lin" valueType="num">
                                      <p:cBhvr>
                                        <p:cTn id="54" dur="500" fill="hold"/>
                                        <p:tgtEl>
                                          <p:spTgt spid="455694"/>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grpId="0" nodeType="clickEffect">
                                  <p:stCondLst>
                                    <p:cond delay="0"/>
                                  </p:stCondLst>
                                  <p:childTnLst>
                                    <p:set>
                                      <p:cBhvr>
                                        <p:cTn id="58" dur="1" fill="hold">
                                          <p:stCondLst>
                                            <p:cond delay="0"/>
                                          </p:stCondLst>
                                        </p:cTn>
                                        <p:tgtEl>
                                          <p:spTgt spid="455712"/>
                                        </p:tgtEl>
                                        <p:attrNameLst>
                                          <p:attrName>style.visibility</p:attrName>
                                        </p:attrNameLst>
                                      </p:cBhvr>
                                      <p:to>
                                        <p:strVal val="visible"/>
                                      </p:to>
                                    </p:set>
                                    <p:anim calcmode="lin" valueType="num">
                                      <p:cBhvr>
                                        <p:cTn id="59" dur="500" fill="hold"/>
                                        <p:tgtEl>
                                          <p:spTgt spid="455712"/>
                                        </p:tgtEl>
                                        <p:attrNameLst>
                                          <p:attrName>ppt_x</p:attrName>
                                        </p:attrNameLst>
                                      </p:cBhvr>
                                      <p:tavLst>
                                        <p:tav tm="0">
                                          <p:val>
                                            <p:strVal val="#ppt_x"/>
                                          </p:val>
                                        </p:tav>
                                        <p:tav tm="100000">
                                          <p:val>
                                            <p:strVal val="#ppt_x"/>
                                          </p:val>
                                        </p:tav>
                                      </p:tavLst>
                                    </p:anim>
                                    <p:anim calcmode="lin" valueType="num">
                                      <p:cBhvr>
                                        <p:cTn id="60" dur="500" fill="hold"/>
                                        <p:tgtEl>
                                          <p:spTgt spid="455712"/>
                                        </p:tgtEl>
                                        <p:attrNameLst>
                                          <p:attrName>ppt_y</p:attrName>
                                        </p:attrNameLst>
                                      </p:cBhvr>
                                      <p:tavLst>
                                        <p:tav tm="0">
                                          <p:val>
                                            <p:strVal val="#ppt_y-#ppt_h/2"/>
                                          </p:val>
                                        </p:tav>
                                        <p:tav tm="100000">
                                          <p:val>
                                            <p:strVal val="#ppt_y"/>
                                          </p:val>
                                        </p:tav>
                                      </p:tavLst>
                                    </p:anim>
                                    <p:anim calcmode="lin" valueType="num">
                                      <p:cBhvr>
                                        <p:cTn id="61" dur="500" fill="hold"/>
                                        <p:tgtEl>
                                          <p:spTgt spid="455712"/>
                                        </p:tgtEl>
                                        <p:attrNameLst>
                                          <p:attrName>ppt_w</p:attrName>
                                        </p:attrNameLst>
                                      </p:cBhvr>
                                      <p:tavLst>
                                        <p:tav tm="0">
                                          <p:val>
                                            <p:strVal val="#ppt_w"/>
                                          </p:val>
                                        </p:tav>
                                        <p:tav tm="100000">
                                          <p:val>
                                            <p:strVal val="#ppt_w"/>
                                          </p:val>
                                        </p:tav>
                                      </p:tavLst>
                                    </p:anim>
                                    <p:anim calcmode="lin" valueType="num">
                                      <p:cBhvr>
                                        <p:cTn id="62" dur="500" fill="hold"/>
                                        <p:tgtEl>
                                          <p:spTgt spid="455712"/>
                                        </p:tgtEl>
                                        <p:attrNameLst>
                                          <p:attrName>ppt_h</p:attrName>
                                        </p:attrNameLst>
                                      </p:cBhvr>
                                      <p:tavLst>
                                        <p:tav tm="0">
                                          <p:val>
                                            <p:fltVal val="0"/>
                                          </p:val>
                                        </p:tav>
                                        <p:tav tm="100000">
                                          <p:val>
                                            <p:strVal val="#ppt_h"/>
                                          </p:val>
                                        </p:tav>
                                      </p:tavLst>
                                    </p:anim>
                                  </p:childTnLst>
                                </p:cTn>
                              </p:par>
                            </p:childTnLst>
                          </p:cTn>
                        </p:par>
                        <p:par>
                          <p:cTn id="63" fill="hold" nodeType="afterGroup">
                            <p:stCondLst>
                              <p:cond delay="500"/>
                            </p:stCondLst>
                            <p:childTnLst>
                              <p:par>
                                <p:cTn id="64" presetID="17" presetClass="entr" presetSubtype="1" fill="hold" grpId="0" nodeType="afterEffect">
                                  <p:stCondLst>
                                    <p:cond delay="0"/>
                                  </p:stCondLst>
                                  <p:childTnLst>
                                    <p:set>
                                      <p:cBhvr>
                                        <p:cTn id="65" dur="1" fill="hold">
                                          <p:stCondLst>
                                            <p:cond delay="0"/>
                                          </p:stCondLst>
                                        </p:cTn>
                                        <p:tgtEl>
                                          <p:spTgt spid="455703"/>
                                        </p:tgtEl>
                                        <p:attrNameLst>
                                          <p:attrName>style.visibility</p:attrName>
                                        </p:attrNameLst>
                                      </p:cBhvr>
                                      <p:to>
                                        <p:strVal val="visible"/>
                                      </p:to>
                                    </p:set>
                                    <p:anim calcmode="lin" valueType="num">
                                      <p:cBhvr>
                                        <p:cTn id="66" dur="500" fill="hold"/>
                                        <p:tgtEl>
                                          <p:spTgt spid="455703"/>
                                        </p:tgtEl>
                                        <p:attrNameLst>
                                          <p:attrName>ppt_x</p:attrName>
                                        </p:attrNameLst>
                                      </p:cBhvr>
                                      <p:tavLst>
                                        <p:tav tm="0">
                                          <p:val>
                                            <p:strVal val="#ppt_x"/>
                                          </p:val>
                                        </p:tav>
                                        <p:tav tm="100000">
                                          <p:val>
                                            <p:strVal val="#ppt_x"/>
                                          </p:val>
                                        </p:tav>
                                      </p:tavLst>
                                    </p:anim>
                                    <p:anim calcmode="lin" valueType="num">
                                      <p:cBhvr>
                                        <p:cTn id="67" dur="500" fill="hold"/>
                                        <p:tgtEl>
                                          <p:spTgt spid="455703"/>
                                        </p:tgtEl>
                                        <p:attrNameLst>
                                          <p:attrName>ppt_y</p:attrName>
                                        </p:attrNameLst>
                                      </p:cBhvr>
                                      <p:tavLst>
                                        <p:tav tm="0">
                                          <p:val>
                                            <p:strVal val="#ppt_y-#ppt_h/2"/>
                                          </p:val>
                                        </p:tav>
                                        <p:tav tm="100000">
                                          <p:val>
                                            <p:strVal val="#ppt_y"/>
                                          </p:val>
                                        </p:tav>
                                      </p:tavLst>
                                    </p:anim>
                                    <p:anim calcmode="lin" valueType="num">
                                      <p:cBhvr>
                                        <p:cTn id="68" dur="500" fill="hold"/>
                                        <p:tgtEl>
                                          <p:spTgt spid="455703"/>
                                        </p:tgtEl>
                                        <p:attrNameLst>
                                          <p:attrName>ppt_w</p:attrName>
                                        </p:attrNameLst>
                                      </p:cBhvr>
                                      <p:tavLst>
                                        <p:tav tm="0">
                                          <p:val>
                                            <p:strVal val="#ppt_w"/>
                                          </p:val>
                                        </p:tav>
                                        <p:tav tm="100000">
                                          <p:val>
                                            <p:strVal val="#ppt_w"/>
                                          </p:val>
                                        </p:tav>
                                      </p:tavLst>
                                    </p:anim>
                                    <p:anim calcmode="lin" valueType="num">
                                      <p:cBhvr>
                                        <p:cTn id="69" dur="500" fill="hold"/>
                                        <p:tgtEl>
                                          <p:spTgt spid="455703"/>
                                        </p:tgtEl>
                                        <p:attrNameLst>
                                          <p:attrName>ppt_h</p:attrName>
                                        </p:attrNameLst>
                                      </p:cBhvr>
                                      <p:tavLst>
                                        <p:tav tm="0">
                                          <p:val>
                                            <p:fltVal val="0"/>
                                          </p:val>
                                        </p:tav>
                                        <p:tav tm="100000">
                                          <p:val>
                                            <p:strVal val="#ppt_h"/>
                                          </p:val>
                                        </p:tav>
                                      </p:tavLst>
                                    </p:anim>
                                  </p:childTnLst>
                                </p:cTn>
                              </p:par>
                            </p:childTnLst>
                          </p:cTn>
                        </p:par>
                        <p:par>
                          <p:cTn id="70" fill="hold" nodeType="afterGroup">
                            <p:stCondLst>
                              <p:cond delay="1000"/>
                            </p:stCondLst>
                            <p:childTnLst>
                              <p:par>
                                <p:cTn id="71" presetID="17" presetClass="entr" presetSubtype="1" fill="hold" grpId="0" nodeType="afterEffect">
                                  <p:stCondLst>
                                    <p:cond delay="0"/>
                                  </p:stCondLst>
                                  <p:childTnLst>
                                    <p:set>
                                      <p:cBhvr>
                                        <p:cTn id="72" dur="1" fill="hold">
                                          <p:stCondLst>
                                            <p:cond delay="0"/>
                                          </p:stCondLst>
                                        </p:cTn>
                                        <p:tgtEl>
                                          <p:spTgt spid="455704"/>
                                        </p:tgtEl>
                                        <p:attrNameLst>
                                          <p:attrName>style.visibility</p:attrName>
                                        </p:attrNameLst>
                                      </p:cBhvr>
                                      <p:to>
                                        <p:strVal val="visible"/>
                                      </p:to>
                                    </p:set>
                                    <p:anim calcmode="lin" valueType="num">
                                      <p:cBhvr>
                                        <p:cTn id="73" dur="500" fill="hold"/>
                                        <p:tgtEl>
                                          <p:spTgt spid="455704"/>
                                        </p:tgtEl>
                                        <p:attrNameLst>
                                          <p:attrName>ppt_x</p:attrName>
                                        </p:attrNameLst>
                                      </p:cBhvr>
                                      <p:tavLst>
                                        <p:tav tm="0">
                                          <p:val>
                                            <p:strVal val="#ppt_x"/>
                                          </p:val>
                                        </p:tav>
                                        <p:tav tm="100000">
                                          <p:val>
                                            <p:strVal val="#ppt_x"/>
                                          </p:val>
                                        </p:tav>
                                      </p:tavLst>
                                    </p:anim>
                                    <p:anim calcmode="lin" valueType="num">
                                      <p:cBhvr>
                                        <p:cTn id="74" dur="500" fill="hold"/>
                                        <p:tgtEl>
                                          <p:spTgt spid="455704"/>
                                        </p:tgtEl>
                                        <p:attrNameLst>
                                          <p:attrName>ppt_y</p:attrName>
                                        </p:attrNameLst>
                                      </p:cBhvr>
                                      <p:tavLst>
                                        <p:tav tm="0">
                                          <p:val>
                                            <p:strVal val="#ppt_y-#ppt_h/2"/>
                                          </p:val>
                                        </p:tav>
                                        <p:tav tm="100000">
                                          <p:val>
                                            <p:strVal val="#ppt_y"/>
                                          </p:val>
                                        </p:tav>
                                      </p:tavLst>
                                    </p:anim>
                                    <p:anim calcmode="lin" valueType="num">
                                      <p:cBhvr>
                                        <p:cTn id="75" dur="500" fill="hold"/>
                                        <p:tgtEl>
                                          <p:spTgt spid="455704"/>
                                        </p:tgtEl>
                                        <p:attrNameLst>
                                          <p:attrName>ppt_w</p:attrName>
                                        </p:attrNameLst>
                                      </p:cBhvr>
                                      <p:tavLst>
                                        <p:tav tm="0">
                                          <p:val>
                                            <p:strVal val="#ppt_w"/>
                                          </p:val>
                                        </p:tav>
                                        <p:tav tm="100000">
                                          <p:val>
                                            <p:strVal val="#ppt_w"/>
                                          </p:val>
                                        </p:tav>
                                      </p:tavLst>
                                    </p:anim>
                                    <p:anim calcmode="lin" valueType="num">
                                      <p:cBhvr>
                                        <p:cTn id="76" dur="500" fill="hold"/>
                                        <p:tgtEl>
                                          <p:spTgt spid="455704"/>
                                        </p:tgtEl>
                                        <p:attrNameLst>
                                          <p:attrName>ppt_h</p:attrName>
                                        </p:attrNameLst>
                                      </p:cBhvr>
                                      <p:tavLst>
                                        <p:tav tm="0">
                                          <p:val>
                                            <p:fltVal val="0"/>
                                          </p:val>
                                        </p:tav>
                                        <p:tav tm="100000">
                                          <p:val>
                                            <p:strVal val="#ppt_h"/>
                                          </p:val>
                                        </p:tav>
                                      </p:tavLst>
                                    </p:anim>
                                  </p:childTnLst>
                                </p:cTn>
                              </p:par>
                            </p:childTnLst>
                          </p:cTn>
                        </p:par>
                        <p:par>
                          <p:cTn id="77" fill="hold" nodeType="afterGroup">
                            <p:stCondLst>
                              <p:cond delay="1500"/>
                            </p:stCondLst>
                            <p:childTnLst>
                              <p:par>
                                <p:cTn id="78" presetID="17" presetClass="entr" presetSubtype="1" fill="hold" grpId="0" nodeType="afterEffect">
                                  <p:stCondLst>
                                    <p:cond delay="0"/>
                                  </p:stCondLst>
                                  <p:childTnLst>
                                    <p:set>
                                      <p:cBhvr>
                                        <p:cTn id="79" dur="1" fill="hold">
                                          <p:stCondLst>
                                            <p:cond delay="0"/>
                                          </p:stCondLst>
                                        </p:cTn>
                                        <p:tgtEl>
                                          <p:spTgt spid="455705"/>
                                        </p:tgtEl>
                                        <p:attrNameLst>
                                          <p:attrName>style.visibility</p:attrName>
                                        </p:attrNameLst>
                                      </p:cBhvr>
                                      <p:to>
                                        <p:strVal val="visible"/>
                                      </p:to>
                                    </p:set>
                                    <p:anim calcmode="lin" valueType="num">
                                      <p:cBhvr>
                                        <p:cTn id="80" dur="500" fill="hold"/>
                                        <p:tgtEl>
                                          <p:spTgt spid="455705"/>
                                        </p:tgtEl>
                                        <p:attrNameLst>
                                          <p:attrName>ppt_x</p:attrName>
                                        </p:attrNameLst>
                                      </p:cBhvr>
                                      <p:tavLst>
                                        <p:tav tm="0">
                                          <p:val>
                                            <p:strVal val="#ppt_x"/>
                                          </p:val>
                                        </p:tav>
                                        <p:tav tm="100000">
                                          <p:val>
                                            <p:strVal val="#ppt_x"/>
                                          </p:val>
                                        </p:tav>
                                      </p:tavLst>
                                    </p:anim>
                                    <p:anim calcmode="lin" valueType="num">
                                      <p:cBhvr>
                                        <p:cTn id="81" dur="500" fill="hold"/>
                                        <p:tgtEl>
                                          <p:spTgt spid="455705"/>
                                        </p:tgtEl>
                                        <p:attrNameLst>
                                          <p:attrName>ppt_y</p:attrName>
                                        </p:attrNameLst>
                                      </p:cBhvr>
                                      <p:tavLst>
                                        <p:tav tm="0">
                                          <p:val>
                                            <p:strVal val="#ppt_y-#ppt_h/2"/>
                                          </p:val>
                                        </p:tav>
                                        <p:tav tm="100000">
                                          <p:val>
                                            <p:strVal val="#ppt_y"/>
                                          </p:val>
                                        </p:tav>
                                      </p:tavLst>
                                    </p:anim>
                                    <p:anim calcmode="lin" valueType="num">
                                      <p:cBhvr>
                                        <p:cTn id="82" dur="500" fill="hold"/>
                                        <p:tgtEl>
                                          <p:spTgt spid="455705"/>
                                        </p:tgtEl>
                                        <p:attrNameLst>
                                          <p:attrName>ppt_w</p:attrName>
                                        </p:attrNameLst>
                                      </p:cBhvr>
                                      <p:tavLst>
                                        <p:tav tm="0">
                                          <p:val>
                                            <p:strVal val="#ppt_w"/>
                                          </p:val>
                                        </p:tav>
                                        <p:tav tm="100000">
                                          <p:val>
                                            <p:strVal val="#ppt_w"/>
                                          </p:val>
                                        </p:tav>
                                      </p:tavLst>
                                    </p:anim>
                                    <p:anim calcmode="lin" valueType="num">
                                      <p:cBhvr>
                                        <p:cTn id="83" dur="500" fill="hold"/>
                                        <p:tgtEl>
                                          <p:spTgt spid="455705"/>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1" fill="hold" grpId="0" nodeType="clickEffect">
                                  <p:stCondLst>
                                    <p:cond delay="0"/>
                                  </p:stCondLst>
                                  <p:childTnLst>
                                    <p:set>
                                      <p:cBhvr>
                                        <p:cTn id="87" dur="1" fill="hold">
                                          <p:stCondLst>
                                            <p:cond delay="0"/>
                                          </p:stCondLst>
                                        </p:cTn>
                                        <p:tgtEl>
                                          <p:spTgt spid="455721"/>
                                        </p:tgtEl>
                                        <p:attrNameLst>
                                          <p:attrName>style.visibility</p:attrName>
                                        </p:attrNameLst>
                                      </p:cBhvr>
                                      <p:to>
                                        <p:strVal val="visible"/>
                                      </p:to>
                                    </p:set>
                                    <p:anim calcmode="lin" valueType="num">
                                      <p:cBhvr>
                                        <p:cTn id="88" dur="500" fill="hold"/>
                                        <p:tgtEl>
                                          <p:spTgt spid="455721"/>
                                        </p:tgtEl>
                                        <p:attrNameLst>
                                          <p:attrName>ppt_x</p:attrName>
                                        </p:attrNameLst>
                                      </p:cBhvr>
                                      <p:tavLst>
                                        <p:tav tm="0">
                                          <p:val>
                                            <p:strVal val="#ppt_x"/>
                                          </p:val>
                                        </p:tav>
                                        <p:tav tm="100000">
                                          <p:val>
                                            <p:strVal val="#ppt_x"/>
                                          </p:val>
                                        </p:tav>
                                      </p:tavLst>
                                    </p:anim>
                                    <p:anim calcmode="lin" valueType="num">
                                      <p:cBhvr>
                                        <p:cTn id="89" dur="500" fill="hold"/>
                                        <p:tgtEl>
                                          <p:spTgt spid="455721"/>
                                        </p:tgtEl>
                                        <p:attrNameLst>
                                          <p:attrName>ppt_y</p:attrName>
                                        </p:attrNameLst>
                                      </p:cBhvr>
                                      <p:tavLst>
                                        <p:tav tm="0">
                                          <p:val>
                                            <p:strVal val="#ppt_y-#ppt_h/2"/>
                                          </p:val>
                                        </p:tav>
                                        <p:tav tm="100000">
                                          <p:val>
                                            <p:strVal val="#ppt_y"/>
                                          </p:val>
                                        </p:tav>
                                      </p:tavLst>
                                    </p:anim>
                                    <p:anim calcmode="lin" valueType="num">
                                      <p:cBhvr>
                                        <p:cTn id="90" dur="500" fill="hold"/>
                                        <p:tgtEl>
                                          <p:spTgt spid="455721"/>
                                        </p:tgtEl>
                                        <p:attrNameLst>
                                          <p:attrName>ppt_w</p:attrName>
                                        </p:attrNameLst>
                                      </p:cBhvr>
                                      <p:tavLst>
                                        <p:tav tm="0">
                                          <p:val>
                                            <p:strVal val="#ppt_w"/>
                                          </p:val>
                                        </p:tav>
                                        <p:tav tm="100000">
                                          <p:val>
                                            <p:strVal val="#ppt_w"/>
                                          </p:val>
                                        </p:tav>
                                      </p:tavLst>
                                    </p:anim>
                                    <p:anim calcmode="lin" valueType="num">
                                      <p:cBhvr>
                                        <p:cTn id="91" dur="500" fill="hold"/>
                                        <p:tgtEl>
                                          <p:spTgt spid="455721"/>
                                        </p:tgtEl>
                                        <p:attrNameLst>
                                          <p:attrName>ppt_h</p:attrName>
                                        </p:attrNameLst>
                                      </p:cBhvr>
                                      <p:tavLst>
                                        <p:tav tm="0">
                                          <p:val>
                                            <p:fltVal val="0"/>
                                          </p:val>
                                        </p:tav>
                                        <p:tav tm="100000">
                                          <p:val>
                                            <p:strVal val="#ppt_h"/>
                                          </p:val>
                                        </p:tav>
                                      </p:tavLst>
                                    </p:anim>
                                  </p:childTnLst>
                                </p:cTn>
                              </p:par>
                            </p:childTnLst>
                          </p:cTn>
                        </p:par>
                        <p:par>
                          <p:cTn id="92" fill="hold" nodeType="afterGroup">
                            <p:stCondLst>
                              <p:cond delay="500"/>
                            </p:stCondLst>
                            <p:childTnLst>
                              <p:par>
                                <p:cTn id="93" presetID="17" presetClass="entr" presetSubtype="1" fill="hold" grpId="0" nodeType="afterEffect">
                                  <p:stCondLst>
                                    <p:cond delay="0"/>
                                  </p:stCondLst>
                                  <p:childTnLst>
                                    <p:set>
                                      <p:cBhvr>
                                        <p:cTn id="94" dur="1" fill="hold">
                                          <p:stCondLst>
                                            <p:cond delay="0"/>
                                          </p:stCondLst>
                                        </p:cTn>
                                        <p:tgtEl>
                                          <p:spTgt spid="455720"/>
                                        </p:tgtEl>
                                        <p:attrNameLst>
                                          <p:attrName>style.visibility</p:attrName>
                                        </p:attrNameLst>
                                      </p:cBhvr>
                                      <p:to>
                                        <p:strVal val="visible"/>
                                      </p:to>
                                    </p:set>
                                    <p:anim calcmode="lin" valueType="num">
                                      <p:cBhvr>
                                        <p:cTn id="95" dur="500" fill="hold"/>
                                        <p:tgtEl>
                                          <p:spTgt spid="455720"/>
                                        </p:tgtEl>
                                        <p:attrNameLst>
                                          <p:attrName>ppt_x</p:attrName>
                                        </p:attrNameLst>
                                      </p:cBhvr>
                                      <p:tavLst>
                                        <p:tav tm="0">
                                          <p:val>
                                            <p:strVal val="#ppt_x"/>
                                          </p:val>
                                        </p:tav>
                                        <p:tav tm="100000">
                                          <p:val>
                                            <p:strVal val="#ppt_x"/>
                                          </p:val>
                                        </p:tav>
                                      </p:tavLst>
                                    </p:anim>
                                    <p:anim calcmode="lin" valueType="num">
                                      <p:cBhvr>
                                        <p:cTn id="96" dur="500" fill="hold"/>
                                        <p:tgtEl>
                                          <p:spTgt spid="455720"/>
                                        </p:tgtEl>
                                        <p:attrNameLst>
                                          <p:attrName>ppt_y</p:attrName>
                                        </p:attrNameLst>
                                      </p:cBhvr>
                                      <p:tavLst>
                                        <p:tav tm="0">
                                          <p:val>
                                            <p:strVal val="#ppt_y-#ppt_h/2"/>
                                          </p:val>
                                        </p:tav>
                                        <p:tav tm="100000">
                                          <p:val>
                                            <p:strVal val="#ppt_y"/>
                                          </p:val>
                                        </p:tav>
                                      </p:tavLst>
                                    </p:anim>
                                    <p:anim calcmode="lin" valueType="num">
                                      <p:cBhvr>
                                        <p:cTn id="97" dur="500" fill="hold"/>
                                        <p:tgtEl>
                                          <p:spTgt spid="455720"/>
                                        </p:tgtEl>
                                        <p:attrNameLst>
                                          <p:attrName>ppt_w</p:attrName>
                                        </p:attrNameLst>
                                      </p:cBhvr>
                                      <p:tavLst>
                                        <p:tav tm="0">
                                          <p:val>
                                            <p:strVal val="#ppt_w"/>
                                          </p:val>
                                        </p:tav>
                                        <p:tav tm="100000">
                                          <p:val>
                                            <p:strVal val="#ppt_w"/>
                                          </p:val>
                                        </p:tav>
                                      </p:tavLst>
                                    </p:anim>
                                    <p:anim calcmode="lin" valueType="num">
                                      <p:cBhvr>
                                        <p:cTn id="98" dur="500" fill="hold"/>
                                        <p:tgtEl>
                                          <p:spTgt spid="455720"/>
                                        </p:tgtEl>
                                        <p:attrNameLst>
                                          <p:attrName>ppt_h</p:attrName>
                                        </p:attrNameLst>
                                      </p:cBhvr>
                                      <p:tavLst>
                                        <p:tav tm="0">
                                          <p:val>
                                            <p:fltVal val="0"/>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8" fill="hold" grpId="0" nodeType="clickEffect">
                                  <p:stCondLst>
                                    <p:cond delay="0"/>
                                  </p:stCondLst>
                                  <p:childTnLst>
                                    <p:set>
                                      <p:cBhvr>
                                        <p:cTn id="102" dur="1" fill="hold">
                                          <p:stCondLst>
                                            <p:cond delay="0"/>
                                          </p:stCondLst>
                                        </p:cTn>
                                        <p:tgtEl>
                                          <p:spTgt spid="455688"/>
                                        </p:tgtEl>
                                        <p:attrNameLst>
                                          <p:attrName>style.visibility</p:attrName>
                                        </p:attrNameLst>
                                      </p:cBhvr>
                                      <p:to>
                                        <p:strVal val="visible"/>
                                      </p:to>
                                    </p:set>
                                    <p:anim calcmode="lin" valueType="num">
                                      <p:cBhvr>
                                        <p:cTn id="103" dur="500" fill="hold"/>
                                        <p:tgtEl>
                                          <p:spTgt spid="455688"/>
                                        </p:tgtEl>
                                        <p:attrNameLst>
                                          <p:attrName>ppt_x</p:attrName>
                                        </p:attrNameLst>
                                      </p:cBhvr>
                                      <p:tavLst>
                                        <p:tav tm="0">
                                          <p:val>
                                            <p:strVal val="#ppt_x-#ppt_w/2"/>
                                          </p:val>
                                        </p:tav>
                                        <p:tav tm="100000">
                                          <p:val>
                                            <p:strVal val="#ppt_x"/>
                                          </p:val>
                                        </p:tav>
                                      </p:tavLst>
                                    </p:anim>
                                    <p:anim calcmode="lin" valueType="num">
                                      <p:cBhvr>
                                        <p:cTn id="104" dur="500" fill="hold"/>
                                        <p:tgtEl>
                                          <p:spTgt spid="455688"/>
                                        </p:tgtEl>
                                        <p:attrNameLst>
                                          <p:attrName>ppt_y</p:attrName>
                                        </p:attrNameLst>
                                      </p:cBhvr>
                                      <p:tavLst>
                                        <p:tav tm="0">
                                          <p:val>
                                            <p:strVal val="#ppt_y"/>
                                          </p:val>
                                        </p:tav>
                                        <p:tav tm="100000">
                                          <p:val>
                                            <p:strVal val="#ppt_y"/>
                                          </p:val>
                                        </p:tav>
                                      </p:tavLst>
                                    </p:anim>
                                    <p:anim calcmode="lin" valueType="num">
                                      <p:cBhvr>
                                        <p:cTn id="105" dur="500" fill="hold"/>
                                        <p:tgtEl>
                                          <p:spTgt spid="455688"/>
                                        </p:tgtEl>
                                        <p:attrNameLst>
                                          <p:attrName>ppt_w</p:attrName>
                                        </p:attrNameLst>
                                      </p:cBhvr>
                                      <p:tavLst>
                                        <p:tav tm="0">
                                          <p:val>
                                            <p:fltVal val="0"/>
                                          </p:val>
                                        </p:tav>
                                        <p:tav tm="100000">
                                          <p:val>
                                            <p:strVal val="#ppt_w"/>
                                          </p:val>
                                        </p:tav>
                                      </p:tavLst>
                                    </p:anim>
                                    <p:anim calcmode="lin" valueType="num">
                                      <p:cBhvr>
                                        <p:cTn id="106" dur="500" fill="hold"/>
                                        <p:tgtEl>
                                          <p:spTgt spid="455688"/>
                                        </p:tgtEl>
                                        <p:attrNameLst>
                                          <p:attrName>ppt_h</p:attrName>
                                        </p:attrNameLst>
                                      </p:cBhvr>
                                      <p:tavLst>
                                        <p:tav tm="0">
                                          <p:val>
                                            <p:strVal val="#ppt_h"/>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7" presetClass="entr" presetSubtype="1" fill="hold" grpId="0" nodeType="clickEffect">
                                  <p:stCondLst>
                                    <p:cond delay="0"/>
                                  </p:stCondLst>
                                  <p:childTnLst>
                                    <p:set>
                                      <p:cBhvr>
                                        <p:cTn id="110" dur="1" fill="hold">
                                          <p:stCondLst>
                                            <p:cond delay="0"/>
                                          </p:stCondLst>
                                        </p:cTn>
                                        <p:tgtEl>
                                          <p:spTgt spid="455713"/>
                                        </p:tgtEl>
                                        <p:attrNameLst>
                                          <p:attrName>style.visibility</p:attrName>
                                        </p:attrNameLst>
                                      </p:cBhvr>
                                      <p:to>
                                        <p:strVal val="visible"/>
                                      </p:to>
                                    </p:set>
                                    <p:anim calcmode="lin" valueType="num">
                                      <p:cBhvr>
                                        <p:cTn id="111" dur="500" fill="hold"/>
                                        <p:tgtEl>
                                          <p:spTgt spid="455713"/>
                                        </p:tgtEl>
                                        <p:attrNameLst>
                                          <p:attrName>ppt_x</p:attrName>
                                        </p:attrNameLst>
                                      </p:cBhvr>
                                      <p:tavLst>
                                        <p:tav tm="0">
                                          <p:val>
                                            <p:strVal val="#ppt_x"/>
                                          </p:val>
                                        </p:tav>
                                        <p:tav tm="100000">
                                          <p:val>
                                            <p:strVal val="#ppt_x"/>
                                          </p:val>
                                        </p:tav>
                                      </p:tavLst>
                                    </p:anim>
                                    <p:anim calcmode="lin" valueType="num">
                                      <p:cBhvr>
                                        <p:cTn id="112" dur="500" fill="hold"/>
                                        <p:tgtEl>
                                          <p:spTgt spid="455713"/>
                                        </p:tgtEl>
                                        <p:attrNameLst>
                                          <p:attrName>ppt_y</p:attrName>
                                        </p:attrNameLst>
                                      </p:cBhvr>
                                      <p:tavLst>
                                        <p:tav tm="0">
                                          <p:val>
                                            <p:strVal val="#ppt_y-#ppt_h/2"/>
                                          </p:val>
                                        </p:tav>
                                        <p:tav tm="100000">
                                          <p:val>
                                            <p:strVal val="#ppt_y"/>
                                          </p:val>
                                        </p:tav>
                                      </p:tavLst>
                                    </p:anim>
                                    <p:anim calcmode="lin" valueType="num">
                                      <p:cBhvr>
                                        <p:cTn id="113" dur="500" fill="hold"/>
                                        <p:tgtEl>
                                          <p:spTgt spid="455713"/>
                                        </p:tgtEl>
                                        <p:attrNameLst>
                                          <p:attrName>ppt_w</p:attrName>
                                        </p:attrNameLst>
                                      </p:cBhvr>
                                      <p:tavLst>
                                        <p:tav tm="0">
                                          <p:val>
                                            <p:strVal val="#ppt_w"/>
                                          </p:val>
                                        </p:tav>
                                        <p:tav tm="100000">
                                          <p:val>
                                            <p:strVal val="#ppt_w"/>
                                          </p:val>
                                        </p:tav>
                                      </p:tavLst>
                                    </p:anim>
                                    <p:anim calcmode="lin" valueType="num">
                                      <p:cBhvr>
                                        <p:cTn id="114" dur="500" fill="hold"/>
                                        <p:tgtEl>
                                          <p:spTgt spid="455713"/>
                                        </p:tgtEl>
                                        <p:attrNameLst>
                                          <p:attrName>ppt_h</p:attrName>
                                        </p:attrNameLst>
                                      </p:cBhvr>
                                      <p:tavLst>
                                        <p:tav tm="0">
                                          <p:val>
                                            <p:fltVal val="0"/>
                                          </p:val>
                                        </p:tav>
                                        <p:tav tm="100000">
                                          <p:val>
                                            <p:strVal val="#ppt_h"/>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7" presetClass="entr" presetSubtype="8" fill="hold" grpId="0" nodeType="clickEffect">
                                  <p:stCondLst>
                                    <p:cond delay="0"/>
                                  </p:stCondLst>
                                  <p:childTnLst>
                                    <p:set>
                                      <p:cBhvr>
                                        <p:cTn id="118" dur="1" fill="hold">
                                          <p:stCondLst>
                                            <p:cond delay="0"/>
                                          </p:stCondLst>
                                        </p:cTn>
                                        <p:tgtEl>
                                          <p:spTgt spid="455695"/>
                                        </p:tgtEl>
                                        <p:attrNameLst>
                                          <p:attrName>style.visibility</p:attrName>
                                        </p:attrNameLst>
                                      </p:cBhvr>
                                      <p:to>
                                        <p:strVal val="visible"/>
                                      </p:to>
                                    </p:set>
                                    <p:anim calcmode="lin" valueType="num">
                                      <p:cBhvr>
                                        <p:cTn id="119" dur="500" fill="hold"/>
                                        <p:tgtEl>
                                          <p:spTgt spid="455695"/>
                                        </p:tgtEl>
                                        <p:attrNameLst>
                                          <p:attrName>ppt_x</p:attrName>
                                        </p:attrNameLst>
                                      </p:cBhvr>
                                      <p:tavLst>
                                        <p:tav tm="0">
                                          <p:val>
                                            <p:strVal val="#ppt_x-#ppt_w/2"/>
                                          </p:val>
                                        </p:tav>
                                        <p:tav tm="100000">
                                          <p:val>
                                            <p:strVal val="#ppt_x"/>
                                          </p:val>
                                        </p:tav>
                                      </p:tavLst>
                                    </p:anim>
                                    <p:anim calcmode="lin" valueType="num">
                                      <p:cBhvr>
                                        <p:cTn id="120" dur="500" fill="hold"/>
                                        <p:tgtEl>
                                          <p:spTgt spid="455695"/>
                                        </p:tgtEl>
                                        <p:attrNameLst>
                                          <p:attrName>ppt_y</p:attrName>
                                        </p:attrNameLst>
                                      </p:cBhvr>
                                      <p:tavLst>
                                        <p:tav tm="0">
                                          <p:val>
                                            <p:strVal val="#ppt_y"/>
                                          </p:val>
                                        </p:tav>
                                        <p:tav tm="100000">
                                          <p:val>
                                            <p:strVal val="#ppt_y"/>
                                          </p:val>
                                        </p:tav>
                                      </p:tavLst>
                                    </p:anim>
                                    <p:anim calcmode="lin" valueType="num">
                                      <p:cBhvr>
                                        <p:cTn id="121" dur="500" fill="hold"/>
                                        <p:tgtEl>
                                          <p:spTgt spid="455695"/>
                                        </p:tgtEl>
                                        <p:attrNameLst>
                                          <p:attrName>ppt_w</p:attrName>
                                        </p:attrNameLst>
                                      </p:cBhvr>
                                      <p:tavLst>
                                        <p:tav tm="0">
                                          <p:val>
                                            <p:fltVal val="0"/>
                                          </p:val>
                                        </p:tav>
                                        <p:tav tm="100000">
                                          <p:val>
                                            <p:strVal val="#ppt_w"/>
                                          </p:val>
                                        </p:tav>
                                      </p:tavLst>
                                    </p:anim>
                                    <p:anim calcmode="lin" valueType="num">
                                      <p:cBhvr>
                                        <p:cTn id="122" dur="500" fill="hold"/>
                                        <p:tgtEl>
                                          <p:spTgt spid="455695"/>
                                        </p:tgtEl>
                                        <p:attrNameLst>
                                          <p:attrName>ppt_h</p:attrName>
                                        </p:attrNameLst>
                                      </p:cBhvr>
                                      <p:tavLst>
                                        <p:tav tm="0">
                                          <p:val>
                                            <p:strVal val="#ppt_h"/>
                                          </p:val>
                                        </p:tav>
                                        <p:tav tm="100000">
                                          <p:val>
                                            <p:strVal val="#ppt_h"/>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7" presetClass="entr" presetSubtype="1" fill="hold" grpId="0" nodeType="clickEffect">
                                  <p:stCondLst>
                                    <p:cond delay="0"/>
                                  </p:stCondLst>
                                  <p:childTnLst>
                                    <p:set>
                                      <p:cBhvr>
                                        <p:cTn id="126" dur="1" fill="hold">
                                          <p:stCondLst>
                                            <p:cond delay="0"/>
                                          </p:stCondLst>
                                        </p:cTn>
                                        <p:tgtEl>
                                          <p:spTgt spid="455714"/>
                                        </p:tgtEl>
                                        <p:attrNameLst>
                                          <p:attrName>style.visibility</p:attrName>
                                        </p:attrNameLst>
                                      </p:cBhvr>
                                      <p:to>
                                        <p:strVal val="visible"/>
                                      </p:to>
                                    </p:set>
                                    <p:anim calcmode="lin" valueType="num">
                                      <p:cBhvr>
                                        <p:cTn id="127" dur="500" fill="hold"/>
                                        <p:tgtEl>
                                          <p:spTgt spid="455714"/>
                                        </p:tgtEl>
                                        <p:attrNameLst>
                                          <p:attrName>ppt_x</p:attrName>
                                        </p:attrNameLst>
                                      </p:cBhvr>
                                      <p:tavLst>
                                        <p:tav tm="0">
                                          <p:val>
                                            <p:strVal val="#ppt_x"/>
                                          </p:val>
                                        </p:tav>
                                        <p:tav tm="100000">
                                          <p:val>
                                            <p:strVal val="#ppt_x"/>
                                          </p:val>
                                        </p:tav>
                                      </p:tavLst>
                                    </p:anim>
                                    <p:anim calcmode="lin" valueType="num">
                                      <p:cBhvr>
                                        <p:cTn id="128" dur="500" fill="hold"/>
                                        <p:tgtEl>
                                          <p:spTgt spid="455714"/>
                                        </p:tgtEl>
                                        <p:attrNameLst>
                                          <p:attrName>ppt_y</p:attrName>
                                        </p:attrNameLst>
                                      </p:cBhvr>
                                      <p:tavLst>
                                        <p:tav tm="0">
                                          <p:val>
                                            <p:strVal val="#ppt_y-#ppt_h/2"/>
                                          </p:val>
                                        </p:tav>
                                        <p:tav tm="100000">
                                          <p:val>
                                            <p:strVal val="#ppt_y"/>
                                          </p:val>
                                        </p:tav>
                                      </p:tavLst>
                                    </p:anim>
                                    <p:anim calcmode="lin" valueType="num">
                                      <p:cBhvr>
                                        <p:cTn id="129" dur="500" fill="hold"/>
                                        <p:tgtEl>
                                          <p:spTgt spid="455714"/>
                                        </p:tgtEl>
                                        <p:attrNameLst>
                                          <p:attrName>ppt_w</p:attrName>
                                        </p:attrNameLst>
                                      </p:cBhvr>
                                      <p:tavLst>
                                        <p:tav tm="0">
                                          <p:val>
                                            <p:strVal val="#ppt_w"/>
                                          </p:val>
                                        </p:tav>
                                        <p:tav tm="100000">
                                          <p:val>
                                            <p:strVal val="#ppt_w"/>
                                          </p:val>
                                        </p:tav>
                                      </p:tavLst>
                                    </p:anim>
                                    <p:anim calcmode="lin" valueType="num">
                                      <p:cBhvr>
                                        <p:cTn id="130" dur="500" fill="hold"/>
                                        <p:tgtEl>
                                          <p:spTgt spid="455714"/>
                                        </p:tgtEl>
                                        <p:attrNameLst>
                                          <p:attrName>ppt_h</p:attrName>
                                        </p:attrNameLst>
                                      </p:cBhvr>
                                      <p:tavLst>
                                        <p:tav tm="0">
                                          <p:val>
                                            <p:fltVal val="0"/>
                                          </p:val>
                                        </p:tav>
                                        <p:tav tm="100000">
                                          <p:val>
                                            <p:strVal val="#ppt_h"/>
                                          </p:val>
                                        </p:tav>
                                      </p:tavLst>
                                    </p:anim>
                                  </p:childTnLst>
                                </p:cTn>
                              </p:par>
                            </p:childTnLst>
                          </p:cTn>
                        </p:par>
                        <p:par>
                          <p:cTn id="131" fill="hold" nodeType="afterGroup">
                            <p:stCondLst>
                              <p:cond delay="500"/>
                            </p:stCondLst>
                            <p:childTnLst>
                              <p:par>
                                <p:cTn id="132" presetID="17" presetClass="entr" presetSubtype="1" fill="hold" grpId="0" nodeType="afterEffect">
                                  <p:stCondLst>
                                    <p:cond delay="0"/>
                                  </p:stCondLst>
                                  <p:childTnLst>
                                    <p:set>
                                      <p:cBhvr>
                                        <p:cTn id="133" dur="1" fill="hold">
                                          <p:stCondLst>
                                            <p:cond delay="0"/>
                                          </p:stCondLst>
                                        </p:cTn>
                                        <p:tgtEl>
                                          <p:spTgt spid="455706"/>
                                        </p:tgtEl>
                                        <p:attrNameLst>
                                          <p:attrName>style.visibility</p:attrName>
                                        </p:attrNameLst>
                                      </p:cBhvr>
                                      <p:to>
                                        <p:strVal val="visible"/>
                                      </p:to>
                                    </p:set>
                                    <p:anim calcmode="lin" valueType="num">
                                      <p:cBhvr>
                                        <p:cTn id="134" dur="500" fill="hold"/>
                                        <p:tgtEl>
                                          <p:spTgt spid="455706"/>
                                        </p:tgtEl>
                                        <p:attrNameLst>
                                          <p:attrName>ppt_x</p:attrName>
                                        </p:attrNameLst>
                                      </p:cBhvr>
                                      <p:tavLst>
                                        <p:tav tm="0">
                                          <p:val>
                                            <p:strVal val="#ppt_x"/>
                                          </p:val>
                                        </p:tav>
                                        <p:tav tm="100000">
                                          <p:val>
                                            <p:strVal val="#ppt_x"/>
                                          </p:val>
                                        </p:tav>
                                      </p:tavLst>
                                    </p:anim>
                                    <p:anim calcmode="lin" valueType="num">
                                      <p:cBhvr>
                                        <p:cTn id="135" dur="500" fill="hold"/>
                                        <p:tgtEl>
                                          <p:spTgt spid="455706"/>
                                        </p:tgtEl>
                                        <p:attrNameLst>
                                          <p:attrName>ppt_y</p:attrName>
                                        </p:attrNameLst>
                                      </p:cBhvr>
                                      <p:tavLst>
                                        <p:tav tm="0">
                                          <p:val>
                                            <p:strVal val="#ppt_y-#ppt_h/2"/>
                                          </p:val>
                                        </p:tav>
                                        <p:tav tm="100000">
                                          <p:val>
                                            <p:strVal val="#ppt_y"/>
                                          </p:val>
                                        </p:tav>
                                      </p:tavLst>
                                    </p:anim>
                                    <p:anim calcmode="lin" valueType="num">
                                      <p:cBhvr>
                                        <p:cTn id="136" dur="500" fill="hold"/>
                                        <p:tgtEl>
                                          <p:spTgt spid="455706"/>
                                        </p:tgtEl>
                                        <p:attrNameLst>
                                          <p:attrName>ppt_w</p:attrName>
                                        </p:attrNameLst>
                                      </p:cBhvr>
                                      <p:tavLst>
                                        <p:tav tm="0">
                                          <p:val>
                                            <p:strVal val="#ppt_w"/>
                                          </p:val>
                                        </p:tav>
                                        <p:tav tm="100000">
                                          <p:val>
                                            <p:strVal val="#ppt_w"/>
                                          </p:val>
                                        </p:tav>
                                      </p:tavLst>
                                    </p:anim>
                                    <p:anim calcmode="lin" valueType="num">
                                      <p:cBhvr>
                                        <p:cTn id="137" dur="500" fill="hold"/>
                                        <p:tgtEl>
                                          <p:spTgt spid="455706"/>
                                        </p:tgtEl>
                                        <p:attrNameLst>
                                          <p:attrName>ppt_h</p:attrName>
                                        </p:attrNameLst>
                                      </p:cBhvr>
                                      <p:tavLst>
                                        <p:tav tm="0">
                                          <p:val>
                                            <p:fltVal val="0"/>
                                          </p:val>
                                        </p:tav>
                                        <p:tav tm="100000">
                                          <p:val>
                                            <p:strVal val="#ppt_h"/>
                                          </p:val>
                                        </p:tav>
                                      </p:tavLst>
                                    </p:anim>
                                  </p:childTnLst>
                                </p:cTn>
                              </p:par>
                            </p:childTnLst>
                          </p:cTn>
                        </p:par>
                        <p:par>
                          <p:cTn id="138" fill="hold" nodeType="afterGroup">
                            <p:stCondLst>
                              <p:cond delay="1000"/>
                            </p:stCondLst>
                            <p:childTnLst>
                              <p:par>
                                <p:cTn id="139" presetID="17" presetClass="entr" presetSubtype="1" fill="hold" grpId="0" nodeType="afterEffect">
                                  <p:stCondLst>
                                    <p:cond delay="0"/>
                                  </p:stCondLst>
                                  <p:childTnLst>
                                    <p:set>
                                      <p:cBhvr>
                                        <p:cTn id="140" dur="1" fill="hold">
                                          <p:stCondLst>
                                            <p:cond delay="0"/>
                                          </p:stCondLst>
                                        </p:cTn>
                                        <p:tgtEl>
                                          <p:spTgt spid="455707"/>
                                        </p:tgtEl>
                                        <p:attrNameLst>
                                          <p:attrName>style.visibility</p:attrName>
                                        </p:attrNameLst>
                                      </p:cBhvr>
                                      <p:to>
                                        <p:strVal val="visible"/>
                                      </p:to>
                                    </p:set>
                                    <p:anim calcmode="lin" valueType="num">
                                      <p:cBhvr>
                                        <p:cTn id="141" dur="500" fill="hold"/>
                                        <p:tgtEl>
                                          <p:spTgt spid="455707"/>
                                        </p:tgtEl>
                                        <p:attrNameLst>
                                          <p:attrName>ppt_x</p:attrName>
                                        </p:attrNameLst>
                                      </p:cBhvr>
                                      <p:tavLst>
                                        <p:tav tm="0">
                                          <p:val>
                                            <p:strVal val="#ppt_x"/>
                                          </p:val>
                                        </p:tav>
                                        <p:tav tm="100000">
                                          <p:val>
                                            <p:strVal val="#ppt_x"/>
                                          </p:val>
                                        </p:tav>
                                      </p:tavLst>
                                    </p:anim>
                                    <p:anim calcmode="lin" valueType="num">
                                      <p:cBhvr>
                                        <p:cTn id="142" dur="500" fill="hold"/>
                                        <p:tgtEl>
                                          <p:spTgt spid="455707"/>
                                        </p:tgtEl>
                                        <p:attrNameLst>
                                          <p:attrName>ppt_y</p:attrName>
                                        </p:attrNameLst>
                                      </p:cBhvr>
                                      <p:tavLst>
                                        <p:tav tm="0">
                                          <p:val>
                                            <p:strVal val="#ppt_y-#ppt_h/2"/>
                                          </p:val>
                                        </p:tav>
                                        <p:tav tm="100000">
                                          <p:val>
                                            <p:strVal val="#ppt_y"/>
                                          </p:val>
                                        </p:tav>
                                      </p:tavLst>
                                    </p:anim>
                                    <p:anim calcmode="lin" valueType="num">
                                      <p:cBhvr>
                                        <p:cTn id="143" dur="500" fill="hold"/>
                                        <p:tgtEl>
                                          <p:spTgt spid="455707"/>
                                        </p:tgtEl>
                                        <p:attrNameLst>
                                          <p:attrName>ppt_w</p:attrName>
                                        </p:attrNameLst>
                                      </p:cBhvr>
                                      <p:tavLst>
                                        <p:tav tm="0">
                                          <p:val>
                                            <p:strVal val="#ppt_w"/>
                                          </p:val>
                                        </p:tav>
                                        <p:tav tm="100000">
                                          <p:val>
                                            <p:strVal val="#ppt_w"/>
                                          </p:val>
                                        </p:tav>
                                      </p:tavLst>
                                    </p:anim>
                                    <p:anim calcmode="lin" valueType="num">
                                      <p:cBhvr>
                                        <p:cTn id="144" dur="500" fill="hold"/>
                                        <p:tgtEl>
                                          <p:spTgt spid="455707"/>
                                        </p:tgtEl>
                                        <p:attrNameLst>
                                          <p:attrName>ppt_h</p:attrName>
                                        </p:attrNameLst>
                                      </p:cBhvr>
                                      <p:tavLst>
                                        <p:tav tm="0">
                                          <p:val>
                                            <p:fltVal val="0"/>
                                          </p:val>
                                        </p:tav>
                                        <p:tav tm="100000">
                                          <p:val>
                                            <p:strVal val="#ppt_h"/>
                                          </p:val>
                                        </p:tav>
                                      </p:tavLst>
                                    </p:anim>
                                  </p:childTnLst>
                                </p:cTn>
                              </p:par>
                            </p:childTnLst>
                          </p:cTn>
                        </p:par>
                        <p:par>
                          <p:cTn id="145" fill="hold" nodeType="afterGroup">
                            <p:stCondLst>
                              <p:cond delay="1500"/>
                            </p:stCondLst>
                            <p:childTnLst>
                              <p:par>
                                <p:cTn id="146" presetID="17" presetClass="entr" presetSubtype="1" fill="hold" grpId="0" nodeType="afterEffect">
                                  <p:stCondLst>
                                    <p:cond delay="0"/>
                                  </p:stCondLst>
                                  <p:childTnLst>
                                    <p:set>
                                      <p:cBhvr>
                                        <p:cTn id="147" dur="1" fill="hold">
                                          <p:stCondLst>
                                            <p:cond delay="0"/>
                                          </p:stCondLst>
                                        </p:cTn>
                                        <p:tgtEl>
                                          <p:spTgt spid="455708"/>
                                        </p:tgtEl>
                                        <p:attrNameLst>
                                          <p:attrName>style.visibility</p:attrName>
                                        </p:attrNameLst>
                                      </p:cBhvr>
                                      <p:to>
                                        <p:strVal val="visible"/>
                                      </p:to>
                                    </p:set>
                                    <p:anim calcmode="lin" valueType="num">
                                      <p:cBhvr>
                                        <p:cTn id="148" dur="500" fill="hold"/>
                                        <p:tgtEl>
                                          <p:spTgt spid="455708"/>
                                        </p:tgtEl>
                                        <p:attrNameLst>
                                          <p:attrName>ppt_x</p:attrName>
                                        </p:attrNameLst>
                                      </p:cBhvr>
                                      <p:tavLst>
                                        <p:tav tm="0">
                                          <p:val>
                                            <p:strVal val="#ppt_x"/>
                                          </p:val>
                                        </p:tav>
                                        <p:tav tm="100000">
                                          <p:val>
                                            <p:strVal val="#ppt_x"/>
                                          </p:val>
                                        </p:tav>
                                      </p:tavLst>
                                    </p:anim>
                                    <p:anim calcmode="lin" valueType="num">
                                      <p:cBhvr>
                                        <p:cTn id="149" dur="500" fill="hold"/>
                                        <p:tgtEl>
                                          <p:spTgt spid="455708"/>
                                        </p:tgtEl>
                                        <p:attrNameLst>
                                          <p:attrName>ppt_y</p:attrName>
                                        </p:attrNameLst>
                                      </p:cBhvr>
                                      <p:tavLst>
                                        <p:tav tm="0">
                                          <p:val>
                                            <p:strVal val="#ppt_y-#ppt_h/2"/>
                                          </p:val>
                                        </p:tav>
                                        <p:tav tm="100000">
                                          <p:val>
                                            <p:strVal val="#ppt_y"/>
                                          </p:val>
                                        </p:tav>
                                      </p:tavLst>
                                    </p:anim>
                                    <p:anim calcmode="lin" valueType="num">
                                      <p:cBhvr>
                                        <p:cTn id="150" dur="500" fill="hold"/>
                                        <p:tgtEl>
                                          <p:spTgt spid="455708"/>
                                        </p:tgtEl>
                                        <p:attrNameLst>
                                          <p:attrName>ppt_w</p:attrName>
                                        </p:attrNameLst>
                                      </p:cBhvr>
                                      <p:tavLst>
                                        <p:tav tm="0">
                                          <p:val>
                                            <p:strVal val="#ppt_w"/>
                                          </p:val>
                                        </p:tav>
                                        <p:tav tm="100000">
                                          <p:val>
                                            <p:strVal val="#ppt_w"/>
                                          </p:val>
                                        </p:tav>
                                      </p:tavLst>
                                    </p:anim>
                                    <p:anim calcmode="lin" valueType="num">
                                      <p:cBhvr>
                                        <p:cTn id="151" dur="500" fill="hold"/>
                                        <p:tgtEl>
                                          <p:spTgt spid="455708"/>
                                        </p:tgtEl>
                                        <p:attrNameLst>
                                          <p:attrName>ppt_h</p:attrName>
                                        </p:attrNameLst>
                                      </p:cBhvr>
                                      <p:tavLst>
                                        <p:tav tm="0">
                                          <p:val>
                                            <p:fltVal val="0"/>
                                          </p:val>
                                        </p:tav>
                                        <p:tav tm="100000">
                                          <p:val>
                                            <p:strVal val="#ppt_h"/>
                                          </p:val>
                                        </p:tav>
                                      </p:tavLst>
                                    </p:anim>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7" presetClass="entr" presetSubtype="1" fill="hold" grpId="0" nodeType="clickEffect">
                                  <p:stCondLst>
                                    <p:cond delay="0"/>
                                  </p:stCondLst>
                                  <p:childTnLst>
                                    <p:set>
                                      <p:cBhvr>
                                        <p:cTn id="155" dur="1" fill="hold">
                                          <p:stCondLst>
                                            <p:cond delay="0"/>
                                          </p:stCondLst>
                                        </p:cTn>
                                        <p:tgtEl>
                                          <p:spTgt spid="455723"/>
                                        </p:tgtEl>
                                        <p:attrNameLst>
                                          <p:attrName>style.visibility</p:attrName>
                                        </p:attrNameLst>
                                      </p:cBhvr>
                                      <p:to>
                                        <p:strVal val="visible"/>
                                      </p:to>
                                    </p:set>
                                    <p:anim calcmode="lin" valueType="num">
                                      <p:cBhvr>
                                        <p:cTn id="156" dur="500" fill="hold"/>
                                        <p:tgtEl>
                                          <p:spTgt spid="455723"/>
                                        </p:tgtEl>
                                        <p:attrNameLst>
                                          <p:attrName>ppt_x</p:attrName>
                                        </p:attrNameLst>
                                      </p:cBhvr>
                                      <p:tavLst>
                                        <p:tav tm="0">
                                          <p:val>
                                            <p:strVal val="#ppt_x"/>
                                          </p:val>
                                        </p:tav>
                                        <p:tav tm="100000">
                                          <p:val>
                                            <p:strVal val="#ppt_x"/>
                                          </p:val>
                                        </p:tav>
                                      </p:tavLst>
                                    </p:anim>
                                    <p:anim calcmode="lin" valueType="num">
                                      <p:cBhvr>
                                        <p:cTn id="157" dur="500" fill="hold"/>
                                        <p:tgtEl>
                                          <p:spTgt spid="455723"/>
                                        </p:tgtEl>
                                        <p:attrNameLst>
                                          <p:attrName>ppt_y</p:attrName>
                                        </p:attrNameLst>
                                      </p:cBhvr>
                                      <p:tavLst>
                                        <p:tav tm="0">
                                          <p:val>
                                            <p:strVal val="#ppt_y-#ppt_h/2"/>
                                          </p:val>
                                        </p:tav>
                                        <p:tav tm="100000">
                                          <p:val>
                                            <p:strVal val="#ppt_y"/>
                                          </p:val>
                                        </p:tav>
                                      </p:tavLst>
                                    </p:anim>
                                    <p:anim calcmode="lin" valueType="num">
                                      <p:cBhvr>
                                        <p:cTn id="158" dur="500" fill="hold"/>
                                        <p:tgtEl>
                                          <p:spTgt spid="455723"/>
                                        </p:tgtEl>
                                        <p:attrNameLst>
                                          <p:attrName>ppt_w</p:attrName>
                                        </p:attrNameLst>
                                      </p:cBhvr>
                                      <p:tavLst>
                                        <p:tav tm="0">
                                          <p:val>
                                            <p:strVal val="#ppt_w"/>
                                          </p:val>
                                        </p:tav>
                                        <p:tav tm="100000">
                                          <p:val>
                                            <p:strVal val="#ppt_w"/>
                                          </p:val>
                                        </p:tav>
                                      </p:tavLst>
                                    </p:anim>
                                    <p:anim calcmode="lin" valueType="num">
                                      <p:cBhvr>
                                        <p:cTn id="159" dur="500" fill="hold"/>
                                        <p:tgtEl>
                                          <p:spTgt spid="455723"/>
                                        </p:tgtEl>
                                        <p:attrNameLst>
                                          <p:attrName>ppt_h</p:attrName>
                                        </p:attrNameLst>
                                      </p:cBhvr>
                                      <p:tavLst>
                                        <p:tav tm="0">
                                          <p:val>
                                            <p:fltVal val="0"/>
                                          </p:val>
                                        </p:tav>
                                        <p:tav tm="100000">
                                          <p:val>
                                            <p:strVal val="#ppt_h"/>
                                          </p:val>
                                        </p:tav>
                                      </p:tavLst>
                                    </p:anim>
                                  </p:childTnLst>
                                </p:cTn>
                              </p:par>
                            </p:childTnLst>
                          </p:cTn>
                        </p:par>
                        <p:par>
                          <p:cTn id="160" fill="hold" nodeType="afterGroup">
                            <p:stCondLst>
                              <p:cond delay="500"/>
                            </p:stCondLst>
                            <p:childTnLst>
                              <p:par>
                                <p:cTn id="161" presetID="17" presetClass="entr" presetSubtype="1" fill="hold" grpId="0" nodeType="afterEffect">
                                  <p:stCondLst>
                                    <p:cond delay="0"/>
                                  </p:stCondLst>
                                  <p:childTnLst>
                                    <p:set>
                                      <p:cBhvr>
                                        <p:cTn id="162" dur="1" fill="hold">
                                          <p:stCondLst>
                                            <p:cond delay="0"/>
                                          </p:stCondLst>
                                        </p:cTn>
                                        <p:tgtEl>
                                          <p:spTgt spid="455722"/>
                                        </p:tgtEl>
                                        <p:attrNameLst>
                                          <p:attrName>style.visibility</p:attrName>
                                        </p:attrNameLst>
                                      </p:cBhvr>
                                      <p:to>
                                        <p:strVal val="visible"/>
                                      </p:to>
                                    </p:set>
                                    <p:anim calcmode="lin" valueType="num">
                                      <p:cBhvr>
                                        <p:cTn id="163" dur="500" fill="hold"/>
                                        <p:tgtEl>
                                          <p:spTgt spid="455722"/>
                                        </p:tgtEl>
                                        <p:attrNameLst>
                                          <p:attrName>ppt_x</p:attrName>
                                        </p:attrNameLst>
                                      </p:cBhvr>
                                      <p:tavLst>
                                        <p:tav tm="0">
                                          <p:val>
                                            <p:strVal val="#ppt_x"/>
                                          </p:val>
                                        </p:tav>
                                        <p:tav tm="100000">
                                          <p:val>
                                            <p:strVal val="#ppt_x"/>
                                          </p:val>
                                        </p:tav>
                                      </p:tavLst>
                                    </p:anim>
                                    <p:anim calcmode="lin" valueType="num">
                                      <p:cBhvr>
                                        <p:cTn id="164" dur="500" fill="hold"/>
                                        <p:tgtEl>
                                          <p:spTgt spid="455722"/>
                                        </p:tgtEl>
                                        <p:attrNameLst>
                                          <p:attrName>ppt_y</p:attrName>
                                        </p:attrNameLst>
                                      </p:cBhvr>
                                      <p:tavLst>
                                        <p:tav tm="0">
                                          <p:val>
                                            <p:strVal val="#ppt_y-#ppt_h/2"/>
                                          </p:val>
                                        </p:tav>
                                        <p:tav tm="100000">
                                          <p:val>
                                            <p:strVal val="#ppt_y"/>
                                          </p:val>
                                        </p:tav>
                                      </p:tavLst>
                                    </p:anim>
                                    <p:anim calcmode="lin" valueType="num">
                                      <p:cBhvr>
                                        <p:cTn id="165" dur="500" fill="hold"/>
                                        <p:tgtEl>
                                          <p:spTgt spid="455722"/>
                                        </p:tgtEl>
                                        <p:attrNameLst>
                                          <p:attrName>ppt_w</p:attrName>
                                        </p:attrNameLst>
                                      </p:cBhvr>
                                      <p:tavLst>
                                        <p:tav tm="0">
                                          <p:val>
                                            <p:strVal val="#ppt_w"/>
                                          </p:val>
                                        </p:tav>
                                        <p:tav tm="100000">
                                          <p:val>
                                            <p:strVal val="#ppt_w"/>
                                          </p:val>
                                        </p:tav>
                                      </p:tavLst>
                                    </p:anim>
                                    <p:anim calcmode="lin" valueType="num">
                                      <p:cBhvr>
                                        <p:cTn id="166" dur="500" fill="hold"/>
                                        <p:tgtEl>
                                          <p:spTgt spid="455722"/>
                                        </p:tgtEl>
                                        <p:attrNameLst>
                                          <p:attrName>ppt_h</p:attrName>
                                        </p:attrNameLst>
                                      </p:cBhvr>
                                      <p:tavLst>
                                        <p:tav tm="0">
                                          <p:val>
                                            <p:fltVal val="0"/>
                                          </p:val>
                                        </p:tav>
                                        <p:tav tm="100000">
                                          <p:val>
                                            <p:strVal val="#ppt_h"/>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7" presetClass="entr" presetSubtype="8" fill="hold" grpId="0" nodeType="clickEffect">
                                  <p:stCondLst>
                                    <p:cond delay="0"/>
                                  </p:stCondLst>
                                  <p:childTnLst>
                                    <p:set>
                                      <p:cBhvr>
                                        <p:cTn id="170" dur="1" fill="hold">
                                          <p:stCondLst>
                                            <p:cond delay="0"/>
                                          </p:stCondLst>
                                        </p:cTn>
                                        <p:tgtEl>
                                          <p:spTgt spid="455689"/>
                                        </p:tgtEl>
                                        <p:attrNameLst>
                                          <p:attrName>style.visibility</p:attrName>
                                        </p:attrNameLst>
                                      </p:cBhvr>
                                      <p:to>
                                        <p:strVal val="visible"/>
                                      </p:to>
                                    </p:set>
                                    <p:anim calcmode="lin" valueType="num">
                                      <p:cBhvr>
                                        <p:cTn id="171" dur="500" fill="hold"/>
                                        <p:tgtEl>
                                          <p:spTgt spid="455689"/>
                                        </p:tgtEl>
                                        <p:attrNameLst>
                                          <p:attrName>ppt_x</p:attrName>
                                        </p:attrNameLst>
                                      </p:cBhvr>
                                      <p:tavLst>
                                        <p:tav tm="0">
                                          <p:val>
                                            <p:strVal val="#ppt_x-#ppt_w/2"/>
                                          </p:val>
                                        </p:tav>
                                        <p:tav tm="100000">
                                          <p:val>
                                            <p:strVal val="#ppt_x"/>
                                          </p:val>
                                        </p:tav>
                                      </p:tavLst>
                                    </p:anim>
                                    <p:anim calcmode="lin" valueType="num">
                                      <p:cBhvr>
                                        <p:cTn id="172" dur="500" fill="hold"/>
                                        <p:tgtEl>
                                          <p:spTgt spid="455689"/>
                                        </p:tgtEl>
                                        <p:attrNameLst>
                                          <p:attrName>ppt_y</p:attrName>
                                        </p:attrNameLst>
                                      </p:cBhvr>
                                      <p:tavLst>
                                        <p:tav tm="0">
                                          <p:val>
                                            <p:strVal val="#ppt_y"/>
                                          </p:val>
                                        </p:tav>
                                        <p:tav tm="100000">
                                          <p:val>
                                            <p:strVal val="#ppt_y"/>
                                          </p:val>
                                        </p:tav>
                                      </p:tavLst>
                                    </p:anim>
                                    <p:anim calcmode="lin" valueType="num">
                                      <p:cBhvr>
                                        <p:cTn id="173" dur="500" fill="hold"/>
                                        <p:tgtEl>
                                          <p:spTgt spid="455689"/>
                                        </p:tgtEl>
                                        <p:attrNameLst>
                                          <p:attrName>ppt_w</p:attrName>
                                        </p:attrNameLst>
                                      </p:cBhvr>
                                      <p:tavLst>
                                        <p:tav tm="0">
                                          <p:val>
                                            <p:fltVal val="0"/>
                                          </p:val>
                                        </p:tav>
                                        <p:tav tm="100000">
                                          <p:val>
                                            <p:strVal val="#ppt_w"/>
                                          </p:val>
                                        </p:tav>
                                      </p:tavLst>
                                    </p:anim>
                                    <p:anim calcmode="lin" valueType="num">
                                      <p:cBhvr>
                                        <p:cTn id="174" dur="500" fill="hold"/>
                                        <p:tgtEl>
                                          <p:spTgt spid="455689"/>
                                        </p:tgtEl>
                                        <p:attrNameLst>
                                          <p:attrName>ppt_h</p:attrName>
                                        </p:attrNameLst>
                                      </p:cBhvr>
                                      <p:tavLst>
                                        <p:tav tm="0">
                                          <p:val>
                                            <p:strVal val="#ppt_h"/>
                                          </p:val>
                                        </p:tav>
                                        <p:tav tm="100000">
                                          <p:val>
                                            <p:strVal val="#ppt_h"/>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7" presetClass="entr" presetSubtype="1" fill="hold" grpId="0" nodeType="clickEffect">
                                  <p:stCondLst>
                                    <p:cond delay="0"/>
                                  </p:stCondLst>
                                  <p:childTnLst>
                                    <p:set>
                                      <p:cBhvr>
                                        <p:cTn id="178" dur="1" fill="hold">
                                          <p:stCondLst>
                                            <p:cond delay="0"/>
                                          </p:stCondLst>
                                        </p:cTn>
                                        <p:tgtEl>
                                          <p:spTgt spid="455715"/>
                                        </p:tgtEl>
                                        <p:attrNameLst>
                                          <p:attrName>style.visibility</p:attrName>
                                        </p:attrNameLst>
                                      </p:cBhvr>
                                      <p:to>
                                        <p:strVal val="visible"/>
                                      </p:to>
                                    </p:set>
                                    <p:anim calcmode="lin" valueType="num">
                                      <p:cBhvr>
                                        <p:cTn id="179" dur="500" fill="hold"/>
                                        <p:tgtEl>
                                          <p:spTgt spid="455715"/>
                                        </p:tgtEl>
                                        <p:attrNameLst>
                                          <p:attrName>ppt_x</p:attrName>
                                        </p:attrNameLst>
                                      </p:cBhvr>
                                      <p:tavLst>
                                        <p:tav tm="0">
                                          <p:val>
                                            <p:strVal val="#ppt_x"/>
                                          </p:val>
                                        </p:tav>
                                        <p:tav tm="100000">
                                          <p:val>
                                            <p:strVal val="#ppt_x"/>
                                          </p:val>
                                        </p:tav>
                                      </p:tavLst>
                                    </p:anim>
                                    <p:anim calcmode="lin" valueType="num">
                                      <p:cBhvr>
                                        <p:cTn id="180" dur="500" fill="hold"/>
                                        <p:tgtEl>
                                          <p:spTgt spid="455715"/>
                                        </p:tgtEl>
                                        <p:attrNameLst>
                                          <p:attrName>ppt_y</p:attrName>
                                        </p:attrNameLst>
                                      </p:cBhvr>
                                      <p:tavLst>
                                        <p:tav tm="0">
                                          <p:val>
                                            <p:strVal val="#ppt_y-#ppt_h/2"/>
                                          </p:val>
                                        </p:tav>
                                        <p:tav tm="100000">
                                          <p:val>
                                            <p:strVal val="#ppt_y"/>
                                          </p:val>
                                        </p:tav>
                                      </p:tavLst>
                                    </p:anim>
                                    <p:anim calcmode="lin" valueType="num">
                                      <p:cBhvr>
                                        <p:cTn id="181" dur="500" fill="hold"/>
                                        <p:tgtEl>
                                          <p:spTgt spid="455715"/>
                                        </p:tgtEl>
                                        <p:attrNameLst>
                                          <p:attrName>ppt_w</p:attrName>
                                        </p:attrNameLst>
                                      </p:cBhvr>
                                      <p:tavLst>
                                        <p:tav tm="0">
                                          <p:val>
                                            <p:strVal val="#ppt_w"/>
                                          </p:val>
                                        </p:tav>
                                        <p:tav tm="100000">
                                          <p:val>
                                            <p:strVal val="#ppt_w"/>
                                          </p:val>
                                        </p:tav>
                                      </p:tavLst>
                                    </p:anim>
                                    <p:anim calcmode="lin" valueType="num">
                                      <p:cBhvr>
                                        <p:cTn id="182" dur="500" fill="hold"/>
                                        <p:tgtEl>
                                          <p:spTgt spid="455715"/>
                                        </p:tgtEl>
                                        <p:attrNameLst>
                                          <p:attrName>ppt_h</p:attrName>
                                        </p:attrNameLst>
                                      </p:cBhvr>
                                      <p:tavLst>
                                        <p:tav tm="0">
                                          <p:val>
                                            <p:fltVal val="0"/>
                                          </p:val>
                                        </p:tav>
                                        <p:tav tm="100000">
                                          <p:val>
                                            <p:strVal val="#ppt_h"/>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7" presetClass="entr" presetSubtype="8" fill="hold" grpId="0" nodeType="clickEffect">
                                  <p:stCondLst>
                                    <p:cond delay="0"/>
                                  </p:stCondLst>
                                  <p:childTnLst>
                                    <p:set>
                                      <p:cBhvr>
                                        <p:cTn id="186" dur="1" fill="hold">
                                          <p:stCondLst>
                                            <p:cond delay="0"/>
                                          </p:stCondLst>
                                        </p:cTn>
                                        <p:tgtEl>
                                          <p:spTgt spid="455690"/>
                                        </p:tgtEl>
                                        <p:attrNameLst>
                                          <p:attrName>style.visibility</p:attrName>
                                        </p:attrNameLst>
                                      </p:cBhvr>
                                      <p:to>
                                        <p:strVal val="visible"/>
                                      </p:to>
                                    </p:set>
                                    <p:anim calcmode="lin" valueType="num">
                                      <p:cBhvr>
                                        <p:cTn id="187" dur="500" fill="hold"/>
                                        <p:tgtEl>
                                          <p:spTgt spid="455690"/>
                                        </p:tgtEl>
                                        <p:attrNameLst>
                                          <p:attrName>ppt_x</p:attrName>
                                        </p:attrNameLst>
                                      </p:cBhvr>
                                      <p:tavLst>
                                        <p:tav tm="0">
                                          <p:val>
                                            <p:strVal val="#ppt_x-#ppt_w/2"/>
                                          </p:val>
                                        </p:tav>
                                        <p:tav tm="100000">
                                          <p:val>
                                            <p:strVal val="#ppt_x"/>
                                          </p:val>
                                        </p:tav>
                                      </p:tavLst>
                                    </p:anim>
                                    <p:anim calcmode="lin" valueType="num">
                                      <p:cBhvr>
                                        <p:cTn id="188" dur="500" fill="hold"/>
                                        <p:tgtEl>
                                          <p:spTgt spid="455690"/>
                                        </p:tgtEl>
                                        <p:attrNameLst>
                                          <p:attrName>ppt_y</p:attrName>
                                        </p:attrNameLst>
                                      </p:cBhvr>
                                      <p:tavLst>
                                        <p:tav tm="0">
                                          <p:val>
                                            <p:strVal val="#ppt_y"/>
                                          </p:val>
                                        </p:tav>
                                        <p:tav tm="100000">
                                          <p:val>
                                            <p:strVal val="#ppt_y"/>
                                          </p:val>
                                        </p:tav>
                                      </p:tavLst>
                                    </p:anim>
                                    <p:anim calcmode="lin" valueType="num">
                                      <p:cBhvr>
                                        <p:cTn id="189" dur="500" fill="hold"/>
                                        <p:tgtEl>
                                          <p:spTgt spid="455690"/>
                                        </p:tgtEl>
                                        <p:attrNameLst>
                                          <p:attrName>ppt_w</p:attrName>
                                        </p:attrNameLst>
                                      </p:cBhvr>
                                      <p:tavLst>
                                        <p:tav tm="0">
                                          <p:val>
                                            <p:fltVal val="0"/>
                                          </p:val>
                                        </p:tav>
                                        <p:tav tm="100000">
                                          <p:val>
                                            <p:strVal val="#ppt_w"/>
                                          </p:val>
                                        </p:tav>
                                      </p:tavLst>
                                    </p:anim>
                                    <p:anim calcmode="lin" valueType="num">
                                      <p:cBhvr>
                                        <p:cTn id="190" dur="500" fill="hold"/>
                                        <p:tgtEl>
                                          <p:spTgt spid="455690"/>
                                        </p:tgtEl>
                                        <p:attrNameLst>
                                          <p:attrName>ppt_h</p:attrName>
                                        </p:attrNameLst>
                                      </p:cBhvr>
                                      <p:tavLst>
                                        <p:tav tm="0">
                                          <p:val>
                                            <p:strVal val="#ppt_h"/>
                                          </p:val>
                                        </p:tav>
                                        <p:tav tm="100000">
                                          <p:val>
                                            <p:strVal val="#ppt_h"/>
                                          </p:val>
                                        </p:tav>
                                      </p:tavLst>
                                    </p:anim>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7" presetClass="entr" presetSubtype="1" fill="hold" grpId="0" nodeType="clickEffect">
                                  <p:stCondLst>
                                    <p:cond delay="0"/>
                                  </p:stCondLst>
                                  <p:childTnLst>
                                    <p:set>
                                      <p:cBhvr>
                                        <p:cTn id="194" dur="1" fill="hold">
                                          <p:stCondLst>
                                            <p:cond delay="0"/>
                                          </p:stCondLst>
                                        </p:cTn>
                                        <p:tgtEl>
                                          <p:spTgt spid="455716"/>
                                        </p:tgtEl>
                                        <p:attrNameLst>
                                          <p:attrName>style.visibility</p:attrName>
                                        </p:attrNameLst>
                                      </p:cBhvr>
                                      <p:to>
                                        <p:strVal val="visible"/>
                                      </p:to>
                                    </p:set>
                                    <p:anim calcmode="lin" valueType="num">
                                      <p:cBhvr>
                                        <p:cTn id="195" dur="500" fill="hold"/>
                                        <p:tgtEl>
                                          <p:spTgt spid="455716"/>
                                        </p:tgtEl>
                                        <p:attrNameLst>
                                          <p:attrName>ppt_x</p:attrName>
                                        </p:attrNameLst>
                                      </p:cBhvr>
                                      <p:tavLst>
                                        <p:tav tm="0">
                                          <p:val>
                                            <p:strVal val="#ppt_x"/>
                                          </p:val>
                                        </p:tav>
                                        <p:tav tm="100000">
                                          <p:val>
                                            <p:strVal val="#ppt_x"/>
                                          </p:val>
                                        </p:tav>
                                      </p:tavLst>
                                    </p:anim>
                                    <p:anim calcmode="lin" valueType="num">
                                      <p:cBhvr>
                                        <p:cTn id="196" dur="500" fill="hold"/>
                                        <p:tgtEl>
                                          <p:spTgt spid="455716"/>
                                        </p:tgtEl>
                                        <p:attrNameLst>
                                          <p:attrName>ppt_y</p:attrName>
                                        </p:attrNameLst>
                                      </p:cBhvr>
                                      <p:tavLst>
                                        <p:tav tm="0">
                                          <p:val>
                                            <p:strVal val="#ppt_y-#ppt_h/2"/>
                                          </p:val>
                                        </p:tav>
                                        <p:tav tm="100000">
                                          <p:val>
                                            <p:strVal val="#ppt_y"/>
                                          </p:val>
                                        </p:tav>
                                      </p:tavLst>
                                    </p:anim>
                                    <p:anim calcmode="lin" valueType="num">
                                      <p:cBhvr>
                                        <p:cTn id="197" dur="500" fill="hold"/>
                                        <p:tgtEl>
                                          <p:spTgt spid="455716"/>
                                        </p:tgtEl>
                                        <p:attrNameLst>
                                          <p:attrName>ppt_w</p:attrName>
                                        </p:attrNameLst>
                                      </p:cBhvr>
                                      <p:tavLst>
                                        <p:tav tm="0">
                                          <p:val>
                                            <p:strVal val="#ppt_w"/>
                                          </p:val>
                                        </p:tav>
                                        <p:tav tm="100000">
                                          <p:val>
                                            <p:strVal val="#ppt_w"/>
                                          </p:val>
                                        </p:tav>
                                      </p:tavLst>
                                    </p:anim>
                                    <p:anim calcmode="lin" valueType="num">
                                      <p:cBhvr>
                                        <p:cTn id="198" dur="500" fill="hold"/>
                                        <p:tgtEl>
                                          <p:spTgt spid="455716"/>
                                        </p:tgtEl>
                                        <p:attrNameLst>
                                          <p:attrName>ppt_h</p:attrName>
                                        </p:attrNameLst>
                                      </p:cBhvr>
                                      <p:tavLst>
                                        <p:tav tm="0">
                                          <p:val>
                                            <p:fltVal val="0"/>
                                          </p:val>
                                        </p:tav>
                                        <p:tav tm="100000">
                                          <p:val>
                                            <p:strVal val="#ppt_h"/>
                                          </p:val>
                                        </p:tav>
                                      </p:tavLst>
                                    </p:anim>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7" presetClass="entr" presetSubtype="8" fill="hold" grpId="0" nodeType="clickEffect">
                                  <p:stCondLst>
                                    <p:cond delay="0"/>
                                  </p:stCondLst>
                                  <p:childTnLst>
                                    <p:set>
                                      <p:cBhvr>
                                        <p:cTn id="202" dur="1" fill="hold">
                                          <p:stCondLst>
                                            <p:cond delay="0"/>
                                          </p:stCondLst>
                                        </p:cTn>
                                        <p:tgtEl>
                                          <p:spTgt spid="455696"/>
                                        </p:tgtEl>
                                        <p:attrNameLst>
                                          <p:attrName>style.visibility</p:attrName>
                                        </p:attrNameLst>
                                      </p:cBhvr>
                                      <p:to>
                                        <p:strVal val="visible"/>
                                      </p:to>
                                    </p:set>
                                    <p:anim calcmode="lin" valueType="num">
                                      <p:cBhvr>
                                        <p:cTn id="203" dur="500" fill="hold"/>
                                        <p:tgtEl>
                                          <p:spTgt spid="455696"/>
                                        </p:tgtEl>
                                        <p:attrNameLst>
                                          <p:attrName>ppt_x</p:attrName>
                                        </p:attrNameLst>
                                      </p:cBhvr>
                                      <p:tavLst>
                                        <p:tav tm="0">
                                          <p:val>
                                            <p:strVal val="#ppt_x-#ppt_w/2"/>
                                          </p:val>
                                        </p:tav>
                                        <p:tav tm="100000">
                                          <p:val>
                                            <p:strVal val="#ppt_x"/>
                                          </p:val>
                                        </p:tav>
                                      </p:tavLst>
                                    </p:anim>
                                    <p:anim calcmode="lin" valueType="num">
                                      <p:cBhvr>
                                        <p:cTn id="204" dur="500" fill="hold"/>
                                        <p:tgtEl>
                                          <p:spTgt spid="455696"/>
                                        </p:tgtEl>
                                        <p:attrNameLst>
                                          <p:attrName>ppt_y</p:attrName>
                                        </p:attrNameLst>
                                      </p:cBhvr>
                                      <p:tavLst>
                                        <p:tav tm="0">
                                          <p:val>
                                            <p:strVal val="#ppt_y"/>
                                          </p:val>
                                        </p:tav>
                                        <p:tav tm="100000">
                                          <p:val>
                                            <p:strVal val="#ppt_y"/>
                                          </p:val>
                                        </p:tav>
                                      </p:tavLst>
                                    </p:anim>
                                    <p:anim calcmode="lin" valueType="num">
                                      <p:cBhvr>
                                        <p:cTn id="205" dur="500" fill="hold"/>
                                        <p:tgtEl>
                                          <p:spTgt spid="455696"/>
                                        </p:tgtEl>
                                        <p:attrNameLst>
                                          <p:attrName>ppt_w</p:attrName>
                                        </p:attrNameLst>
                                      </p:cBhvr>
                                      <p:tavLst>
                                        <p:tav tm="0">
                                          <p:val>
                                            <p:fltVal val="0"/>
                                          </p:val>
                                        </p:tav>
                                        <p:tav tm="100000">
                                          <p:val>
                                            <p:strVal val="#ppt_w"/>
                                          </p:val>
                                        </p:tav>
                                      </p:tavLst>
                                    </p:anim>
                                    <p:anim calcmode="lin" valueType="num">
                                      <p:cBhvr>
                                        <p:cTn id="206" dur="500" fill="hold"/>
                                        <p:tgtEl>
                                          <p:spTgt spid="455696"/>
                                        </p:tgtEl>
                                        <p:attrNameLst>
                                          <p:attrName>ppt_h</p:attrName>
                                        </p:attrNameLst>
                                      </p:cBhvr>
                                      <p:tavLst>
                                        <p:tav tm="0">
                                          <p:val>
                                            <p:strVal val="#ppt_h"/>
                                          </p:val>
                                        </p:tav>
                                        <p:tav tm="100000">
                                          <p:val>
                                            <p:strVal val="#ppt_h"/>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7" presetClass="entr" presetSubtype="1" fill="hold" grpId="0" nodeType="clickEffect">
                                  <p:stCondLst>
                                    <p:cond delay="0"/>
                                  </p:stCondLst>
                                  <p:childTnLst>
                                    <p:set>
                                      <p:cBhvr>
                                        <p:cTn id="210" dur="1" fill="hold">
                                          <p:stCondLst>
                                            <p:cond delay="0"/>
                                          </p:stCondLst>
                                        </p:cTn>
                                        <p:tgtEl>
                                          <p:spTgt spid="455717"/>
                                        </p:tgtEl>
                                        <p:attrNameLst>
                                          <p:attrName>style.visibility</p:attrName>
                                        </p:attrNameLst>
                                      </p:cBhvr>
                                      <p:to>
                                        <p:strVal val="visible"/>
                                      </p:to>
                                    </p:set>
                                    <p:anim calcmode="lin" valueType="num">
                                      <p:cBhvr>
                                        <p:cTn id="211" dur="500" fill="hold"/>
                                        <p:tgtEl>
                                          <p:spTgt spid="455717"/>
                                        </p:tgtEl>
                                        <p:attrNameLst>
                                          <p:attrName>ppt_x</p:attrName>
                                        </p:attrNameLst>
                                      </p:cBhvr>
                                      <p:tavLst>
                                        <p:tav tm="0">
                                          <p:val>
                                            <p:strVal val="#ppt_x"/>
                                          </p:val>
                                        </p:tav>
                                        <p:tav tm="100000">
                                          <p:val>
                                            <p:strVal val="#ppt_x"/>
                                          </p:val>
                                        </p:tav>
                                      </p:tavLst>
                                    </p:anim>
                                    <p:anim calcmode="lin" valueType="num">
                                      <p:cBhvr>
                                        <p:cTn id="212" dur="500" fill="hold"/>
                                        <p:tgtEl>
                                          <p:spTgt spid="455717"/>
                                        </p:tgtEl>
                                        <p:attrNameLst>
                                          <p:attrName>ppt_y</p:attrName>
                                        </p:attrNameLst>
                                      </p:cBhvr>
                                      <p:tavLst>
                                        <p:tav tm="0">
                                          <p:val>
                                            <p:strVal val="#ppt_y-#ppt_h/2"/>
                                          </p:val>
                                        </p:tav>
                                        <p:tav tm="100000">
                                          <p:val>
                                            <p:strVal val="#ppt_y"/>
                                          </p:val>
                                        </p:tav>
                                      </p:tavLst>
                                    </p:anim>
                                    <p:anim calcmode="lin" valueType="num">
                                      <p:cBhvr>
                                        <p:cTn id="213" dur="500" fill="hold"/>
                                        <p:tgtEl>
                                          <p:spTgt spid="455717"/>
                                        </p:tgtEl>
                                        <p:attrNameLst>
                                          <p:attrName>ppt_w</p:attrName>
                                        </p:attrNameLst>
                                      </p:cBhvr>
                                      <p:tavLst>
                                        <p:tav tm="0">
                                          <p:val>
                                            <p:strVal val="#ppt_w"/>
                                          </p:val>
                                        </p:tav>
                                        <p:tav tm="100000">
                                          <p:val>
                                            <p:strVal val="#ppt_w"/>
                                          </p:val>
                                        </p:tav>
                                      </p:tavLst>
                                    </p:anim>
                                    <p:anim calcmode="lin" valueType="num">
                                      <p:cBhvr>
                                        <p:cTn id="214" dur="500" fill="hold"/>
                                        <p:tgtEl>
                                          <p:spTgt spid="455717"/>
                                        </p:tgtEl>
                                        <p:attrNameLst>
                                          <p:attrName>ppt_h</p:attrName>
                                        </p:attrNameLst>
                                      </p:cBhvr>
                                      <p:tavLst>
                                        <p:tav tm="0">
                                          <p:val>
                                            <p:fltVal val="0"/>
                                          </p:val>
                                        </p:tav>
                                        <p:tav tm="100000">
                                          <p:val>
                                            <p:strVal val="#ppt_h"/>
                                          </p:val>
                                        </p:tav>
                                      </p:tavLst>
                                    </p:anim>
                                  </p:childTnLst>
                                </p:cTn>
                              </p:par>
                            </p:childTnLst>
                          </p:cTn>
                        </p:par>
                        <p:par>
                          <p:cTn id="215" fill="hold" nodeType="afterGroup">
                            <p:stCondLst>
                              <p:cond delay="500"/>
                            </p:stCondLst>
                            <p:childTnLst>
                              <p:par>
                                <p:cTn id="216" presetID="17" presetClass="entr" presetSubtype="1" fill="hold" grpId="0" nodeType="afterEffect">
                                  <p:stCondLst>
                                    <p:cond delay="0"/>
                                  </p:stCondLst>
                                  <p:childTnLst>
                                    <p:set>
                                      <p:cBhvr>
                                        <p:cTn id="217" dur="1" fill="hold">
                                          <p:stCondLst>
                                            <p:cond delay="0"/>
                                          </p:stCondLst>
                                        </p:cTn>
                                        <p:tgtEl>
                                          <p:spTgt spid="455709"/>
                                        </p:tgtEl>
                                        <p:attrNameLst>
                                          <p:attrName>style.visibility</p:attrName>
                                        </p:attrNameLst>
                                      </p:cBhvr>
                                      <p:to>
                                        <p:strVal val="visible"/>
                                      </p:to>
                                    </p:set>
                                    <p:anim calcmode="lin" valueType="num">
                                      <p:cBhvr>
                                        <p:cTn id="218" dur="500" fill="hold"/>
                                        <p:tgtEl>
                                          <p:spTgt spid="455709"/>
                                        </p:tgtEl>
                                        <p:attrNameLst>
                                          <p:attrName>ppt_x</p:attrName>
                                        </p:attrNameLst>
                                      </p:cBhvr>
                                      <p:tavLst>
                                        <p:tav tm="0">
                                          <p:val>
                                            <p:strVal val="#ppt_x"/>
                                          </p:val>
                                        </p:tav>
                                        <p:tav tm="100000">
                                          <p:val>
                                            <p:strVal val="#ppt_x"/>
                                          </p:val>
                                        </p:tav>
                                      </p:tavLst>
                                    </p:anim>
                                    <p:anim calcmode="lin" valueType="num">
                                      <p:cBhvr>
                                        <p:cTn id="219" dur="500" fill="hold"/>
                                        <p:tgtEl>
                                          <p:spTgt spid="455709"/>
                                        </p:tgtEl>
                                        <p:attrNameLst>
                                          <p:attrName>ppt_y</p:attrName>
                                        </p:attrNameLst>
                                      </p:cBhvr>
                                      <p:tavLst>
                                        <p:tav tm="0">
                                          <p:val>
                                            <p:strVal val="#ppt_y-#ppt_h/2"/>
                                          </p:val>
                                        </p:tav>
                                        <p:tav tm="100000">
                                          <p:val>
                                            <p:strVal val="#ppt_y"/>
                                          </p:val>
                                        </p:tav>
                                      </p:tavLst>
                                    </p:anim>
                                    <p:anim calcmode="lin" valueType="num">
                                      <p:cBhvr>
                                        <p:cTn id="220" dur="500" fill="hold"/>
                                        <p:tgtEl>
                                          <p:spTgt spid="455709"/>
                                        </p:tgtEl>
                                        <p:attrNameLst>
                                          <p:attrName>ppt_w</p:attrName>
                                        </p:attrNameLst>
                                      </p:cBhvr>
                                      <p:tavLst>
                                        <p:tav tm="0">
                                          <p:val>
                                            <p:strVal val="#ppt_w"/>
                                          </p:val>
                                        </p:tav>
                                        <p:tav tm="100000">
                                          <p:val>
                                            <p:strVal val="#ppt_w"/>
                                          </p:val>
                                        </p:tav>
                                      </p:tavLst>
                                    </p:anim>
                                    <p:anim calcmode="lin" valueType="num">
                                      <p:cBhvr>
                                        <p:cTn id="221" dur="500" fill="hold"/>
                                        <p:tgtEl>
                                          <p:spTgt spid="455709"/>
                                        </p:tgtEl>
                                        <p:attrNameLst>
                                          <p:attrName>ppt_h</p:attrName>
                                        </p:attrNameLst>
                                      </p:cBhvr>
                                      <p:tavLst>
                                        <p:tav tm="0">
                                          <p:val>
                                            <p:fltVal val="0"/>
                                          </p:val>
                                        </p:tav>
                                        <p:tav tm="100000">
                                          <p:val>
                                            <p:strVal val="#ppt_h"/>
                                          </p:val>
                                        </p:tav>
                                      </p:tavLst>
                                    </p:anim>
                                  </p:childTnLst>
                                </p:cTn>
                              </p:par>
                            </p:childTnLst>
                          </p:cTn>
                        </p:par>
                        <p:par>
                          <p:cTn id="222" fill="hold" nodeType="afterGroup">
                            <p:stCondLst>
                              <p:cond delay="1000"/>
                            </p:stCondLst>
                            <p:childTnLst>
                              <p:par>
                                <p:cTn id="223" presetID="17" presetClass="entr" presetSubtype="1" fill="hold" grpId="0" nodeType="afterEffect">
                                  <p:stCondLst>
                                    <p:cond delay="0"/>
                                  </p:stCondLst>
                                  <p:childTnLst>
                                    <p:set>
                                      <p:cBhvr>
                                        <p:cTn id="224" dur="1" fill="hold">
                                          <p:stCondLst>
                                            <p:cond delay="0"/>
                                          </p:stCondLst>
                                        </p:cTn>
                                        <p:tgtEl>
                                          <p:spTgt spid="455710"/>
                                        </p:tgtEl>
                                        <p:attrNameLst>
                                          <p:attrName>style.visibility</p:attrName>
                                        </p:attrNameLst>
                                      </p:cBhvr>
                                      <p:to>
                                        <p:strVal val="visible"/>
                                      </p:to>
                                    </p:set>
                                    <p:anim calcmode="lin" valueType="num">
                                      <p:cBhvr>
                                        <p:cTn id="225" dur="500" fill="hold"/>
                                        <p:tgtEl>
                                          <p:spTgt spid="455710"/>
                                        </p:tgtEl>
                                        <p:attrNameLst>
                                          <p:attrName>ppt_x</p:attrName>
                                        </p:attrNameLst>
                                      </p:cBhvr>
                                      <p:tavLst>
                                        <p:tav tm="0">
                                          <p:val>
                                            <p:strVal val="#ppt_x"/>
                                          </p:val>
                                        </p:tav>
                                        <p:tav tm="100000">
                                          <p:val>
                                            <p:strVal val="#ppt_x"/>
                                          </p:val>
                                        </p:tav>
                                      </p:tavLst>
                                    </p:anim>
                                    <p:anim calcmode="lin" valueType="num">
                                      <p:cBhvr>
                                        <p:cTn id="226" dur="500" fill="hold"/>
                                        <p:tgtEl>
                                          <p:spTgt spid="455710"/>
                                        </p:tgtEl>
                                        <p:attrNameLst>
                                          <p:attrName>ppt_y</p:attrName>
                                        </p:attrNameLst>
                                      </p:cBhvr>
                                      <p:tavLst>
                                        <p:tav tm="0">
                                          <p:val>
                                            <p:strVal val="#ppt_y-#ppt_h/2"/>
                                          </p:val>
                                        </p:tav>
                                        <p:tav tm="100000">
                                          <p:val>
                                            <p:strVal val="#ppt_y"/>
                                          </p:val>
                                        </p:tav>
                                      </p:tavLst>
                                    </p:anim>
                                    <p:anim calcmode="lin" valueType="num">
                                      <p:cBhvr>
                                        <p:cTn id="227" dur="500" fill="hold"/>
                                        <p:tgtEl>
                                          <p:spTgt spid="455710"/>
                                        </p:tgtEl>
                                        <p:attrNameLst>
                                          <p:attrName>ppt_w</p:attrName>
                                        </p:attrNameLst>
                                      </p:cBhvr>
                                      <p:tavLst>
                                        <p:tav tm="0">
                                          <p:val>
                                            <p:strVal val="#ppt_w"/>
                                          </p:val>
                                        </p:tav>
                                        <p:tav tm="100000">
                                          <p:val>
                                            <p:strVal val="#ppt_w"/>
                                          </p:val>
                                        </p:tav>
                                      </p:tavLst>
                                    </p:anim>
                                    <p:anim calcmode="lin" valueType="num">
                                      <p:cBhvr>
                                        <p:cTn id="228" dur="500" fill="hold"/>
                                        <p:tgtEl>
                                          <p:spTgt spid="455710"/>
                                        </p:tgtEl>
                                        <p:attrNameLst>
                                          <p:attrName>ppt_h</p:attrName>
                                        </p:attrNameLst>
                                      </p:cBhvr>
                                      <p:tavLst>
                                        <p:tav tm="0">
                                          <p:val>
                                            <p:fltVal val="0"/>
                                          </p:val>
                                        </p:tav>
                                        <p:tav tm="100000">
                                          <p:val>
                                            <p:strVal val="#ppt_h"/>
                                          </p:val>
                                        </p:tav>
                                      </p:tavLst>
                                    </p:anim>
                                  </p:childTnLst>
                                </p:cTn>
                              </p:par>
                            </p:childTnLst>
                          </p:cTn>
                        </p:par>
                        <p:par>
                          <p:cTn id="229" fill="hold" nodeType="afterGroup">
                            <p:stCondLst>
                              <p:cond delay="1500"/>
                            </p:stCondLst>
                            <p:childTnLst>
                              <p:par>
                                <p:cTn id="230" presetID="17" presetClass="entr" presetSubtype="1" fill="hold" grpId="0" nodeType="afterEffect">
                                  <p:stCondLst>
                                    <p:cond delay="0"/>
                                  </p:stCondLst>
                                  <p:childTnLst>
                                    <p:set>
                                      <p:cBhvr>
                                        <p:cTn id="231" dur="1" fill="hold">
                                          <p:stCondLst>
                                            <p:cond delay="0"/>
                                          </p:stCondLst>
                                        </p:cTn>
                                        <p:tgtEl>
                                          <p:spTgt spid="455711"/>
                                        </p:tgtEl>
                                        <p:attrNameLst>
                                          <p:attrName>style.visibility</p:attrName>
                                        </p:attrNameLst>
                                      </p:cBhvr>
                                      <p:to>
                                        <p:strVal val="visible"/>
                                      </p:to>
                                    </p:set>
                                    <p:anim calcmode="lin" valueType="num">
                                      <p:cBhvr>
                                        <p:cTn id="232" dur="500" fill="hold"/>
                                        <p:tgtEl>
                                          <p:spTgt spid="455711"/>
                                        </p:tgtEl>
                                        <p:attrNameLst>
                                          <p:attrName>ppt_x</p:attrName>
                                        </p:attrNameLst>
                                      </p:cBhvr>
                                      <p:tavLst>
                                        <p:tav tm="0">
                                          <p:val>
                                            <p:strVal val="#ppt_x"/>
                                          </p:val>
                                        </p:tav>
                                        <p:tav tm="100000">
                                          <p:val>
                                            <p:strVal val="#ppt_x"/>
                                          </p:val>
                                        </p:tav>
                                      </p:tavLst>
                                    </p:anim>
                                    <p:anim calcmode="lin" valueType="num">
                                      <p:cBhvr>
                                        <p:cTn id="233" dur="500" fill="hold"/>
                                        <p:tgtEl>
                                          <p:spTgt spid="455711"/>
                                        </p:tgtEl>
                                        <p:attrNameLst>
                                          <p:attrName>ppt_y</p:attrName>
                                        </p:attrNameLst>
                                      </p:cBhvr>
                                      <p:tavLst>
                                        <p:tav tm="0">
                                          <p:val>
                                            <p:strVal val="#ppt_y-#ppt_h/2"/>
                                          </p:val>
                                        </p:tav>
                                        <p:tav tm="100000">
                                          <p:val>
                                            <p:strVal val="#ppt_y"/>
                                          </p:val>
                                        </p:tav>
                                      </p:tavLst>
                                    </p:anim>
                                    <p:anim calcmode="lin" valueType="num">
                                      <p:cBhvr>
                                        <p:cTn id="234" dur="500" fill="hold"/>
                                        <p:tgtEl>
                                          <p:spTgt spid="455711"/>
                                        </p:tgtEl>
                                        <p:attrNameLst>
                                          <p:attrName>ppt_w</p:attrName>
                                        </p:attrNameLst>
                                      </p:cBhvr>
                                      <p:tavLst>
                                        <p:tav tm="0">
                                          <p:val>
                                            <p:strVal val="#ppt_w"/>
                                          </p:val>
                                        </p:tav>
                                        <p:tav tm="100000">
                                          <p:val>
                                            <p:strVal val="#ppt_w"/>
                                          </p:val>
                                        </p:tav>
                                      </p:tavLst>
                                    </p:anim>
                                    <p:anim calcmode="lin" valueType="num">
                                      <p:cBhvr>
                                        <p:cTn id="235" dur="500" fill="hold"/>
                                        <p:tgtEl>
                                          <p:spTgt spid="455711"/>
                                        </p:tgtEl>
                                        <p:attrNameLst>
                                          <p:attrName>ppt_h</p:attrName>
                                        </p:attrNameLst>
                                      </p:cBhvr>
                                      <p:tavLst>
                                        <p:tav tm="0">
                                          <p:val>
                                            <p:fltVal val="0"/>
                                          </p:val>
                                        </p:tav>
                                        <p:tav tm="100000">
                                          <p:val>
                                            <p:strVal val="#ppt_h"/>
                                          </p:val>
                                        </p:tav>
                                      </p:tavLst>
                                    </p:anim>
                                  </p:childTnLst>
                                </p:cTn>
                              </p:par>
                            </p:childTnLst>
                          </p:cTn>
                        </p:par>
                      </p:childTnLst>
                    </p:cTn>
                  </p:par>
                  <p:par>
                    <p:cTn id="236" fill="hold" nodeType="clickPar">
                      <p:stCondLst>
                        <p:cond delay="indefinite"/>
                      </p:stCondLst>
                      <p:childTnLst>
                        <p:par>
                          <p:cTn id="237" fill="hold" nodeType="withGroup">
                            <p:stCondLst>
                              <p:cond delay="0"/>
                            </p:stCondLst>
                            <p:childTnLst>
                              <p:par>
                                <p:cTn id="238" presetID="17" presetClass="entr" presetSubtype="1" fill="hold" grpId="0" nodeType="clickEffect">
                                  <p:stCondLst>
                                    <p:cond delay="0"/>
                                  </p:stCondLst>
                                  <p:childTnLst>
                                    <p:set>
                                      <p:cBhvr>
                                        <p:cTn id="239" dur="1" fill="hold">
                                          <p:stCondLst>
                                            <p:cond delay="0"/>
                                          </p:stCondLst>
                                        </p:cTn>
                                        <p:tgtEl>
                                          <p:spTgt spid="455725"/>
                                        </p:tgtEl>
                                        <p:attrNameLst>
                                          <p:attrName>style.visibility</p:attrName>
                                        </p:attrNameLst>
                                      </p:cBhvr>
                                      <p:to>
                                        <p:strVal val="visible"/>
                                      </p:to>
                                    </p:set>
                                    <p:anim calcmode="lin" valueType="num">
                                      <p:cBhvr>
                                        <p:cTn id="240" dur="500" fill="hold"/>
                                        <p:tgtEl>
                                          <p:spTgt spid="455725"/>
                                        </p:tgtEl>
                                        <p:attrNameLst>
                                          <p:attrName>ppt_x</p:attrName>
                                        </p:attrNameLst>
                                      </p:cBhvr>
                                      <p:tavLst>
                                        <p:tav tm="0">
                                          <p:val>
                                            <p:strVal val="#ppt_x"/>
                                          </p:val>
                                        </p:tav>
                                        <p:tav tm="100000">
                                          <p:val>
                                            <p:strVal val="#ppt_x"/>
                                          </p:val>
                                        </p:tav>
                                      </p:tavLst>
                                    </p:anim>
                                    <p:anim calcmode="lin" valueType="num">
                                      <p:cBhvr>
                                        <p:cTn id="241" dur="500" fill="hold"/>
                                        <p:tgtEl>
                                          <p:spTgt spid="455725"/>
                                        </p:tgtEl>
                                        <p:attrNameLst>
                                          <p:attrName>ppt_y</p:attrName>
                                        </p:attrNameLst>
                                      </p:cBhvr>
                                      <p:tavLst>
                                        <p:tav tm="0">
                                          <p:val>
                                            <p:strVal val="#ppt_y-#ppt_h/2"/>
                                          </p:val>
                                        </p:tav>
                                        <p:tav tm="100000">
                                          <p:val>
                                            <p:strVal val="#ppt_y"/>
                                          </p:val>
                                        </p:tav>
                                      </p:tavLst>
                                    </p:anim>
                                    <p:anim calcmode="lin" valueType="num">
                                      <p:cBhvr>
                                        <p:cTn id="242" dur="500" fill="hold"/>
                                        <p:tgtEl>
                                          <p:spTgt spid="455725"/>
                                        </p:tgtEl>
                                        <p:attrNameLst>
                                          <p:attrName>ppt_w</p:attrName>
                                        </p:attrNameLst>
                                      </p:cBhvr>
                                      <p:tavLst>
                                        <p:tav tm="0">
                                          <p:val>
                                            <p:strVal val="#ppt_w"/>
                                          </p:val>
                                        </p:tav>
                                        <p:tav tm="100000">
                                          <p:val>
                                            <p:strVal val="#ppt_w"/>
                                          </p:val>
                                        </p:tav>
                                      </p:tavLst>
                                    </p:anim>
                                    <p:anim calcmode="lin" valueType="num">
                                      <p:cBhvr>
                                        <p:cTn id="243" dur="500" fill="hold"/>
                                        <p:tgtEl>
                                          <p:spTgt spid="455725"/>
                                        </p:tgtEl>
                                        <p:attrNameLst>
                                          <p:attrName>ppt_h</p:attrName>
                                        </p:attrNameLst>
                                      </p:cBhvr>
                                      <p:tavLst>
                                        <p:tav tm="0">
                                          <p:val>
                                            <p:fltVal val="0"/>
                                          </p:val>
                                        </p:tav>
                                        <p:tav tm="100000">
                                          <p:val>
                                            <p:strVal val="#ppt_h"/>
                                          </p:val>
                                        </p:tav>
                                      </p:tavLst>
                                    </p:anim>
                                  </p:childTnLst>
                                </p:cTn>
                              </p:par>
                            </p:childTnLst>
                          </p:cTn>
                        </p:par>
                        <p:par>
                          <p:cTn id="244" fill="hold" nodeType="afterGroup">
                            <p:stCondLst>
                              <p:cond delay="500"/>
                            </p:stCondLst>
                            <p:childTnLst>
                              <p:par>
                                <p:cTn id="245" presetID="17" presetClass="entr" presetSubtype="1" fill="hold" grpId="0" nodeType="afterEffect">
                                  <p:stCondLst>
                                    <p:cond delay="0"/>
                                  </p:stCondLst>
                                  <p:childTnLst>
                                    <p:set>
                                      <p:cBhvr>
                                        <p:cTn id="246" dur="1" fill="hold">
                                          <p:stCondLst>
                                            <p:cond delay="0"/>
                                          </p:stCondLst>
                                        </p:cTn>
                                        <p:tgtEl>
                                          <p:spTgt spid="455724"/>
                                        </p:tgtEl>
                                        <p:attrNameLst>
                                          <p:attrName>style.visibility</p:attrName>
                                        </p:attrNameLst>
                                      </p:cBhvr>
                                      <p:to>
                                        <p:strVal val="visible"/>
                                      </p:to>
                                    </p:set>
                                    <p:anim calcmode="lin" valueType="num">
                                      <p:cBhvr>
                                        <p:cTn id="247" dur="500" fill="hold"/>
                                        <p:tgtEl>
                                          <p:spTgt spid="455724"/>
                                        </p:tgtEl>
                                        <p:attrNameLst>
                                          <p:attrName>ppt_x</p:attrName>
                                        </p:attrNameLst>
                                      </p:cBhvr>
                                      <p:tavLst>
                                        <p:tav tm="0">
                                          <p:val>
                                            <p:strVal val="#ppt_x"/>
                                          </p:val>
                                        </p:tav>
                                        <p:tav tm="100000">
                                          <p:val>
                                            <p:strVal val="#ppt_x"/>
                                          </p:val>
                                        </p:tav>
                                      </p:tavLst>
                                    </p:anim>
                                    <p:anim calcmode="lin" valueType="num">
                                      <p:cBhvr>
                                        <p:cTn id="248" dur="500" fill="hold"/>
                                        <p:tgtEl>
                                          <p:spTgt spid="455724"/>
                                        </p:tgtEl>
                                        <p:attrNameLst>
                                          <p:attrName>ppt_y</p:attrName>
                                        </p:attrNameLst>
                                      </p:cBhvr>
                                      <p:tavLst>
                                        <p:tav tm="0">
                                          <p:val>
                                            <p:strVal val="#ppt_y-#ppt_h/2"/>
                                          </p:val>
                                        </p:tav>
                                        <p:tav tm="100000">
                                          <p:val>
                                            <p:strVal val="#ppt_y"/>
                                          </p:val>
                                        </p:tav>
                                      </p:tavLst>
                                    </p:anim>
                                    <p:anim calcmode="lin" valueType="num">
                                      <p:cBhvr>
                                        <p:cTn id="249" dur="500" fill="hold"/>
                                        <p:tgtEl>
                                          <p:spTgt spid="455724"/>
                                        </p:tgtEl>
                                        <p:attrNameLst>
                                          <p:attrName>ppt_w</p:attrName>
                                        </p:attrNameLst>
                                      </p:cBhvr>
                                      <p:tavLst>
                                        <p:tav tm="0">
                                          <p:val>
                                            <p:strVal val="#ppt_w"/>
                                          </p:val>
                                        </p:tav>
                                        <p:tav tm="100000">
                                          <p:val>
                                            <p:strVal val="#ppt_w"/>
                                          </p:val>
                                        </p:tav>
                                      </p:tavLst>
                                    </p:anim>
                                    <p:anim calcmode="lin" valueType="num">
                                      <p:cBhvr>
                                        <p:cTn id="250" dur="500" fill="hold"/>
                                        <p:tgtEl>
                                          <p:spTgt spid="455724"/>
                                        </p:tgtEl>
                                        <p:attrNameLst>
                                          <p:attrName>ppt_h</p:attrName>
                                        </p:attrNameLst>
                                      </p:cBhvr>
                                      <p:tavLst>
                                        <p:tav tm="0">
                                          <p:val>
                                            <p:fltVal val="0"/>
                                          </p:val>
                                        </p:tav>
                                        <p:tav tm="100000">
                                          <p:val>
                                            <p:strVal val="#ppt_h"/>
                                          </p:val>
                                        </p:tav>
                                      </p:tavLst>
                                    </p:anim>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7" presetClass="entr" presetSubtype="8" fill="hold" grpId="0" nodeType="clickEffect">
                                  <p:stCondLst>
                                    <p:cond delay="0"/>
                                  </p:stCondLst>
                                  <p:childTnLst>
                                    <p:set>
                                      <p:cBhvr>
                                        <p:cTn id="254" dur="1" fill="hold">
                                          <p:stCondLst>
                                            <p:cond delay="0"/>
                                          </p:stCondLst>
                                        </p:cTn>
                                        <p:tgtEl>
                                          <p:spTgt spid="455691"/>
                                        </p:tgtEl>
                                        <p:attrNameLst>
                                          <p:attrName>style.visibility</p:attrName>
                                        </p:attrNameLst>
                                      </p:cBhvr>
                                      <p:to>
                                        <p:strVal val="visible"/>
                                      </p:to>
                                    </p:set>
                                    <p:anim calcmode="lin" valueType="num">
                                      <p:cBhvr>
                                        <p:cTn id="255" dur="500" fill="hold"/>
                                        <p:tgtEl>
                                          <p:spTgt spid="455691"/>
                                        </p:tgtEl>
                                        <p:attrNameLst>
                                          <p:attrName>ppt_x</p:attrName>
                                        </p:attrNameLst>
                                      </p:cBhvr>
                                      <p:tavLst>
                                        <p:tav tm="0">
                                          <p:val>
                                            <p:strVal val="#ppt_x-#ppt_w/2"/>
                                          </p:val>
                                        </p:tav>
                                        <p:tav tm="100000">
                                          <p:val>
                                            <p:strVal val="#ppt_x"/>
                                          </p:val>
                                        </p:tav>
                                      </p:tavLst>
                                    </p:anim>
                                    <p:anim calcmode="lin" valueType="num">
                                      <p:cBhvr>
                                        <p:cTn id="256" dur="500" fill="hold"/>
                                        <p:tgtEl>
                                          <p:spTgt spid="455691"/>
                                        </p:tgtEl>
                                        <p:attrNameLst>
                                          <p:attrName>ppt_y</p:attrName>
                                        </p:attrNameLst>
                                      </p:cBhvr>
                                      <p:tavLst>
                                        <p:tav tm="0">
                                          <p:val>
                                            <p:strVal val="#ppt_y"/>
                                          </p:val>
                                        </p:tav>
                                        <p:tav tm="100000">
                                          <p:val>
                                            <p:strVal val="#ppt_y"/>
                                          </p:val>
                                        </p:tav>
                                      </p:tavLst>
                                    </p:anim>
                                    <p:anim calcmode="lin" valueType="num">
                                      <p:cBhvr>
                                        <p:cTn id="257" dur="500" fill="hold"/>
                                        <p:tgtEl>
                                          <p:spTgt spid="455691"/>
                                        </p:tgtEl>
                                        <p:attrNameLst>
                                          <p:attrName>ppt_w</p:attrName>
                                        </p:attrNameLst>
                                      </p:cBhvr>
                                      <p:tavLst>
                                        <p:tav tm="0">
                                          <p:val>
                                            <p:fltVal val="0"/>
                                          </p:val>
                                        </p:tav>
                                        <p:tav tm="100000">
                                          <p:val>
                                            <p:strVal val="#ppt_w"/>
                                          </p:val>
                                        </p:tav>
                                      </p:tavLst>
                                    </p:anim>
                                    <p:anim calcmode="lin" valueType="num">
                                      <p:cBhvr>
                                        <p:cTn id="258" dur="500" fill="hold"/>
                                        <p:tgtEl>
                                          <p:spTgt spid="455691"/>
                                        </p:tgtEl>
                                        <p:attrNameLst>
                                          <p:attrName>ppt_h</p:attrName>
                                        </p:attrNameLst>
                                      </p:cBhvr>
                                      <p:tavLst>
                                        <p:tav tm="0">
                                          <p:val>
                                            <p:strVal val="#ppt_h"/>
                                          </p:val>
                                        </p:tav>
                                        <p:tav tm="100000">
                                          <p:val>
                                            <p:strVal val="#ppt_h"/>
                                          </p:val>
                                        </p:tav>
                                      </p:tavLst>
                                    </p:anim>
                                  </p:childTnLst>
                                </p:cTn>
                              </p:par>
                            </p:childTnLst>
                          </p:cTn>
                        </p:par>
                      </p:childTnLst>
                    </p:cTn>
                  </p:par>
                  <p:par>
                    <p:cTn id="259" fill="hold" nodeType="clickPar">
                      <p:stCondLst>
                        <p:cond delay="indefinite"/>
                      </p:stCondLst>
                      <p:childTnLst>
                        <p:par>
                          <p:cTn id="260" fill="hold" nodeType="withGroup">
                            <p:stCondLst>
                              <p:cond delay="0"/>
                            </p:stCondLst>
                            <p:childTnLst>
                              <p:par>
                                <p:cTn id="261" presetID="17" presetClass="entr" presetSubtype="1" fill="hold" grpId="0" nodeType="clickEffect">
                                  <p:stCondLst>
                                    <p:cond delay="0"/>
                                  </p:stCondLst>
                                  <p:childTnLst>
                                    <p:set>
                                      <p:cBhvr>
                                        <p:cTn id="262" dur="1" fill="hold">
                                          <p:stCondLst>
                                            <p:cond delay="0"/>
                                          </p:stCondLst>
                                        </p:cTn>
                                        <p:tgtEl>
                                          <p:spTgt spid="455718"/>
                                        </p:tgtEl>
                                        <p:attrNameLst>
                                          <p:attrName>style.visibility</p:attrName>
                                        </p:attrNameLst>
                                      </p:cBhvr>
                                      <p:to>
                                        <p:strVal val="visible"/>
                                      </p:to>
                                    </p:set>
                                    <p:anim calcmode="lin" valueType="num">
                                      <p:cBhvr>
                                        <p:cTn id="263" dur="500" fill="hold"/>
                                        <p:tgtEl>
                                          <p:spTgt spid="455718"/>
                                        </p:tgtEl>
                                        <p:attrNameLst>
                                          <p:attrName>ppt_x</p:attrName>
                                        </p:attrNameLst>
                                      </p:cBhvr>
                                      <p:tavLst>
                                        <p:tav tm="0">
                                          <p:val>
                                            <p:strVal val="#ppt_x"/>
                                          </p:val>
                                        </p:tav>
                                        <p:tav tm="100000">
                                          <p:val>
                                            <p:strVal val="#ppt_x"/>
                                          </p:val>
                                        </p:tav>
                                      </p:tavLst>
                                    </p:anim>
                                    <p:anim calcmode="lin" valueType="num">
                                      <p:cBhvr>
                                        <p:cTn id="264" dur="500" fill="hold"/>
                                        <p:tgtEl>
                                          <p:spTgt spid="455718"/>
                                        </p:tgtEl>
                                        <p:attrNameLst>
                                          <p:attrName>ppt_y</p:attrName>
                                        </p:attrNameLst>
                                      </p:cBhvr>
                                      <p:tavLst>
                                        <p:tav tm="0">
                                          <p:val>
                                            <p:strVal val="#ppt_y-#ppt_h/2"/>
                                          </p:val>
                                        </p:tav>
                                        <p:tav tm="100000">
                                          <p:val>
                                            <p:strVal val="#ppt_y"/>
                                          </p:val>
                                        </p:tav>
                                      </p:tavLst>
                                    </p:anim>
                                    <p:anim calcmode="lin" valueType="num">
                                      <p:cBhvr>
                                        <p:cTn id="265" dur="500" fill="hold"/>
                                        <p:tgtEl>
                                          <p:spTgt spid="455718"/>
                                        </p:tgtEl>
                                        <p:attrNameLst>
                                          <p:attrName>ppt_w</p:attrName>
                                        </p:attrNameLst>
                                      </p:cBhvr>
                                      <p:tavLst>
                                        <p:tav tm="0">
                                          <p:val>
                                            <p:strVal val="#ppt_w"/>
                                          </p:val>
                                        </p:tav>
                                        <p:tav tm="100000">
                                          <p:val>
                                            <p:strVal val="#ppt_w"/>
                                          </p:val>
                                        </p:tav>
                                      </p:tavLst>
                                    </p:anim>
                                    <p:anim calcmode="lin" valueType="num">
                                      <p:cBhvr>
                                        <p:cTn id="266" dur="500" fill="hold"/>
                                        <p:tgtEl>
                                          <p:spTgt spid="455718"/>
                                        </p:tgtEl>
                                        <p:attrNameLst>
                                          <p:attrName>ppt_h</p:attrName>
                                        </p:attrNameLst>
                                      </p:cBhvr>
                                      <p:tavLst>
                                        <p:tav tm="0">
                                          <p:val>
                                            <p:fltVal val="0"/>
                                          </p:val>
                                        </p:tav>
                                        <p:tav tm="100000">
                                          <p:val>
                                            <p:strVal val="#ppt_h"/>
                                          </p:val>
                                        </p:tav>
                                      </p:tavLst>
                                    </p:anim>
                                  </p:childTnLst>
                                </p:cTn>
                              </p:par>
                            </p:childTnLst>
                          </p:cTn>
                        </p:par>
                      </p:childTnLst>
                    </p:cTn>
                  </p:par>
                  <p:par>
                    <p:cTn id="267" fill="hold" nodeType="clickPar">
                      <p:stCondLst>
                        <p:cond delay="indefinite"/>
                      </p:stCondLst>
                      <p:childTnLst>
                        <p:par>
                          <p:cTn id="268" fill="hold" nodeType="withGroup">
                            <p:stCondLst>
                              <p:cond delay="0"/>
                            </p:stCondLst>
                            <p:childTnLst>
                              <p:par>
                                <p:cTn id="269" presetID="17" presetClass="entr" presetSubtype="8" fill="hold" grpId="0" nodeType="clickEffect">
                                  <p:stCondLst>
                                    <p:cond delay="0"/>
                                  </p:stCondLst>
                                  <p:childTnLst>
                                    <p:set>
                                      <p:cBhvr>
                                        <p:cTn id="270" dur="1" fill="hold">
                                          <p:stCondLst>
                                            <p:cond delay="0"/>
                                          </p:stCondLst>
                                        </p:cTn>
                                        <p:tgtEl>
                                          <p:spTgt spid="455692"/>
                                        </p:tgtEl>
                                        <p:attrNameLst>
                                          <p:attrName>style.visibility</p:attrName>
                                        </p:attrNameLst>
                                      </p:cBhvr>
                                      <p:to>
                                        <p:strVal val="visible"/>
                                      </p:to>
                                    </p:set>
                                    <p:anim calcmode="lin" valueType="num">
                                      <p:cBhvr>
                                        <p:cTn id="271" dur="500" fill="hold"/>
                                        <p:tgtEl>
                                          <p:spTgt spid="455692"/>
                                        </p:tgtEl>
                                        <p:attrNameLst>
                                          <p:attrName>ppt_x</p:attrName>
                                        </p:attrNameLst>
                                      </p:cBhvr>
                                      <p:tavLst>
                                        <p:tav tm="0">
                                          <p:val>
                                            <p:strVal val="#ppt_x-#ppt_w/2"/>
                                          </p:val>
                                        </p:tav>
                                        <p:tav tm="100000">
                                          <p:val>
                                            <p:strVal val="#ppt_x"/>
                                          </p:val>
                                        </p:tav>
                                      </p:tavLst>
                                    </p:anim>
                                    <p:anim calcmode="lin" valueType="num">
                                      <p:cBhvr>
                                        <p:cTn id="272" dur="500" fill="hold"/>
                                        <p:tgtEl>
                                          <p:spTgt spid="455692"/>
                                        </p:tgtEl>
                                        <p:attrNameLst>
                                          <p:attrName>ppt_y</p:attrName>
                                        </p:attrNameLst>
                                      </p:cBhvr>
                                      <p:tavLst>
                                        <p:tav tm="0">
                                          <p:val>
                                            <p:strVal val="#ppt_y"/>
                                          </p:val>
                                        </p:tav>
                                        <p:tav tm="100000">
                                          <p:val>
                                            <p:strVal val="#ppt_y"/>
                                          </p:val>
                                        </p:tav>
                                      </p:tavLst>
                                    </p:anim>
                                    <p:anim calcmode="lin" valueType="num">
                                      <p:cBhvr>
                                        <p:cTn id="273" dur="500" fill="hold"/>
                                        <p:tgtEl>
                                          <p:spTgt spid="455692"/>
                                        </p:tgtEl>
                                        <p:attrNameLst>
                                          <p:attrName>ppt_w</p:attrName>
                                        </p:attrNameLst>
                                      </p:cBhvr>
                                      <p:tavLst>
                                        <p:tav tm="0">
                                          <p:val>
                                            <p:fltVal val="0"/>
                                          </p:val>
                                        </p:tav>
                                        <p:tav tm="100000">
                                          <p:val>
                                            <p:strVal val="#ppt_w"/>
                                          </p:val>
                                        </p:tav>
                                      </p:tavLst>
                                    </p:anim>
                                    <p:anim calcmode="lin" valueType="num">
                                      <p:cBhvr>
                                        <p:cTn id="274" dur="500" fill="hold"/>
                                        <p:tgtEl>
                                          <p:spTgt spid="455692"/>
                                        </p:tgtEl>
                                        <p:attrNameLst>
                                          <p:attrName>ppt_h</p:attrName>
                                        </p:attrNameLst>
                                      </p:cBhvr>
                                      <p:tavLst>
                                        <p:tav tm="0">
                                          <p:val>
                                            <p:strVal val="#ppt_h"/>
                                          </p:val>
                                        </p:tav>
                                        <p:tav tm="100000">
                                          <p:val>
                                            <p:strVal val="#ppt_h"/>
                                          </p:val>
                                        </p:tav>
                                      </p:tavLst>
                                    </p:anim>
                                  </p:childTnLst>
                                </p:cTn>
                              </p:par>
                            </p:childTnLst>
                          </p:cTn>
                        </p:par>
                      </p:childTnLst>
                    </p:cTn>
                  </p:par>
                  <p:par>
                    <p:cTn id="275" fill="hold" nodeType="clickPar">
                      <p:stCondLst>
                        <p:cond delay="indefinite"/>
                      </p:stCondLst>
                      <p:childTnLst>
                        <p:par>
                          <p:cTn id="276" fill="hold" nodeType="withGroup">
                            <p:stCondLst>
                              <p:cond delay="0"/>
                            </p:stCondLst>
                            <p:childTnLst>
                              <p:par>
                                <p:cTn id="277" presetID="17" presetClass="entr" presetSubtype="1" fill="hold" grpId="0" nodeType="clickEffect">
                                  <p:stCondLst>
                                    <p:cond delay="0"/>
                                  </p:stCondLst>
                                  <p:childTnLst>
                                    <p:set>
                                      <p:cBhvr>
                                        <p:cTn id="278" dur="1" fill="hold">
                                          <p:stCondLst>
                                            <p:cond delay="0"/>
                                          </p:stCondLst>
                                        </p:cTn>
                                        <p:tgtEl>
                                          <p:spTgt spid="455719"/>
                                        </p:tgtEl>
                                        <p:attrNameLst>
                                          <p:attrName>style.visibility</p:attrName>
                                        </p:attrNameLst>
                                      </p:cBhvr>
                                      <p:to>
                                        <p:strVal val="visible"/>
                                      </p:to>
                                    </p:set>
                                    <p:anim calcmode="lin" valueType="num">
                                      <p:cBhvr>
                                        <p:cTn id="279" dur="500" fill="hold"/>
                                        <p:tgtEl>
                                          <p:spTgt spid="455719"/>
                                        </p:tgtEl>
                                        <p:attrNameLst>
                                          <p:attrName>ppt_x</p:attrName>
                                        </p:attrNameLst>
                                      </p:cBhvr>
                                      <p:tavLst>
                                        <p:tav tm="0">
                                          <p:val>
                                            <p:strVal val="#ppt_x"/>
                                          </p:val>
                                        </p:tav>
                                        <p:tav tm="100000">
                                          <p:val>
                                            <p:strVal val="#ppt_x"/>
                                          </p:val>
                                        </p:tav>
                                      </p:tavLst>
                                    </p:anim>
                                    <p:anim calcmode="lin" valueType="num">
                                      <p:cBhvr>
                                        <p:cTn id="280" dur="500" fill="hold"/>
                                        <p:tgtEl>
                                          <p:spTgt spid="455719"/>
                                        </p:tgtEl>
                                        <p:attrNameLst>
                                          <p:attrName>ppt_y</p:attrName>
                                        </p:attrNameLst>
                                      </p:cBhvr>
                                      <p:tavLst>
                                        <p:tav tm="0">
                                          <p:val>
                                            <p:strVal val="#ppt_y-#ppt_h/2"/>
                                          </p:val>
                                        </p:tav>
                                        <p:tav tm="100000">
                                          <p:val>
                                            <p:strVal val="#ppt_y"/>
                                          </p:val>
                                        </p:tav>
                                      </p:tavLst>
                                    </p:anim>
                                    <p:anim calcmode="lin" valueType="num">
                                      <p:cBhvr>
                                        <p:cTn id="281" dur="500" fill="hold"/>
                                        <p:tgtEl>
                                          <p:spTgt spid="455719"/>
                                        </p:tgtEl>
                                        <p:attrNameLst>
                                          <p:attrName>ppt_w</p:attrName>
                                        </p:attrNameLst>
                                      </p:cBhvr>
                                      <p:tavLst>
                                        <p:tav tm="0">
                                          <p:val>
                                            <p:strVal val="#ppt_w"/>
                                          </p:val>
                                        </p:tav>
                                        <p:tav tm="100000">
                                          <p:val>
                                            <p:strVal val="#ppt_w"/>
                                          </p:val>
                                        </p:tav>
                                      </p:tavLst>
                                    </p:anim>
                                    <p:anim calcmode="lin" valueType="num">
                                      <p:cBhvr>
                                        <p:cTn id="282" dur="500" fill="hold"/>
                                        <p:tgtEl>
                                          <p:spTgt spid="4557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8" grpId="0" animBg="1"/>
      <p:bldP spid="455689" grpId="0" animBg="1"/>
      <p:bldP spid="455690" grpId="0" animBg="1"/>
      <p:bldP spid="455691" grpId="0" animBg="1"/>
      <p:bldP spid="455692" grpId="0" animBg="1"/>
      <p:bldP spid="455693" grpId="0" autoUpdateAnimBg="0"/>
      <p:bldP spid="455694" grpId="0" autoUpdateAnimBg="0"/>
      <p:bldP spid="455695" grpId="0" autoUpdateAnimBg="0"/>
      <p:bldP spid="455696" grpId="0" autoUpdateAnimBg="0"/>
      <p:bldP spid="455698" grpId="0" animBg="1" autoUpdateAnimBg="0"/>
      <p:bldP spid="455699" grpId="0" animBg="1"/>
      <p:bldP spid="455700" grpId="0" animBg="1"/>
      <p:bldP spid="455701" grpId="0" animBg="1"/>
      <p:bldP spid="455702" grpId="0" autoUpdateAnimBg="0"/>
      <p:bldP spid="455703" grpId="0" animBg="1" autoUpdateAnimBg="0"/>
      <p:bldP spid="455704" grpId="0" animBg="1"/>
      <p:bldP spid="455705" grpId="0" animBg="1"/>
      <p:bldP spid="455706" grpId="0" animBg="1" autoUpdateAnimBg="0"/>
      <p:bldP spid="455707" grpId="0" animBg="1"/>
      <p:bldP spid="455708" grpId="0" animBg="1"/>
      <p:bldP spid="455709" grpId="0" animBg="1" autoUpdateAnimBg="0"/>
      <p:bldP spid="455710" grpId="0" animBg="1"/>
      <p:bldP spid="455711" grpId="0" animBg="1"/>
      <p:bldP spid="455712" grpId="0" animBg="1"/>
      <p:bldP spid="455713" grpId="0" autoUpdateAnimBg="0"/>
      <p:bldP spid="455714" grpId="0" animBg="1"/>
      <p:bldP spid="455715" grpId="0" autoUpdateAnimBg="0"/>
      <p:bldP spid="455716" grpId="0" autoUpdateAnimBg="0"/>
      <p:bldP spid="455717" grpId="0" animBg="1"/>
      <p:bldP spid="455718" grpId="0" autoUpdateAnimBg="0"/>
      <p:bldP spid="455719" grpId="0" autoUpdateAnimBg="0"/>
      <p:bldP spid="455720" grpId="0" animBg="1"/>
      <p:bldP spid="455721" grpId="0" autoUpdateAnimBg="0"/>
      <p:bldP spid="455722" grpId="0" animBg="1"/>
      <p:bldP spid="455723" grpId="0" autoUpdateAnimBg="0"/>
      <p:bldP spid="455724" grpId="0" animBg="1"/>
      <p:bldP spid="455725"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7" name="Text Box 3"/>
          <p:cNvSpPr txBox="1">
            <a:spLocks noChangeArrowheads="1"/>
          </p:cNvSpPr>
          <p:nvPr/>
        </p:nvSpPr>
        <p:spPr bwMode="auto">
          <a:xfrm>
            <a:off x="1375479" y="1424067"/>
            <a:ext cx="35194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zh-CN" altLang="en-US" sz="4000">
                <a:solidFill>
                  <a:schemeClr val="bg2"/>
                </a:solidFill>
                <a:latin typeface="SimSun" charset="-122"/>
                <a:ea typeface="SimSun" charset="-122"/>
                <a:cs typeface="SimSun" charset="-122"/>
              </a:rPr>
              <a:t>算法基本思想</a:t>
            </a:r>
            <a:r>
              <a:rPr lang="en-US" altLang="zh-CN" sz="4000">
                <a:solidFill>
                  <a:schemeClr val="bg2"/>
                </a:solidFill>
                <a:latin typeface="SimSun" charset="-122"/>
                <a:ea typeface="SimSun" charset="-122"/>
                <a:cs typeface="SimSun" charset="-122"/>
              </a:rPr>
              <a:t>:</a:t>
            </a:r>
            <a:endParaRPr lang="en-US" altLang="zh-CN">
              <a:solidFill>
                <a:schemeClr val="bg2"/>
              </a:solidFill>
              <a:latin typeface="SimSun" charset="-122"/>
              <a:ea typeface="SimSun" charset="-122"/>
              <a:cs typeface="SimSun" charset="-122"/>
            </a:endParaRPr>
          </a:p>
        </p:txBody>
      </p:sp>
      <p:sp>
        <p:nvSpPr>
          <p:cNvPr id="400388" name="Text Box 4"/>
          <p:cNvSpPr txBox="1">
            <a:spLocks noChangeArrowheads="1"/>
          </p:cNvSpPr>
          <p:nvPr/>
        </p:nvSpPr>
        <p:spPr bwMode="auto">
          <a:xfrm>
            <a:off x="1876269" y="2331858"/>
            <a:ext cx="8578850" cy="386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pPr>
            <a:r>
              <a:rPr lang="en-US" altLang="zh-CN" sz="3600" dirty="0">
                <a:solidFill>
                  <a:srgbClr val="CC6600"/>
                </a:solidFill>
                <a:latin typeface="楷体_GB2312" charset="0"/>
                <a:ea typeface="楷体_GB2312" charset="0"/>
              </a:rPr>
              <a:t>   </a:t>
            </a:r>
            <a:r>
              <a:rPr lang="zh-CN" altLang="en-US" sz="3200" dirty="0">
                <a:solidFill>
                  <a:schemeClr val="bg2"/>
                </a:solidFill>
                <a:latin typeface="SimSun" charset="-122"/>
                <a:ea typeface="SimSun" charset="-122"/>
                <a:cs typeface="SimSun" charset="-122"/>
              </a:rPr>
              <a:t>从二叉树深度的定义可知，二叉树的深度应为其</a:t>
            </a:r>
            <a:r>
              <a:rPr lang="zh-CN" altLang="en-US" sz="3200" dirty="0">
                <a:solidFill>
                  <a:srgbClr val="FF0000"/>
                </a:solidFill>
                <a:latin typeface="SimSun" charset="-122"/>
                <a:ea typeface="SimSun" charset="-122"/>
                <a:cs typeface="SimSun" charset="-122"/>
              </a:rPr>
              <a:t>左、右子树深度的最大值加</a:t>
            </a:r>
            <a:r>
              <a:rPr lang="en-US" altLang="zh-CN" sz="3200" dirty="0">
                <a:solidFill>
                  <a:srgbClr val="FF0000"/>
                </a:solidFill>
                <a:latin typeface="SimSun" charset="-122"/>
                <a:ea typeface="SimSun" charset="-122"/>
                <a:cs typeface="SimSun" charset="-122"/>
              </a:rPr>
              <a:t>1</a:t>
            </a:r>
            <a:r>
              <a:rPr lang="zh-CN" altLang="en-US" sz="3200" dirty="0">
                <a:solidFill>
                  <a:schemeClr val="bg2"/>
                </a:solidFill>
                <a:latin typeface="SimSun" charset="-122"/>
                <a:ea typeface="SimSun" charset="-122"/>
                <a:cs typeface="SimSun" charset="-122"/>
              </a:rPr>
              <a:t>。</a:t>
            </a:r>
            <a:endParaRPr lang="en-US" altLang="zh-CN" sz="3200" dirty="0">
              <a:solidFill>
                <a:schemeClr val="bg2"/>
              </a:solidFill>
              <a:latin typeface="SimSun" charset="-122"/>
              <a:ea typeface="SimSun" charset="-122"/>
              <a:cs typeface="SimSun" charset="-122"/>
            </a:endParaRPr>
          </a:p>
          <a:p>
            <a:pPr eaLnBrk="1" hangingPunct="1">
              <a:lnSpc>
                <a:spcPct val="125000"/>
              </a:lnSpc>
            </a:pPr>
            <a:r>
              <a:rPr lang="zh-CN" altLang="en-US" sz="3200" dirty="0">
                <a:solidFill>
                  <a:schemeClr val="bg2"/>
                </a:solidFill>
                <a:latin typeface="SimSun" charset="-122"/>
                <a:ea typeface="SimSun" charset="-122"/>
                <a:cs typeface="SimSun" charset="-122"/>
              </a:rPr>
              <a:t>  由此，需先分别求得左、右子树的深度，算法中“访问结点”的操作为：求得左、右子树深度的最大值，然后加 </a:t>
            </a:r>
            <a:r>
              <a:rPr lang="en-US" altLang="zh-CN" sz="3200" dirty="0">
                <a:solidFill>
                  <a:schemeClr val="bg2"/>
                </a:solidFill>
                <a:latin typeface="SimSun" charset="-122"/>
                <a:ea typeface="SimSun" charset="-122"/>
                <a:cs typeface="SimSun" charset="-122"/>
              </a:rPr>
              <a:t>1 </a:t>
            </a:r>
            <a:r>
              <a:rPr lang="zh-CN" altLang="en-US" sz="3200" dirty="0">
                <a:solidFill>
                  <a:schemeClr val="bg2"/>
                </a:solidFill>
                <a:latin typeface="SimSun" charset="-122"/>
                <a:ea typeface="SimSun" charset="-122"/>
                <a:cs typeface="SimSun" charset="-122"/>
              </a:rPr>
              <a:t>。</a:t>
            </a:r>
            <a:endParaRPr lang="en-US" altLang="zh-CN" sz="3200" dirty="0">
              <a:solidFill>
                <a:schemeClr val="bg2"/>
              </a:solidFill>
              <a:latin typeface="SimSun" charset="-122"/>
              <a:ea typeface="SimSun" charset="-122"/>
              <a:cs typeface="SimSun" charset="-122"/>
            </a:endParaRPr>
          </a:p>
          <a:p>
            <a:pPr eaLnBrk="1" hangingPunct="1">
              <a:lnSpc>
                <a:spcPct val="125000"/>
              </a:lnSpc>
            </a:pPr>
            <a:r>
              <a:rPr lang="zh-CN" altLang="en-US" sz="3200" dirty="0">
                <a:solidFill>
                  <a:schemeClr val="bg2"/>
                </a:solidFill>
                <a:latin typeface="SimSun" charset="-122"/>
                <a:ea typeface="SimSun" charset="-122"/>
                <a:cs typeface="SimSun" charset="-122"/>
              </a:rPr>
              <a:t>   空树深度为</a:t>
            </a:r>
            <a:r>
              <a:rPr lang="en-US" altLang="zh-CN" sz="3200" dirty="0">
                <a:solidFill>
                  <a:schemeClr val="bg2"/>
                </a:solidFill>
                <a:latin typeface="SimSun" charset="-122"/>
                <a:ea typeface="SimSun" charset="-122"/>
                <a:cs typeface="SimSun" charset="-122"/>
              </a:rPr>
              <a:t>0</a:t>
            </a:r>
            <a:endParaRPr lang="zh-CN" altLang="en-US" sz="3200" dirty="0">
              <a:solidFill>
                <a:schemeClr val="bg2"/>
              </a:solidFill>
              <a:latin typeface="SimSun" charset="-122"/>
              <a:ea typeface="SimSun" charset="-122"/>
              <a:cs typeface="SimSun" charset="-122"/>
            </a:endParaRPr>
          </a:p>
        </p:txBody>
      </p:sp>
      <p:sp>
        <p:nvSpPr>
          <p:cNvPr id="6"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75479" y="427239"/>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a:t>遍历的应用</a:t>
            </a:r>
            <a:r>
              <a:rPr lang="en-US" altLang="zh-CN" kern="0" dirty="0"/>
              <a:t>——</a:t>
            </a:r>
            <a:r>
              <a:rPr lang="zh-CN" altLang="en-US" kern="0" dirty="0"/>
              <a:t>求二叉树的深度</a:t>
            </a:r>
          </a:p>
        </p:txBody>
      </p:sp>
    </p:spTree>
    <p:extLst>
      <p:ext uri="{BB962C8B-B14F-4D97-AF65-F5344CB8AC3E}">
        <p14:creationId xmlns:p14="http://schemas.microsoft.com/office/powerpoint/2010/main" val="396140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0387"/>
                                        </p:tgtEl>
                                        <p:attrNameLst>
                                          <p:attrName>style.visibility</p:attrName>
                                        </p:attrNameLst>
                                      </p:cBhvr>
                                      <p:to>
                                        <p:strVal val="visible"/>
                                      </p:to>
                                    </p:set>
                                    <p:anim calcmode="lin" valueType="num">
                                      <p:cBhvr additive="base">
                                        <p:cTn id="7" dur="500" fill="hold"/>
                                        <p:tgtEl>
                                          <p:spTgt spid="400387"/>
                                        </p:tgtEl>
                                        <p:attrNameLst>
                                          <p:attrName>ppt_x</p:attrName>
                                        </p:attrNameLst>
                                      </p:cBhvr>
                                      <p:tavLst>
                                        <p:tav tm="0">
                                          <p:val>
                                            <p:strVal val="0-#ppt_w/2"/>
                                          </p:val>
                                        </p:tav>
                                        <p:tav tm="100000">
                                          <p:val>
                                            <p:strVal val="#ppt_x"/>
                                          </p:val>
                                        </p:tav>
                                      </p:tavLst>
                                    </p:anim>
                                    <p:anim calcmode="lin" valueType="num">
                                      <p:cBhvr additive="base">
                                        <p:cTn id="8" dur="500" fill="hold"/>
                                        <p:tgtEl>
                                          <p:spTgt spid="4003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00388"/>
                                        </p:tgtEl>
                                        <p:attrNameLst>
                                          <p:attrName>style.visibility</p:attrName>
                                        </p:attrNameLst>
                                      </p:cBhvr>
                                      <p:to>
                                        <p:strVal val="visible"/>
                                      </p:to>
                                    </p:set>
                                    <p:animEffect transition="in" filter="wipe(up)">
                                      <p:cBhvr>
                                        <p:cTn id="13" dur="500"/>
                                        <p:tgtEl>
                                          <p:spTgt spid="400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autoUpdateAnimBg="0"/>
      <p:bldP spid="400388"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75479" y="427239"/>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a:t>遍历的应用</a:t>
            </a:r>
            <a:r>
              <a:rPr lang="en-US" altLang="zh-CN" kern="0" dirty="0"/>
              <a:t>——</a:t>
            </a:r>
            <a:r>
              <a:rPr lang="zh-CN" altLang="en-US" kern="0" dirty="0"/>
              <a:t>求二叉树的深度</a:t>
            </a:r>
          </a:p>
        </p:txBody>
      </p:sp>
      <p:pic>
        <p:nvPicPr>
          <p:cNvPr id="5" name="图片 4"/>
          <p:cNvPicPr>
            <a:picLocks noChangeAspect="1"/>
          </p:cNvPicPr>
          <p:nvPr/>
        </p:nvPicPr>
        <p:blipFill>
          <a:blip r:embed="rId2"/>
          <a:stretch>
            <a:fillRect/>
          </a:stretch>
        </p:blipFill>
        <p:spPr>
          <a:xfrm>
            <a:off x="2178493" y="1397833"/>
            <a:ext cx="7404100" cy="2768600"/>
          </a:xfrm>
          <a:prstGeom prst="rect">
            <a:avLst/>
          </a:prstGeom>
        </p:spPr>
      </p:pic>
      <p:sp>
        <p:nvSpPr>
          <p:cNvPr id="8"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765774" y="4316665"/>
            <a:ext cx="11091445" cy="2144095"/>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b="0" kern="0" dirty="0" smtClean="0">
                <a:solidFill>
                  <a:srgbClr val="FF0000"/>
                </a:solidFill>
                <a:latin typeface="Times new roam" charset="0"/>
                <a:ea typeface="SimSun" charset="-122"/>
                <a:cs typeface="SimSun" charset="-122"/>
              </a:rPr>
              <a:t>解：</a:t>
            </a:r>
            <a:r>
              <a:rPr lang="zh-CN" altLang="en-US" b="0" kern="0" dirty="0" smtClean="0">
                <a:latin typeface="Times new roam" charset="0"/>
                <a:ea typeface="SimSun" charset="-122"/>
                <a:cs typeface="SimSun" charset="-122"/>
              </a:rPr>
              <a:t>递归模型如下：</a:t>
            </a:r>
            <a:endParaRPr lang="en-US" altLang="zh-CN" b="0" kern="0" dirty="0" smtClean="0">
              <a:latin typeface="Times new roam" charset="0"/>
              <a:ea typeface="SimSun" charset="-122"/>
              <a:cs typeface="SimSun" charset="-122"/>
            </a:endParaRPr>
          </a:p>
          <a:p>
            <a:r>
              <a:rPr lang="en-US" altLang="zh-CN" b="0" i="1" kern="0" dirty="0" smtClean="0">
                <a:solidFill>
                  <a:srgbClr val="FF0000"/>
                </a:solidFill>
                <a:latin typeface="Times new roam" charset="0"/>
                <a:ea typeface="SimSun" charset="-122"/>
                <a:cs typeface="SimSun" charset="-122"/>
              </a:rPr>
              <a:t>f</a:t>
            </a:r>
            <a:r>
              <a:rPr lang="en-US" altLang="zh-CN" b="0" i="1" kern="0" dirty="0" smtClean="0">
                <a:latin typeface="Times new roam" charset="0"/>
                <a:ea typeface="SimSun" charset="-122"/>
                <a:cs typeface="SimSun" charset="-122"/>
              </a:rPr>
              <a:t>(b)=0                                                          </a:t>
            </a:r>
            <a:r>
              <a:rPr lang="zh-CN" altLang="en-US" b="0" kern="0" dirty="0" smtClean="0">
                <a:latin typeface="Times new roam" charset="0"/>
                <a:ea typeface="SimSun" charset="-122"/>
                <a:cs typeface="SimSun" charset="-122"/>
              </a:rPr>
              <a:t>若</a:t>
            </a:r>
            <a:r>
              <a:rPr lang="en-US" altLang="zh-CN" b="0" kern="0" dirty="0" smtClean="0">
                <a:latin typeface="Times new roam" charset="0"/>
                <a:ea typeface="SimSun" charset="-122"/>
                <a:cs typeface="SimSun" charset="-122"/>
              </a:rPr>
              <a:t>b=NULL</a:t>
            </a:r>
          </a:p>
          <a:p>
            <a:r>
              <a:rPr lang="en-US" altLang="zh-CN" b="0" i="1" kern="0" dirty="0" smtClean="0">
                <a:solidFill>
                  <a:srgbClr val="FF0000"/>
                </a:solidFill>
                <a:latin typeface="Times new roam" charset="0"/>
                <a:ea typeface="SimSun" charset="-122"/>
                <a:cs typeface="SimSun" charset="-122"/>
              </a:rPr>
              <a:t>f</a:t>
            </a:r>
            <a:r>
              <a:rPr lang="en-US" altLang="zh-CN" b="0" i="1" kern="0" dirty="0" smtClean="0">
                <a:latin typeface="Times new roam" charset="0"/>
                <a:ea typeface="SimSun" charset="-122"/>
                <a:cs typeface="SimSun" charset="-122"/>
              </a:rPr>
              <a:t>(b)=max(</a:t>
            </a:r>
            <a:r>
              <a:rPr lang="en-US" altLang="zh-CN" b="0" i="1" kern="0" dirty="0" smtClean="0">
                <a:solidFill>
                  <a:srgbClr val="FF0000"/>
                </a:solidFill>
                <a:latin typeface="Times new roam" charset="0"/>
                <a:ea typeface="SimSun" charset="-122"/>
                <a:cs typeface="SimSun" charset="-122"/>
              </a:rPr>
              <a:t>f</a:t>
            </a:r>
            <a:r>
              <a:rPr lang="en-US" altLang="zh-CN" b="0" i="1" kern="0" dirty="0" smtClean="0">
                <a:latin typeface="Times new roam" charset="0"/>
                <a:ea typeface="SimSun" charset="-122"/>
                <a:cs typeface="SimSun" charset="-122"/>
              </a:rPr>
              <a:t>(b-&gt;</a:t>
            </a:r>
            <a:r>
              <a:rPr lang="en-US" altLang="zh-CN" b="0" i="1" kern="0" dirty="0" err="1" smtClean="0">
                <a:latin typeface="Times new roam" charset="0"/>
                <a:ea typeface="SimSun" charset="-122"/>
                <a:cs typeface="SimSun" charset="-122"/>
              </a:rPr>
              <a:t>lchild</a:t>
            </a:r>
            <a:r>
              <a:rPr lang="en-US" altLang="zh-CN" b="0" i="1" kern="0" dirty="0" smtClean="0">
                <a:latin typeface="Times new roam" charset="0"/>
                <a:ea typeface="SimSun" charset="-122"/>
                <a:cs typeface="SimSun" charset="-122"/>
              </a:rPr>
              <a:t>),</a:t>
            </a:r>
            <a:r>
              <a:rPr lang="en-US" altLang="zh-CN" b="0" i="1" kern="0" dirty="0" smtClean="0">
                <a:solidFill>
                  <a:srgbClr val="FF0000"/>
                </a:solidFill>
                <a:latin typeface="Times new roam" charset="0"/>
                <a:ea typeface="SimSun" charset="-122"/>
                <a:cs typeface="SimSun" charset="-122"/>
              </a:rPr>
              <a:t>f</a:t>
            </a:r>
            <a:r>
              <a:rPr lang="en-US" altLang="zh-CN" b="0" i="1" kern="0" dirty="0" smtClean="0">
                <a:latin typeface="Times new roam" charset="0"/>
                <a:ea typeface="SimSun" charset="-122"/>
                <a:cs typeface="SimSun" charset="-122"/>
              </a:rPr>
              <a:t>(b-&gt;</a:t>
            </a:r>
            <a:r>
              <a:rPr lang="en-US" altLang="zh-CN" b="0" i="1" kern="0" dirty="0" err="1" smtClean="0">
                <a:latin typeface="Times new roam" charset="0"/>
                <a:ea typeface="SimSun" charset="-122"/>
                <a:cs typeface="SimSun" charset="-122"/>
              </a:rPr>
              <a:t>rchild</a:t>
            </a:r>
            <a:r>
              <a:rPr lang="en-US" altLang="zh-CN" b="0" i="1" kern="0" dirty="0" smtClean="0">
                <a:latin typeface="Times new roam" charset="0"/>
                <a:ea typeface="SimSun" charset="-122"/>
                <a:cs typeface="SimSun" charset="-122"/>
              </a:rPr>
              <a:t>))+1        </a:t>
            </a:r>
            <a:r>
              <a:rPr lang="zh-CN" altLang="en-US" b="0" kern="0" dirty="0" smtClean="0">
                <a:latin typeface="Times new roam" charset="0"/>
                <a:ea typeface="SimSun" charset="-122"/>
                <a:cs typeface="SimSun" charset="-122"/>
              </a:rPr>
              <a:t>其他情况</a:t>
            </a:r>
            <a:endParaRPr lang="zh-CN" altLang="en-US" b="0" kern="0" dirty="0">
              <a:latin typeface="Times new roam" charset="0"/>
              <a:ea typeface="SimSun" charset="-122"/>
              <a:cs typeface="SimSun" charset="-122"/>
            </a:endParaRPr>
          </a:p>
        </p:txBody>
      </p:sp>
    </p:spTree>
    <p:extLst>
      <p:ext uri="{BB962C8B-B14F-4D97-AF65-F5344CB8AC3E}">
        <p14:creationId xmlns:p14="http://schemas.microsoft.com/office/powerpoint/2010/main" val="894932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a:extLst>
              <a:ext uri="{FF2B5EF4-FFF2-40B4-BE49-F238E27FC236}">
                <a16:creationId xmlns:a16="http://schemas.microsoft.com/office/drawing/2014/main" xmlns="" id="{DFC067C4-DBB3-4B12-A41F-37138D7D175D}"/>
              </a:ext>
            </a:extLst>
          </p:cNvPr>
          <p:cNvSpPr txBox="1">
            <a:spLocks noChangeArrowheads="1"/>
          </p:cNvSpPr>
          <p:nvPr/>
        </p:nvSpPr>
        <p:spPr bwMode="auto">
          <a:xfrm>
            <a:off x="1376839" y="4345986"/>
            <a:ext cx="4185761" cy="182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400" b="0">
                <a:ea typeface="楷体_GB2312" pitchFamily="49" charset="-122"/>
              </a:rPr>
              <a:t>任何一棵非空树是一个二元组</a:t>
            </a:r>
          </a:p>
          <a:p>
            <a:pPr eaLnBrk="1" hangingPunct="1">
              <a:lnSpc>
                <a:spcPct val="120000"/>
              </a:lnSpc>
            </a:pPr>
            <a:r>
              <a:rPr lang="zh-CN" altLang="en-US" sz="2400" b="0">
                <a:ea typeface="楷体_GB2312" pitchFamily="49" charset="-122"/>
              </a:rPr>
              <a:t>       </a:t>
            </a:r>
            <a:r>
              <a:rPr lang="en-US" altLang="zh-CN" sz="2400">
                <a:solidFill>
                  <a:srgbClr val="FF0000"/>
                </a:solidFill>
                <a:ea typeface="楷体_GB2312" pitchFamily="49" charset="-122"/>
              </a:rPr>
              <a:t>Tree = </a:t>
            </a:r>
            <a:r>
              <a:rPr lang="zh-CN" altLang="en-US" sz="2400">
                <a:solidFill>
                  <a:srgbClr val="FF0000"/>
                </a:solidFill>
                <a:ea typeface="楷体_GB2312" pitchFamily="49" charset="-122"/>
              </a:rPr>
              <a:t>（</a:t>
            </a:r>
            <a:r>
              <a:rPr lang="en-US" altLang="zh-CN" sz="2400">
                <a:solidFill>
                  <a:srgbClr val="FF0000"/>
                </a:solidFill>
                <a:ea typeface="楷体_GB2312" pitchFamily="49" charset="-122"/>
              </a:rPr>
              <a:t>root</a:t>
            </a:r>
            <a:r>
              <a:rPr lang="zh-CN" altLang="en-US" sz="2400">
                <a:solidFill>
                  <a:srgbClr val="FF0000"/>
                </a:solidFill>
                <a:ea typeface="楷体_GB2312" pitchFamily="49" charset="-122"/>
              </a:rPr>
              <a:t>，</a:t>
            </a:r>
            <a:r>
              <a:rPr lang="en-US" altLang="zh-CN" sz="2400">
                <a:solidFill>
                  <a:srgbClr val="FF0000"/>
                </a:solidFill>
                <a:ea typeface="楷体_GB2312" pitchFamily="49" charset="-122"/>
              </a:rPr>
              <a:t>F</a:t>
            </a:r>
            <a:r>
              <a:rPr lang="zh-CN" altLang="en-US" sz="2400">
                <a:solidFill>
                  <a:srgbClr val="FF0000"/>
                </a:solidFill>
                <a:ea typeface="楷体_GB2312" pitchFamily="49" charset="-122"/>
              </a:rPr>
              <a:t>）</a:t>
            </a:r>
          </a:p>
          <a:p>
            <a:pPr eaLnBrk="1" hangingPunct="1">
              <a:lnSpc>
                <a:spcPct val="120000"/>
              </a:lnSpc>
            </a:pPr>
            <a:r>
              <a:rPr lang="zh-CN" altLang="en-US" sz="2400" b="0">
                <a:ea typeface="楷体_GB2312" pitchFamily="49" charset="-122"/>
              </a:rPr>
              <a:t>其中：</a:t>
            </a:r>
            <a:r>
              <a:rPr lang="en-US" altLang="zh-CN" sz="2400" b="0">
                <a:ea typeface="楷体_GB2312" pitchFamily="49" charset="-122"/>
              </a:rPr>
              <a:t>root </a:t>
            </a:r>
            <a:r>
              <a:rPr lang="zh-CN" altLang="en-US" sz="2400" b="0">
                <a:ea typeface="楷体_GB2312" pitchFamily="49" charset="-122"/>
              </a:rPr>
              <a:t>被称为根结点，</a:t>
            </a:r>
          </a:p>
          <a:p>
            <a:pPr eaLnBrk="1" hangingPunct="1">
              <a:lnSpc>
                <a:spcPct val="120000"/>
              </a:lnSpc>
            </a:pPr>
            <a:r>
              <a:rPr lang="zh-CN" altLang="en-US" sz="2400" b="0">
                <a:ea typeface="楷体_GB2312" pitchFamily="49" charset="-122"/>
              </a:rPr>
              <a:t>            </a:t>
            </a:r>
            <a:r>
              <a:rPr lang="en-US" altLang="zh-CN" sz="2400" b="0">
                <a:ea typeface="楷体_GB2312" pitchFamily="49" charset="-122"/>
              </a:rPr>
              <a:t>F </a:t>
            </a:r>
            <a:r>
              <a:rPr lang="zh-CN" altLang="en-US" sz="2400" b="0">
                <a:ea typeface="楷体_GB2312" pitchFamily="49" charset="-122"/>
              </a:rPr>
              <a:t>被称为子树森林</a:t>
            </a:r>
            <a:endParaRPr lang="zh-CN" altLang="en-US" sz="2400" b="0"/>
          </a:p>
        </p:txBody>
      </p:sp>
      <p:sp>
        <p:nvSpPr>
          <p:cNvPr id="7171" name="Text Box 3">
            <a:extLst>
              <a:ext uri="{FF2B5EF4-FFF2-40B4-BE49-F238E27FC236}">
                <a16:creationId xmlns:a16="http://schemas.microsoft.com/office/drawing/2014/main" xmlns="" id="{73357E05-A65A-44BB-8D0A-4FE193B94723}"/>
              </a:ext>
            </a:extLst>
          </p:cNvPr>
          <p:cNvSpPr txBox="1">
            <a:spLocks noChangeArrowheads="1"/>
          </p:cNvSpPr>
          <p:nvPr/>
        </p:nvSpPr>
        <p:spPr bwMode="auto">
          <a:xfrm>
            <a:off x="1524001" y="1450387"/>
            <a:ext cx="1723549" cy="768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4000">
                <a:solidFill>
                  <a:schemeClr val="tx2"/>
                </a:solidFill>
                <a:ea typeface="楷体_GB2312" pitchFamily="49" charset="-122"/>
              </a:rPr>
              <a:t>森林：</a:t>
            </a:r>
            <a:endParaRPr lang="zh-CN" altLang="en-US" sz="3600" b="0">
              <a:solidFill>
                <a:schemeClr val="tx2"/>
              </a:solidFill>
              <a:ea typeface="楷体_GB2312" pitchFamily="49" charset="-122"/>
            </a:endParaRPr>
          </a:p>
        </p:txBody>
      </p:sp>
      <p:sp>
        <p:nvSpPr>
          <p:cNvPr id="257028" name="Text Box 4">
            <a:extLst>
              <a:ext uri="{FF2B5EF4-FFF2-40B4-BE49-F238E27FC236}">
                <a16:creationId xmlns:a16="http://schemas.microsoft.com/office/drawing/2014/main" xmlns="" id="{18D8A8AE-891D-4620-BFB3-0C4EFB8922EF}"/>
              </a:ext>
            </a:extLst>
          </p:cNvPr>
          <p:cNvSpPr txBox="1">
            <a:spLocks noChangeArrowheads="1"/>
          </p:cNvSpPr>
          <p:nvPr/>
        </p:nvSpPr>
        <p:spPr bwMode="auto">
          <a:xfrm>
            <a:off x="1490869" y="2250227"/>
            <a:ext cx="3747052" cy="108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b="0">
                <a:ea typeface="楷体_GB2312" pitchFamily="49" charset="-122"/>
              </a:rPr>
              <a:t>是 </a:t>
            </a:r>
            <a:r>
              <a:rPr lang="en-US" altLang="zh-CN" sz="2800" b="0">
                <a:ea typeface="楷体_GB2312" pitchFamily="49" charset="-122"/>
              </a:rPr>
              <a:t>m</a:t>
            </a:r>
            <a:r>
              <a:rPr lang="zh-CN" altLang="en-US" sz="2800" b="0">
                <a:ea typeface="楷体_GB2312" pitchFamily="49" charset="-122"/>
              </a:rPr>
              <a:t>（</a:t>
            </a:r>
            <a:r>
              <a:rPr lang="en-US" altLang="zh-CN" sz="2800" b="0">
                <a:ea typeface="楷体_GB2312" pitchFamily="49" charset="-122"/>
              </a:rPr>
              <a:t>m</a:t>
            </a:r>
            <a:r>
              <a:rPr lang="en-US" altLang="zh-CN" sz="2800" b="0">
                <a:latin typeface="楷体_GB2312" pitchFamily="49" charset="-122"/>
                <a:ea typeface="楷体_GB2312" pitchFamily="49" charset="-122"/>
              </a:rPr>
              <a:t>≥</a:t>
            </a:r>
            <a:r>
              <a:rPr lang="en-US" altLang="zh-CN" sz="2800" b="0">
                <a:ea typeface="楷体_GB2312" pitchFamily="49" charset="-122"/>
              </a:rPr>
              <a:t>0</a:t>
            </a:r>
            <a:r>
              <a:rPr lang="zh-CN" altLang="en-US" sz="2800" b="0">
                <a:ea typeface="楷体_GB2312" pitchFamily="49" charset="-122"/>
              </a:rPr>
              <a:t>）棵</a:t>
            </a:r>
            <a:endParaRPr lang="en-US" altLang="zh-CN" sz="2800" b="0">
              <a:ea typeface="楷体_GB2312" pitchFamily="49" charset="-122"/>
            </a:endParaRPr>
          </a:p>
          <a:p>
            <a:pPr eaLnBrk="1" hangingPunct="1">
              <a:lnSpc>
                <a:spcPct val="120000"/>
              </a:lnSpc>
            </a:pPr>
            <a:r>
              <a:rPr lang="zh-CN" altLang="en-US" sz="2800" b="0">
                <a:ea typeface="楷体_GB2312" pitchFamily="49" charset="-122"/>
              </a:rPr>
              <a:t>互不相交的树的集合</a:t>
            </a:r>
          </a:p>
        </p:txBody>
      </p:sp>
      <p:sp>
        <p:nvSpPr>
          <p:cNvPr id="257029" name="Oval 5">
            <a:extLst>
              <a:ext uri="{FF2B5EF4-FFF2-40B4-BE49-F238E27FC236}">
                <a16:creationId xmlns:a16="http://schemas.microsoft.com/office/drawing/2014/main" xmlns="" id="{64F20386-D0E8-4F90-92FB-38DD44514197}"/>
              </a:ext>
            </a:extLst>
          </p:cNvPr>
          <p:cNvSpPr>
            <a:spLocks noChangeArrowheads="1"/>
          </p:cNvSpPr>
          <p:nvPr/>
        </p:nvSpPr>
        <p:spPr bwMode="auto">
          <a:xfrm>
            <a:off x="7772400" y="1755186"/>
            <a:ext cx="533400" cy="381000"/>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FF0000"/>
                </a:solidFill>
              </a:rPr>
              <a:t>A</a:t>
            </a:r>
            <a:endParaRPr lang="en-US" altLang="zh-CN" sz="2400" b="0"/>
          </a:p>
        </p:txBody>
      </p:sp>
      <p:sp>
        <p:nvSpPr>
          <p:cNvPr id="257030" name="AutoShape 6">
            <a:extLst>
              <a:ext uri="{FF2B5EF4-FFF2-40B4-BE49-F238E27FC236}">
                <a16:creationId xmlns:a16="http://schemas.microsoft.com/office/drawing/2014/main" xmlns="" id="{C13A8C93-AD03-478B-AA8B-4061A5E2A86C}"/>
              </a:ext>
            </a:extLst>
          </p:cNvPr>
          <p:cNvSpPr>
            <a:spLocks noChangeArrowheads="1"/>
          </p:cNvSpPr>
          <p:nvPr/>
        </p:nvSpPr>
        <p:spPr bwMode="auto">
          <a:xfrm>
            <a:off x="8915400" y="1374186"/>
            <a:ext cx="609600" cy="381000"/>
          </a:xfrm>
          <a:prstGeom prst="wedgeRoundRectCallout">
            <a:avLst>
              <a:gd name="adj1" fmla="val -137759"/>
              <a:gd name="adj2" fmla="val 92500"/>
              <a:gd name="adj3" fmla="val 16667"/>
            </a:avLst>
          </a:prstGeom>
          <a:solidFill>
            <a:srgbClr val="FBE2DF"/>
          </a:solidFill>
          <a:ln w="12700" cap="sq">
            <a:solidFill>
              <a:schemeClr val="tx1"/>
            </a:solidFill>
            <a:miter lim="800000"/>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FF3300"/>
                </a:solidFill>
              </a:rPr>
              <a:t>root</a:t>
            </a:r>
            <a:endParaRPr lang="en-US" altLang="zh-CN" sz="2400" b="0"/>
          </a:p>
        </p:txBody>
      </p:sp>
      <p:sp>
        <p:nvSpPr>
          <p:cNvPr id="257031" name="Rectangle 7">
            <a:extLst>
              <a:ext uri="{FF2B5EF4-FFF2-40B4-BE49-F238E27FC236}">
                <a16:creationId xmlns:a16="http://schemas.microsoft.com/office/drawing/2014/main" xmlns="" id="{9DD8385C-2D1F-412D-ADA0-9C794C4831BE}"/>
              </a:ext>
            </a:extLst>
          </p:cNvPr>
          <p:cNvSpPr>
            <a:spLocks noChangeArrowheads="1"/>
          </p:cNvSpPr>
          <p:nvPr/>
        </p:nvSpPr>
        <p:spPr bwMode="auto">
          <a:xfrm>
            <a:off x="5715000" y="2669586"/>
            <a:ext cx="4800600" cy="1905000"/>
          </a:xfrm>
          <a:prstGeom prst="rect">
            <a:avLst/>
          </a:prstGeom>
          <a:solidFill>
            <a:srgbClr val="CAF2CE"/>
          </a:solidFill>
          <a:ln w="12700" cap="sq">
            <a:solidFill>
              <a:schemeClr val="tx1"/>
            </a:solidFill>
            <a:miter lim="800000"/>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a:p>
        </p:txBody>
      </p:sp>
      <p:grpSp>
        <p:nvGrpSpPr>
          <p:cNvPr id="2" name="Group 8">
            <a:extLst>
              <a:ext uri="{FF2B5EF4-FFF2-40B4-BE49-F238E27FC236}">
                <a16:creationId xmlns:a16="http://schemas.microsoft.com/office/drawing/2014/main" xmlns="" id="{73C406CD-244A-489C-A81D-A858D7998A19}"/>
              </a:ext>
            </a:extLst>
          </p:cNvPr>
          <p:cNvGrpSpPr>
            <a:grpSpLocks/>
          </p:cNvGrpSpPr>
          <p:nvPr/>
        </p:nvGrpSpPr>
        <p:grpSpPr bwMode="auto">
          <a:xfrm>
            <a:off x="5943600" y="2669586"/>
            <a:ext cx="2057400" cy="1676400"/>
            <a:chOff x="2880" y="816"/>
            <a:chExt cx="1296" cy="1056"/>
          </a:xfrm>
        </p:grpSpPr>
        <p:sp>
          <p:nvSpPr>
            <p:cNvPr id="7195" name="Oval 9">
              <a:extLst>
                <a:ext uri="{FF2B5EF4-FFF2-40B4-BE49-F238E27FC236}">
                  <a16:creationId xmlns:a16="http://schemas.microsoft.com/office/drawing/2014/main" xmlns="" id="{0A3E2D6F-8EFD-4469-81A0-AB6AB6C44784}"/>
                </a:ext>
              </a:extLst>
            </p:cNvPr>
            <p:cNvSpPr>
              <a:spLocks noChangeArrowheads="1"/>
            </p:cNvSpPr>
            <p:nvPr/>
          </p:nvSpPr>
          <p:spPr bwMode="auto">
            <a:xfrm>
              <a:off x="3264" y="816"/>
              <a:ext cx="288"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9C4E00"/>
                  </a:solidFill>
                </a:rPr>
                <a:t>B</a:t>
              </a:r>
              <a:endParaRPr lang="en-US" altLang="zh-CN" sz="2400" b="0"/>
            </a:p>
          </p:txBody>
        </p:sp>
        <p:sp>
          <p:nvSpPr>
            <p:cNvPr id="7196" name="Oval 10">
              <a:extLst>
                <a:ext uri="{FF2B5EF4-FFF2-40B4-BE49-F238E27FC236}">
                  <a16:creationId xmlns:a16="http://schemas.microsoft.com/office/drawing/2014/main" xmlns="" id="{B98B4C24-1C99-4280-BA61-5FE4EAE4B617}"/>
                </a:ext>
              </a:extLst>
            </p:cNvPr>
            <p:cNvSpPr>
              <a:spLocks noChangeArrowheads="1"/>
            </p:cNvSpPr>
            <p:nvPr/>
          </p:nvSpPr>
          <p:spPr bwMode="auto">
            <a:xfrm>
              <a:off x="2880" y="1248"/>
              <a:ext cx="288"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9C4E00"/>
                  </a:solidFill>
                </a:rPr>
                <a:t>E</a:t>
              </a:r>
              <a:endParaRPr lang="en-US" altLang="zh-CN" sz="2400" b="0"/>
            </a:p>
          </p:txBody>
        </p:sp>
        <p:sp>
          <p:nvSpPr>
            <p:cNvPr id="7197" name="Oval 11">
              <a:extLst>
                <a:ext uri="{FF2B5EF4-FFF2-40B4-BE49-F238E27FC236}">
                  <a16:creationId xmlns:a16="http://schemas.microsoft.com/office/drawing/2014/main" xmlns="" id="{3AEE990B-559B-4D89-9431-ECBAA5BD3B31}"/>
                </a:ext>
              </a:extLst>
            </p:cNvPr>
            <p:cNvSpPr>
              <a:spLocks noChangeArrowheads="1"/>
            </p:cNvSpPr>
            <p:nvPr/>
          </p:nvSpPr>
          <p:spPr bwMode="auto">
            <a:xfrm>
              <a:off x="3552" y="1248"/>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9C4E00"/>
                  </a:solidFill>
                </a:rPr>
                <a:t>F</a:t>
              </a:r>
              <a:endParaRPr lang="en-US" altLang="zh-CN" sz="2400" b="0"/>
            </a:p>
          </p:txBody>
        </p:sp>
        <p:sp>
          <p:nvSpPr>
            <p:cNvPr id="7198" name="Oval 12">
              <a:extLst>
                <a:ext uri="{FF2B5EF4-FFF2-40B4-BE49-F238E27FC236}">
                  <a16:creationId xmlns:a16="http://schemas.microsoft.com/office/drawing/2014/main" xmlns="" id="{62180278-5FCA-46A1-B757-61000C6330CE}"/>
                </a:ext>
              </a:extLst>
            </p:cNvPr>
            <p:cNvSpPr>
              <a:spLocks noChangeArrowheads="1"/>
            </p:cNvSpPr>
            <p:nvPr/>
          </p:nvSpPr>
          <p:spPr bwMode="auto">
            <a:xfrm>
              <a:off x="3216" y="1680"/>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9C4E00"/>
                  </a:solidFill>
                </a:rPr>
                <a:t>K</a:t>
              </a:r>
              <a:endParaRPr lang="en-US" altLang="zh-CN" sz="2400" b="0"/>
            </a:p>
          </p:txBody>
        </p:sp>
        <p:sp>
          <p:nvSpPr>
            <p:cNvPr id="7199" name="Oval 13">
              <a:extLst>
                <a:ext uri="{FF2B5EF4-FFF2-40B4-BE49-F238E27FC236}">
                  <a16:creationId xmlns:a16="http://schemas.microsoft.com/office/drawing/2014/main" xmlns="" id="{86F02C02-C56F-455E-ACAA-E81318352C81}"/>
                </a:ext>
              </a:extLst>
            </p:cNvPr>
            <p:cNvSpPr>
              <a:spLocks noChangeArrowheads="1"/>
            </p:cNvSpPr>
            <p:nvPr/>
          </p:nvSpPr>
          <p:spPr bwMode="auto">
            <a:xfrm>
              <a:off x="3840" y="1680"/>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9C4E00"/>
                  </a:solidFill>
                </a:rPr>
                <a:t>L</a:t>
              </a:r>
              <a:endParaRPr lang="en-US" altLang="zh-CN" sz="2400" b="0"/>
            </a:p>
          </p:txBody>
        </p:sp>
        <p:sp>
          <p:nvSpPr>
            <p:cNvPr id="7200" name="Line 14">
              <a:extLst>
                <a:ext uri="{FF2B5EF4-FFF2-40B4-BE49-F238E27FC236}">
                  <a16:creationId xmlns:a16="http://schemas.microsoft.com/office/drawing/2014/main" xmlns="" id="{1C6BDE50-BDE8-46BD-8A02-0872041DA5E6}"/>
                </a:ext>
              </a:extLst>
            </p:cNvPr>
            <p:cNvSpPr>
              <a:spLocks noChangeShapeType="1"/>
            </p:cNvSpPr>
            <p:nvPr/>
          </p:nvSpPr>
          <p:spPr bwMode="auto">
            <a:xfrm flipH="1">
              <a:off x="3024" y="912"/>
              <a:ext cx="24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1" name="Line 15">
              <a:extLst>
                <a:ext uri="{FF2B5EF4-FFF2-40B4-BE49-F238E27FC236}">
                  <a16:creationId xmlns:a16="http://schemas.microsoft.com/office/drawing/2014/main" xmlns="" id="{FCC34FD7-AFCB-405D-A27E-FD66B3BCDD11}"/>
                </a:ext>
              </a:extLst>
            </p:cNvPr>
            <p:cNvSpPr>
              <a:spLocks noChangeShapeType="1"/>
            </p:cNvSpPr>
            <p:nvPr/>
          </p:nvSpPr>
          <p:spPr bwMode="auto">
            <a:xfrm>
              <a:off x="3552" y="912"/>
              <a:ext cx="144"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2" name="Line 16">
              <a:extLst>
                <a:ext uri="{FF2B5EF4-FFF2-40B4-BE49-F238E27FC236}">
                  <a16:creationId xmlns:a16="http://schemas.microsoft.com/office/drawing/2014/main" xmlns="" id="{B8300E07-DF60-460E-BC5D-5C441D6ACD23}"/>
                </a:ext>
              </a:extLst>
            </p:cNvPr>
            <p:cNvSpPr>
              <a:spLocks noChangeShapeType="1"/>
            </p:cNvSpPr>
            <p:nvPr/>
          </p:nvSpPr>
          <p:spPr bwMode="auto">
            <a:xfrm flipH="1">
              <a:off x="3360" y="1344"/>
              <a:ext cx="192"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3" name="Line 17">
              <a:extLst>
                <a:ext uri="{FF2B5EF4-FFF2-40B4-BE49-F238E27FC236}">
                  <a16:creationId xmlns:a16="http://schemas.microsoft.com/office/drawing/2014/main" xmlns="" id="{D498642E-60D5-469E-91FA-812246AB3D0D}"/>
                </a:ext>
              </a:extLst>
            </p:cNvPr>
            <p:cNvSpPr>
              <a:spLocks noChangeShapeType="1"/>
            </p:cNvSpPr>
            <p:nvPr/>
          </p:nvSpPr>
          <p:spPr bwMode="auto">
            <a:xfrm>
              <a:off x="3888" y="1344"/>
              <a:ext cx="96"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8">
            <a:extLst>
              <a:ext uri="{FF2B5EF4-FFF2-40B4-BE49-F238E27FC236}">
                <a16:creationId xmlns:a16="http://schemas.microsoft.com/office/drawing/2014/main" xmlns="" id="{99FEC08D-0440-453A-9A67-3A7D55478CB9}"/>
              </a:ext>
            </a:extLst>
          </p:cNvPr>
          <p:cNvGrpSpPr>
            <a:grpSpLocks/>
          </p:cNvGrpSpPr>
          <p:nvPr/>
        </p:nvGrpSpPr>
        <p:grpSpPr bwMode="auto">
          <a:xfrm>
            <a:off x="7772400" y="2669586"/>
            <a:ext cx="533400" cy="990600"/>
            <a:chOff x="4032" y="816"/>
            <a:chExt cx="336" cy="624"/>
          </a:xfrm>
        </p:grpSpPr>
        <p:sp>
          <p:nvSpPr>
            <p:cNvPr id="7192" name="Oval 19">
              <a:extLst>
                <a:ext uri="{FF2B5EF4-FFF2-40B4-BE49-F238E27FC236}">
                  <a16:creationId xmlns:a16="http://schemas.microsoft.com/office/drawing/2014/main" xmlns="" id="{46AF9D86-76A8-4842-AD1F-6A8357FC85A2}"/>
                </a:ext>
              </a:extLst>
            </p:cNvPr>
            <p:cNvSpPr>
              <a:spLocks noChangeArrowheads="1"/>
            </p:cNvSpPr>
            <p:nvPr/>
          </p:nvSpPr>
          <p:spPr bwMode="auto">
            <a:xfrm>
              <a:off x="4032" y="816"/>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6600CC"/>
                  </a:solidFill>
                </a:rPr>
                <a:t>C</a:t>
              </a:r>
              <a:endParaRPr lang="en-US" altLang="zh-CN" sz="2400" b="0"/>
            </a:p>
          </p:txBody>
        </p:sp>
        <p:sp>
          <p:nvSpPr>
            <p:cNvPr id="7193" name="Oval 20">
              <a:extLst>
                <a:ext uri="{FF2B5EF4-FFF2-40B4-BE49-F238E27FC236}">
                  <a16:creationId xmlns:a16="http://schemas.microsoft.com/office/drawing/2014/main" xmlns="" id="{4204FC74-FC9B-48A9-901B-7BC20C565CBC}"/>
                </a:ext>
              </a:extLst>
            </p:cNvPr>
            <p:cNvSpPr>
              <a:spLocks noChangeArrowheads="1"/>
            </p:cNvSpPr>
            <p:nvPr/>
          </p:nvSpPr>
          <p:spPr bwMode="auto">
            <a:xfrm>
              <a:off x="4032" y="1248"/>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6600CC"/>
                  </a:solidFill>
                </a:rPr>
                <a:t>G</a:t>
              </a:r>
              <a:endParaRPr lang="en-US" altLang="zh-CN" sz="2400" b="0"/>
            </a:p>
          </p:txBody>
        </p:sp>
        <p:sp>
          <p:nvSpPr>
            <p:cNvPr id="7194" name="Line 21">
              <a:extLst>
                <a:ext uri="{FF2B5EF4-FFF2-40B4-BE49-F238E27FC236}">
                  <a16:creationId xmlns:a16="http://schemas.microsoft.com/office/drawing/2014/main" xmlns="" id="{C77B435C-975D-4B31-969B-2049B6F44C6A}"/>
                </a:ext>
              </a:extLst>
            </p:cNvPr>
            <p:cNvSpPr>
              <a:spLocks noChangeShapeType="1"/>
            </p:cNvSpPr>
            <p:nvPr/>
          </p:nvSpPr>
          <p:spPr bwMode="auto">
            <a:xfrm>
              <a:off x="4176" y="1008"/>
              <a:ext cx="0"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22">
            <a:extLst>
              <a:ext uri="{FF2B5EF4-FFF2-40B4-BE49-F238E27FC236}">
                <a16:creationId xmlns:a16="http://schemas.microsoft.com/office/drawing/2014/main" xmlns="" id="{6CD94ACD-A16A-424E-ACB9-4056DCDB8295}"/>
              </a:ext>
            </a:extLst>
          </p:cNvPr>
          <p:cNvGrpSpPr>
            <a:grpSpLocks/>
          </p:cNvGrpSpPr>
          <p:nvPr/>
        </p:nvGrpSpPr>
        <p:grpSpPr bwMode="auto">
          <a:xfrm>
            <a:off x="8458200" y="2669586"/>
            <a:ext cx="1905000" cy="1676400"/>
            <a:chOff x="4464" y="816"/>
            <a:chExt cx="1200" cy="1056"/>
          </a:xfrm>
        </p:grpSpPr>
        <p:sp>
          <p:nvSpPr>
            <p:cNvPr id="7183" name="Oval 23">
              <a:extLst>
                <a:ext uri="{FF2B5EF4-FFF2-40B4-BE49-F238E27FC236}">
                  <a16:creationId xmlns:a16="http://schemas.microsoft.com/office/drawing/2014/main" xmlns="" id="{C9BEF0ED-8103-4929-B711-132C38B949BC}"/>
                </a:ext>
              </a:extLst>
            </p:cNvPr>
            <p:cNvSpPr>
              <a:spLocks noChangeArrowheads="1"/>
            </p:cNvSpPr>
            <p:nvPr/>
          </p:nvSpPr>
          <p:spPr bwMode="auto">
            <a:xfrm>
              <a:off x="4896" y="816"/>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bg2"/>
                  </a:solidFill>
                </a:rPr>
                <a:t>D</a:t>
              </a:r>
              <a:endParaRPr lang="en-US" altLang="zh-CN" sz="2400" b="0"/>
            </a:p>
          </p:txBody>
        </p:sp>
        <p:sp>
          <p:nvSpPr>
            <p:cNvPr id="7184" name="Oval 24">
              <a:extLst>
                <a:ext uri="{FF2B5EF4-FFF2-40B4-BE49-F238E27FC236}">
                  <a16:creationId xmlns:a16="http://schemas.microsoft.com/office/drawing/2014/main" xmlns="" id="{73B44EA1-B5A1-4D23-90E6-F06DF8385308}"/>
                </a:ext>
              </a:extLst>
            </p:cNvPr>
            <p:cNvSpPr>
              <a:spLocks noChangeArrowheads="1"/>
            </p:cNvSpPr>
            <p:nvPr/>
          </p:nvSpPr>
          <p:spPr bwMode="auto">
            <a:xfrm>
              <a:off x="4464" y="1248"/>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bg2"/>
                  </a:solidFill>
                </a:rPr>
                <a:t>H</a:t>
              </a:r>
              <a:endParaRPr lang="en-US" altLang="zh-CN" sz="2400" b="0"/>
            </a:p>
          </p:txBody>
        </p:sp>
        <p:sp>
          <p:nvSpPr>
            <p:cNvPr id="7185" name="Oval 25">
              <a:extLst>
                <a:ext uri="{FF2B5EF4-FFF2-40B4-BE49-F238E27FC236}">
                  <a16:creationId xmlns:a16="http://schemas.microsoft.com/office/drawing/2014/main" xmlns="" id="{EB3625FB-4688-47A7-9E25-42DDC959F361}"/>
                </a:ext>
              </a:extLst>
            </p:cNvPr>
            <p:cNvSpPr>
              <a:spLocks noChangeArrowheads="1"/>
            </p:cNvSpPr>
            <p:nvPr/>
          </p:nvSpPr>
          <p:spPr bwMode="auto">
            <a:xfrm>
              <a:off x="4896" y="1248"/>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bg2"/>
                  </a:solidFill>
                </a:rPr>
                <a:t>I</a:t>
              </a:r>
              <a:endParaRPr lang="en-US" altLang="zh-CN" sz="2400" b="0"/>
            </a:p>
          </p:txBody>
        </p:sp>
        <p:sp>
          <p:nvSpPr>
            <p:cNvPr id="7186" name="Oval 26">
              <a:extLst>
                <a:ext uri="{FF2B5EF4-FFF2-40B4-BE49-F238E27FC236}">
                  <a16:creationId xmlns:a16="http://schemas.microsoft.com/office/drawing/2014/main" xmlns="" id="{2962F507-2F37-4E48-909B-5BAC1BCFDA01}"/>
                </a:ext>
              </a:extLst>
            </p:cNvPr>
            <p:cNvSpPr>
              <a:spLocks noChangeArrowheads="1"/>
            </p:cNvSpPr>
            <p:nvPr/>
          </p:nvSpPr>
          <p:spPr bwMode="auto">
            <a:xfrm>
              <a:off x="5328" y="1248"/>
              <a:ext cx="288"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bg2"/>
                  </a:solidFill>
                </a:rPr>
                <a:t>J</a:t>
              </a:r>
              <a:endParaRPr lang="en-US" altLang="zh-CN" sz="2400" b="0"/>
            </a:p>
          </p:txBody>
        </p:sp>
        <p:sp>
          <p:nvSpPr>
            <p:cNvPr id="7187" name="Oval 27">
              <a:extLst>
                <a:ext uri="{FF2B5EF4-FFF2-40B4-BE49-F238E27FC236}">
                  <a16:creationId xmlns:a16="http://schemas.microsoft.com/office/drawing/2014/main" xmlns="" id="{D191E7C1-77F8-41DD-B20A-D46BA98DB9B9}"/>
                </a:ext>
              </a:extLst>
            </p:cNvPr>
            <p:cNvSpPr>
              <a:spLocks noChangeArrowheads="1"/>
            </p:cNvSpPr>
            <p:nvPr/>
          </p:nvSpPr>
          <p:spPr bwMode="auto">
            <a:xfrm>
              <a:off x="5328" y="1680"/>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bg2"/>
                  </a:solidFill>
                </a:rPr>
                <a:t>M</a:t>
              </a:r>
              <a:endParaRPr lang="en-US" altLang="zh-CN" sz="2400" b="0"/>
            </a:p>
          </p:txBody>
        </p:sp>
        <p:sp>
          <p:nvSpPr>
            <p:cNvPr id="7188" name="Line 28">
              <a:extLst>
                <a:ext uri="{FF2B5EF4-FFF2-40B4-BE49-F238E27FC236}">
                  <a16:creationId xmlns:a16="http://schemas.microsoft.com/office/drawing/2014/main" xmlns="" id="{39608E87-055A-471C-A8C2-B46AD39084B9}"/>
                </a:ext>
              </a:extLst>
            </p:cNvPr>
            <p:cNvSpPr>
              <a:spLocks noChangeShapeType="1"/>
            </p:cNvSpPr>
            <p:nvPr/>
          </p:nvSpPr>
          <p:spPr bwMode="auto">
            <a:xfrm flipH="1">
              <a:off x="4608" y="864"/>
              <a:ext cx="288" cy="38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9" name="Line 29">
              <a:extLst>
                <a:ext uri="{FF2B5EF4-FFF2-40B4-BE49-F238E27FC236}">
                  <a16:creationId xmlns:a16="http://schemas.microsoft.com/office/drawing/2014/main" xmlns="" id="{EC658D18-1D73-4E39-A555-81B00CEFB998}"/>
                </a:ext>
              </a:extLst>
            </p:cNvPr>
            <p:cNvSpPr>
              <a:spLocks noChangeShapeType="1"/>
            </p:cNvSpPr>
            <p:nvPr/>
          </p:nvSpPr>
          <p:spPr bwMode="auto">
            <a:xfrm flipH="1">
              <a:off x="5088" y="1008"/>
              <a:ext cx="0"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0" name="Line 30">
              <a:extLst>
                <a:ext uri="{FF2B5EF4-FFF2-40B4-BE49-F238E27FC236}">
                  <a16:creationId xmlns:a16="http://schemas.microsoft.com/office/drawing/2014/main" xmlns="" id="{96B69063-508C-45B5-A661-353638D6A57D}"/>
                </a:ext>
              </a:extLst>
            </p:cNvPr>
            <p:cNvSpPr>
              <a:spLocks noChangeShapeType="1"/>
            </p:cNvSpPr>
            <p:nvPr/>
          </p:nvSpPr>
          <p:spPr bwMode="auto">
            <a:xfrm>
              <a:off x="5232" y="912"/>
              <a:ext cx="24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1" name="Line 31">
              <a:extLst>
                <a:ext uri="{FF2B5EF4-FFF2-40B4-BE49-F238E27FC236}">
                  <a16:creationId xmlns:a16="http://schemas.microsoft.com/office/drawing/2014/main" xmlns="" id="{AEFA669D-28DE-4A48-B1C4-6E57D155CF50}"/>
                </a:ext>
              </a:extLst>
            </p:cNvPr>
            <p:cNvSpPr>
              <a:spLocks noChangeShapeType="1"/>
            </p:cNvSpPr>
            <p:nvPr/>
          </p:nvSpPr>
          <p:spPr bwMode="auto">
            <a:xfrm>
              <a:off x="5472" y="1440"/>
              <a:ext cx="0"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7056" name="AutoShape 32">
            <a:extLst>
              <a:ext uri="{FF2B5EF4-FFF2-40B4-BE49-F238E27FC236}">
                <a16:creationId xmlns:a16="http://schemas.microsoft.com/office/drawing/2014/main" xmlns="" id="{A8DF548D-BD36-41A4-B0D8-381F21D01FB1}"/>
              </a:ext>
            </a:extLst>
          </p:cNvPr>
          <p:cNvSpPr>
            <a:spLocks noChangeArrowheads="1"/>
          </p:cNvSpPr>
          <p:nvPr/>
        </p:nvSpPr>
        <p:spPr bwMode="auto">
          <a:xfrm>
            <a:off x="5486400" y="1755186"/>
            <a:ext cx="533400" cy="381000"/>
          </a:xfrm>
          <a:prstGeom prst="wedgeRoundRectCallout">
            <a:avLst>
              <a:gd name="adj1" fmla="val 110713"/>
              <a:gd name="adj2" fmla="val 182500"/>
              <a:gd name="adj3" fmla="val 16667"/>
            </a:avLst>
          </a:prstGeom>
          <a:solidFill>
            <a:srgbClr val="CAF2CE"/>
          </a:solidFill>
          <a:ln w="12700" cap="sq">
            <a:solidFill>
              <a:schemeClr val="tx1"/>
            </a:solidFill>
            <a:miter lim="800000"/>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005400"/>
                </a:solidFill>
              </a:rPr>
              <a:t>F</a:t>
            </a:r>
            <a:endParaRPr lang="en-US" altLang="zh-CN" sz="2400" b="0"/>
          </a:p>
        </p:txBody>
      </p:sp>
      <p:sp>
        <p:nvSpPr>
          <p:cNvPr id="257057" name="Line 33">
            <a:extLst>
              <a:ext uri="{FF2B5EF4-FFF2-40B4-BE49-F238E27FC236}">
                <a16:creationId xmlns:a16="http://schemas.microsoft.com/office/drawing/2014/main" xmlns="" id="{E5800386-3C18-4EB6-9BE7-9E302126EA29}"/>
              </a:ext>
            </a:extLst>
          </p:cNvPr>
          <p:cNvSpPr>
            <a:spLocks noChangeShapeType="1"/>
          </p:cNvSpPr>
          <p:nvPr/>
        </p:nvSpPr>
        <p:spPr bwMode="auto">
          <a:xfrm flipH="1">
            <a:off x="6781800" y="1983786"/>
            <a:ext cx="990600" cy="6858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058" name="Line 34">
            <a:extLst>
              <a:ext uri="{FF2B5EF4-FFF2-40B4-BE49-F238E27FC236}">
                <a16:creationId xmlns:a16="http://schemas.microsoft.com/office/drawing/2014/main" xmlns="" id="{3834C65D-9DAD-4AA6-B5D9-CD310B50DE2D}"/>
              </a:ext>
            </a:extLst>
          </p:cNvPr>
          <p:cNvSpPr>
            <a:spLocks noChangeShapeType="1"/>
          </p:cNvSpPr>
          <p:nvPr/>
        </p:nvSpPr>
        <p:spPr bwMode="auto">
          <a:xfrm>
            <a:off x="8001000" y="2136186"/>
            <a:ext cx="0" cy="5334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059" name="Line 35">
            <a:extLst>
              <a:ext uri="{FF2B5EF4-FFF2-40B4-BE49-F238E27FC236}">
                <a16:creationId xmlns:a16="http://schemas.microsoft.com/office/drawing/2014/main" xmlns="" id="{02206CC9-B7D3-47AC-832E-EEE8E3A7F4AF}"/>
              </a:ext>
            </a:extLst>
          </p:cNvPr>
          <p:cNvSpPr>
            <a:spLocks noChangeShapeType="1"/>
          </p:cNvSpPr>
          <p:nvPr/>
        </p:nvSpPr>
        <p:spPr bwMode="auto">
          <a:xfrm>
            <a:off x="8305800" y="2059986"/>
            <a:ext cx="1143000" cy="6096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Rectangle 1031">
            <a:extLst>
              <a:ext uri="{FF2B5EF4-FFF2-40B4-BE49-F238E27FC236}">
                <a16:creationId xmlns:a16="http://schemas.microsoft.com/office/drawing/2014/main" xmlns="" id="{A4C3DBF3-62A6-440D-91B9-C60ADC994CEC}"/>
              </a:ext>
            </a:extLst>
          </p:cNvPr>
          <p:cNvSpPr txBox="1">
            <a:spLocks noChangeArrowheads="1"/>
          </p:cNvSpPr>
          <p:nvPr/>
        </p:nvSpPr>
        <p:spPr>
          <a:xfrm>
            <a:off x="1372337" y="421687"/>
            <a:ext cx="4919133"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6</a:t>
            </a:r>
            <a:r>
              <a:rPr lang="zh-CN" altLang="en-US" kern="0"/>
              <a:t>.1 基本术语</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7028"/>
                                        </p:tgtEl>
                                        <p:attrNameLst>
                                          <p:attrName>style.visibility</p:attrName>
                                        </p:attrNameLst>
                                      </p:cBhvr>
                                      <p:to>
                                        <p:strVal val="visible"/>
                                      </p:to>
                                    </p:set>
                                    <p:anim calcmode="lin" valueType="num">
                                      <p:cBhvr additive="base">
                                        <p:cTn id="7" dur="500" fill="hold"/>
                                        <p:tgtEl>
                                          <p:spTgt spid="257028"/>
                                        </p:tgtEl>
                                        <p:attrNameLst>
                                          <p:attrName>ppt_x</p:attrName>
                                        </p:attrNameLst>
                                      </p:cBhvr>
                                      <p:tavLst>
                                        <p:tav tm="0">
                                          <p:val>
                                            <p:strVal val="0-#ppt_w/2"/>
                                          </p:val>
                                        </p:tav>
                                        <p:tav tm="100000">
                                          <p:val>
                                            <p:strVal val="#ppt_x"/>
                                          </p:val>
                                        </p:tav>
                                      </p:tavLst>
                                    </p:anim>
                                    <p:anim calcmode="lin" valueType="num">
                                      <p:cBhvr additive="base">
                                        <p:cTn id="8" dur="500" fill="hold"/>
                                        <p:tgtEl>
                                          <p:spTgt spid="2570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257029"/>
                                        </p:tgtEl>
                                        <p:attrNameLst>
                                          <p:attrName>style.visibility</p:attrName>
                                        </p:attrNameLst>
                                      </p:cBhvr>
                                      <p:to>
                                        <p:strVal val="visible"/>
                                      </p:to>
                                    </p:set>
                                    <p:anim calcmode="lin" valueType="num">
                                      <p:cBhvr additive="base">
                                        <p:cTn id="28" dur="500" fill="hold"/>
                                        <p:tgtEl>
                                          <p:spTgt spid="257029"/>
                                        </p:tgtEl>
                                        <p:attrNameLst>
                                          <p:attrName>ppt_x</p:attrName>
                                        </p:attrNameLst>
                                      </p:cBhvr>
                                      <p:tavLst>
                                        <p:tav tm="0">
                                          <p:val>
                                            <p:strVal val="#ppt_x"/>
                                          </p:val>
                                        </p:tav>
                                        <p:tav tm="100000">
                                          <p:val>
                                            <p:strVal val="#ppt_x"/>
                                          </p:val>
                                        </p:tav>
                                      </p:tavLst>
                                    </p:anim>
                                    <p:anim calcmode="lin" valueType="num">
                                      <p:cBhvr additive="base">
                                        <p:cTn id="29" dur="500" fill="hold"/>
                                        <p:tgtEl>
                                          <p:spTgt spid="257029"/>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500"/>
                            </p:stCondLst>
                            <p:childTnLst>
                              <p:par>
                                <p:cTn id="31" presetID="17" presetClass="entr" presetSubtype="1" fill="hold" nodeType="afterEffect">
                                  <p:stCondLst>
                                    <p:cond delay="0"/>
                                  </p:stCondLst>
                                  <p:childTnLst>
                                    <p:set>
                                      <p:cBhvr>
                                        <p:cTn id="32" dur="1" fill="hold">
                                          <p:stCondLst>
                                            <p:cond delay="0"/>
                                          </p:stCondLst>
                                        </p:cTn>
                                        <p:tgtEl>
                                          <p:spTgt spid="257057"/>
                                        </p:tgtEl>
                                        <p:attrNameLst>
                                          <p:attrName>style.visibility</p:attrName>
                                        </p:attrNameLst>
                                      </p:cBhvr>
                                      <p:to>
                                        <p:strVal val="visible"/>
                                      </p:to>
                                    </p:set>
                                    <p:anim calcmode="lin" valueType="num">
                                      <p:cBhvr>
                                        <p:cTn id="33" dur="500" fill="hold"/>
                                        <p:tgtEl>
                                          <p:spTgt spid="257057"/>
                                        </p:tgtEl>
                                        <p:attrNameLst>
                                          <p:attrName>ppt_x</p:attrName>
                                        </p:attrNameLst>
                                      </p:cBhvr>
                                      <p:tavLst>
                                        <p:tav tm="0">
                                          <p:val>
                                            <p:strVal val="#ppt_x"/>
                                          </p:val>
                                        </p:tav>
                                        <p:tav tm="100000">
                                          <p:val>
                                            <p:strVal val="#ppt_x"/>
                                          </p:val>
                                        </p:tav>
                                      </p:tavLst>
                                    </p:anim>
                                    <p:anim calcmode="lin" valueType="num">
                                      <p:cBhvr>
                                        <p:cTn id="34" dur="500" fill="hold"/>
                                        <p:tgtEl>
                                          <p:spTgt spid="257057"/>
                                        </p:tgtEl>
                                        <p:attrNameLst>
                                          <p:attrName>ppt_y</p:attrName>
                                        </p:attrNameLst>
                                      </p:cBhvr>
                                      <p:tavLst>
                                        <p:tav tm="0">
                                          <p:val>
                                            <p:strVal val="#ppt_y-#ppt_h/2"/>
                                          </p:val>
                                        </p:tav>
                                        <p:tav tm="100000">
                                          <p:val>
                                            <p:strVal val="#ppt_y"/>
                                          </p:val>
                                        </p:tav>
                                      </p:tavLst>
                                    </p:anim>
                                    <p:anim calcmode="lin" valueType="num">
                                      <p:cBhvr>
                                        <p:cTn id="35" dur="500" fill="hold"/>
                                        <p:tgtEl>
                                          <p:spTgt spid="257057"/>
                                        </p:tgtEl>
                                        <p:attrNameLst>
                                          <p:attrName>ppt_w</p:attrName>
                                        </p:attrNameLst>
                                      </p:cBhvr>
                                      <p:tavLst>
                                        <p:tav tm="0">
                                          <p:val>
                                            <p:strVal val="#ppt_w"/>
                                          </p:val>
                                        </p:tav>
                                        <p:tav tm="100000">
                                          <p:val>
                                            <p:strVal val="#ppt_w"/>
                                          </p:val>
                                        </p:tav>
                                      </p:tavLst>
                                    </p:anim>
                                    <p:anim calcmode="lin" valueType="num">
                                      <p:cBhvr>
                                        <p:cTn id="36" dur="500" fill="hold"/>
                                        <p:tgtEl>
                                          <p:spTgt spid="257057"/>
                                        </p:tgtEl>
                                        <p:attrNameLst>
                                          <p:attrName>ppt_h</p:attrName>
                                        </p:attrNameLst>
                                      </p:cBhvr>
                                      <p:tavLst>
                                        <p:tav tm="0">
                                          <p:val>
                                            <p:fltVal val="0"/>
                                          </p:val>
                                        </p:tav>
                                        <p:tav tm="100000">
                                          <p:val>
                                            <p:strVal val="#ppt_h"/>
                                          </p:val>
                                        </p:tav>
                                      </p:tavLst>
                                    </p:anim>
                                  </p:childTnLst>
                                </p:cTn>
                              </p:par>
                            </p:childTnLst>
                          </p:cTn>
                        </p:par>
                        <p:par>
                          <p:cTn id="37" fill="hold" nodeType="afterGroup">
                            <p:stCondLst>
                              <p:cond delay="1000"/>
                            </p:stCondLst>
                            <p:childTnLst>
                              <p:par>
                                <p:cTn id="38" presetID="17" presetClass="entr" presetSubtype="1" fill="hold" nodeType="afterEffect">
                                  <p:stCondLst>
                                    <p:cond delay="0"/>
                                  </p:stCondLst>
                                  <p:childTnLst>
                                    <p:set>
                                      <p:cBhvr>
                                        <p:cTn id="39" dur="1" fill="hold">
                                          <p:stCondLst>
                                            <p:cond delay="0"/>
                                          </p:stCondLst>
                                        </p:cTn>
                                        <p:tgtEl>
                                          <p:spTgt spid="257058"/>
                                        </p:tgtEl>
                                        <p:attrNameLst>
                                          <p:attrName>style.visibility</p:attrName>
                                        </p:attrNameLst>
                                      </p:cBhvr>
                                      <p:to>
                                        <p:strVal val="visible"/>
                                      </p:to>
                                    </p:set>
                                    <p:anim calcmode="lin" valueType="num">
                                      <p:cBhvr>
                                        <p:cTn id="40" dur="500" fill="hold"/>
                                        <p:tgtEl>
                                          <p:spTgt spid="257058"/>
                                        </p:tgtEl>
                                        <p:attrNameLst>
                                          <p:attrName>ppt_x</p:attrName>
                                        </p:attrNameLst>
                                      </p:cBhvr>
                                      <p:tavLst>
                                        <p:tav tm="0">
                                          <p:val>
                                            <p:strVal val="#ppt_x"/>
                                          </p:val>
                                        </p:tav>
                                        <p:tav tm="100000">
                                          <p:val>
                                            <p:strVal val="#ppt_x"/>
                                          </p:val>
                                        </p:tav>
                                      </p:tavLst>
                                    </p:anim>
                                    <p:anim calcmode="lin" valueType="num">
                                      <p:cBhvr>
                                        <p:cTn id="41" dur="500" fill="hold"/>
                                        <p:tgtEl>
                                          <p:spTgt spid="257058"/>
                                        </p:tgtEl>
                                        <p:attrNameLst>
                                          <p:attrName>ppt_y</p:attrName>
                                        </p:attrNameLst>
                                      </p:cBhvr>
                                      <p:tavLst>
                                        <p:tav tm="0">
                                          <p:val>
                                            <p:strVal val="#ppt_y-#ppt_h/2"/>
                                          </p:val>
                                        </p:tav>
                                        <p:tav tm="100000">
                                          <p:val>
                                            <p:strVal val="#ppt_y"/>
                                          </p:val>
                                        </p:tav>
                                      </p:tavLst>
                                    </p:anim>
                                    <p:anim calcmode="lin" valueType="num">
                                      <p:cBhvr>
                                        <p:cTn id="42" dur="500" fill="hold"/>
                                        <p:tgtEl>
                                          <p:spTgt spid="257058"/>
                                        </p:tgtEl>
                                        <p:attrNameLst>
                                          <p:attrName>ppt_w</p:attrName>
                                        </p:attrNameLst>
                                      </p:cBhvr>
                                      <p:tavLst>
                                        <p:tav tm="0">
                                          <p:val>
                                            <p:strVal val="#ppt_w"/>
                                          </p:val>
                                        </p:tav>
                                        <p:tav tm="100000">
                                          <p:val>
                                            <p:strVal val="#ppt_w"/>
                                          </p:val>
                                        </p:tav>
                                      </p:tavLst>
                                    </p:anim>
                                    <p:anim calcmode="lin" valueType="num">
                                      <p:cBhvr>
                                        <p:cTn id="43" dur="500" fill="hold"/>
                                        <p:tgtEl>
                                          <p:spTgt spid="257058"/>
                                        </p:tgtEl>
                                        <p:attrNameLst>
                                          <p:attrName>ppt_h</p:attrName>
                                        </p:attrNameLst>
                                      </p:cBhvr>
                                      <p:tavLst>
                                        <p:tav tm="0">
                                          <p:val>
                                            <p:fltVal val="0"/>
                                          </p:val>
                                        </p:tav>
                                        <p:tav tm="100000">
                                          <p:val>
                                            <p:strVal val="#ppt_h"/>
                                          </p:val>
                                        </p:tav>
                                      </p:tavLst>
                                    </p:anim>
                                  </p:childTnLst>
                                </p:cTn>
                              </p:par>
                            </p:childTnLst>
                          </p:cTn>
                        </p:par>
                        <p:par>
                          <p:cTn id="44" fill="hold" nodeType="afterGroup">
                            <p:stCondLst>
                              <p:cond delay="1500"/>
                            </p:stCondLst>
                            <p:childTnLst>
                              <p:par>
                                <p:cTn id="45" presetID="17" presetClass="entr" presetSubtype="1" fill="hold" nodeType="afterEffect">
                                  <p:stCondLst>
                                    <p:cond delay="0"/>
                                  </p:stCondLst>
                                  <p:childTnLst>
                                    <p:set>
                                      <p:cBhvr>
                                        <p:cTn id="46" dur="1" fill="hold">
                                          <p:stCondLst>
                                            <p:cond delay="0"/>
                                          </p:stCondLst>
                                        </p:cTn>
                                        <p:tgtEl>
                                          <p:spTgt spid="257059"/>
                                        </p:tgtEl>
                                        <p:attrNameLst>
                                          <p:attrName>style.visibility</p:attrName>
                                        </p:attrNameLst>
                                      </p:cBhvr>
                                      <p:to>
                                        <p:strVal val="visible"/>
                                      </p:to>
                                    </p:set>
                                    <p:anim calcmode="lin" valueType="num">
                                      <p:cBhvr>
                                        <p:cTn id="47" dur="500" fill="hold"/>
                                        <p:tgtEl>
                                          <p:spTgt spid="257059"/>
                                        </p:tgtEl>
                                        <p:attrNameLst>
                                          <p:attrName>ppt_x</p:attrName>
                                        </p:attrNameLst>
                                      </p:cBhvr>
                                      <p:tavLst>
                                        <p:tav tm="0">
                                          <p:val>
                                            <p:strVal val="#ppt_x"/>
                                          </p:val>
                                        </p:tav>
                                        <p:tav tm="100000">
                                          <p:val>
                                            <p:strVal val="#ppt_x"/>
                                          </p:val>
                                        </p:tav>
                                      </p:tavLst>
                                    </p:anim>
                                    <p:anim calcmode="lin" valueType="num">
                                      <p:cBhvr>
                                        <p:cTn id="48" dur="500" fill="hold"/>
                                        <p:tgtEl>
                                          <p:spTgt spid="257059"/>
                                        </p:tgtEl>
                                        <p:attrNameLst>
                                          <p:attrName>ppt_y</p:attrName>
                                        </p:attrNameLst>
                                      </p:cBhvr>
                                      <p:tavLst>
                                        <p:tav tm="0">
                                          <p:val>
                                            <p:strVal val="#ppt_y-#ppt_h/2"/>
                                          </p:val>
                                        </p:tav>
                                        <p:tav tm="100000">
                                          <p:val>
                                            <p:strVal val="#ppt_y"/>
                                          </p:val>
                                        </p:tav>
                                      </p:tavLst>
                                    </p:anim>
                                    <p:anim calcmode="lin" valueType="num">
                                      <p:cBhvr>
                                        <p:cTn id="49" dur="500" fill="hold"/>
                                        <p:tgtEl>
                                          <p:spTgt spid="257059"/>
                                        </p:tgtEl>
                                        <p:attrNameLst>
                                          <p:attrName>ppt_w</p:attrName>
                                        </p:attrNameLst>
                                      </p:cBhvr>
                                      <p:tavLst>
                                        <p:tav tm="0">
                                          <p:val>
                                            <p:strVal val="#ppt_w"/>
                                          </p:val>
                                        </p:tav>
                                        <p:tav tm="100000">
                                          <p:val>
                                            <p:strVal val="#ppt_w"/>
                                          </p:val>
                                        </p:tav>
                                      </p:tavLst>
                                    </p:anim>
                                    <p:anim calcmode="lin" valueType="num">
                                      <p:cBhvr>
                                        <p:cTn id="50" dur="500" fill="hold"/>
                                        <p:tgtEl>
                                          <p:spTgt spid="257059"/>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nodeType="after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57026"/>
                                        </p:tgtEl>
                                        <p:attrNameLst>
                                          <p:attrName>style.visibility</p:attrName>
                                        </p:attrNameLst>
                                      </p:cBhvr>
                                      <p:to>
                                        <p:strVal val="visible"/>
                                      </p:to>
                                    </p:set>
                                    <p:animEffect transition="in" filter="wipe(left)">
                                      <p:cBhvr>
                                        <p:cTn id="55" dur="500"/>
                                        <p:tgtEl>
                                          <p:spTgt spid="257026"/>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1" fill="hold" grpId="0" nodeType="clickEffect">
                                  <p:stCondLst>
                                    <p:cond delay="0"/>
                                  </p:stCondLst>
                                  <p:childTnLst>
                                    <p:set>
                                      <p:cBhvr>
                                        <p:cTn id="59" dur="1" fill="hold">
                                          <p:stCondLst>
                                            <p:cond delay="0"/>
                                          </p:stCondLst>
                                        </p:cTn>
                                        <p:tgtEl>
                                          <p:spTgt spid="257056"/>
                                        </p:tgtEl>
                                        <p:attrNameLst>
                                          <p:attrName>style.visibility</p:attrName>
                                        </p:attrNameLst>
                                      </p:cBhvr>
                                      <p:to>
                                        <p:strVal val="visible"/>
                                      </p:to>
                                    </p:set>
                                    <p:anim calcmode="lin" valueType="num">
                                      <p:cBhvr additive="base">
                                        <p:cTn id="60" dur="500" fill="hold"/>
                                        <p:tgtEl>
                                          <p:spTgt spid="257056"/>
                                        </p:tgtEl>
                                        <p:attrNameLst>
                                          <p:attrName>ppt_x</p:attrName>
                                        </p:attrNameLst>
                                      </p:cBhvr>
                                      <p:tavLst>
                                        <p:tav tm="0">
                                          <p:val>
                                            <p:strVal val="#ppt_x"/>
                                          </p:val>
                                        </p:tav>
                                        <p:tav tm="100000">
                                          <p:val>
                                            <p:strVal val="#ppt_x"/>
                                          </p:val>
                                        </p:tav>
                                      </p:tavLst>
                                    </p:anim>
                                    <p:anim calcmode="lin" valueType="num">
                                      <p:cBhvr additive="base">
                                        <p:cTn id="61" dur="500" fill="hold"/>
                                        <p:tgtEl>
                                          <p:spTgt spid="257056"/>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7" presetClass="entr" presetSubtype="8" fill="hold" grpId="0" nodeType="clickEffect">
                                  <p:stCondLst>
                                    <p:cond delay="0"/>
                                  </p:stCondLst>
                                  <p:childTnLst>
                                    <p:set>
                                      <p:cBhvr>
                                        <p:cTn id="65" dur="1" fill="hold">
                                          <p:stCondLst>
                                            <p:cond delay="0"/>
                                          </p:stCondLst>
                                        </p:cTn>
                                        <p:tgtEl>
                                          <p:spTgt spid="257031"/>
                                        </p:tgtEl>
                                        <p:attrNameLst>
                                          <p:attrName>style.visibility</p:attrName>
                                        </p:attrNameLst>
                                      </p:cBhvr>
                                      <p:to>
                                        <p:strVal val="visible"/>
                                      </p:to>
                                    </p:set>
                                    <p:anim calcmode="lin" valueType="num">
                                      <p:cBhvr>
                                        <p:cTn id="66" dur="500" fill="hold"/>
                                        <p:tgtEl>
                                          <p:spTgt spid="257031"/>
                                        </p:tgtEl>
                                        <p:attrNameLst>
                                          <p:attrName>ppt_x</p:attrName>
                                        </p:attrNameLst>
                                      </p:cBhvr>
                                      <p:tavLst>
                                        <p:tav tm="0">
                                          <p:val>
                                            <p:strVal val="#ppt_x-#ppt_w/2"/>
                                          </p:val>
                                        </p:tav>
                                        <p:tav tm="100000">
                                          <p:val>
                                            <p:strVal val="#ppt_x"/>
                                          </p:val>
                                        </p:tav>
                                      </p:tavLst>
                                    </p:anim>
                                    <p:anim calcmode="lin" valueType="num">
                                      <p:cBhvr>
                                        <p:cTn id="67" dur="500" fill="hold"/>
                                        <p:tgtEl>
                                          <p:spTgt spid="257031"/>
                                        </p:tgtEl>
                                        <p:attrNameLst>
                                          <p:attrName>ppt_y</p:attrName>
                                        </p:attrNameLst>
                                      </p:cBhvr>
                                      <p:tavLst>
                                        <p:tav tm="0">
                                          <p:val>
                                            <p:strVal val="#ppt_y"/>
                                          </p:val>
                                        </p:tav>
                                        <p:tav tm="100000">
                                          <p:val>
                                            <p:strVal val="#ppt_y"/>
                                          </p:val>
                                        </p:tav>
                                      </p:tavLst>
                                    </p:anim>
                                    <p:anim calcmode="lin" valueType="num">
                                      <p:cBhvr>
                                        <p:cTn id="68" dur="500" fill="hold"/>
                                        <p:tgtEl>
                                          <p:spTgt spid="257031"/>
                                        </p:tgtEl>
                                        <p:attrNameLst>
                                          <p:attrName>ppt_w</p:attrName>
                                        </p:attrNameLst>
                                      </p:cBhvr>
                                      <p:tavLst>
                                        <p:tav tm="0">
                                          <p:val>
                                            <p:fltVal val="0"/>
                                          </p:val>
                                        </p:tav>
                                        <p:tav tm="100000">
                                          <p:val>
                                            <p:strVal val="#ppt_w"/>
                                          </p:val>
                                        </p:tav>
                                      </p:tavLst>
                                    </p:anim>
                                    <p:anim calcmode="lin" valueType="num">
                                      <p:cBhvr>
                                        <p:cTn id="69" dur="500" fill="hold"/>
                                        <p:tgtEl>
                                          <p:spTgt spid="257031"/>
                                        </p:tgtEl>
                                        <p:attrNameLst>
                                          <p:attrName>ppt_h</p:attrName>
                                        </p:attrNameLst>
                                      </p:cBhvr>
                                      <p:tavLst>
                                        <p:tav tm="0">
                                          <p:val>
                                            <p:strVal val="#ppt_h"/>
                                          </p:val>
                                        </p:tav>
                                        <p:tav tm="100000">
                                          <p:val>
                                            <p:strVal val="#ppt_h"/>
                                          </p:val>
                                        </p:tav>
                                      </p:tavLst>
                                    </p:anim>
                                  </p:childTnLst>
                                </p:cTn>
                              </p:par>
                            </p:childTnLst>
                          </p:cTn>
                        </p:par>
                        <p:par>
                          <p:cTn id="70" fill="hold">
                            <p:stCondLst>
                              <p:cond delay="500"/>
                            </p:stCondLst>
                            <p:childTnLst>
                              <p:par>
                                <p:cTn id="71" presetID="2" presetClass="entr" presetSubtype="3" fill="hold" grpId="0" nodeType="afterEffect">
                                  <p:stCondLst>
                                    <p:cond delay="0"/>
                                  </p:stCondLst>
                                  <p:childTnLst>
                                    <p:set>
                                      <p:cBhvr>
                                        <p:cTn id="72" dur="1" fill="hold">
                                          <p:stCondLst>
                                            <p:cond delay="0"/>
                                          </p:stCondLst>
                                        </p:cTn>
                                        <p:tgtEl>
                                          <p:spTgt spid="257030"/>
                                        </p:tgtEl>
                                        <p:attrNameLst>
                                          <p:attrName>style.visibility</p:attrName>
                                        </p:attrNameLst>
                                      </p:cBhvr>
                                      <p:to>
                                        <p:strVal val="visible"/>
                                      </p:to>
                                    </p:set>
                                    <p:anim calcmode="lin" valueType="num">
                                      <p:cBhvr additive="base">
                                        <p:cTn id="73" dur="500" fill="hold"/>
                                        <p:tgtEl>
                                          <p:spTgt spid="257030"/>
                                        </p:tgtEl>
                                        <p:attrNameLst>
                                          <p:attrName>ppt_x</p:attrName>
                                        </p:attrNameLst>
                                      </p:cBhvr>
                                      <p:tavLst>
                                        <p:tav tm="0">
                                          <p:val>
                                            <p:strVal val="1+#ppt_w/2"/>
                                          </p:val>
                                        </p:tav>
                                        <p:tav tm="100000">
                                          <p:val>
                                            <p:strVal val="#ppt_x"/>
                                          </p:val>
                                        </p:tav>
                                      </p:tavLst>
                                    </p:anim>
                                    <p:anim calcmode="lin" valueType="num">
                                      <p:cBhvr additive="base">
                                        <p:cTn id="74" dur="500" fill="hold"/>
                                        <p:tgtEl>
                                          <p:spTgt spid="2570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autoUpdateAnimBg="0"/>
      <p:bldP spid="257028" grpId="0" autoUpdateAnimBg="0"/>
      <p:bldP spid="257029" grpId="0" animBg="1" autoUpdateAnimBg="0"/>
      <p:bldP spid="257030" grpId="0" animBg="1" autoUpdateAnimBg="0"/>
      <p:bldP spid="257031" grpId="0" animBg="1"/>
      <p:bldP spid="257056"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Text Box 2"/>
          <p:cNvSpPr txBox="1">
            <a:spLocks noChangeArrowheads="1"/>
          </p:cNvSpPr>
          <p:nvPr/>
        </p:nvSpPr>
        <p:spPr bwMode="auto">
          <a:xfrm>
            <a:off x="820711" y="1385472"/>
            <a:ext cx="10796666"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r>
              <a:rPr lang="en-US" altLang="zh-CN" sz="3200" b="1" dirty="0">
                <a:latin typeface="Times New Roman" charset="0"/>
                <a:ea typeface="Times New Roman" charset="0"/>
                <a:cs typeface="Times New Roman" charset="0"/>
              </a:rPr>
              <a:t>int</a:t>
            </a:r>
            <a:r>
              <a:rPr lang="en-US" altLang="zh-CN" sz="3200" dirty="0">
                <a:latin typeface="Times New Roman" charset="0"/>
                <a:ea typeface="Times New Roman" charset="0"/>
                <a:cs typeface="Times New Roman" charset="0"/>
              </a:rPr>
              <a:t> </a:t>
            </a:r>
            <a:r>
              <a:rPr lang="en-US" altLang="zh-CN" sz="3200" dirty="0">
                <a:solidFill>
                  <a:srgbClr val="FF0000"/>
                </a:solidFill>
                <a:latin typeface="Times New Roman" charset="0"/>
                <a:ea typeface="Times New Roman" charset="0"/>
                <a:cs typeface="Times New Roman" charset="0"/>
              </a:rPr>
              <a:t>Depth (BiTree T )</a:t>
            </a:r>
            <a:r>
              <a:rPr lang="en-US" altLang="zh-CN" sz="3200" b="1"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 </a:t>
            </a:r>
            <a:r>
              <a:rPr lang="zh-CN" altLang="en-US" sz="3200" dirty="0">
                <a:latin typeface="Times New Roman" charset="0"/>
                <a:ea typeface="Times New Roman" charset="0"/>
                <a:cs typeface="Times New Roman" charset="0"/>
              </a:rPr>
              <a:t>返回二叉树的深度</a:t>
            </a:r>
            <a:endParaRPr lang="zh-CN" altLang="en-US" sz="3200" b="1" dirty="0">
              <a:latin typeface="Times New Roman" charset="0"/>
              <a:ea typeface="Times New Roman" charset="0"/>
              <a:cs typeface="Times New Roman" charset="0"/>
            </a:endParaRPr>
          </a:p>
          <a:p>
            <a:r>
              <a:rPr lang="zh-CN" altLang="en-US" sz="3200" dirty="0">
                <a:latin typeface="Times New Roman" charset="0"/>
                <a:ea typeface="Times New Roman" charset="0"/>
                <a:cs typeface="Times New Roman" charset="0"/>
              </a:rPr>
              <a:t>   </a:t>
            </a:r>
            <a:r>
              <a:rPr lang="en-US" altLang="zh-CN" sz="3200" b="1" dirty="0">
                <a:latin typeface="Times New Roman" charset="0"/>
                <a:ea typeface="Times New Roman" charset="0"/>
                <a:cs typeface="Times New Roman" charset="0"/>
              </a:rPr>
              <a:t>if</a:t>
            </a:r>
            <a:r>
              <a:rPr lang="en-US" altLang="zh-CN" sz="3200" dirty="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a:t>
            </a:r>
            <a:r>
              <a:rPr lang="en-US" altLang="zh-CN" sz="3200" dirty="0">
                <a:latin typeface="Times New Roman" charset="0"/>
                <a:ea typeface="Times New Roman" charset="0"/>
                <a:cs typeface="Times New Roman" charset="0"/>
              </a:rPr>
              <a:t>T==NULL</a:t>
            </a:r>
            <a:r>
              <a:rPr lang="en-US" altLang="zh-CN" sz="3200" dirty="0" smtClean="0">
                <a:latin typeface="Times New Roman" charset="0"/>
                <a:ea typeface="Times New Roman" charset="0"/>
                <a:cs typeface="Times New Roman" charset="0"/>
              </a:rPr>
              <a:t>)    return  </a:t>
            </a:r>
            <a:r>
              <a:rPr lang="en-US" altLang="zh-CN" sz="3200" dirty="0">
                <a:latin typeface="Times New Roman" charset="0"/>
                <a:ea typeface="Times New Roman" charset="0"/>
                <a:cs typeface="Times New Roman" charset="0"/>
              </a:rPr>
              <a:t>0;</a:t>
            </a:r>
          </a:p>
          <a:p>
            <a:pPr eaLnBrk="1" hangingPunct="1"/>
            <a:r>
              <a:rPr lang="en-US" altLang="zh-CN" sz="3200" b="1" dirty="0">
                <a:latin typeface="Times New Roman" charset="0"/>
                <a:ea typeface="Times New Roman" charset="0"/>
                <a:cs typeface="Times New Roman" charset="0"/>
              </a:rPr>
              <a:t>   else   {</a:t>
            </a:r>
          </a:p>
          <a:p>
            <a:pPr eaLnBrk="1" hangingPunct="1"/>
            <a:r>
              <a:rPr lang="en-US" altLang="zh-CN" sz="3200" dirty="0">
                <a:latin typeface="Times New Roman" charset="0"/>
                <a:ea typeface="Times New Roman" charset="0"/>
                <a:cs typeface="Times New Roman" charset="0"/>
              </a:rPr>
              <a:t>     depthLeft = </a:t>
            </a:r>
            <a:r>
              <a:rPr lang="en-US" altLang="zh-CN" sz="3200" dirty="0">
                <a:solidFill>
                  <a:srgbClr val="FF0000"/>
                </a:solidFill>
                <a:latin typeface="Times New Roman" charset="0"/>
                <a:ea typeface="Times New Roman" charset="0"/>
                <a:cs typeface="Times New Roman" charset="0"/>
              </a:rPr>
              <a:t>Depth( T-&gt;</a:t>
            </a:r>
            <a:r>
              <a:rPr lang="en-US" altLang="zh-CN" sz="3200" b="1" dirty="0">
                <a:solidFill>
                  <a:srgbClr val="FF0000"/>
                </a:solidFill>
                <a:latin typeface="Times New Roman" charset="0"/>
                <a:ea typeface="Times New Roman" charset="0"/>
                <a:cs typeface="Times New Roman" charset="0"/>
              </a:rPr>
              <a:t>l</a:t>
            </a:r>
            <a:r>
              <a:rPr lang="en-US" altLang="zh-CN" sz="3200" dirty="0">
                <a:solidFill>
                  <a:srgbClr val="FF0000"/>
                </a:solidFill>
                <a:latin typeface="Times New Roman" charset="0"/>
                <a:ea typeface="Times New Roman" charset="0"/>
                <a:cs typeface="Times New Roman" charset="0"/>
              </a:rPr>
              <a:t>child );</a:t>
            </a:r>
          </a:p>
          <a:p>
            <a:pPr eaLnBrk="1" hangingPunct="1"/>
            <a:r>
              <a:rPr lang="en-US" altLang="zh-CN" sz="3200" dirty="0">
                <a:latin typeface="Times New Roman" charset="0"/>
                <a:ea typeface="Times New Roman" charset="0"/>
                <a:cs typeface="Times New Roman" charset="0"/>
              </a:rPr>
              <a:t>     depthRight= </a:t>
            </a:r>
            <a:r>
              <a:rPr lang="en-US" altLang="zh-CN" sz="3200" dirty="0">
                <a:solidFill>
                  <a:srgbClr val="FF0000"/>
                </a:solidFill>
                <a:latin typeface="Times New Roman" charset="0"/>
                <a:ea typeface="Times New Roman" charset="0"/>
                <a:cs typeface="Times New Roman" charset="0"/>
              </a:rPr>
              <a:t>Depth( T-&gt;</a:t>
            </a:r>
            <a:r>
              <a:rPr lang="en-US" altLang="zh-CN" sz="3200" b="1" dirty="0">
                <a:solidFill>
                  <a:srgbClr val="FF0000"/>
                </a:solidFill>
                <a:latin typeface="Times New Roman" charset="0"/>
                <a:ea typeface="Times New Roman" charset="0"/>
                <a:cs typeface="Times New Roman" charset="0"/>
              </a:rPr>
              <a:t>r</a:t>
            </a:r>
            <a:r>
              <a:rPr lang="en-US" altLang="zh-CN" sz="3200" dirty="0">
                <a:solidFill>
                  <a:srgbClr val="FF0000"/>
                </a:solidFill>
                <a:latin typeface="Times New Roman" charset="0"/>
                <a:ea typeface="Times New Roman" charset="0"/>
                <a:cs typeface="Times New Roman" charset="0"/>
              </a:rPr>
              <a:t>child );</a:t>
            </a:r>
          </a:p>
          <a:p>
            <a:pPr eaLnBrk="1" hangingPunct="1"/>
            <a:r>
              <a:rPr lang="en-US" altLang="zh-CN" sz="3200" dirty="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return  1 </a:t>
            </a:r>
            <a:r>
              <a:rPr lang="en-US" altLang="zh-CN" sz="3200" dirty="0">
                <a:latin typeface="Times New Roman" charset="0"/>
                <a:ea typeface="Times New Roman" charset="0"/>
                <a:cs typeface="Times New Roman" charset="0"/>
              </a:rPr>
              <a:t>+ (depthLeft &gt; </a:t>
            </a:r>
            <a:r>
              <a:rPr lang="en-US" altLang="zh-CN" sz="3200" dirty="0" err="1">
                <a:latin typeface="Times New Roman" charset="0"/>
                <a:ea typeface="Times New Roman" charset="0"/>
                <a:cs typeface="Times New Roman" charset="0"/>
              </a:rPr>
              <a:t>depthRight</a:t>
            </a:r>
            <a:r>
              <a:rPr lang="en-US" altLang="zh-CN" sz="3200" dirty="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a:t>
            </a:r>
            <a:r>
              <a:rPr lang="en-US" altLang="zh-CN" sz="3200" dirty="0" err="1" smtClean="0">
                <a:latin typeface="Times New Roman" charset="0"/>
                <a:ea typeface="Times New Roman" charset="0"/>
                <a:cs typeface="Times New Roman" charset="0"/>
              </a:rPr>
              <a:t>depthLeft</a:t>
            </a:r>
            <a:r>
              <a:rPr lang="en-US" altLang="zh-CN" sz="3200" dirty="0" smtClean="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 depthRight);</a:t>
            </a:r>
          </a:p>
          <a:p>
            <a:pPr eaLnBrk="1" hangingPunct="1"/>
            <a:r>
              <a:rPr lang="en-US" altLang="zh-CN" sz="3200" dirty="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 </a:t>
            </a:r>
            <a:r>
              <a:rPr lang="en-US" altLang="zh-CN" sz="3200" b="1" dirty="0" smtClean="0">
                <a:latin typeface="Times New Roman" charset="0"/>
                <a:ea typeface="Times New Roman" charset="0"/>
                <a:cs typeface="Times New Roman" charset="0"/>
              </a:rPr>
              <a:t>}</a:t>
            </a:r>
            <a:r>
              <a:rPr lang="en-US" altLang="zh-CN" sz="3200" dirty="0" smtClean="0">
                <a:latin typeface="Times New Roman" charset="0"/>
                <a:ea typeface="Times New Roman" charset="0"/>
                <a:cs typeface="Times New Roman" charset="0"/>
              </a:rPr>
              <a:t> </a:t>
            </a:r>
            <a:endParaRPr lang="en-US" altLang="zh-CN" sz="3200" dirty="0">
              <a:latin typeface="Times New Roman" charset="0"/>
              <a:ea typeface="Times New Roman" charset="0"/>
              <a:cs typeface="Times New Roman" charset="0"/>
            </a:endParaRPr>
          </a:p>
          <a:p>
            <a:pPr eaLnBrk="1" hangingPunct="1"/>
            <a:r>
              <a:rPr lang="en-US" altLang="zh-CN" sz="3200" b="1" dirty="0" smtClean="0">
                <a:latin typeface="Times New Roman" charset="0"/>
                <a:ea typeface="Times New Roman" charset="0"/>
                <a:cs typeface="Times New Roman" charset="0"/>
              </a:rPr>
              <a:t>}</a:t>
            </a:r>
            <a:endParaRPr lang="en-US" altLang="zh-CN" sz="2400" dirty="0">
              <a:latin typeface="Times New Roman" charset="0"/>
              <a:ea typeface="Times New Roman" charset="0"/>
              <a:cs typeface="Times New Roman" charset="0"/>
            </a:endParaRPr>
          </a:p>
        </p:txBody>
      </p:sp>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75479" y="427239"/>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遍历的应用</a:t>
            </a:r>
            <a:r>
              <a:rPr lang="en-US" altLang="zh-CN" kern="0" dirty="0"/>
              <a:t>——</a:t>
            </a:r>
            <a:r>
              <a:rPr lang="zh-CN" altLang="en-US" kern="0"/>
              <a:t>求二叉树的深度</a:t>
            </a:r>
          </a:p>
        </p:txBody>
      </p:sp>
    </p:spTree>
    <p:extLst>
      <p:ext uri="{BB962C8B-B14F-4D97-AF65-F5344CB8AC3E}">
        <p14:creationId xmlns:p14="http://schemas.microsoft.com/office/powerpoint/2010/main" val="1172625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75479" y="427239"/>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遍历的应用</a:t>
            </a:r>
            <a:r>
              <a:rPr lang="en-US" altLang="zh-CN" kern="0" dirty="0"/>
              <a:t>——</a:t>
            </a:r>
            <a:r>
              <a:rPr lang="zh-CN" altLang="en-US" kern="0" dirty="0"/>
              <a:t>求二叉树叶子结点数</a:t>
            </a:r>
          </a:p>
        </p:txBody>
      </p:sp>
      <p:sp>
        <p:nvSpPr>
          <p:cNvPr id="5" name="Text Box 3"/>
          <p:cNvSpPr txBox="1">
            <a:spLocks noChangeArrowheads="1"/>
          </p:cNvSpPr>
          <p:nvPr/>
        </p:nvSpPr>
        <p:spPr bwMode="auto">
          <a:xfrm>
            <a:off x="1375479" y="1424067"/>
            <a:ext cx="35194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zh-CN" altLang="en-US" sz="4000">
                <a:solidFill>
                  <a:schemeClr val="bg2"/>
                </a:solidFill>
                <a:latin typeface="SimSun" charset="-122"/>
                <a:ea typeface="SimSun" charset="-122"/>
                <a:cs typeface="SimSun" charset="-122"/>
              </a:rPr>
              <a:t>算法基本思想</a:t>
            </a:r>
            <a:r>
              <a:rPr lang="en-US" altLang="zh-CN" sz="4000" dirty="0">
                <a:solidFill>
                  <a:schemeClr val="bg2"/>
                </a:solidFill>
                <a:latin typeface="SimSun" charset="-122"/>
                <a:ea typeface="SimSun" charset="-122"/>
                <a:cs typeface="SimSun" charset="-122"/>
              </a:rPr>
              <a:t>:</a:t>
            </a:r>
            <a:endParaRPr lang="en-US" altLang="zh-CN" dirty="0">
              <a:solidFill>
                <a:schemeClr val="bg2"/>
              </a:solidFill>
              <a:latin typeface="SimSun" charset="-122"/>
              <a:ea typeface="SimSun" charset="-122"/>
              <a:cs typeface="SimSun" charset="-122"/>
            </a:endParaRPr>
          </a:p>
        </p:txBody>
      </p:sp>
      <p:sp>
        <p:nvSpPr>
          <p:cNvPr id="6" name="Text Box 4"/>
          <p:cNvSpPr txBox="1">
            <a:spLocks noChangeArrowheads="1"/>
          </p:cNvSpPr>
          <p:nvPr/>
        </p:nvSpPr>
        <p:spPr bwMode="auto">
          <a:xfrm>
            <a:off x="1876269" y="2331858"/>
            <a:ext cx="857885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pPr>
            <a:r>
              <a:rPr lang="en-US" altLang="zh-CN" sz="3600" dirty="0">
                <a:solidFill>
                  <a:srgbClr val="CC6600"/>
                </a:solidFill>
                <a:latin typeface="楷体_GB2312" charset="0"/>
                <a:ea typeface="楷体_GB2312" charset="0"/>
              </a:rPr>
              <a:t>   </a:t>
            </a:r>
            <a:r>
              <a:rPr lang="zh-CN" altLang="en-US" sz="3200" dirty="0">
                <a:solidFill>
                  <a:schemeClr val="bg2"/>
                </a:solidFill>
                <a:latin typeface="SimSun" charset="-122"/>
                <a:ea typeface="SimSun" charset="-122"/>
                <a:cs typeface="SimSun" charset="-122"/>
              </a:rPr>
              <a:t>从二叉树叶子结点的定义可知，二叉树的叶子结点数应为其</a:t>
            </a:r>
            <a:r>
              <a:rPr lang="zh-CN" altLang="en-US" sz="3200" dirty="0">
                <a:solidFill>
                  <a:srgbClr val="FF0000"/>
                </a:solidFill>
                <a:latin typeface="SimSun" charset="-122"/>
                <a:ea typeface="SimSun" charset="-122"/>
                <a:cs typeface="SimSun" charset="-122"/>
              </a:rPr>
              <a:t>左、右子树叶子结点数相加</a:t>
            </a:r>
            <a:r>
              <a:rPr lang="zh-CN" altLang="en-US" sz="3200" dirty="0">
                <a:solidFill>
                  <a:schemeClr val="bg2"/>
                </a:solidFill>
                <a:latin typeface="SimSun" charset="-122"/>
                <a:ea typeface="SimSun" charset="-122"/>
                <a:cs typeface="SimSun" charset="-122"/>
              </a:rPr>
              <a:t>。</a:t>
            </a:r>
            <a:endParaRPr lang="en-US" altLang="zh-CN" sz="3200" dirty="0">
              <a:solidFill>
                <a:schemeClr val="bg2"/>
              </a:solidFill>
              <a:latin typeface="SimSun" charset="-122"/>
              <a:ea typeface="SimSun" charset="-122"/>
              <a:cs typeface="SimSun" charset="-122"/>
            </a:endParaRPr>
          </a:p>
          <a:p>
            <a:pPr eaLnBrk="1" hangingPunct="1">
              <a:lnSpc>
                <a:spcPct val="125000"/>
              </a:lnSpc>
            </a:pPr>
            <a:r>
              <a:rPr lang="zh-CN" altLang="en-US" sz="3200" dirty="0">
                <a:solidFill>
                  <a:schemeClr val="bg2"/>
                </a:solidFill>
                <a:latin typeface="SimSun" charset="-122"/>
                <a:ea typeface="SimSun" charset="-122"/>
                <a:cs typeface="SimSun" charset="-122"/>
              </a:rPr>
              <a:t>  没有左右分支的结点即为叶子结点；</a:t>
            </a:r>
            <a:endParaRPr lang="en-US" altLang="zh-CN" sz="3200" dirty="0">
              <a:solidFill>
                <a:schemeClr val="bg2"/>
              </a:solidFill>
              <a:latin typeface="SimSun" charset="-122"/>
              <a:ea typeface="SimSun" charset="-122"/>
              <a:cs typeface="SimSun" charset="-122"/>
            </a:endParaRPr>
          </a:p>
          <a:p>
            <a:pPr eaLnBrk="1" hangingPunct="1">
              <a:lnSpc>
                <a:spcPct val="125000"/>
              </a:lnSpc>
            </a:pPr>
            <a:r>
              <a:rPr lang="zh-CN" altLang="en-US" sz="3200" dirty="0">
                <a:solidFill>
                  <a:schemeClr val="bg2"/>
                </a:solidFill>
                <a:latin typeface="SimSun" charset="-122"/>
                <a:ea typeface="SimSun" charset="-122"/>
                <a:cs typeface="SimSun" charset="-122"/>
              </a:rPr>
              <a:t>  空树的叶子结点为</a:t>
            </a:r>
            <a:r>
              <a:rPr lang="en-US" altLang="zh-CN" sz="3200" dirty="0">
                <a:solidFill>
                  <a:schemeClr val="bg2"/>
                </a:solidFill>
                <a:latin typeface="SimSun" charset="-122"/>
                <a:ea typeface="SimSun" charset="-122"/>
                <a:cs typeface="SimSun" charset="-122"/>
              </a:rPr>
              <a:t>0</a:t>
            </a:r>
            <a:r>
              <a:rPr lang="zh-CN" altLang="en-US" sz="3200" dirty="0">
                <a:solidFill>
                  <a:schemeClr val="bg2"/>
                </a:solidFill>
                <a:latin typeface="SimSun" charset="-122"/>
                <a:ea typeface="SimSun" charset="-122"/>
                <a:cs typeface="SimSun" charset="-122"/>
              </a:rPr>
              <a:t>。</a:t>
            </a:r>
          </a:p>
        </p:txBody>
      </p:sp>
    </p:spTree>
    <p:extLst>
      <p:ext uri="{BB962C8B-B14F-4D97-AF65-F5344CB8AC3E}">
        <p14:creationId xmlns:p14="http://schemas.microsoft.com/office/powerpoint/2010/main" val="191809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75479" y="427239"/>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遍历的应用</a:t>
            </a:r>
            <a:r>
              <a:rPr lang="en-US" altLang="zh-CN" kern="0" dirty="0"/>
              <a:t>——</a:t>
            </a:r>
            <a:r>
              <a:rPr lang="zh-CN" altLang="en-US" kern="0" dirty="0"/>
              <a:t>求二叉树叶子结点数</a:t>
            </a:r>
          </a:p>
        </p:txBody>
      </p:sp>
      <p:pic>
        <p:nvPicPr>
          <p:cNvPr id="2" name="图片 1"/>
          <p:cNvPicPr>
            <a:picLocks noChangeAspect="1"/>
          </p:cNvPicPr>
          <p:nvPr/>
        </p:nvPicPr>
        <p:blipFill>
          <a:blip r:embed="rId2"/>
          <a:stretch>
            <a:fillRect/>
          </a:stretch>
        </p:blipFill>
        <p:spPr>
          <a:xfrm>
            <a:off x="2403346" y="1083039"/>
            <a:ext cx="7404100" cy="2768600"/>
          </a:xfrm>
          <a:prstGeom prst="rect">
            <a:avLst/>
          </a:prstGeom>
        </p:spPr>
      </p:pic>
      <p:pic>
        <p:nvPicPr>
          <p:cNvPr id="3" name="图片 2"/>
          <p:cNvPicPr>
            <a:picLocks noChangeAspect="1"/>
          </p:cNvPicPr>
          <p:nvPr/>
        </p:nvPicPr>
        <p:blipFill>
          <a:blip r:embed="rId3"/>
          <a:stretch>
            <a:fillRect/>
          </a:stretch>
        </p:blipFill>
        <p:spPr>
          <a:xfrm>
            <a:off x="194871" y="4231015"/>
            <a:ext cx="11727305" cy="2356819"/>
          </a:xfrm>
          <a:prstGeom prst="rect">
            <a:avLst/>
          </a:prstGeom>
        </p:spPr>
      </p:pic>
    </p:spTree>
    <p:extLst>
      <p:ext uri="{BB962C8B-B14F-4D97-AF65-F5344CB8AC3E}">
        <p14:creationId xmlns:p14="http://schemas.microsoft.com/office/powerpoint/2010/main" val="158761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p:cNvSpPr>
            <a:spLocks noGrp="1" noChangeArrowheads="1"/>
          </p:cNvSpPr>
          <p:nvPr>
            <p:ph type="body" idx="1"/>
          </p:nvPr>
        </p:nvSpPr>
        <p:spPr>
          <a:xfrm>
            <a:off x="1069182" y="1230650"/>
            <a:ext cx="11122818" cy="5627350"/>
          </a:xfrm>
        </p:spPr>
        <p:txBody>
          <a:bodyPr/>
          <a:lstStyle/>
          <a:p>
            <a:pPr lvl="1">
              <a:spcBef>
                <a:spcPts val="0"/>
              </a:spcBef>
              <a:buFontTx/>
              <a:buNone/>
            </a:pPr>
            <a:r>
              <a:rPr lang="en-US" altLang="zh-CN" sz="3200" b="0" dirty="0" err="1" smtClean="0">
                <a:latin typeface="Times New Roman" charset="0"/>
                <a:ea typeface="Times New Roman" charset="0"/>
                <a:cs typeface="Times New Roman" charset="0"/>
              </a:rPr>
              <a:t>int</a:t>
            </a:r>
            <a:r>
              <a:rPr lang="en-US" altLang="zh-CN" sz="3200" b="0" dirty="0" smtClean="0">
                <a:latin typeface="Times New Roman" charset="0"/>
                <a:ea typeface="Times New Roman" charset="0"/>
                <a:cs typeface="Times New Roman" charset="0"/>
              </a:rPr>
              <a:t> </a:t>
            </a:r>
            <a:r>
              <a:rPr lang="en-US" altLang="zh-CN" sz="3200" b="0" dirty="0" err="1" smtClean="0">
                <a:solidFill>
                  <a:srgbClr val="FF0000"/>
                </a:solidFill>
                <a:latin typeface="Times New Roman" charset="0"/>
                <a:ea typeface="Times New Roman" charset="0"/>
                <a:cs typeface="Times New Roman" charset="0"/>
              </a:rPr>
              <a:t>countleaf</a:t>
            </a:r>
            <a:r>
              <a:rPr lang="en-US" altLang="zh-CN" sz="3200" b="0" dirty="0" smtClean="0">
                <a:latin typeface="Times New Roman" charset="0"/>
                <a:ea typeface="Times New Roman" charset="0"/>
                <a:cs typeface="Times New Roman" charset="0"/>
              </a:rPr>
              <a:t>(</a:t>
            </a:r>
            <a:r>
              <a:rPr lang="mr-IN" altLang="zh-CN" sz="3200" b="0" dirty="0" err="1">
                <a:latin typeface="Times New Roman" charset="0"/>
                <a:ea typeface="Times New Roman" charset="0"/>
                <a:cs typeface="Times New Roman" charset="0"/>
              </a:rPr>
              <a:t>B</a:t>
            </a:r>
            <a:r>
              <a:rPr lang="en-US" altLang="zh-CN" sz="3200" b="0" dirty="0" err="1">
                <a:latin typeface="Times New Roman" charset="0"/>
                <a:ea typeface="Times New Roman" charset="0"/>
                <a:cs typeface="Times New Roman" charset="0"/>
              </a:rPr>
              <a:t>i</a:t>
            </a:r>
            <a:r>
              <a:rPr lang="mr-IN" altLang="zh-CN" sz="3200" b="0" dirty="0" err="1">
                <a:latin typeface="Times New Roman" charset="0"/>
                <a:ea typeface="Times New Roman" charset="0"/>
                <a:cs typeface="Times New Roman" charset="0"/>
              </a:rPr>
              <a:t>T</a:t>
            </a:r>
            <a:r>
              <a:rPr lang="en-US" altLang="zh-CN" sz="3200" b="0" dirty="0" err="1">
                <a:latin typeface="Times New Roman" charset="0"/>
                <a:ea typeface="Times New Roman" charset="0"/>
                <a:cs typeface="Times New Roman" charset="0"/>
              </a:rPr>
              <a:t>ree</a:t>
            </a:r>
            <a:r>
              <a:rPr lang="mr-IN" altLang="zh-CN" sz="3200" b="0" dirty="0">
                <a:latin typeface="Times New Roman" charset="0"/>
                <a:ea typeface="Times New Roman" charset="0"/>
                <a:cs typeface="Times New Roman" charset="0"/>
              </a:rPr>
              <a:t> </a:t>
            </a:r>
            <a:r>
              <a:rPr lang="en-US" altLang="zh-CN" sz="3200" b="0" dirty="0" smtClean="0">
                <a:latin typeface="Times New Roman" charset="0"/>
                <a:ea typeface="Times New Roman" charset="0"/>
                <a:cs typeface="Times New Roman" charset="0"/>
              </a:rPr>
              <a:t> T) {</a:t>
            </a:r>
          </a:p>
          <a:p>
            <a:pPr lvl="2">
              <a:spcBef>
                <a:spcPts val="0"/>
              </a:spcBef>
              <a:buFontTx/>
              <a:buNone/>
            </a:pPr>
            <a:r>
              <a:rPr lang="en-US" altLang="zh-CN" sz="3200" b="0" dirty="0" err="1" smtClean="0">
                <a:latin typeface="Times New Roman" charset="0"/>
                <a:ea typeface="Times New Roman" charset="0"/>
                <a:cs typeface="Times New Roman" charset="0"/>
              </a:rPr>
              <a:t>int</a:t>
            </a:r>
            <a:r>
              <a:rPr lang="en-US" altLang="zh-CN" sz="3200" b="0" dirty="0" smtClean="0">
                <a:latin typeface="Times New Roman" charset="0"/>
                <a:ea typeface="Times New Roman" charset="0"/>
                <a:cs typeface="Times New Roman" charset="0"/>
              </a:rPr>
              <a:t> num1,num2;     </a:t>
            </a:r>
            <a:endParaRPr lang="en-US" altLang="zh-CN" sz="3200" b="0" dirty="0">
              <a:latin typeface="Times New Roman" charset="0"/>
              <a:ea typeface="Times New Roman" charset="0"/>
              <a:cs typeface="Times New Roman" charset="0"/>
            </a:endParaRPr>
          </a:p>
          <a:p>
            <a:pPr lvl="2">
              <a:spcBef>
                <a:spcPts val="0"/>
              </a:spcBef>
              <a:buFontTx/>
              <a:buNone/>
            </a:pPr>
            <a:r>
              <a:rPr lang="en-US" altLang="zh-CN" sz="3200" b="0" dirty="0">
                <a:latin typeface="Times New Roman" charset="0"/>
                <a:ea typeface="Times New Roman" charset="0"/>
                <a:cs typeface="Times New Roman" charset="0"/>
              </a:rPr>
              <a:t>if (T==NULL) </a:t>
            </a:r>
            <a:r>
              <a:rPr lang="en-US" altLang="zh-CN" sz="3200" b="0" dirty="0" smtClean="0">
                <a:latin typeface="Times New Roman" charset="0"/>
                <a:ea typeface="Times New Roman" charset="0"/>
                <a:cs typeface="Times New Roman" charset="0"/>
              </a:rPr>
              <a:t>return 0</a:t>
            </a:r>
            <a:r>
              <a:rPr lang="en-US" altLang="zh-CN" sz="3200" b="0" dirty="0">
                <a:latin typeface="Times New Roman" charset="0"/>
                <a:ea typeface="Times New Roman" charset="0"/>
                <a:cs typeface="Times New Roman" charset="0"/>
              </a:rPr>
              <a:t>;</a:t>
            </a:r>
          </a:p>
          <a:p>
            <a:pPr lvl="2">
              <a:spcBef>
                <a:spcPts val="0"/>
              </a:spcBef>
              <a:buFontTx/>
              <a:buNone/>
            </a:pPr>
            <a:r>
              <a:rPr lang="en-US" altLang="zh-CN" sz="3200" b="0" dirty="0" smtClean="0">
                <a:latin typeface="Times New Roman" charset="0"/>
                <a:ea typeface="Times New Roman" charset="0"/>
                <a:cs typeface="Times New Roman" charset="0"/>
              </a:rPr>
              <a:t>else if</a:t>
            </a:r>
            <a:r>
              <a:rPr lang="en-US" altLang="zh-CN" sz="3200" b="0" dirty="0">
                <a:latin typeface="Times New Roman" charset="0"/>
                <a:ea typeface="Times New Roman" charset="0"/>
                <a:cs typeface="Times New Roman" charset="0"/>
              </a:rPr>
              <a:t>((T-&gt;lchild==NULL)&amp;&amp;(T-&gt;rchild==</a:t>
            </a:r>
            <a:r>
              <a:rPr lang="en-US" altLang="zh-CN" sz="3200" b="0">
                <a:latin typeface="Times New Roman" charset="0"/>
                <a:ea typeface="Times New Roman" charset="0"/>
                <a:cs typeface="Times New Roman" charset="0"/>
              </a:rPr>
              <a:t>NULL</a:t>
            </a:r>
            <a:r>
              <a:rPr lang="en-US" altLang="zh-CN" sz="3200" b="0" smtClean="0">
                <a:latin typeface="Times New Roman" charset="0"/>
                <a:ea typeface="Times New Roman" charset="0"/>
                <a:cs typeface="Times New Roman" charset="0"/>
              </a:rPr>
              <a:t>)) </a:t>
            </a:r>
            <a:endParaRPr lang="en-US" altLang="zh-CN" sz="3200" b="0" dirty="0" smtClean="0">
              <a:latin typeface="Times New Roman" charset="0"/>
              <a:ea typeface="Times New Roman" charset="0"/>
              <a:cs typeface="Times New Roman" charset="0"/>
            </a:endParaRPr>
          </a:p>
          <a:p>
            <a:pPr lvl="2">
              <a:spcBef>
                <a:spcPts val="0"/>
              </a:spcBef>
              <a:buFontTx/>
              <a:buNone/>
            </a:pPr>
            <a:r>
              <a:rPr lang="en-US" altLang="zh-CN" sz="3200" b="0" dirty="0">
                <a:latin typeface="Times New Roman" charset="0"/>
                <a:ea typeface="Times New Roman" charset="0"/>
                <a:cs typeface="Times New Roman" charset="0"/>
              </a:rPr>
              <a:t> </a:t>
            </a:r>
            <a:r>
              <a:rPr lang="en-US" altLang="zh-CN" sz="3200" b="0" dirty="0" smtClean="0">
                <a:latin typeface="Times New Roman" charset="0"/>
                <a:ea typeface="Times New Roman" charset="0"/>
                <a:cs typeface="Times New Roman" charset="0"/>
              </a:rPr>
              <a:t>      return 1</a:t>
            </a:r>
            <a:r>
              <a:rPr lang="en-US" altLang="zh-CN" sz="3200" b="0" dirty="0">
                <a:latin typeface="Times New Roman" charset="0"/>
                <a:ea typeface="Times New Roman" charset="0"/>
                <a:cs typeface="Times New Roman" charset="0"/>
              </a:rPr>
              <a:t>;</a:t>
            </a:r>
          </a:p>
          <a:p>
            <a:pPr lvl="2">
              <a:spcBef>
                <a:spcPts val="0"/>
              </a:spcBef>
              <a:buFontTx/>
              <a:buNone/>
            </a:pPr>
            <a:r>
              <a:rPr lang="en-US" altLang="zh-CN" sz="3200" b="0" dirty="0" smtClean="0">
                <a:latin typeface="Times New Roman" charset="0"/>
                <a:ea typeface="Times New Roman" charset="0"/>
                <a:cs typeface="Times New Roman" charset="0"/>
              </a:rPr>
              <a:t>else</a:t>
            </a:r>
            <a:r>
              <a:rPr lang="en-US" altLang="zh-CN" sz="3200" b="0" dirty="0">
                <a:latin typeface="Times New Roman" charset="0"/>
                <a:ea typeface="Times New Roman" charset="0"/>
                <a:cs typeface="Times New Roman" charset="0"/>
              </a:rPr>
              <a:t>{</a:t>
            </a:r>
          </a:p>
          <a:p>
            <a:pPr lvl="2">
              <a:spcBef>
                <a:spcPts val="0"/>
              </a:spcBef>
              <a:buFontTx/>
              <a:buNone/>
            </a:pPr>
            <a:r>
              <a:rPr lang="en-US" altLang="zh-CN" sz="3200" b="0" dirty="0">
                <a:latin typeface="Times New Roman" charset="0"/>
                <a:ea typeface="Times New Roman" charset="0"/>
                <a:cs typeface="Times New Roman" charset="0"/>
              </a:rPr>
              <a:t>	</a:t>
            </a:r>
            <a:r>
              <a:rPr lang="en-US" altLang="zh-CN" sz="3200" b="0" dirty="0" smtClean="0">
                <a:latin typeface="Times New Roman" charset="0"/>
                <a:ea typeface="Times New Roman" charset="0"/>
                <a:cs typeface="Times New Roman" charset="0"/>
              </a:rPr>
              <a:t>      </a:t>
            </a:r>
            <a:r>
              <a:rPr lang="en-US" altLang="zh-CN" sz="3200" b="0" dirty="0" smtClean="0">
                <a:solidFill>
                  <a:srgbClr val="FF0000"/>
                </a:solidFill>
                <a:latin typeface="Times New Roman" charset="0"/>
                <a:ea typeface="Times New Roman" charset="0"/>
                <a:cs typeface="Times New Roman" charset="0"/>
              </a:rPr>
              <a:t>num1=</a:t>
            </a:r>
            <a:r>
              <a:rPr lang="en-US" altLang="zh-CN" sz="3200" b="0" dirty="0" err="1" smtClean="0">
                <a:solidFill>
                  <a:srgbClr val="FF0000"/>
                </a:solidFill>
                <a:latin typeface="Times New Roman" charset="0"/>
                <a:ea typeface="Times New Roman" charset="0"/>
                <a:cs typeface="Times New Roman" charset="0"/>
              </a:rPr>
              <a:t>countleaf</a:t>
            </a:r>
            <a:r>
              <a:rPr lang="en-US" altLang="zh-CN" sz="3200" b="0" dirty="0" smtClean="0">
                <a:solidFill>
                  <a:srgbClr val="FF0000"/>
                </a:solidFill>
                <a:latin typeface="Times New Roman" charset="0"/>
                <a:ea typeface="Times New Roman" charset="0"/>
                <a:cs typeface="Times New Roman" charset="0"/>
              </a:rPr>
              <a:t> </a:t>
            </a:r>
            <a:r>
              <a:rPr lang="en-US" altLang="zh-CN" sz="3200" b="0" dirty="0">
                <a:solidFill>
                  <a:srgbClr val="FF0000"/>
                </a:solidFill>
                <a:latin typeface="Times New Roman" charset="0"/>
                <a:ea typeface="Times New Roman" charset="0"/>
                <a:cs typeface="Times New Roman" charset="0"/>
              </a:rPr>
              <a:t>(T-&gt;lchild);</a:t>
            </a:r>
          </a:p>
          <a:p>
            <a:pPr lvl="2">
              <a:spcBef>
                <a:spcPts val="0"/>
              </a:spcBef>
              <a:buFontTx/>
              <a:buNone/>
            </a:pPr>
            <a:r>
              <a:rPr lang="en-US" altLang="zh-CN" sz="3200" b="0" dirty="0">
                <a:latin typeface="Times New Roman" charset="0"/>
                <a:ea typeface="Times New Roman" charset="0"/>
                <a:cs typeface="Times New Roman" charset="0"/>
              </a:rPr>
              <a:t>		</a:t>
            </a:r>
            <a:r>
              <a:rPr lang="en-US" altLang="zh-CN" sz="3200" b="0" dirty="0">
                <a:solidFill>
                  <a:srgbClr val="FF0000"/>
                </a:solidFill>
                <a:latin typeface="Times New Roman" charset="0"/>
                <a:ea typeface="Times New Roman" charset="0"/>
                <a:cs typeface="Times New Roman" charset="0"/>
              </a:rPr>
              <a:t>num2= countleaf(T-&gt;</a:t>
            </a:r>
            <a:r>
              <a:rPr lang="en-US" altLang="zh-CN" sz="3200" b="0" dirty="0" err="1">
                <a:solidFill>
                  <a:srgbClr val="FF0000"/>
                </a:solidFill>
                <a:latin typeface="Times New Roman" charset="0"/>
                <a:ea typeface="Times New Roman" charset="0"/>
                <a:cs typeface="Times New Roman" charset="0"/>
              </a:rPr>
              <a:t>rchild</a:t>
            </a:r>
            <a:r>
              <a:rPr lang="en-US" altLang="zh-CN" sz="3200" b="0" dirty="0" smtClean="0">
                <a:solidFill>
                  <a:srgbClr val="FF0000"/>
                </a:solidFill>
                <a:latin typeface="Times New Roman" charset="0"/>
                <a:ea typeface="Times New Roman" charset="0"/>
                <a:cs typeface="Times New Roman" charset="0"/>
              </a:rPr>
              <a:t>);</a:t>
            </a:r>
            <a:endParaRPr lang="en-US" altLang="zh-CN" sz="3200" b="0" dirty="0">
              <a:solidFill>
                <a:srgbClr val="FF0000"/>
              </a:solidFill>
              <a:latin typeface="Times New Roman" charset="0"/>
              <a:ea typeface="Times New Roman" charset="0"/>
              <a:cs typeface="Times New Roman" charset="0"/>
            </a:endParaRPr>
          </a:p>
          <a:p>
            <a:pPr lvl="2">
              <a:spcBef>
                <a:spcPts val="0"/>
              </a:spcBef>
              <a:buFontTx/>
              <a:buNone/>
            </a:pPr>
            <a:r>
              <a:rPr lang="en-US" altLang="zh-CN" sz="3200" b="0" dirty="0">
                <a:latin typeface="Times New Roman" charset="0"/>
                <a:ea typeface="Times New Roman" charset="0"/>
                <a:cs typeface="Times New Roman" charset="0"/>
              </a:rPr>
              <a:t>		</a:t>
            </a:r>
            <a:r>
              <a:rPr lang="en-US" altLang="zh-CN" sz="3200" b="0" dirty="0" smtClean="0">
                <a:latin typeface="Times New Roman" charset="0"/>
                <a:ea typeface="Times New Roman" charset="0"/>
                <a:cs typeface="Times New Roman" charset="0"/>
              </a:rPr>
              <a:t>return  </a:t>
            </a:r>
            <a:r>
              <a:rPr lang="en-US" altLang="zh-CN" sz="3200" b="0" dirty="0">
                <a:latin typeface="Times New Roman" charset="0"/>
                <a:ea typeface="Times New Roman" charset="0"/>
                <a:cs typeface="Times New Roman" charset="0"/>
              </a:rPr>
              <a:t>num1+num2;}</a:t>
            </a:r>
          </a:p>
          <a:p>
            <a:pPr lvl="2">
              <a:spcBef>
                <a:spcPts val="0"/>
              </a:spcBef>
              <a:buFontTx/>
              <a:buNone/>
            </a:pPr>
            <a:r>
              <a:rPr lang="en-US" altLang="zh-CN" sz="3200" b="0" dirty="0" smtClean="0">
                <a:latin typeface="Times New Roman" charset="0"/>
                <a:ea typeface="Times New Roman" charset="0"/>
                <a:cs typeface="Times New Roman" charset="0"/>
              </a:rPr>
              <a:t>}</a:t>
            </a:r>
            <a:endParaRPr lang="en-US" altLang="zh-CN" sz="3200" b="0" dirty="0">
              <a:latin typeface="Times New Roman" charset="0"/>
              <a:ea typeface="Times New Roman" charset="0"/>
              <a:cs typeface="Times New Roman" charset="0"/>
            </a:endParaRPr>
          </a:p>
        </p:txBody>
      </p:sp>
      <p:sp>
        <p:nvSpPr>
          <p:cNvPr id="5"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75479" y="427239"/>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遍历的应用</a:t>
            </a:r>
            <a:r>
              <a:rPr lang="en-US" altLang="zh-CN" kern="0" dirty="0"/>
              <a:t>——</a:t>
            </a:r>
            <a:r>
              <a:rPr lang="zh-CN" altLang="en-US" kern="0" dirty="0"/>
              <a:t>求二叉树叶子结点数</a:t>
            </a:r>
          </a:p>
        </p:txBody>
      </p:sp>
    </p:spTree>
    <p:extLst>
      <p:ext uri="{BB962C8B-B14F-4D97-AF65-F5344CB8AC3E}">
        <p14:creationId xmlns:p14="http://schemas.microsoft.com/office/powerpoint/2010/main" val="562528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75479" y="427239"/>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a:t>遍历的应用</a:t>
            </a:r>
            <a:r>
              <a:rPr lang="en-US" altLang="zh-CN" kern="0" dirty="0"/>
              <a:t>——</a:t>
            </a:r>
            <a:r>
              <a:rPr lang="zh-CN" altLang="en-US" kern="0" dirty="0"/>
              <a:t>求二叉</a:t>
            </a:r>
            <a:r>
              <a:rPr lang="zh-CN" altLang="en-US" kern="0" dirty="0" smtClean="0"/>
              <a:t>树结点</a:t>
            </a:r>
            <a:r>
              <a:rPr lang="zh-CN" altLang="en-US" kern="0" dirty="0"/>
              <a:t>数</a:t>
            </a:r>
          </a:p>
        </p:txBody>
      </p:sp>
      <p:sp>
        <p:nvSpPr>
          <p:cNvPr id="5" name="Text Box 3"/>
          <p:cNvSpPr txBox="1">
            <a:spLocks noChangeArrowheads="1"/>
          </p:cNvSpPr>
          <p:nvPr/>
        </p:nvSpPr>
        <p:spPr bwMode="auto">
          <a:xfrm>
            <a:off x="1375479" y="1424067"/>
            <a:ext cx="35194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zh-CN" altLang="en-US" sz="4000">
                <a:solidFill>
                  <a:schemeClr val="bg2"/>
                </a:solidFill>
                <a:latin typeface="SimSun" charset="-122"/>
                <a:ea typeface="SimSun" charset="-122"/>
                <a:cs typeface="SimSun" charset="-122"/>
              </a:rPr>
              <a:t>算法基本思想</a:t>
            </a:r>
            <a:r>
              <a:rPr lang="en-US" altLang="zh-CN" sz="4000" dirty="0">
                <a:solidFill>
                  <a:schemeClr val="bg2"/>
                </a:solidFill>
                <a:latin typeface="SimSun" charset="-122"/>
                <a:ea typeface="SimSun" charset="-122"/>
                <a:cs typeface="SimSun" charset="-122"/>
              </a:rPr>
              <a:t>:</a:t>
            </a:r>
            <a:endParaRPr lang="en-US" altLang="zh-CN" dirty="0">
              <a:solidFill>
                <a:schemeClr val="bg2"/>
              </a:solidFill>
              <a:latin typeface="SimSun" charset="-122"/>
              <a:ea typeface="SimSun" charset="-122"/>
              <a:cs typeface="SimSun" charset="-122"/>
            </a:endParaRPr>
          </a:p>
        </p:txBody>
      </p:sp>
      <p:sp>
        <p:nvSpPr>
          <p:cNvPr id="6" name="Text Box 4"/>
          <p:cNvSpPr txBox="1">
            <a:spLocks noChangeArrowheads="1"/>
          </p:cNvSpPr>
          <p:nvPr/>
        </p:nvSpPr>
        <p:spPr bwMode="auto">
          <a:xfrm>
            <a:off x="1876269" y="2331858"/>
            <a:ext cx="8578850"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pPr>
            <a:r>
              <a:rPr lang="en-US" altLang="zh-CN" sz="3600" dirty="0">
                <a:solidFill>
                  <a:srgbClr val="CC6600"/>
                </a:solidFill>
                <a:latin typeface="楷体_GB2312" charset="0"/>
                <a:ea typeface="楷体_GB2312" charset="0"/>
              </a:rPr>
              <a:t>   </a:t>
            </a:r>
            <a:r>
              <a:rPr lang="zh-CN" altLang="en-US" sz="3200" dirty="0">
                <a:solidFill>
                  <a:schemeClr val="bg2"/>
                </a:solidFill>
                <a:latin typeface="SimSun" charset="-122"/>
                <a:ea typeface="SimSun" charset="-122"/>
                <a:cs typeface="SimSun" charset="-122"/>
              </a:rPr>
              <a:t>从二叉</a:t>
            </a:r>
            <a:r>
              <a:rPr lang="zh-CN" altLang="en-US" sz="3200" dirty="0" smtClean="0">
                <a:solidFill>
                  <a:schemeClr val="bg2"/>
                </a:solidFill>
                <a:latin typeface="SimSun" charset="-122"/>
                <a:ea typeface="SimSun" charset="-122"/>
                <a:cs typeface="SimSun" charset="-122"/>
              </a:rPr>
              <a:t>树结点</a:t>
            </a:r>
            <a:r>
              <a:rPr lang="zh-CN" altLang="en-US" sz="3200" dirty="0">
                <a:solidFill>
                  <a:schemeClr val="bg2"/>
                </a:solidFill>
                <a:latin typeface="SimSun" charset="-122"/>
                <a:ea typeface="SimSun" charset="-122"/>
                <a:cs typeface="SimSun" charset="-122"/>
              </a:rPr>
              <a:t>的定义可知，二叉树</a:t>
            </a:r>
            <a:r>
              <a:rPr lang="zh-CN" altLang="en-US" sz="3200" dirty="0" smtClean="0">
                <a:solidFill>
                  <a:schemeClr val="bg2"/>
                </a:solidFill>
                <a:latin typeface="SimSun" charset="-122"/>
                <a:ea typeface="SimSun" charset="-122"/>
                <a:cs typeface="SimSun" charset="-122"/>
              </a:rPr>
              <a:t>的结点</a:t>
            </a:r>
            <a:r>
              <a:rPr lang="zh-CN" altLang="en-US" sz="3200" dirty="0">
                <a:solidFill>
                  <a:schemeClr val="bg2"/>
                </a:solidFill>
                <a:latin typeface="SimSun" charset="-122"/>
                <a:ea typeface="SimSun" charset="-122"/>
                <a:cs typeface="SimSun" charset="-122"/>
              </a:rPr>
              <a:t>数应为其</a:t>
            </a:r>
            <a:r>
              <a:rPr lang="zh-CN" altLang="en-US" sz="3200" dirty="0">
                <a:solidFill>
                  <a:srgbClr val="FF0000"/>
                </a:solidFill>
                <a:latin typeface="SimSun" charset="-122"/>
                <a:ea typeface="SimSun" charset="-122"/>
                <a:cs typeface="SimSun" charset="-122"/>
              </a:rPr>
              <a:t>左、右子树叶子结点数</a:t>
            </a:r>
            <a:r>
              <a:rPr lang="zh-CN" altLang="en-US" sz="3200" dirty="0" smtClean="0">
                <a:solidFill>
                  <a:srgbClr val="FF0000"/>
                </a:solidFill>
                <a:latin typeface="SimSun" charset="-122"/>
                <a:ea typeface="SimSun" charset="-122"/>
                <a:cs typeface="SimSun" charset="-122"/>
              </a:rPr>
              <a:t>相加再加</a:t>
            </a:r>
            <a:r>
              <a:rPr lang="en-US" altLang="zh-CN" sz="3200" dirty="0" smtClean="0">
                <a:solidFill>
                  <a:srgbClr val="FF0000"/>
                </a:solidFill>
                <a:latin typeface="SimSun" charset="-122"/>
                <a:ea typeface="SimSun" charset="-122"/>
                <a:cs typeface="SimSun" charset="-122"/>
              </a:rPr>
              <a:t>1</a:t>
            </a:r>
            <a:r>
              <a:rPr lang="zh-CN" altLang="en-US" sz="3200" dirty="0" smtClean="0">
                <a:solidFill>
                  <a:schemeClr val="bg2"/>
                </a:solidFill>
                <a:latin typeface="SimSun" charset="-122"/>
                <a:ea typeface="SimSun" charset="-122"/>
                <a:cs typeface="SimSun" charset="-122"/>
              </a:rPr>
              <a:t>。</a:t>
            </a:r>
            <a:endParaRPr lang="en-US" altLang="zh-CN" sz="3200" dirty="0">
              <a:solidFill>
                <a:schemeClr val="bg2"/>
              </a:solidFill>
              <a:latin typeface="SimSun" charset="-122"/>
              <a:ea typeface="SimSun" charset="-122"/>
              <a:cs typeface="SimSun" charset="-122"/>
            </a:endParaRPr>
          </a:p>
          <a:p>
            <a:pPr eaLnBrk="1" hangingPunct="1">
              <a:lnSpc>
                <a:spcPct val="125000"/>
              </a:lnSpc>
            </a:pPr>
            <a:r>
              <a:rPr lang="zh-CN" altLang="en-US" sz="3200" dirty="0" smtClean="0">
                <a:solidFill>
                  <a:schemeClr val="bg2"/>
                </a:solidFill>
                <a:latin typeface="SimSun" charset="-122"/>
                <a:ea typeface="SimSun" charset="-122"/>
                <a:cs typeface="SimSun" charset="-122"/>
              </a:rPr>
              <a:t>  空</a:t>
            </a:r>
            <a:r>
              <a:rPr lang="zh-CN" altLang="en-US" sz="3200" dirty="0">
                <a:solidFill>
                  <a:schemeClr val="bg2"/>
                </a:solidFill>
                <a:latin typeface="SimSun" charset="-122"/>
                <a:ea typeface="SimSun" charset="-122"/>
                <a:cs typeface="SimSun" charset="-122"/>
              </a:rPr>
              <a:t>树</a:t>
            </a:r>
            <a:r>
              <a:rPr lang="zh-CN" altLang="en-US" sz="3200" dirty="0" smtClean="0">
                <a:solidFill>
                  <a:schemeClr val="bg2"/>
                </a:solidFill>
                <a:latin typeface="SimSun" charset="-122"/>
                <a:ea typeface="SimSun" charset="-122"/>
                <a:cs typeface="SimSun" charset="-122"/>
              </a:rPr>
              <a:t>的结点数为</a:t>
            </a:r>
            <a:r>
              <a:rPr lang="en-US" altLang="zh-CN" sz="3200" dirty="0">
                <a:solidFill>
                  <a:schemeClr val="bg2"/>
                </a:solidFill>
                <a:latin typeface="SimSun" charset="-122"/>
                <a:ea typeface="SimSun" charset="-122"/>
                <a:cs typeface="SimSun" charset="-122"/>
              </a:rPr>
              <a:t>0</a:t>
            </a:r>
            <a:r>
              <a:rPr lang="zh-CN" altLang="en-US" sz="3200" dirty="0">
                <a:solidFill>
                  <a:schemeClr val="bg2"/>
                </a:solidFill>
                <a:latin typeface="SimSun" charset="-122"/>
                <a:ea typeface="SimSun" charset="-122"/>
                <a:cs typeface="SimSun" charset="-122"/>
              </a:rPr>
              <a:t>。</a:t>
            </a:r>
          </a:p>
        </p:txBody>
      </p:sp>
    </p:spTree>
    <p:extLst>
      <p:ext uri="{BB962C8B-B14F-4D97-AF65-F5344CB8AC3E}">
        <p14:creationId xmlns:p14="http://schemas.microsoft.com/office/powerpoint/2010/main" val="1403099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75479" y="427239"/>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a:t>遍历的应用</a:t>
            </a:r>
            <a:r>
              <a:rPr lang="en-US" altLang="zh-CN" kern="0" dirty="0"/>
              <a:t>——</a:t>
            </a:r>
            <a:r>
              <a:rPr lang="zh-CN" altLang="en-US" kern="0" dirty="0"/>
              <a:t>求二叉</a:t>
            </a:r>
            <a:r>
              <a:rPr lang="zh-CN" altLang="en-US" kern="0" dirty="0" smtClean="0"/>
              <a:t>树所有结点</a:t>
            </a:r>
            <a:r>
              <a:rPr lang="zh-CN" altLang="en-US" kern="0" dirty="0"/>
              <a:t>数</a:t>
            </a:r>
          </a:p>
        </p:txBody>
      </p:sp>
      <p:pic>
        <p:nvPicPr>
          <p:cNvPr id="2" name="图片 1"/>
          <p:cNvPicPr>
            <a:picLocks noChangeAspect="1"/>
          </p:cNvPicPr>
          <p:nvPr/>
        </p:nvPicPr>
        <p:blipFill rotWithShape="1">
          <a:blip r:embed="rId2"/>
          <a:srcRect t="8262" b="3532"/>
          <a:stretch/>
        </p:blipFill>
        <p:spPr>
          <a:xfrm>
            <a:off x="1800929" y="1324353"/>
            <a:ext cx="6921500" cy="2710931"/>
          </a:xfrm>
          <a:prstGeom prst="rect">
            <a:avLst/>
          </a:prstGeom>
        </p:spPr>
      </p:pic>
      <p:grpSp>
        <p:nvGrpSpPr>
          <p:cNvPr id="8" name="组 7"/>
          <p:cNvGrpSpPr/>
          <p:nvPr/>
        </p:nvGrpSpPr>
        <p:grpSpPr>
          <a:xfrm>
            <a:off x="621468" y="4276598"/>
            <a:ext cx="10439400" cy="2273300"/>
            <a:chOff x="621468" y="4276598"/>
            <a:chExt cx="10439400" cy="2273300"/>
          </a:xfrm>
        </p:grpSpPr>
        <p:pic>
          <p:nvPicPr>
            <p:cNvPr id="3" name="图片 2"/>
            <p:cNvPicPr>
              <a:picLocks noChangeAspect="1"/>
            </p:cNvPicPr>
            <p:nvPr/>
          </p:nvPicPr>
          <p:blipFill>
            <a:blip r:embed="rId3"/>
            <a:stretch>
              <a:fillRect/>
            </a:stretch>
          </p:blipFill>
          <p:spPr>
            <a:xfrm>
              <a:off x="621468" y="4276598"/>
              <a:ext cx="10439400" cy="2273300"/>
            </a:xfrm>
            <a:prstGeom prst="rect">
              <a:avLst/>
            </a:prstGeom>
          </p:spPr>
        </p:pic>
        <p:sp>
          <p:nvSpPr>
            <p:cNvPr id="7" name="文本框 6"/>
            <p:cNvSpPr txBox="1"/>
            <p:nvPr/>
          </p:nvSpPr>
          <p:spPr>
            <a:xfrm>
              <a:off x="5575354" y="4319128"/>
              <a:ext cx="489097" cy="523220"/>
            </a:xfrm>
            <a:prstGeom prst="rect">
              <a:avLst/>
            </a:prstGeom>
            <a:solidFill>
              <a:schemeClr val="bg1"/>
            </a:solidFill>
          </p:spPr>
          <p:txBody>
            <a:bodyPr wrap="square" rtlCol="0">
              <a:spAutoFit/>
            </a:bodyPr>
            <a:lstStyle/>
            <a:p>
              <a:r>
                <a:rPr kumimoji="1" lang="zh-CN" altLang="en-US" sz="2800" b="1" dirty="0" smtClean="0">
                  <a:solidFill>
                    <a:schemeClr val="tx2">
                      <a:lumMod val="75000"/>
                    </a:schemeClr>
                  </a:solidFill>
                </a:rPr>
                <a:t>结</a:t>
              </a:r>
              <a:endParaRPr kumimoji="1" lang="zh-CN" altLang="en-US" sz="2800" b="1" dirty="0">
                <a:solidFill>
                  <a:schemeClr val="tx2">
                    <a:lumMod val="75000"/>
                  </a:schemeClr>
                </a:solidFill>
              </a:endParaRPr>
            </a:p>
          </p:txBody>
        </p:sp>
      </p:grpSp>
    </p:spTree>
    <p:extLst>
      <p:ext uri="{BB962C8B-B14F-4D97-AF65-F5344CB8AC3E}">
        <p14:creationId xmlns:p14="http://schemas.microsoft.com/office/powerpoint/2010/main" val="705552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p:cNvSpPr>
            <a:spLocks noGrp="1" noChangeArrowheads="1"/>
          </p:cNvSpPr>
          <p:nvPr>
            <p:ph type="body" idx="1"/>
          </p:nvPr>
        </p:nvSpPr>
        <p:spPr>
          <a:xfrm>
            <a:off x="529536" y="1350571"/>
            <a:ext cx="10053520" cy="5305409"/>
          </a:xfrm>
        </p:spPr>
        <p:txBody>
          <a:bodyPr/>
          <a:lstStyle/>
          <a:p>
            <a:pPr lvl="2">
              <a:spcBef>
                <a:spcPts val="0"/>
              </a:spcBef>
              <a:buNone/>
            </a:pPr>
            <a:r>
              <a:rPr lang="mr-IN" altLang="zh-CN" sz="3200" b="0" dirty="0" err="1">
                <a:latin typeface="Times New Roman" charset="0"/>
                <a:ea typeface="Times New Roman" charset="0"/>
                <a:cs typeface="Times New Roman" charset="0"/>
              </a:rPr>
              <a:t>int</a:t>
            </a:r>
            <a:r>
              <a:rPr lang="mr-IN" altLang="zh-CN" sz="3200" b="0" dirty="0">
                <a:latin typeface="Times New Roman" charset="0"/>
                <a:ea typeface="Times New Roman" charset="0"/>
                <a:cs typeface="Times New Roman" charset="0"/>
              </a:rPr>
              <a:t> </a:t>
            </a:r>
            <a:r>
              <a:rPr lang="mr-IN" altLang="zh-CN" sz="3200" b="0" dirty="0" err="1" smtClean="0">
                <a:solidFill>
                  <a:srgbClr val="FF0000"/>
                </a:solidFill>
                <a:latin typeface="Times New Roman" charset="0"/>
                <a:ea typeface="Times New Roman" charset="0"/>
                <a:cs typeface="Times New Roman" charset="0"/>
              </a:rPr>
              <a:t>Nodes</a:t>
            </a:r>
            <a:r>
              <a:rPr lang="mr-IN" altLang="zh-CN" sz="3200" b="0" dirty="0" smtClean="0">
                <a:latin typeface="Times New Roman" charset="0"/>
                <a:ea typeface="Times New Roman" charset="0"/>
                <a:cs typeface="Times New Roman" charset="0"/>
              </a:rPr>
              <a:t>(</a:t>
            </a:r>
            <a:r>
              <a:rPr lang="mr-IN" altLang="zh-CN" sz="3200" b="0" dirty="0" err="1" smtClean="0">
                <a:latin typeface="Times New Roman" charset="0"/>
                <a:ea typeface="Times New Roman" charset="0"/>
                <a:cs typeface="Times New Roman" charset="0"/>
              </a:rPr>
              <a:t>B</a:t>
            </a:r>
            <a:r>
              <a:rPr lang="en-US" altLang="zh-CN" sz="3200" b="0" dirty="0" err="1" smtClean="0">
                <a:latin typeface="Times New Roman" charset="0"/>
                <a:ea typeface="Times New Roman" charset="0"/>
                <a:cs typeface="Times New Roman" charset="0"/>
              </a:rPr>
              <a:t>i</a:t>
            </a:r>
            <a:r>
              <a:rPr lang="mr-IN" altLang="zh-CN" sz="3200" b="0" dirty="0" err="1" smtClean="0">
                <a:latin typeface="Times New Roman" charset="0"/>
                <a:ea typeface="Times New Roman" charset="0"/>
                <a:cs typeface="Times New Roman" charset="0"/>
              </a:rPr>
              <a:t>T</a:t>
            </a:r>
            <a:r>
              <a:rPr lang="en-US" altLang="zh-CN" sz="3200" b="0" dirty="0" err="1" smtClean="0">
                <a:latin typeface="Times New Roman" charset="0"/>
                <a:ea typeface="Times New Roman" charset="0"/>
                <a:cs typeface="Times New Roman" charset="0"/>
              </a:rPr>
              <a:t>ree</a:t>
            </a:r>
            <a:r>
              <a:rPr lang="mr-IN" altLang="zh-CN" sz="3200" b="0" dirty="0" smtClean="0">
                <a:latin typeface="Times New Roman" charset="0"/>
                <a:ea typeface="Times New Roman" charset="0"/>
                <a:cs typeface="Times New Roman" charset="0"/>
              </a:rPr>
              <a:t> </a:t>
            </a:r>
            <a:r>
              <a:rPr lang="en-US" altLang="zh-CN" sz="3200" b="0" dirty="0" smtClean="0">
                <a:latin typeface="Times New Roman" charset="0"/>
                <a:ea typeface="Times New Roman" charset="0"/>
                <a:cs typeface="Times New Roman" charset="0"/>
              </a:rPr>
              <a:t>T</a:t>
            </a:r>
            <a:r>
              <a:rPr lang="mr-IN" altLang="zh-CN" sz="3200" b="0" dirty="0" smtClean="0">
                <a:latin typeface="Times New Roman" charset="0"/>
                <a:ea typeface="Times New Roman" charset="0"/>
                <a:cs typeface="Times New Roman" charset="0"/>
              </a:rPr>
              <a:t>) </a:t>
            </a:r>
            <a:r>
              <a:rPr lang="mr-IN" altLang="zh-CN" sz="3200" b="0" dirty="0">
                <a:latin typeface="Times New Roman" charset="0"/>
                <a:ea typeface="Times New Roman" charset="0"/>
                <a:cs typeface="Times New Roman" charset="0"/>
              </a:rPr>
              <a:t>{ </a:t>
            </a:r>
            <a:endParaRPr lang="en-US" altLang="zh-CN" sz="3200" b="0" dirty="0" smtClean="0">
              <a:latin typeface="Times New Roman" charset="0"/>
              <a:ea typeface="Times New Roman" charset="0"/>
              <a:cs typeface="Times New Roman" charset="0"/>
            </a:endParaRPr>
          </a:p>
          <a:p>
            <a:pPr lvl="2">
              <a:spcBef>
                <a:spcPts val="0"/>
              </a:spcBef>
              <a:buNone/>
            </a:pPr>
            <a:r>
              <a:rPr lang="zh-CN" altLang="en-US" sz="3200" b="0" dirty="0">
                <a:latin typeface="Times New Roman" charset="0"/>
                <a:ea typeface="Times New Roman" charset="0"/>
                <a:cs typeface="Times New Roman" charset="0"/>
              </a:rPr>
              <a:t> </a:t>
            </a:r>
            <a:r>
              <a:rPr lang="zh-CN" altLang="en-US" sz="3200" b="0" dirty="0" smtClean="0">
                <a:latin typeface="Times New Roman" charset="0"/>
                <a:ea typeface="Times New Roman" charset="0"/>
                <a:cs typeface="Times New Roman" charset="0"/>
              </a:rPr>
              <a:t> </a:t>
            </a:r>
            <a:r>
              <a:rPr lang="en-US" altLang="zh-CN" sz="3200" b="0" dirty="0" smtClean="0">
                <a:latin typeface="Times New Roman" charset="0"/>
                <a:ea typeface="Times New Roman" charset="0"/>
                <a:cs typeface="Times New Roman" charset="0"/>
              </a:rPr>
              <a:t>  </a:t>
            </a:r>
            <a:r>
              <a:rPr lang="en-US" altLang="zh-CN" sz="3200" b="0" dirty="0" err="1" smtClean="0">
                <a:latin typeface="Times New Roman" charset="0"/>
                <a:ea typeface="Times New Roman" charset="0"/>
                <a:cs typeface="Times New Roman" charset="0"/>
              </a:rPr>
              <a:t>int</a:t>
            </a:r>
            <a:r>
              <a:rPr lang="en-US" altLang="zh-CN" sz="3200" b="0" dirty="0" smtClean="0">
                <a:latin typeface="Times New Roman" charset="0"/>
                <a:ea typeface="Times New Roman" charset="0"/>
                <a:cs typeface="Times New Roman" charset="0"/>
              </a:rPr>
              <a:t> num1,num2;</a:t>
            </a:r>
          </a:p>
          <a:p>
            <a:pPr lvl="2">
              <a:spcBef>
                <a:spcPts val="0"/>
              </a:spcBef>
              <a:buNone/>
            </a:pPr>
            <a:r>
              <a:rPr lang="en-US" altLang="zh-CN" sz="3200" b="0" dirty="0">
                <a:latin typeface="Times New Roman" charset="0"/>
                <a:ea typeface="Times New Roman" charset="0"/>
                <a:cs typeface="Times New Roman" charset="0"/>
              </a:rPr>
              <a:t>	</a:t>
            </a:r>
            <a:r>
              <a:rPr lang="en-US" altLang="zh-CN" sz="3200" b="0" dirty="0" smtClean="0">
                <a:latin typeface="Times New Roman" charset="0"/>
                <a:ea typeface="Times New Roman" charset="0"/>
                <a:cs typeface="Times New Roman" charset="0"/>
              </a:rPr>
              <a:t>  </a:t>
            </a:r>
            <a:r>
              <a:rPr lang="mr-IN" altLang="zh-CN" sz="3200" b="0" dirty="0" err="1" smtClean="0">
                <a:latin typeface="Times New Roman" charset="0"/>
                <a:ea typeface="Times New Roman" charset="0"/>
                <a:cs typeface="Times New Roman" charset="0"/>
              </a:rPr>
              <a:t>if</a:t>
            </a:r>
            <a:r>
              <a:rPr lang="mr-IN" altLang="zh-CN" sz="3200" b="0" dirty="0" smtClean="0">
                <a:latin typeface="Times New Roman" charset="0"/>
                <a:ea typeface="Times New Roman" charset="0"/>
                <a:cs typeface="Times New Roman" charset="0"/>
              </a:rPr>
              <a:t> (</a:t>
            </a:r>
            <a:r>
              <a:rPr lang="en-US" altLang="zh-CN" sz="3200" b="0" dirty="0" smtClean="0">
                <a:latin typeface="Times New Roman" charset="0"/>
                <a:ea typeface="Times New Roman" charset="0"/>
                <a:cs typeface="Times New Roman" charset="0"/>
              </a:rPr>
              <a:t>T</a:t>
            </a:r>
            <a:r>
              <a:rPr lang="mr-IN" altLang="zh-CN" sz="3200" b="0" dirty="0" smtClean="0">
                <a:latin typeface="Times New Roman" charset="0"/>
                <a:ea typeface="Times New Roman" charset="0"/>
                <a:cs typeface="Times New Roman" charset="0"/>
              </a:rPr>
              <a:t>==</a:t>
            </a:r>
            <a:r>
              <a:rPr lang="mr-IN" altLang="zh-CN" sz="3200" b="0" dirty="0">
                <a:latin typeface="Times New Roman" charset="0"/>
                <a:ea typeface="Times New Roman" charset="0"/>
                <a:cs typeface="Times New Roman" charset="0"/>
              </a:rPr>
              <a:t>NULL) </a:t>
            </a:r>
            <a:endParaRPr lang="en-US" altLang="zh-CN" sz="3200" b="0" dirty="0" smtClean="0">
              <a:latin typeface="Times New Roman" charset="0"/>
              <a:ea typeface="Times New Roman" charset="0"/>
              <a:cs typeface="Times New Roman" charset="0"/>
            </a:endParaRPr>
          </a:p>
          <a:p>
            <a:pPr lvl="2">
              <a:spcBef>
                <a:spcPts val="0"/>
              </a:spcBef>
              <a:buNone/>
            </a:pPr>
            <a:r>
              <a:rPr lang="en-US" altLang="zh-CN" sz="3200" b="0" dirty="0">
                <a:latin typeface="Times New Roman" charset="0"/>
                <a:ea typeface="Times New Roman" charset="0"/>
                <a:cs typeface="Times New Roman" charset="0"/>
              </a:rPr>
              <a:t>	</a:t>
            </a:r>
            <a:r>
              <a:rPr lang="en-US" altLang="zh-CN" sz="3200" b="0" dirty="0" smtClean="0">
                <a:latin typeface="Times New Roman" charset="0"/>
                <a:ea typeface="Times New Roman" charset="0"/>
                <a:cs typeface="Times New Roman" charset="0"/>
              </a:rPr>
              <a:t>	</a:t>
            </a:r>
            <a:r>
              <a:rPr lang="mr-IN" altLang="zh-CN" sz="3200" b="0" dirty="0" err="1" smtClean="0">
                <a:latin typeface="Times New Roman" charset="0"/>
                <a:ea typeface="Times New Roman" charset="0"/>
                <a:cs typeface="Times New Roman" charset="0"/>
              </a:rPr>
              <a:t>return</a:t>
            </a:r>
            <a:r>
              <a:rPr lang="mr-IN" altLang="zh-CN" sz="3200" b="0" dirty="0" smtClean="0">
                <a:latin typeface="Times New Roman" charset="0"/>
                <a:ea typeface="Times New Roman" charset="0"/>
                <a:cs typeface="Times New Roman" charset="0"/>
              </a:rPr>
              <a:t> </a:t>
            </a:r>
            <a:r>
              <a:rPr lang="mr-IN" altLang="zh-CN" sz="3200" b="0" dirty="0">
                <a:latin typeface="Times New Roman" charset="0"/>
                <a:ea typeface="Times New Roman" charset="0"/>
                <a:cs typeface="Times New Roman" charset="0"/>
              </a:rPr>
              <a:t>0; </a:t>
            </a:r>
            <a:endParaRPr lang="en-US" altLang="zh-CN" sz="3200" b="0" dirty="0" smtClean="0">
              <a:latin typeface="Times New Roman" charset="0"/>
              <a:ea typeface="Times New Roman" charset="0"/>
              <a:cs typeface="Times New Roman" charset="0"/>
            </a:endParaRPr>
          </a:p>
          <a:p>
            <a:pPr lvl="2">
              <a:spcBef>
                <a:spcPts val="0"/>
              </a:spcBef>
              <a:buNone/>
            </a:pPr>
            <a:r>
              <a:rPr lang="en-US" altLang="zh-CN" sz="3200" b="0" dirty="0" smtClean="0">
                <a:latin typeface="Times New Roman" charset="0"/>
                <a:ea typeface="Times New Roman" charset="0"/>
                <a:cs typeface="Times New Roman" charset="0"/>
              </a:rPr>
              <a:t>   </a:t>
            </a:r>
            <a:r>
              <a:rPr lang="mr-IN" altLang="zh-CN" sz="3200" b="0" dirty="0" err="1" smtClean="0">
                <a:latin typeface="Times New Roman" charset="0"/>
                <a:ea typeface="Times New Roman" charset="0"/>
                <a:cs typeface="Times New Roman" charset="0"/>
              </a:rPr>
              <a:t>else</a:t>
            </a:r>
            <a:r>
              <a:rPr lang="mr-IN" altLang="zh-CN" sz="3200" b="0" dirty="0" smtClean="0">
                <a:latin typeface="Times New Roman" charset="0"/>
                <a:ea typeface="Times New Roman" charset="0"/>
                <a:cs typeface="Times New Roman" charset="0"/>
              </a:rPr>
              <a:t> </a:t>
            </a:r>
            <a:r>
              <a:rPr lang="en-US" altLang="zh-CN" sz="3200" b="0" dirty="0" smtClean="0">
                <a:latin typeface="Times New Roman" charset="0"/>
                <a:ea typeface="Times New Roman" charset="0"/>
                <a:cs typeface="Times New Roman" charset="0"/>
              </a:rPr>
              <a:t>{</a:t>
            </a:r>
          </a:p>
          <a:p>
            <a:pPr lvl="2">
              <a:spcBef>
                <a:spcPts val="0"/>
              </a:spcBef>
              <a:buNone/>
            </a:pPr>
            <a:r>
              <a:rPr lang="zh-CN" altLang="en-US" sz="3200" b="0" dirty="0">
                <a:latin typeface="Times New Roman" charset="0"/>
                <a:ea typeface="Times New Roman" charset="0"/>
                <a:cs typeface="Times New Roman" charset="0"/>
              </a:rPr>
              <a:t> </a:t>
            </a:r>
            <a:r>
              <a:rPr lang="zh-CN" altLang="en-US" sz="3200" b="0" dirty="0" smtClean="0">
                <a:latin typeface="Times New Roman" charset="0"/>
                <a:ea typeface="Times New Roman" charset="0"/>
                <a:cs typeface="Times New Roman" charset="0"/>
              </a:rPr>
              <a:t>        </a:t>
            </a:r>
            <a:r>
              <a:rPr lang="en-US" altLang="zh-CN" sz="3200" b="0" dirty="0" smtClean="0">
                <a:latin typeface="Times New Roman" charset="0"/>
                <a:ea typeface="Times New Roman" charset="0"/>
                <a:cs typeface="Times New Roman" charset="0"/>
              </a:rPr>
              <a:t>num1=</a:t>
            </a:r>
            <a:r>
              <a:rPr lang="mr-IN" altLang="zh-CN" sz="3200" b="0" dirty="0">
                <a:latin typeface="Times New Roman" charset="0"/>
                <a:ea typeface="Times New Roman" charset="0"/>
                <a:cs typeface="Times New Roman" charset="0"/>
              </a:rPr>
              <a:t> </a:t>
            </a:r>
            <a:r>
              <a:rPr lang="mr-IN" altLang="zh-CN" sz="3200" b="0" dirty="0" err="1" smtClean="0">
                <a:solidFill>
                  <a:srgbClr val="FF0000"/>
                </a:solidFill>
                <a:latin typeface="Times New Roman" charset="0"/>
                <a:ea typeface="Times New Roman" charset="0"/>
                <a:cs typeface="Times New Roman" charset="0"/>
              </a:rPr>
              <a:t>Nodes</a:t>
            </a:r>
            <a:r>
              <a:rPr lang="mr-IN" altLang="zh-CN" sz="3200" b="0" dirty="0" smtClean="0">
                <a:latin typeface="Times New Roman" charset="0"/>
                <a:ea typeface="Times New Roman" charset="0"/>
                <a:cs typeface="Times New Roman" charset="0"/>
              </a:rPr>
              <a:t>(</a:t>
            </a:r>
            <a:r>
              <a:rPr lang="en-US" altLang="zh-CN" sz="3200" b="0" dirty="0" smtClean="0">
                <a:latin typeface="Times New Roman" charset="0"/>
                <a:ea typeface="Times New Roman" charset="0"/>
                <a:cs typeface="Times New Roman" charset="0"/>
              </a:rPr>
              <a:t>T</a:t>
            </a:r>
            <a:r>
              <a:rPr lang="mr-IN" altLang="zh-CN" sz="3200" b="0" dirty="0" smtClean="0">
                <a:latin typeface="Times New Roman" charset="0"/>
                <a:ea typeface="Times New Roman" charset="0"/>
                <a:cs typeface="Times New Roman" charset="0"/>
              </a:rPr>
              <a:t>-</a:t>
            </a:r>
            <a:r>
              <a:rPr lang="mr-IN" altLang="zh-CN" sz="3200" b="0" dirty="0">
                <a:latin typeface="Times New Roman" charset="0"/>
                <a:ea typeface="Times New Roman" charset="0"/>
                <a:cs typeface="Times New Roman" charset="0"/>
              </a:rPr>
              <a:t>&gt;</a:t>
            </a:r>
            <a:r>
              <a:rPr lang="mr-IN" altLang="zh-CN" sz="3200" b="0" dirty="0" err="1">
                <a:latin typeface="Times New Roman" charset="0"/>
                <a:ea typeface="Times New Roman" charset="0"/>
                <a:cs typeface="Times New Roman" charset="0"/>
              </a:rPr>
              <a:t>lchild</a:t>
            </a:r>
            <a:r>
              <a:rPr lang="mr-IN" altLang="zh-CN" sz="3200" b="0" dirty="0" smtClean="0">
                <a:latin typeface="Times New Roman" charset="0"/>
                <a:ea typeface="Times New Roman" charset="0"/>
                <a:cs typeface="Times New Roman" charset="0"/>
              </a:rPr>
              <a:t>)</a:t>
            </a:r>
            <a:r>
              <a:rPr lang="en-US" altLang="zh-CN" sz="3200" b="0" dirty="0" smtClean="0">
                <a:latin typeface="Times New Roman" charset="0"/>
                <a:ea typeface="Times New Roman" charset="0"/>
                <a:cs typeface="Times New Roman" charset="0"/>
              </a:rPr>
              <a:t>;</a:t>
            </a:r>
          </a:p>
          <a:p>
            <a:pPr lvl="2">
              <a:spcBef>
                <a:spcPts val="0"/>
              </a:spcBef>
              <a:buNone/>
            </a:pPr>
            <a:r>
              <a:rPr lang="zh-CN" altLang="en-US" sz="3200" b="0" dirty="0">
                <a:latin typeface="Times New Roman" charset="0"/>
                <a:ea typeface="Times New Roman" charset="0"/>
                <a:cs typeface="Times New Roman" charset="0"/>
              </a:rPr>
              <a:t> </a:t>
            </a:r>
            <a:r>
              <a:rPr lang="en-US" altLang="zh-CN" sz="3200" b="0" dirty="0" smtClean="0">
                <a:latin typeface="Times New Roman" charset="0"/>
                <a:ea typeface="Times New Roman" charset="0"/>
                <a:cs typeface="Times New Roman" charset="0"/>
              </a:rPr>
              <a:t>        num2=</a:t>
            </a:r>
            <a:r>
              <a:rPr lang="mr-IN" altLang="zh-CN" sz="3200" b="0" dirty="0" smtClean="0">
                <a:latin typeface="Times New Roman" charset="0"/>
                <a:ea typeface="Times New Roman" charset="0"/>
                <a:cs typeface="Times New Roman" charset="0"/>
              </a:rPr>
              <a:t> </a:t>
            </a:r>
            <a:r>
              <a:rPr lang="mr-IN" altLang="zh-CN" sz="3200" b="0" dirty="0" err="1" smtClean="0">
                <a:solidFill>
                  <a:srgbClr val="FF0000"/>
                </a:solidFill>
                <a:latin typeface="Times New Roman" charset="0"/>
                <a:ea typeface="Times New Roman" charset="0"/>
                <a:cs typeface="Times New Roman" charset="0"/>
              </a:rPr>
              <a:t>Nodes</a:t>
            </a:r>
            <a:r>
              <a:rPr lang="mr-IN" altLang="zh-CN" sz="3200" b="0" dirty="0" smtClean="0">
                <a:latin typeface="Times New Roman" charset="0"/>
                <a:ea typeface="Times New Roman" charset="0"/>
                <a:cs typeface="Times New Roman" charset="0"/>
              </a:rPr>
              <a:t>(</a:t>
            </a:r>
            <a:r>
              <a:rPr lang="en-US" altLang="zh-CN" sz="3200" b="0" dirty="0" smtClean="0">
                <a:latin typeface="Times New Roman" charset="0"/>
                <a:ea typeface="Times New Roman" charset="0"/>
                <a:cs typeface="Times New Roman" charset="0"/>
              </a:rPr>
              <a:t>T-</a:t>
            </a:r>
            <a:r>
              <a:rPr lang="mr-IN" altLang="zh-CN" sz="3200" b="0" dirty="0" smtClean="0">
                <a:latin typeface="Times New Roman" charset="0"/>
                <a:ea typeface="Times New Roman" charset="0"/>
                <a:cs typeface="Times New Roman" charset="0"/>
              </a:rPr>
              <a:t>&gt;</a:t>
            </a:r>
            <a:r>
              <a:rPr lang="en-US" altLang="zh-CN" sz="3200" b="0" dirty="0" smtClean="0">
                <a:latin typeface="Times New Roman" charset="0"/>
                <a:ea typeface="Times New Roman" charset="0"/>
                <a:cs typeface="Times New Roman" charset="0"/>
              </a:rPr>
              <a:t>r</a:t>
            </a:r>
            <a:r>
              <a:rPr lang="mr-IN" altLang="zh-CN" sz="3200" b="0" dirty="0" err="1" smtClean="0">
                <a:latin typeface="Times New Roman" charset="0"/>
                <a:ea typeface="Times New Roman" charset="0"/>
                <a:cs typeface="Times New Roman" charset="0"/>
              </a:rPr>
              <a:t>child</a:t>
            </a:r>
            <a:r>
              <a:rPr lang="mr-IN" altLang="zh-CN" sz="3200" b="0" dirty="0">
                <a:latin typeface="Times New Roman" charset="0"/>
                <a:ea typeface="Times New Roman" charset="0"/>
                <a:cs typeface="Times New Roman" charset="0"/>
              </a:rPr>
              <a:t>)</a:t>
            </a:r>
            <a:r>
              <a:rPr lang="en-US" altLang="zh-CN" sz="3200" b="0" dirty="0">
                <a:latin typeface="Times New Roman" charset="0"/>
                <a:ea typeface="Times New Roman" charset="0"/>
                <a:cs typeface="Times New Roman" charset="0"/>
              </a:rPr>
              <a:t>;</a:t>
            </a:r>
            <a:endParaRPr lang="en-US" altLang="zh-CN" sz="3200" b="0" dirty="0" smtClean="0">
              <a:latin typeface="Times New Roman" charset="0"/>
              <a:ea typeface="Times New Roman" charset="0"/>
              <a:cs typeface="Times New Roman" charset="0"/>
            </a:endParaRPr>
          </a:p>
          <a:p>
            <a:pPr lvl="2">
              <a:spcBef>
                <a:spcPts val="0"/>
              </a:spcBef>
              <a:buNone/>
            </a:pPr>
            <a:r>
              <a:rPr lang="en-US" altLang="zh-CN" sz="3200" b="0" dirty="0">
                <a:latin typeface="Times New Roman" charset="0"/>
                <a:ea typeface="Times New Roman" charset="0"/>
                <a:cs typeface="Times New Roman" charset="0"/>
              </a:rPr>
              <a:t> </a:t>
            </a:r>
            <a:r>
              <a:rPr lang="en-US" altLang="zh-CN" sz="3200" b="0" dirty="0" smtClean="0">
                <a:latin typeface="Times New Roman" charset="0"/>
                <a:ea typeface="Times New Roman" charset="0"/>
                <a:cs typeface="Times New Roman" charset="0"/>
              </a:rPr>
              <a:t>       </a:t>
            </a:r>
            <a:r>
              <a:rPr lang="mr-IN" altLang="zh-CN" sz="3200" b="0" dirty="0" err="1" smtClean="0">
                <a:latin typeface="Times New Roman" charset="0"/>
                <a:ea typeface="Times New Roman" charset="0"/>
                <a:cs typeface="Times New Roman" charset="0"/>
              </a:rPr>
              <a:t>return</a:t>
            </a:r>
            <a:r>
              <a:rPr lang="mr-IN" altLang="zh-CN" sz="3200" b="0" dirty="0" smtClean="0">
                <a:latin typeface="Times New Roman" charset="0"/>
                <a:ea typeface="Times New Roman" charset="0"/>
                <a:cs typeface="Times New Roman" charset="0"/>
              </a:rPr>
              <a:t> </a:t>
            </a:r>
            <a:r>
              <a:rPr lang="en-US" altLang="zh-CN" sz="3200" b="0" dirty="0" smtClean="0">
                <a:latin typeface="Times New Roman" charset="0"/>
                <a:ea typeface="Times New Roman" charset="0"/>
                <a:cs typeface="Times New Roman" charset="0"/>
              </a:rPr>
              <a:t>num1+num2</a:t>
            </a:r>
            <a:r>
              <a:rPr lang="mr-IN" altLang="zh-CN" sz="3200" b="0" dirty="0" smtClean="0">
                <a:latin typeface="Times New Roman" charset="0"/>
                <a:ea typeface="Times New Roman" charset="0"/>
                <a:cs typeface="Times New Roman" charset="0"/>
              </a:rPr>
              <a:t>+1</a:t>
            </a:r>
            <a:r>
              <a:rPr lang="en-US" altLang="zh-CN" sz="3200" b="0" dirty="0">
                <a:latin typeface="Times New Roman" charset="0"/>
                <a:ea typeface="Times New Roman" charset="0"/>
                <a:cs typeface="Times New Roman" charset="0"/>
              </a:rPr>
              <a:t>;</a:t>
            </a:r>
            <a:r>
              <a:rPr lang="mr-IN" altLang="zh-CN" sz="3200" b="0" dirty="0" smtClean="0">
                <a:latin typeface="Times New Roman" charset="0"/>
                <a:ea typeface="Times New Roman" charset="0"/>
                <a:cs typeface="Times New Roman" charset="0"/>
              </a:rPr>
              <a:t> </a:t>
            </a:r>
            <a:endParaRPr lang="en-US" altLang="zh-CN" sz="3200" b="0" dirty="0" smtClean="0">
              <a:latin typeface="Times New Roman" charset="0"/>
              <a:ea typeface="Times New Roman" charset="0"/>
              <a:cs typeface="Times New Roman" charset="0"/>
            </a:endParaRPr>
          </a:p>
          <a:p>
            <a:pPr lvl="2">
              <a:spcBef>
                <a:spcPts val="0"/>
              </a:spcBef>
              <a:buNone/>
            </a:pPr>
            <a:r>
              <a:rPr lang="en-US" altLang="zh-CN" sz="3200" b="0" dirty="0" smtClean="0">
                <a:latin typeface="Times New Roman" charset="0"/>
                <a:ea typeface="Times New Roman" charset="0"/>
                <a:cs typeface="Times New Roman" charset="0"/>
              </a:rPr>
              <a:t>   }</a:t>
            </a:r>
          </a:p>
          <a:p>
            <a:pPr lvl="2">
              <a:spcBef>
                <a:spcPts val="0"/>
              </a:spcBef>
              <a:buNone/>
            </a:pPr>
            <a:r>
              <a:rPr lang="mr-IN" altLang="zh-CN" sz="3200" b="0" dirty="0" smtClean="0">
                <a:latin typeface="Times New Roman" charset="0"/>
                <a:ea typeface="Times New Roman" charset="0"/>
                <a:cs typeface="Times New Roman" charset="0"/>
              </a:rPr>
              <a:t>}</a:t>
            </a:r>
            <a:endParaRPr lang="en-US" altLang="zh-CN" sz="3200" b="0" dirty="0">
              <a:latin typeface="Times New Roman" charset="0"/>
              <a:ea typeface="Times New Roman" charset="0"/>
              <a:cs typeface="Times New Roman" charset="0"/>
            </a:endParaRPr>
          </a:p>
        </p:txBody>
      </p:sp>
      <p:sp>
        <p:nvSpPr>
          <p:cNvPr id="5"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75479" y="427239"/>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a:t>遍历的应用</a:t>
            </a:r>
            <a:r>
              <a:rPr lang="en-US" altLang="zh-CN" kern="0" dirty="0" smtClean="0"/>
              <a:t>——</a:t>
            </a:r>
            <a:r>
              <a:rPr lang="zh-CN" altLang="en-US" kern="0" dirty="0"/>
              <a:t>求二叉树所有结点数</a:t>
            </a:r>
          </a:p>
        </p:txBody>
      </p:sp>
    </p:spTree>
    <p:extLst>
      <p:ext uri="{BB962C8B-B14F-4D97-AF65-F5344CB8AC3E}">
        <p14:creationId xmlns:p14="http://schemas.microsoft.com/office/powerpoint/2010/main" val="567815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6.3.2</a:t>
            </a:r>
            <a:r>
              <a:rPr lang="zh-CN" altLang="en-US" kern="0" dirty="0"/>
              <a:t>线索二叉树</a:t>
            </a:r>
          </a:p>
        </p:txBody>
      </p:sp>
      <p:sp>
        <p:nvSpPr>
          <p:cNvPr id="3" name="矩形 2"/>
          <p:cNvSpPr/>
          <p:nvPr/>
        </p:nvSpPr>
        <p:spPr>
          <a:xfrm>
            <a:off x="1390470" y="1766254"/>
            <a:ext cx="8734268" cy="2554545"/>
          </a:xfrm>
          <a:prstGeom prst="rect">
            <a:avLst/>
          </a:prstGeom>
        </p:spPr>
        <p:txBody>
          <a:bodyPr wrap="square">
            <a:spAutoFit/>
          </a:bodyPr>
          <a:lstStyle/>
          <a:p>
            <a:r>
              <a:rPr lang="zh-CN" altLang="en-US" sz="3200" b="1" dirty="0">
                <a:solidFill>
                  <a:srgbClr val="333399"/>
                </a:solidFill>
                <a:latin typeface="SimSun" charset="-122"/>
                <a:ea typeface="SimSun" charset="-122"/>
                <a:cs typeface="SimSun" charset="-122"/>
              </a:rPr>
              <a:t>问题的提出</a:t>
            </a:r>
            <a:r>
              <a:rPr lang="zh-CN" altLang="en-US" sz="3200" dirty="0">
                <a:latin typeface="SimSun" charset="-122"/>
                <a:ea typeface="SimSun" charset="-122"/>
                <a:cs typeface="SimSun" charset="-122"/>
              </a:rPr>
              <a:t>：</a:t>
            </a:r>
            <a:r>
              <a:rPr lang="zh-CN" altLang="en-US" sz="3200" b="1" dirty="0">
                <a:latin typeface="SimSun" charset="-122"/>
                <a:ea typeface="SimSun" charset="-122"/>
                <a:cs typeface="SimSun" charset="-122"/>
              </a:rPr>
              <a:t>通过遍历二叉树可得到结点的一个线性序列，在</a:t>
            </a:r>
            <a:r>
              <a:rPr lang="zh-CN" altLang="en-US" sz="3200" b="1" dirty="0">
                <a:solidFill>
                  <a:srgbClr val="FF0000"/>
                </a:solidFill>
                <a:latin typeface="SimSun" charset="-122"/>
                <a:ea typeface="SimSun" charset="-122"/>
                <a:cs typeface="SimSun" charset="-122"/>
              </a:rPr>
              <a:t>线性序列</a:t>
            </a:r>
            <a:r>
              <a:rPr lang="zh-CN" altLang="en-US" sz="3200" b="1" dirty="0">
                <a:latin typeface="SimSun" charset="-122"/>
                <a:ea typeface="SimSun" charset="-122"/>
                <a:cs typeface="SimSun" charset="-122"/>
              </a:rPr>
              <a:t>中，就</a:t>
            </a:r>
            <a:r>
              <a:rPr lang="zh-CN" altLang="en-US" sz="3200" b="1" dirty="0">
                <a:solidFill>
                  <a:srgbClr val="FF0000"/>
                </a:solidFill>
                <a:latin typeface="SimSun" charset="-122"/>
                <a:ea typeface="SimSun" charset="-122"/>
                <a:cs typeface="SimSun" charset="-122"/>
              </a:rPr>
              <a:t>存在结点的前驱和后继</a:t>
            </a:r>
            <a:r>
              <a:rPr lang="zh-CN" altLang="en-US" sz="3200" b="1" dirty="0">
                <a:latin typeface="SimSun" charset="-122"/>
                <a:ea typeface="SimSun" charset="-122"/>
                <a:cs typeface="SimSun" charset="-122"/>
              </a:rPr>
              <a:t>，但是在</a:t>
            </a:r>
            <a:r>
              <a:rPr lang="zh-CN" altLang="en-US" sz="3200" b="1" dirty="0">
                <a:solidFill>
                  <a:srgbClr val="FF0000"/>
                </a:solidFill>
                <a:latin typeface="SimSun" charset="-122"/>
                <a:ea typeface="SimSun" charset="-122"/>
                <a:cs typeface="SimSun" charset="-122"/>
              </a:rPr>
              <a:t>二叉链表</a:t>
            </a:r>
            <a:r>
              <a:rPr lang="zh-CN" altLang="en-US" sz="3200" b="1" dirty="0">
                <a:latin typeface="SimSun" charset="-122"/>
                <a:ea typeface="SimSun" charset="-122"/>
                <a:cs typeface="SimSun" charset="-122"/>
              </a:rPr>
              <a:t>上</a:t>
            </a:r>
            <a:r>
              <a:rPr lang="zh-CN" altLang="en-US" sz="3200" b="1" dirty="0">
                <a:solidFill>
                  <a:srgbClr val="FF0000"/>
                </a:solidFill>
                <a:latin typeface="SimSun" charset="-122"/>
                <a:ea typeface="SimSun" charset="-122"/>
                <a:cs typeface="SimSun" charset="-122"/>
              </a:rPr>
              <a:t>只能找到</a:t>
            </a:r>
            <a:r>
              <a:rPr lang="zh-CN" altLang="en-US" sz="3200" b="1" dirty="0">
                <a:latin typeface="SimSun" charset="-122"/>
                <a:ea typeface="SimSun" charset="-122"/>
                <a:cs typeface="SimSun" charset="-122"/>
              </a:rPr>
              <a:t>结点的</a:t>
            </a:r>
            <a:r>
              <a:rPr lang="zh-CN" altLang="en-US" sz="3200" b="1" dirty="0">
                <a:solidFill>
                  <a:srgbClr val="FF0000"/>
                </a:solidFill>
                <a:latin typeface="SimSun" charset="-122"/>
                <a:ea typeface="SimSun" charset="-122"/>
                <a:cs typeface="SimSun" charset="-122"/>
              </a:rPr>
              <a:t>左孩子</a:t>
            </a:r>
            <a:r>
              <a:rPr lang="zh-CN" altLang="en-US" sz="3200" b="1" dirty="0">
                <a:latin typeface="SimSun" charset="-122"/>
                <a:ea typeface="SimSun" charset="-122"/>
                <a:cs typeface="SimSun" charset="-122"/>
              </a:rPr>
              <a:t>、</a:t>
            </a:r>
            <a:r>
              <a:rPr lang="zh-CN" altLang="en-US" sz="3200" b="1" dirty="0">
                <a:solidFill>
                  <a:srgbClr val="FF0000"/>
                </a:solidFill>
                <a:latin typeface="SimSun" charset="-122"/>
                <a:ea typeface="SimSun" charset="-122"/>
                <a:cs typeface="SimSun" charset="-122"/>
              </a:rPr>
              <a:t>右孩子</a:t>
            </a:r>
            <a:r>
              <a:rPr lang="zh-CN" altLang="en-US" sz="3200" b="1" dirty="0">
                <a:latin typeface="SimSun" charset="-122"/>
                <a:ea typeface="SimSun" charset="-122"/>
                <a:cs typeface="SimSun" charset="-122"/>
              </a:rPr>
              <a:t>，结点的</a:t>
            </a:r>
            <a:r>
              <a:rPr lang="zh-CN" altLang="en-US" sz="3200" b="1" dirty="0">
                <a:solidFill>
                  <a:srgbClr val="FF0000"/>
                </a:solidFill>
                <a:latin typeface="SimSun" charset="-122"/>
                <a:ea typeface="SimSun" charset="-122"/>
                <a:cs typeface="SimSun" charset="-122"/>
              </a:rPr>
              <a:t>前驱和后继</a:t>
            </a:r>
            <a:r>
              <a:rPr lang="zh-CN" altLang="en-US" sz="3200" b="1" dirty="0">
                <a:latin typeface="SimSun" charset="-122"/>
                <a:ea typeface="SimSun" charset="-122"/>
                <a:cs typeface="SimSun" charset="-122"/>
              </a:rPr>
              <a:t>只有在遍历过程中才能得到，不能直接查找出任一结点的前驱和后继</a:t>
            </a:r>
            <a:endParaRPr lang="en-US" altLang="zh-CN" sz="3200" b="1" dirty="0">
              <a:latin typeface="SimSun" charset="-122"/>
              <a:ea typeface="SimSun" charset="-122"/>
              <a:cs typeface="SimSun" charset="-122"/>
            </a:endParaRPr>
          </a:p>
        </p:txBody>
      </p:sp>
    </p:spTree>
    <p:extLst>
      <p:ext uri="{BB962C8B-B14F-4D97-AF65-F5344CB8AC3E}">
        <p14:creationId xmlns:p14="http://schemas.microsoft.com/office/powerpoint/2010/main" val="359354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416573" y="357901"/>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6.3.2</a:t>
            </a:r>
            <a:r>
              <a:rPr lang="zh-CN" altLang="en-US" kern="0" dirty="0"/>
              <a:t>线索二叉树</a:t>
            </a:r>
          </a:p>
        </p:txBody>
      </p:sp>
      <p:sp>
        <p:nvSpPr>
          <p:cNvPr id="26" name="Rectangle 3"/>
          <p:cNvSpPr>
            <a:spLocks noChangeArrowheads="1"/>
          </p:cNvSpPr>
          <p:nvPr/>
        </p:nvSpPr>
        <p:spPr bwMode="auto">
          <a:xfrm>
            <a:off x="1268230" y="1529882"/>
            <a:ext cx="9164924"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lvl1pPr marL="342900" indent="-342900">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fontAlgn="base">
              <a:spcBef>
                <a:spcPct val="20000"/>
              </a:spcBef>
              <a:spcAft>
                <a:spcPct val="0"/>
              </a:spcAft>
              <a:buChar char="»"/>
              <a:defRPr kumimoji="1" sz="2000">
                <a:solidFill>
                  <a:schemeClr val="tx1"/>
                </a:solidFill>
                <a:latin typeface="Times New Roman" charset="0"/>
                <a:ea typeface="宋体" charset="-122"/>
              </a:defRPr>
            </a:lvl6pPr>
            <a:lvl7pPr marL="2971800" indent="-228600" fontAlgn="base">
              <a:spcBef>
                <a:spcPct val="20000"/>
              </a:spcBef>
              <a:spcAft>
                <a:spcPct val="0"/>
              </a:spcAft>
              <a:buChar char="»"/>
              <a:defRPr kumimoji="1" sz="2000">
                <a:solidFill>
                  <a:schemeClr val="tx1"/>
                </a:solidFill>
                <a:latin typeface="Times New Roman" charset="0"/>
                <a:ea typeface="宋体" charset="-122"/>
              </a:defRPr>
            </a:lvl7pPr>
            <a:lvl8pPr marL="3429000" indent="-228600" fontAlgn="base">
              <a:spcBef>
                <a:spcPct val="20000"/>
              </a:spcBef>
              <a:spcAft>
                <a:spcPct val="0"/>
              </a:spcAft>
              <a:buChar char="»"/>
              <a:defRPr kumimoji="1" sz="2000">
                <a:solidFill>
                  <a:schemeClr val="tx1"/>
                </a:solidFill>
                <a:latin typeface="Times New Roman" charset="0"/>
                <a:ea typeface="宋体" charset="-122"/>
              </a:defRPr>
            </a:lvl8pPr>
            <a:lvl9pPr marL="3886200" indent="-228600" fontAlgn="base">
              <a:spcBef>
                <a:spcPct val="20000"/>
              </a:spcBef>
              <a:spcAft>
                <a:spcPct val="0"/>
              </a:spcAft>
              <a:buChar char="»"/>
              <a:defRPr kumimoji="1" sz="2000">
                <a:solidFill>
                  <a:schemeClr val="tx1"/>
                </a:solidFill>
                <a:latin typeface="Times New Roman" charset="0"/>
                <a:ea typeface="宋体" charset="-122"/>
              </a:defRPr>
            </a:lvl9pPr>
          </a:lstStyle>
          <a:p>
            <a:pPr eaLnBrk="1" hangingPunct="1">
              <a:buFontTx/>
              <a:buNone/>
            </a:pPr>
            <a:r>
              <a:rPr lang="zh-CN" altLang="en-US" sz="4000" b="1" dirty="0">
                <a:solidFill>
                  <a:srgbClr val="333399"/>
                </a:solidFill>
                <a:latin typeface="宋体" charset="-122"/>
              </a:rPr>
              <a:t>分析：</a:t>
            </a:r>
            <a:endParaRPr lang="zh-CN" altLang="en-US" sz="4000" dirty="0">
              <a:latin typeface="宋体" charset="-122"/>
            </a:endParaRPr>
          </a:p>
          <a:p>
            <a:pPr eaLnBrk="1" hangingPunct="1">
              <a:buFontTx/>
              <a:buNone/>
            </a:pPr>
            <a:r>
              <a:rPr lang="zh-CN" altLang="en-US" dirty="0">
                <a:latin typeface="宋体" charset="-122"/>
              </a:rPr>
              <a:t> </a:t>
            </a:r>
            <a:r>
              <a:rPr lang="en-US" altLang="zh-CN" b="1" dirty="0">
                <a:latin typeface="宋体" charset="-122"/>
              </a:rPr>
              <a:t>n</a:t>
            </a:r>
            <a:r>
              <a:rPr lang="zh-CN" altLang="en-US" b="1" dirty="0">
                <a:latin typeface="宋体" charset="-122"/>
              </a:rPr>
              <a:t>个结点一共有</a:t>
            </a:r>
            <a:r>
              <a:rPr lang="en-US" altLang="zh-CN" b="1" dirty="0">
                <a:latin typeface="宋体" charset="-122"/>
              </a:rPr>
              <a:t>2n</a:t>
            </a:r>
            <a:r>
              <a:rPr lang="zh-CN" altLang="en-US" b="1" dirty="0">
                <a:latin typeface="宋体" charset="-122"/>
              </a:rPr>
              <a:t>个链域，其中：</a:t>
            </a:r>
            <a:r>
              <a:rPr lang="en-US" altLang="zh-CN" b="1" dirty="0">
                <a:latin typeface="宋体" charset="-122"/>
              </a:rPr>
              <a:t>n+1</a:t>
            </a:r>
            <a:r>
              <a:rPr lang="zh-CN" altLang="en-US" b="1" dirty="0">
                <a:latin typeface="宋体" charset="-122"/>
              </a:rPr>
              <a:t>个空链域，</a:t>
            </a:r>
            <a:r>
              <a:rPr lang="en-US" altLang="zh-CN" b="1" dirty="0">
                <a:latin typeface="宋体" charset="-122"/>
              </a:rPr>
              <a:t>n-1</a:t>
            </a:r>
            <a:r>
              <a:rPr lang="zh-CN" altLang="en-US" b="1" dirty="0">
                <a:latin typeface="宋体" charset="-122"/>
              </a:rPr>
              <a:t>个指针域；</a:t>
            </a:r>
          </a:p>
          <a:p>
            <a:pPr eaLnBrk="1" hangingPunct="1">
              <a:buFontTx/>
              <a:buNone/>
            </a:pPr>
            <a:r>
              <a:rPr lang="zh-CN" altLang="en-US" b="1" dirty="0">
                <a:latin typeface="宋体" charset="-122"/>
              </a:rPr>
              <a:t> 因此</a:t>
            </a:r>
            <a:r>
              <a:rPr lang="en-US" altLang="zh-CN" b="1" dirty="0">
                <a:latin typeface="宋体" charset="-122"/>
              </a:rPr>
              <a:t>, </a:t>
            </a:r>
            <a:r>
              <a:rPr lang="zh-CN" altLang="en-US" b="1" dirty="0">
                <a:latin typeface="宋体" charset="-122"/>
              </a:rPr>
              <a:t>可用空链域来存放结点的前驱和后继信息线索二叉树就是利用</a:t>
            </a:r>
            <a:r>
              <a:rPr lang="en-US" altLang="zh-CN" b="1" dirty="0">
                <a:latin typeface="宋体" charset="-122"/>
              </a:rPr>
              <a:t>n+1</a:t>
            </a:r>
            <a:r>
              <a:rPr lang="zh-CN" altLang="en-US" b="1" dirty="0">
                <a:latin typeface="宋体" charset="-122"/>
              </a:rPr>
              <a:t>个空链域来存放结点的前驱和后继结点的信息。</a:t>
            </a:r>
          </a:p>
        </p:txBody>
      </p:sp>
    </p:spTree>
    <p:extLst>
      <p:ext uri="{BB962C8B-B14F-4D97-AF65-F5344CB8AC3E}">
        <p14:creationId xmlns:p14="http://schemas.microsoft.com/office/powerpoint/2010/main" val="893809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445302" y="444551"/>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nchor="b"/>
          <a:lstStyle>
            <a:lvl1pPr algn="ctr">
              <a:defRPr kumimoji="1" sz="4400">
                <a:solidFill>
                  <a:schemeClr val="tx2"/>
                </a:solidFill>
                <a:latin typeface="Times New Roman" charset="0"/>
                <a:ea typeface="宋体" charset="-122"/>
              </a:defRPr>
            </a:lvl1pPr>
            <a:lvl2pPr algn="ctr">
              <a:defRPr kumimoji="1" sz="4400">
                <a:solidFill>
                  <a:schemeClr val="tx2"/>
                </a:solidFill>
                <a:latin typeface="Times New Roman" charset="0"/>
                <a:ea typeface="宋体" charset="-122"/>
              </a:defRPr>
            </a:lvl2pPr>
            <a:lvl3pPr algn="ctr">
              <a:defRPr kumimoji="1" sz="4400">
                <a:solidFill>
                  <a:schemeClr val="tx2"/>
                </a:solidFill>
                <a:latin typeface="Times New Roman" charset="0"/>
                <a:ea typeface="宋体" charset="-122"/>
              </a:defRPr>
            </a:lvl3pPr>
            <a:lvl4pPr algn="ctr">
              <a:defRPr kumimoji="1" sz="4400">
                <a:solidFill>
                  <a:schemeClr val="tx2"/>
                </a:solidFill>
                <a:latin typeface="Times New Roman" charset="0"/>
                <a:ea typeface="宋体" charset="-122"/>
              </a:defRPr>
            </a:lvl4pPr>
            <a:lvl5pPr algn="ctr">
              <a:defRPr kumimoji="1" sz="4400">
                <a:solidFill>
                  <a:schemeClr val="tx2"/>
                </a:solidFill>
                <a:latin typeface="Times New Roman" charset="0"/>
                <a:ea typeface="宋体" charset="-122"/>
              </a:defRPr>
            </a:lvl5pPr>
            <a:lvl6pPr marL="457200" algn="ctr" fontAlgn="base">
              <a:spcBef>
                <a:spcPct val="0"/>
              </a:spcBef>
              <a:spcAft>
                <a:spcPct val="0"/>
              </a:spcAft>
              <a:defRPr kumimoji="1" sz="4400">
                <a:solidFill>
                  <a:schemeClr val="tx2"/>
                </a:solidFill>
                <a:latin typeface="Times New Roman" charset="0"/>
                <a:ea typeface="宋体" charset="-122"/>
              </a:defRPr>
            </a:lvl6pPr>
            <a:lvl7pPr marL="914400" algn="ctr" fontAlgn="base">
              <a:spcBef>
                <a:spcPct val="0"/>
              </a:spcBef>
              <a:spcAft>
                <a:spcPct val="0"/>
              </a:spcAft>
              <a:defRPr kumimoji="1" sz="4400">
                <a:solidFill>
                  <a:schemeClr val="tx2"/>
                </a:solidFill>
                <a:latin typeface="Times New Roman" charset="0"/>
                <a:ea typeface="宋体" charset="-122"/>
              </a:defRPr>
            </a:lvl7pPr>
            <a:lvl8pPr marL="1371600" algn="ctr" fontAlgn="base">
              <a:spcBef>
                <a:spcPct val="0"/>
              </a:spcBef>
              <a:spcAft>
                <a:spcPct val="0"/>
              </a:spcAft>
              <a:defRPr kumimoji="1" sz="4400">
                <a:solidFill>
                  <a:schemeClr val="tx2"/>
                </a:solidFill>
                <a:latin typeface="Times New Roman" charset="0"/>
                <a:ea typeface="宋体" charset="-122"/>
              </a:defRPr>
            </a:lvl8pPr>
            <a:lvl9pPr marL="1828800" algn="ctr" fontAlgn="base">
              <a:spcBef>
                <a:spcPct val="0"/>
              </a:spcBef>
              <a:spcAft>
                <a:spcPct val="0"/>
              </a:spcAft>
              <a:defRPr kumimoji="1" sz="4400">
                <a:solidFill>
                  <a:schemeClr val="tx2"/>
                </a:solidFill>
                <a:latin typeface="Times New Roman" charset="0"/>
                <a:ea typeface="宋体" charset="-122"/>
              </a:defRPr>
            </a:lvl9pPr>
          </a:lstStyle>
          <a:p>
            <a:pPr algn="l" eaLnBrk="1" hangingPunct="1"/>
            <a:r>
              <a:rPr lang="en-US" altLang="zh-CN" sz="4000" b="1" dirty="0">
                <a:effectLst>
                  <a:outerShdw blurRad="38100" dist="38100" dir="2700000" algn="tl">
                    <a:srgbClr val="FFFFFF"/>
                  </a:outerShdw>
                </a:effectLst>
              </a:rPr>
              <a:t>6.3.2  </a:t>
            </a:r>
            <a:r>
              <a:rPr lang="zh-CN" altLang="en-US" sz="4000" b="1" dirty="0">
                <a:effectLst>
                  <a:outerShdw blurRad="38100" dist="38100" dir="2700000" algn="tl">
                    <a:srgbClr val="FFFFFF"/>
                  </a:outerShdw>
                </a:effectLst>
              </a:rPr>
              <a:t>线索二叉树</a:t>
            </a:r>
            <a:endParaRPr lang="zh-CN" altLang="en-US" sz="4000" dirty="0"/>
          </a:p>
        </p:txBody>
      </p:sp>
      <p:sp>
        <p:nvSpPr>
          <p:cNvPr id="45059" name="Rectangle 3"/>
          <p:cNvSpPr>
            <a:spLocks noChangeArrowheads="1"/>
          </p:cNvSpPr>
          <p:nvPr/>
        </p:nvSpPr>
        <p:spPr bwMode="auto">
          <a:xfrm>
            <a:off x="1257300" y="1327176"/>
            <a:ext cx="7848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lvl1pPr marL="342900" indent="-342900">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fontAlgn="base">
              <a:spcBef>
                <a:spcPct val="20000"/>
              </a:spcBef>
              <a:spcAft>
                <a:spcPct val="0"/>
              </a:spcAft>
              <a:buChar char="»"/>
              <a:defRPr kumimoji="1" sz="2000">
                <a:solidFill>
                  <a:schemeClr val="tx1"/>
                </a:solidFill>
                <a:latin typeface="Times New Roman" charset="0"/>
                <a:ea typeface="宋体" charset="-122"/>
              </a:defRPr>
            </a:lvl6pPr>
            <a:lvl7pPr marL="2971800" indent="-228600" fontAlgn="base">
              <a:spcBef>
                <a:spcPct val="20000"/>
              </a:spcBef>
              <a:spcAft>
                <a:spcPct val="0"/>
              </a:spcAft>
              <a:buChar char="»"/>
              <a:defRPr kumimoji="1" sz="2000">
                <a:solidFill>
                  <a:schemeClr val="tx1"/>
                </a:solidFill>
                <a:latin typeface="Times New Roman" charset="0"/>
                <a:ea typeface="宋体" charset="-122"/>
              </a:defRPr>
            </a:lvl7pPr>
            <a:lvl8pPr marL="3429000" indent="-228600" fontAlgn="base">
              <a:spcBef>
                <a:spcPct val="20000"/>
              </a:spcBef>
              <a:spcAft>
                <a:spcPct val="0"/>
              </a:spcAft>
              <a:buChar char="»"/>
              <a:defRPr kumimoji="1" sz="2000">
                <a:solidFill>
                  <a:schemeClr val="tx1"/>
                </a:solidFill>
                <a:latin typeface="Times New Roman" charset="0"/>
                <a:ea typeface="宋体" charset="-122"/>
              </a:defRPr>
            </a:lvl8pPr>
            <a:lvl9pPr marL="3886200" indent="-228600" fontAlgn="base">
              <a:spcBef>
                <a:spcPct val="20000"/>
              </a:spcBef>
              <a:spcAft>
                <a:spcPct val="0"/>
              </a:spcAft>
              <a:buChar char="»"/>
              <a:defRPr kumimoji="1" sz="2000">
                <a:solidFill>
                  <a:schemeClr val="tx1"/>
                </a:solidFill>
                <a:latin typeface="Times New Roman" charset="0"/>
                <a:ea typeface="宋体" charset="-122"/>
              </a:defRPr>
            </a:lvl9pPr>
          </a:lstStyle>
          <a:p>
            <a:pPr>
              <a:buNone/>
            </a:pPr>
            <a:r>
              <a:rPr lang="zh-CN" altLang="en-US" b="1" dirty="0">
                <a:latin typeface="宋体" charset="-122"/>
              </a:rPr>
              <a:t>结点结构：在二叉链表中增加 </a:t>
            </a:r>
            <a:r>
              <a:rPr lang="en-US" altLang="zh-CN" b="1" dirty="0" err="1">
                <a:latin typeface="宋体" charset="-122"/>
              </a:rPr>
              <a:t>LTag</a:t>
            </a:r>
            <a:r>
              <a:rPr lang="en-US" altLang="zh-CN" b="1" dirty="0">
                <a:latin typeface="宋体" charset="-122"/>
              </a:rPr>
              <a:t> </a:t>
            </a:r>
            <a:r>
              <a:rPr lang="zh-CN" altLang="en-US" b="1" dirty="0">
                <a:latin typeface="宋体" charset="-122"/>
              </a:rPr>
              <a:t>和 </a:t>
            </a:r>
            <a:r>
              <a:rPr lang="en-US" altLang="zh-CN" b="1" dirty="0" err="1">
                <a:latin typeface="宋体" charset="-122"/>
              </a:rPr>
              <a:t>RTag</a:t>
            </a:r>
            <a:r>
              <a:rPr lang="en-US" altLang="zh-CN" b="1" dirty="0">
                <a:latin typeface="宋体" charset="-122"/>
              </a:rPr>
              <a:t> </a:t>
            </a:r>
            <a:r>
              <a:rPr lang="zh-CN" altLang="en-US" b="1" dirty="0">
                <a:latin typeface="宋体" charset="-122"/>
              </a:rPr>
              <a:t>两个标志域</a:t>
            </a:r>
            <a:endParaRPr lang="zh-CN" altLang="en-US" sz="3600" b="1" dirty="0">
              <a:latin typeface="宋体" charset="-122"/>
            </a:endParaRPr>
          </a:p>
        </p:txBody>
      </p:sp>
      <p:grpSp>
        <p:nvGrpSpPr>
          <p:cNvPr id="45060" name="Group 4"/>
          <p:cNvGrpSpPr>
            <a:grpSpLocks/>
          </p:cNvGrpSpPr>
          <p:nvPr/>
        </p:nvGrpSpPr>
        <p:grpSpPr bwMode="auto">
          <a:xfrm>
            <a:off x="2615726" y="2923903"/>
            <a:ext cx="5653188" cy="692150"/>
            <a:chOff x="720" y="2038"/>
            <a:chExt cx="3168" cy="436"/>
          </a:xfrm>
        </p:grpSpPr>
        <p:grpSp>
          <p:nvGrpSpPr>
            <p:cNvPr id="45061" name="Group 5"/>
            <p:cNvGrpSpPr>
              <a:grpSpLocks/>
            </p:cNvGrpSpPr>
            <p:nvPr/>
          </p:nvGrpSpPr>
          <p:grpSpPr bwMode="auto">
            <a:xfrm>
              <a:off x="720" y="2038"/>
              <a:ext cx="3168" cy="436"/>
              <a:chOff x="720" y="2038"/>
              <a:chExt cx="3168" cy="436"/>
            </a:xfrm>
          </p:grpSpPr>
          <p:sp>
            <p:nvSpPr>
              <p:cNvPr id="45062" name="Rectangle 6"/>
              <p:cNvSpPr>
                <a:spLocks noChangeArrowheads="1"/>
              </p:cNvSpPr>
              <p:nvPr/>
            </p:nvSpPr>
            <p:spPr bwMode="auto">
              <a:xfrm>
                <a:off x="720" y="2042"/>
                <a:ext cx="3168" cy="43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063" name="Line 7"/>
              <p:cNvSpPr>
                <a:spLocks noChangeShapeType="1"/>
              </p:cNvSpPr>
              <p:nvPr/>
            </p:nvSpPr>
            <p:spPr bwMode="auto">
              <a:xfrm>
                <a:off x="1378" y="203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064" name="Line 8"/>
              <p:cNvSpPr>
                <a:spLocks noChangeShapeType="1"/>
              </p:cNvSpPr>
              <p:nvPr/>
            </p:nvSpPr>
            <p:spPr bwMode="auto">
              <a:xfrm>
                <a:off x="2029" y="203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065" name="Line 9"/>
              <p:cNvSpPr>
                <a:spLocks noChangeShapeType="1"/>
              </p:cNvSpPr>
              <p:nvPr/>
            </p:nvSpPr>
            <p:spPr bwMode="auto">
              <a:xfrm>
                <a:off x="2663" y="203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066" name="Line 10"/>
              <p:cNvSpPr>
                <a:spLocks noChangeShapeType="1"/>
              </p:cNvSpPr>
              <p:nvPr/>
            </p:nvSpPr>
            <p:spPr bwMode="auto">
              <a:xfrm>
                <a:off x="3247" y="203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45067" name="Text Box 11"/>
            <p:cNvSpPr txBox="1">
              <a:spLocks noChangeArrowheads="1"/>
            </p:cNvSpPr>
            <p:nvPr/>
          </p:nvSpPr>
          <p:spPr bwMode="auto">
            <a:xfrm>
              <a:off x="720" y="2090"/>
              <a:ext cx="31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sz="2800" dirty="0"/>
                <a:t> </a:t>
              </a:r>
              <a:r>
                <a:rPr lang="en-US" altLang="zh-CN" sz="2800" dirty="0" err="1">
                  <a:latin typeface="Times New Roman" charset="0"/>
                  <a:ea typeface="Times New Roman" charset="0"/>
                  <a:cs typeface="Times New Roman" charset="0"/>
                </a:rPr>
                <a:t>lchild</a:t>
              </a:r>
              <a:r>
                <a:rPr lang="en-US" altLang="zh-CN" sz="2800" dirty="0">
                  <a:latin typeface="Times New Roman" charset="0"/>
                  <a:ea typeface="Times New Roman" charset="0"/>
                  <a:cs typeface="Times New Roman" charset="0"/>
                </a:rPr>
                <a:t>    </a:t>
              </a:r>
              <a:r>
                <a:rPr lang="en-US" altLang="zh-CN" sz="2800" dirty="0" err="1">
                  <a:latin typeface="Times New Roman" charset="0"/>
                  <a:ea typeface="Times New Roman" charset="0"/>
                  <a:cs typeface="Times New Roman" charset="0"/>
                </a:rPr>
                <a:t>LTag</a:t>
              </a:r>
              <a:r>
                <a:rPr lang="en-US" altLang="zh-CN" sz="2800" dirty="0">
                  <a:latin typeface="Times New Roman" charset="0"/>
                  <a:ea typeface="Times New Roman" charset="0"/>
                  <a:cs typeface="Times New Roman" charset="0"/>
                </a:rPr>
                <a:t>    data      </a:t>
              </a:r>
              <a:r>
                <a:rPr lang="en-US" altLang="zh-CN" sz="2800" dirty="0" err="1">
                  <a:latin typeface="Times New Roman" charset="0"/>
                  <a:ea typeface="Times New Roman" charset="0"/>
                  <a:cs typeface="Times New Roman" charset="0"/>
                </a:rPr>
                <a:t>RTag</a:t>
              </a:r>
              <a:r>
                <a:rPr lang="en-US" altLang="zh-CN" sz="2800" dirty="0">
                  <a:latin typeface="Times New Roman" charset="0"/>
                  <a:ea typeface="Times New Roman" charset="0"/>
                  <a:cs typeface="Times New Roman" charset="0"/>
                </a:rPr>
                <a:t>    </a:t>
              </a:r>
              <a:r>
                <a:rPr lang="en-US" altLang="zh-CN" sz="2800" dirty="0" err="1">
                  <a:latin typeface="Times New Roman" charset="0"/>
                  <a:ea typeface="Times New Roman" charset="0"/>
                  <a:cs typeface="Times New Roman" charset="0"/>
                </a:rPr>
                <a:t>rchild</a:t>
              </a:r>
              <a:endParaRPr lang="en-US" altLang="zh-CN" sz="2800" dirty="0">
                <a:latin typeface="Times New Roman" charset="0"/>
                <a:ea typeface="Times New Roman" charset="0"/>
                <a:cs typeface="Times New Roman" charset="0"/>
              </a:endParaRPr>
            </a:p>
          </p:txBody>
        </p:sp>
      </p:grpSp>
      <p:sp>
        <p:nvSpPr>
          <p:cNvPr id="45068" name="Text Box 12"/>
          <p:cNvSpPr txBox="1">
            <a:spLocks noChangeArrowheads="1"/>
          </p:cNvSpPr>
          <p:nvPr/>
        </p:nvSpPr>
        <p:spPr bwMode="auto">
          <a:xfrm>
            <a:off x="1084232" y="4209339"/>
            <a:ext cx="1351612"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30000"/>
              </a:lnSpc>
              <a:spcBef>
                <a:spcPct val="50000"/>
              </a:spcBef>
            </a:pPr>
            <a:r>
              <a:rPr lang="en-US" altLang="zh-CN" sz="2800" b="1" dirty="0" err="1">
                <a:latin typeface="宋体" charset="-122"/>
              </a:rPr>
              <a:t>LTag</a:t>
            </a:r>
            <a:r>
              <a:rPr lang="en-US" altLang="zh-CN" sz="2800" b="1" dirty="0">
                <a:latin typeface="宋体" charset="-122"/>
              </a:rPr>
              <a:t> =</a:t>
            </a:r>
            <a:endParaRPr lang="zh-CN" altLang="en-US" sz="2800" b="1" dirty="0">
              <a:latin typeface="宋体" charset="-122"/>
            </a:endParaRPr>
          </a:p>
        </p:txBody>
      </p:sp>
      <p:sp>
        <p:nvSpPr>
          <p:cNvPr id="2" name="左大括号 1"/>
          <p:cNvSpPr/>
          <p:nvPr/>
        </p:nvSpPr>
        <p:spPr bwMode="auto">
          <a:xfrm>
            <a:off x="2435844" y="4109811"/>
            <a:ext cx="352211" cy="779488"/>
          </a:xfrm>
          <a:prstGeom prst="lef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14" name="Text Box 12"/>
          <p:cNvSpPr txBox="1">
            <a:spLocks noChangeArrowheads="1"/>
          </p:cNvSpPr>
          <p:nvPr/>
        </p:nvSpPr>
        <p:spPr bwMode="auto">
          <a:xfrm>
            <a:off x="2901846" y="3823290"/>
            <a:ext cx="6315856"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30000"/>
              </a:lnSpc>
              <a:spcBef>
                <a:spcPct val="50000"/>
              </a:spcBef>
            </a:pPr>
            <a:r>
              <a:rPr lang="en-US" altLang="zh-CN" sz="2800" b="1" dirty="0">
                <a:latin typeface="宋体" charset="-122"/>
              </a:rPr>
              <a:t>0  </a:t>
            </a:r>
            <a:r>
              <a:rPr lang="en-US" altLang="zh-CN" sz="2800" b="1" dirty="0" err="1">
                <a:latin typeface="宋体" charset="-122"/>
              </a:rPr>
              <a:t>lchild</a:t>
            </a:r>
            <a:r>
              <a:rPr lang="zh-CN" altLang="en-US" sz="2800" b="1" dirty="0">
                <a:latin typeface="宋体" charset="-122"/>
              </a:rPr>
              <a:t>域指示结点的左孩子</a:t>
            </a:r>
          </a:p>
        </p:txBody>
      </p:sp>
      <p:sp>
        <p:nvSpPr>
          <p:cNvPr id="15" name="Text Box 12"/>
          <p:cNvSpPr txBox="1">
            <a:spLocks noChangeArrowheads="1"/>
          </p:cNvSpPr>
          <p:nvPr/>
        </p:nvSpPr>
        <p:spPr bwMode="auto">
          <a:xfrm>
            <a:off x="2925015" y="4535582"/>
            <a:ext cx="6315856"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30000"/>
              </a:lnSpc>
              <a:spcBef>
                <a:spcPct val="50000"/>
              </a:spcBef>
            </a:pPr>
            <a:r>
              <a:rPr lang="en-US" altLang="zh-CN" sz="2800" b="1" dirty="0">
                <a:latin typeface="宋体" charset="-122"/>
              </a:rPr>
              <a:t>1  </a:t>
            </a:r>
            <a:r>
              <a:rPr lang="en-US" altLang="zh-CN" sz="2800" b="1" dirty="0" err="1">
                <a:latin typeface="宋体" charset="-122"/>
              </a:rPr>
              <a:t>lchild</a:t>
            </a:r>
            <a:r>
              <a:rPr lang="zh-CN" altLang="en-US" sz="2800" b="1" dirty="0">
                <a:latin typeface="宋体" charset="-122"/>
              </a:rPr>
              <a:t>域指示结点的前驱</a:t>
            </a:r>
          </a:p>
        </p:txBody>
      </p:sp>
      <p:sp>
        <p:nvSpPr>
          <p:cNvPr id="16" name="Text Box 12"/>
          <p:cNvSpPr txBox="1">
            <a:spLocks noChangeArrowheads="1"/>
          </p:cNvSpPr>
          <p:nvPr/>
        </p:nvSpPr>
        <p:spPr bwMode="auto">
          <a:xfrm>
            <a:off x="1084232" y="5665145"/>
            <a:ext cx="1351612"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30000"/>
              </a:lnSpc>
              <a:spcBef>
                <a:spcPct val="50000"/>
              </a:spcBef>
            </a:pPr>
            <a:r>
              <a:rPr lang="en-US" altLang="zh-CN" sz="2800" b="1" dirty="0" err="1">
                <a:latin typeface="宋体" charset="-122"/>
              </a:rPr>
              <a:t>RTag</a:t>
            </a:r>
            <a:r>
              <a:rPr lang="en-US" altLang="zh-CN" sz="2800" b="1" dirty="0">
                <a:latin typeface="宋体" charset="-122"/>
              </a:rPr>
              <a:t> =</a:t>
            </a:r>
            <a:endParaRPr lang="zh-CN" altLang="en-US" sz="2800" b="1" dirty="0">
              <a:latin typeface="宋体" charset="-122"/>
            </a:endParaRPr>
          </a:p>
        </p:txBody>
      </p:sp>
      <p:sp>
        <p:nvSpPr>
          <p:cNvPr id="17" name="左大括号 16"/>
          <p:cNvSpPr/>
          <p:nvPr/>
        </p:nvSpPr>
        <p:spPr bwMode="auto">
          <a:xfrm>
            <a:off x="2435844" y="5565617"/>
            <a:ext cx="352211" cy="779488"/>
          </a:xfrm>
          <a:prstGeom prst="lef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18" name="Text Box 12"/>
          <p:cNvSpPr txBox="1">
            <a:spLocks noChangeArrowheads="1"/>
          </p:cNvSpPr>
          <p:nvPr/>
        </p:nvSpPr>
        <p:spPr bwMode="auto">
          <a:xfrm>
            <a:off x="2901846" y="5279096"/>
            <a:ext cx="6315856"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30000"/>
              </a:lnSpc>
              <a:spcBef>
                <a:spcPct val="50000"/>
              </a:spcBef>
            </a:pPr>
            <a:r>
              <a:rPr lang="en-US" altLang="zh-CN" sz="2800" b="1" dirty="0">
                <a:latin typeface="宋体" charset="-122"/>
              </a:rPr>
              <a:t>0  </a:t>
            </a:r>
            <a:r>
              <a:rPr lang="en-US" altLang="zh-CN" sz="2800" b="1" dirty="0" err="1">
                <a:latin typeface="宋体" charset="-122"/>
              </a:rPr>
              <a:t>rchild</a:t>
            </a:r>
            <a:r>
              <a:rPr lang="zh-CN" altLang="en-US" sz="2800" b="1" dirty="0">
                <a:latin typeface="宋体" charset="-122"/>
              </a:rPr>
              <a:t>域指示结点的右孩子</a:t>
            </a:r>
          </a:p>
        </p:txBody>
      </p:sp>
      <p:sp>
        <p:nvSpPr>
          <p:cNvPr id="19" name="Text Box 12"/>
          <p:cNvSpPr txBox="1">
            <a:spLocks noChangeArrowheads="1"/>
          </p:cNvSpPr>
          <p:nvPr/>
        </p:nvSpPr>
        <p:spPr bwMode="auto">
          <a:xfrm>
            <a:off x="2925015" y="5991388"/>
            <a:ext cx="6315856"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30000"/>
              </a:lnSpc>
              <a:spcBef>
                <a:spcPct val="50000"/>
              </a:spcBef>
            </a:pPr>
            <a:r>
              <a:rPr lang="en-US" altLang="zh-CN" sz="2800" b="1" dirty="0">
                <a:latin typeface="宋体" charset="-122"/>
              </a:rPr>
              <a:t>1  </a:t>
            </a:r>
            <a:r>
              <a:rPr lang="en-US" altLang="zh-CN" sz="2800" b="1" dirty="0" err="1">
                <a:latin typeface="宋体" charset="-122"/>
              </a:rPr>
              <a:t>rchild</a:t>
            </a:r>
            <a:r>
              <a:rPr lang="zh-CN" altLang="en-US" sz="2800" b="1" dirty="0">
                <a:latin typeface="宋体" charset="-122"/>
              </a:rPr>
              <a:t>域指示结点的后继</a:t>
            </a:r>
          </a:p>
        </p:txBody>
      </p:sp>
    </p:spTree>
    <p:extLst>
      <p:ext uri="{BB962C8B-B14F-4D97-AF65-F5344CB8AC3E}">
        <p14:creationId xmlns:p14="http://schemas.microsoft.com/office/powerpoint/2010/main" val="380293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a:extLst>
              <a:ext uri="{FF2B5EF4-FFF2-40B4-BE49-F238E27FC236}">
                <a16:creationId xmlns:a16="http://schemas.microsoft.com/office/drawing/2014/main" xmlns="" id="{73357E05-A65A-44BB-8D0A-4FE193B94723}"/>
              </a:ext>
            </a:extLst>
          </p:cNvPr>
          <p:cNvSpPr txBox="1">
            <a:spLocks noChangeArrowheads="1"/>
          </p:cNvSpPr>
          <p:nvPr/>
        </p:nvSpPr>
        <p:spPr bwMode="auto">
          <a:xfrm>
            <a:off x="556589" y="1183687"/>
            <a:ext cx="2749471" cy="768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4000">
                <a:solidFill>
                  <a:schemeClr val="tx2"/>
                </a:solidFill>
                <a:ea typeface="楷体_GB2312" pitchFamily="49" charset="-122"/>
              </a:rPr>
              <a:t>线性结构：</a:t>
            </a:r>
            <a:endParaRPr lang="zh-CN" altLang="en-US" sz="3600" b="0">
              <a:solidFill>
                <a:schemeClr val="tx2"/>
              </a:solidFill>
              <a:ea typeface="楷体_GB2312" pitchFamily="49" charset="-122"/>
            </a:endParaRPr>
          </a:p>
        </p:txBody>
      </p:sp>
      <p:sp>
        <p:nvSpPr>
          <p:cNvPr id="257028" name="Text Box 4">
            <a:extLst>
              <a:ext uri="{FF2B5EF4-FFF2-40B4-BE49-F238E27FC236}">
                <a16:creationId xmlns:a16="http://schemas.microsoft.com/office/drawing/2014/main" xmlns="" id="{18D8A8AE-891D-4620-BFB3-0C4EFB8922EF}"/>
              </a:ext>
            </a:extLst>
          </p:cNvPr>
          <p:cNvSpPr txBox="1">
            <a:spLocks noChangeArrowheads="1"/>
          </p:cNvSpPr>
          <p:nvPr/>
        </p:nvSpPr>
        <p:spPr bwMode="auto">
          <a:xfrm>
            <a:off x="454772" y="1959488"/>
            <a:ext cx="6768905" cy="1599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457200" indent="-457200" eaLnBrk="1" hangingPunct="1">
              <a:lnSpc>
                <a:spcPct val="120000"/>
              </a:lnSpc>
              <a:buFont typeface="Wingdings" panose="05000000000000000000" pitchFamily="2" charset="2"/>
              <a:buChar char="Ø"/>
            </a:pPr>
            <a:r>
              <a:rPr lang="zh-CN" altLang="en-US" sz="2800" b="0">
                <a:ea typeface="楷体_GB2312" pitchFamily="49" charset="-122"/>
              </a:rPr>
              <a:t>第一个结点，无前驱</a:t>
            </a:r>
            <a:endParaRPr lang="en-US" altLang="zh-CN" sz="2800" b="0">
              <a:ea typeface="楷体_GB2312" pitchFamily="49" charset="-122"/>
            </a:endParaRPr>
          </a:p>
          <a:p>
            <a:pPr marL="457200" indent="-457200" eaLnBrk="1" hangingPunct="1">
              <a:lnSpc>
                <a:spcPct val="120000"/>
              </a:lnSpc>
              <a:buFont typeface="Wingdings" panose="05000000000000000000" pitchFamily="2" charset="2"/>
              <a:buChar char="Ø"/>
            </a:pPr>
            <a:r>
              <a:rPr lang="zh-CN" altLang="en-US" sz="2800" b="0">
                <a:ea typeface="楷体_GB2312" pitchFamily="49" charset="-122"/>
              </a:rPr>
              <a:t>最后一个结点，无后继</a:t>
            </a:r>
            <a:endParaRPr lang="en-US" altLang="zh-CN" sz="2800" b="0">
              <a:ea typeface="楷体_GB2312" pitchFamily="49" charset="-122"/>
            </a:endParaRPr>
          </a:p>
          <a:p>
            <a:pPr marL="457200" indent="-457200" eaLnBrk="1" hangingPunct="1">
              <a:lnSpc>
                <a:spcPct val="120000"/>
              </a:lnSpc>
              <a:buFont typeface="Wingdings" panose="05000000000000000000" pitchFamily="2" charset="2"/>
              <a:buChar char="Ø"/>
            </a:pPr>
            <a:r>
              <a:rPr lang="zh-CN" altLang="en-US" sz="2800" b="0">
                <a:ea typeface="楷体_GB2312" pitchFamily="49" charset="-122"/>
              </a:rPr>
              <a:t>其他结点有且只有</a:t>
            </a:r>
            <a:r>
              <a:rPr lang="zh-CN" altLang="en-US" sz="2800" b="0">
                <a:solidFill>
                  <a:srgbClr val="FF0000"/>
                </a:solidFill>
                <a:ea typeface="楷体_GB2312" pitchFamily="49" charset="-122"/>
              </a:rPr>
              <a:t>一个前驱，一个后继</a:t>
            </a:r>
          </a:p>
        </p:txBody>
      </p:sp>
      <p:sp>
        <p:nvSpPr>
          <p:cNvPr id="257029" name="Oval 5">
            <a:extLst>
              <a:ext uri="{FF2B5EF4-FFF2-40B4-BE49-F238E27FC236}">
                <a16:creationId xmlns:a16="http://schemas.microsoft.com/office/drawing/2014/main" xmlns="" id="{64F20386-D0E8-4F90-92FB-38DD44514197}"/>
              </a:ext>
            </a:extLst>
          </p:cNvPr>
          <p:cNvSpPr>
            <a:spLocks noChangeArrowheads="1"/>
          </p:cNvSpPr>
          <p:nvPr/>
        </p:nvSpPr>
        <p:spPr bwMode="auto">
          <a:xfrm>
            <a:off x="9220200" y="1602786"/>
            <a:ext cx="533400" cy="381000"/>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dirty="0">
                <a:solidFill>
                  <a:srgbClr val="FF0000"/>
                </a:solidFill>
              </a:rPr>
              <a:t>A</a:t>
            </a:r>
            <a:endParaRPr lang="en-US" altLang="zh-CN" sz="2400" b="0" dirty="0"/>
          </a:p>
        </p:txBody>
      </p:sp>
      <p:grpSp>
        <p:nvGrpSpPr>
          <p:cNvPr id="2" name="Group 8">
            <a:extLst>
              <a:ext uri="{FF2B5EF4-FFF2-40B4-BE49-F238E27FC236}">
                <a16:creationId xmlns:a16="http://schemas.microsoft.com/office/drawing/2014/main" xmlns="" id="{73C406CD-244A-489C-A81D-A858D7998A19}"/>
              </a:ext>
            </a:extLst>
          </p:cNvPr>
          <p:cNvGrpSpPr>
            <a:grpSpLocks/>
          </p:cNvGrpSpPr>
          <p:nvPr/>
        </p:nvGrpSpPr>
        <p:grpSpPr bwMode="auto">
          <a:xfrm>
            <a:off x="7391400" y="2517186"/>
            <a:ext cx="2057400" cy="1676400"/>
            <a:chOff x="2880" y="816"/>
            <a:chExt cx="1296" cy="1056"/>
          </a:xfrm>
        </p:grpSpPr>
        <p:sp>
          <p:nvSpPr>
            <p:cNvPr id="7195" name="Oval 9">
              <a:extLst>
                <a:ext uri="{FF2B5EF4-FFF2-40B4-BE49-F238E27FC236}">
                  <a16:creationId xmlns:a16="http://schemas.microsoft.com/office/drawing/2014/main" xmlns="" id="{0A3E2D6F-8EFD-4469-81A0-AB6AB6C44784}"/>
                </a:ext>
              </a:extLst>
            </p:cNvPr>
            <p:cNvSpPr>
              <a:spLocks noChangeArrowheads="1"/>
            </p:cNvSpPr>
            <p:nvPr/>
          </p:nvSpPr>
          <p:spPr bwMode="auto">
            <a:xfrm>
              <a:off x="3264" y="816"/>
              <a:ext cx="288"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dirty="0">
                  <a:solidFill>
                    <a:srgbClr val="9C4E00"/>
                  </a:solidFill>
                </a:rPr>
                <a:t>B</a:t>
              </a:r>
              <a:endParaRPr lang="en-US" altLang="zh-CN" sz="2400" b="0" dirty="0"/>
            </a:p>
          </p:txBody>
        </p:sp>
        <p:sp>
          <p:nvSpPr>
            <p:cNvPr id="7196" name="Oval 10">
              <a:extLst>
                <a:ext uri="{FF2B5EF4-FFF2-40B4-BE49-F238E27FC236}">
                  <a16:creationId xmlns:a16="http://schemas.microsoft.com/office/drawing/2014/main" xmlns="" id="{B98B4C24-1C99-4280-BA61-5FE4EAE4B617}"/>
                </a:ext>
              </a:extLst>
            </p:cNvPr>
            <p:cNvSpPr>
              <a:spLocks noChangeArrowheads="1"/>
            </p:cNvSpPr>
            <p:nvPr/>
          </p:nvSpPr>
          <p:spPr bwMode="auto">
            <a:xfrm>
              <a:off x="2880" y="1248"/>
              <a:ext cx="288"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9C4E00"/>
                  </a:solidFill>
                </a:rPr>
                <a:t>E</a:t>
              </a:r>
              <a:endParaRPr lang="en-US" altLang="zh-CN" sz="2400" b="0"/>
            </a:p>
          </p:txBody>
        </p:sp>
        <p:sp>
          <p:nvSpPr>
            <p:cNvPr id="7197" name="Oval 11">
              <a:extLst>
                <a:ext uri="{FF2B5EF4-FFF2-40B4-BE49-F238E27FC236}">
                  <a16:creationId xmlns:a16="http://schemas.microsoft.com/office/drawing/2014/main" xmlns="" id="{3AEE990B-559B-4D89-9431-ECBAA5BD3B31}"/>
                </a:ext>
              </a:extLst>
            </p:cNvPr>
            <p:cNvSpPr>
              <a:spLocks noChangeArrowheads="1"/>
            </p:cNvSpPr>
            <p:nvPr/>
          </p:nvSpPr>
          <p:spPr bwMode="auto">
            <a:xfrm>
              <a:off x="3552" y="1248"/>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dirty="0">
                  <a:solidFill>
                    <a:srgbClr val="9C4E00"/>
                  </a:solidFill>
                </a:rPr>
                <a:t>F</a:t>
              </a:r>
              <a:endParaRPr lang="en-US" altLang="zh-CN" sz="2400" b="0" dirty="0"/>
            </a:p>
          </p:txBody>
        </p:sp>
        <p:sp>
          <p:nvSpPr>
            <p:cNvPr id="7198" name="Oval 12">
              <a:extLst>
                <a:ext uri="{FF2B5EF4-FFF2-40B4-BE49-F238E27FC236}">
                  <a16:creationId xmlns:a16="http://schemas.microsoft.com/office/drawing/2014/main" xmlns="" id="{62180278-5FCA-46A1-B757-61000C6330CE}"/>
                </a:ext>
              </a:extLst>
            </p:cNvPr>
            <p:cNvSpPr>
              <a:spLocks noChangeArrowheads="1"/>
            </p:cNvSpPr>
            <p:nvPr/>
          </p:nvSpPr>
          <p:spPr bwMode="auto">
            <a:xfrm>
              <a:off x="3216" y="1680"/>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9C4E00"/>
                  </a:solidFill>
                </a:rPr>
                <a:t>K</a:t>
              </a:r>
              <a:endParaRPr lang="en-US" altLang="zh-CN" sz="2400" b="0"/>
            </a:p>
          </p:txBody>
        </p:sp>
        <p:sp>
          <p:nvSpPr>
            <p:cNvPr id="7199" name="Oval 13">
              <a:extLst>
                <a:ext uri="{FF2B5EF4-FFF2-40B4-BE49-F238E27FC236}">
                  <a16:creationId xmlns:a16="http://schemas.microsoft.com/office/drawing/2014/main" xmlns="" id="{86F02C02-C56F-455E-ACAA-E81318352C81}"/>
                </a:ext>
              </a:extLst>
            </p:cNvPr>
            <p:cNvSpPr>
              <a:spLocks noChangeArrowheads="1"/>
            </p:cNvSpPr>
            <p:nvPr/>
          </p:nvSpPr>
          <p:spPr bwMode="auto">
            <a:xfrm>
              <a:off x="3840" y="1680"/>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9C4E00"/>
                  </a:solidFill>
                </a:rPr>
                <a:t>L</a:t>
              </a:r>
              <a:endParaRPr lang="en-US" altLang="zh-CN" sz="2400" b="0"/>
            </a:p>
          </p:txBody>
        </p:sp>
        <p:sp>
          <p:nvSpPr>
            <p:cNvPr id="7200" name="Line 14">
              <a:extLst>
                <a:ext uri="{FF2B5EF4-FFF2-40B4-BE49-F238E27FC236}">
                  <a16:creationId xmlns:a16="http://schemas.microsoft.com/office/drawing/2014/main" xmlns="" id="{1C6BDE50-BDE8-46BD-8A02-0872041DA5E6}"/>
                </a:ext>
              </a:extLst>
            </p:cNvPr>
            <p:cNvSpPr>
              <a:spLocks noChangeShapeType="1"/>
            </p:cNvSpPr>
            <p:nvPr/>
          </p:nvSpPr>
          <p:spPr bwMode="auto">
            <a:xfrm flipH="1">
              <a:off x="3024" y="912"/>
              <a:ext cx="24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1" name="Line 15">
              <a:extLst>
                <a:ext uri="{FF2B5EF4-FFF2-40B4-BE49-F238E27FC236}">
                  <a16:creationId xmlns:a16="http://schemas.microsoft.com/office/drawing/2014/main" xmlns="" id="{FCC34FD7-AFCB-405D-A27E-FD66B3BCDD11}"/>
                </a:ext>
              </a:extLst>
            </p:cNvPr>
            <p:cNvSpPr>
              <a:spLocks noChangeShapeType="1"/>
            </p:cNvSpPr>
            <p:nvPr/>
          </p:nvSpPr>
          <p:spPr bwMode="auto">
            <a:xfrm>
              <a:off x="3552" y="912"/>
              <a:ext cx="144"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2" name="Line 16">
              <a:extLst>
                <a:ext uri="{FF2B5EF4-FFF2-40B4-BE49-F238E27FC236}">
                  <a16:creationId xmlns:a16="http://schemas.microsoft.com/office/drawing/2014/main" xmlns="" id="{B8300E07-DF60-460E-BC5D-5C441D6ACD23}"/>
                </a:ext>
              </a:extLst>
            </p:cNvPr>
            <p:cNvSpPr>
              <a:spLocks noChangeShapeType="1"/>
            </p:cNvSpPr>
            <p:nvPr/>
          </p:nvSpPr>
          <p:spPr bwMode="auto">
            <a:xfrm flipH="1">
              <a:off x="3360" y="1344"/>
              <a:ext cx="192"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3" name="Line 17">
              <a:extLst>
                <a:ext uri="{FF2B5EF4-FFF2-40B4-BE49-F238E27FC236}">
                  <a16:creationId xmlns:a16="http://schemas.microsoft.com/office/drawing/2014/main" xmlns="" id="{D498642E-60D5-469E-91FA-812246AB3D0D}"/>
                </a:ext>
              </a:extLst>
            </p:cNvPr>
            <p:cNvSpPr>
              <a:spLocks noChangeShapeType="1"/>
            </p:cNvSpPr>
            <p:nvPr/>
          </p:nvSpPr>
          <p:spPr bwMode="auto">
            <a:xfrm>
              <a:off x="3888" y="1344"/>
              <a:ext cx="96"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8">
            <a:extLst>
              <a:ext uri="{FF2B5EF4-FFF2-40B4-BE49-F238E27FC236}">
                <a16:creationId xmlns:a16="http://schemas.microsoft.com/office/drawing/2014/main" xmlns="" id="{99FEC08D-0440-453A-9A67-3A7D55478CB9}"/>
              </a:ext>
            </a:extLst>
          </p:cNvPr>
          <p:cNvGrpSpPr>
            <a:grpSpLocks/>
          </p:cNvGrpSpPr>
          <p:nvPr/>
        </p:nvGrpSpPr>
        <p:grpSpPr bwMode="auto">
          <a:xfrm>
            <a:off x="9220200" y="2517186"/>
            <a:ext cx="533400" cy="990600"/>
            <a:chOff x="4032" y="816"/>
            <a:chExt cx="336" cy="624"/>
          </a:xfrm>
        </p:grpSpPr>
        <p:sp>
          <p:nvSpPr>
            <p:cNvPr id="7192" name="Oval 19">
              <a:extLst>
                <a:ext uri="{FF2B5EF4-FFF2-40B4-BE49-F238E27FC236}">
                  <a16:creationId xmlns:a16="http://schemas.microsoft.com/office/drawing/2014/main" xmlns="" id="{46AF9D86-76A8-4842-AD1F-6A8357FC85A2}"/>
                </a:ext>
              </a:extLst>
            </p:cNvPr>
            <p:cNvSpPr>
              <a:spLocks noChangeArrowheads="1"/>
            </p:cNvSpPr>
            <p:nvPr/>
          </p:nvSpPr>
          <p:spPr bwMode="auto">
            <a:xfrm>
              <a:off x="4032" y="816"/>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6600CC"/>
                  </a:solidFill>
                </a:rPr>
                <a:t>C</a:t>
              </a:r>
              <a:endParaRPr lang="en-US" altLang="zh-CN" sz="2400" b="0"/>
            </a:p>
          </p:txBody>
        </p:sp>
        <p:sp>
          <p:nvSpPr>
            <p:cNvPr id="7193" name="Oval 20">
              <a:extLst>
                <a:ext uri="{FF2B5EF4-FFF2-40B4-BE49-F238E27FC236}">
                  <a16:creationId xmlns:a16="http://schemas.microsoft.com/office/drawing/2014/main" xmlns="" id="{4204FC74-FC9B-48A9-901B-7BC20C565CBC}"/>
                </a:ext>
              </a:extLst>
            </p:cNvPr>
            <p:cNvSpPr>
              <a:spLocks noChangeArrowheads="1"/>
            </p:cNvSpPr>
            <p:nvPr/>
          </p:nvSpPr>
          <p:spPr bwMode="auto">
            <a:xfrm>
              <a:off x="4032" y="1248"/>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6600CC"/>
                  </a:solidFill>
                </a:rPr>
                <a:t>G</a:t>
              </a:r>
              <a:endParaRPr lang="en-US" altLang="zh-CN" sz="2400" b="0"/>
            </a:p>
          </p:txBody>
        </p:sp>
        <p:sp>
          <p:nvSpPr>
            <p:cNvPr id="7194" name="Line 21">
              <a:extLst>
                <a:ext uri="{FF2B5EF4-FFF2-40B4-BE49-F238E27FC236}">
                  <a16:creationId xmlns:a16="http://schemas.microsoft.com/office/drawing/2014/main" xmlns="" id="{C77B435C-975D-4B31-969B-2049B6F44C6A}"/>
                </a:ext>
              </a:extLst>
            </p:cNvPr>
            <p:cNvSpPr>
              <a:spLocks noChangeShapeType="1"/>
            </p:cNvSpPr>
            <p:nvPr/>
          </p:nvSpPr>
          <p:spPr bwMode="auto">
            <a:xfrm>
              <a:off x="4176" y="1008"/>
              <a:ext cx="0"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22">
            <a:extLst>
              <a:ext uri="{FF2B5EF4-FFF2-40B4-BE49-F238E27FC236}">
                <a16:creationId xmlns:a16="http://schemas.microsoft.com/office/drawing/2014/main" xmlns="" id="{6CD94ACD-A16A-424E-ACB9-4056DCDB8295}"/>
              </a:ext>
            </a:extLst>
          </p:cNvPr>
          <p:cNvGrpSpPr>
            <a:grpSpLocks/>
          </p:cNvGrpSpPr>
          <p:nvPr/>
        </p:nvGrpSpPr>
        <p:grpSpPr bwMode="auto">
          <a:xfrm>
            <a:off x="9906000" y="2517186"/>
            <a:ext cx="1905000" cy="1676400"/>
            <a:chOff x="4464" y="816"/>
            <a:chExt cx="1200" cy="1056"/>
          </a:xfrm>
        </p:grpSpPr>
        <p:sp>
          <p:nvSpPr>
            <p:cNvPr id="7183" name="Oval 23">
              <a:extLst>
                <a:ext uri="{FF2B5EF4-FFF2-40B4-BE49-F238E27FC236}">
                  <a16:creationId xmlns:a16="http://schemas.microsoft.com/office/drawing/2014/main" xmlns="" id="{C9BEF0ED-8103-4929-B711-132C38B949BC}"/>
                </a:ext>
              </a:extLst>
            </p:cNvPr>
            <p:cNvSpPr>
              <a:spLocks noChangeArrowheads="1"/>
            </p:cNvSpPr>
            <p:nvPr/>
          </p:nvSpPr>
          <p:spPr bwMode="auto">
            <a:xfrm>
              <a:off x="4896" y="816"/>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bg2"/>
                  </a:solidFill>
                </a:rPr>
                <a:t>D</a:t>
              </a:r>
              <a:endParaRPr lang="en-US" altLang="zh-CN" sz="2400" b="0"/>
            </a:p>
          </p:txBody>
        </p:sp>
        <p:sp>
          <p:nvSpPr>
            <p:cNvPr id="7184" name="Oval 24">
              <a:extLst>
                <a:ext uri="{FF2B5EF4-FFF2-40B4-BE49-F238E27FC236}">
                  <a16:creationId xmlns:a16="http://schemas.microsoft.com/office/drawing/2014/main" xmlns="" id="{73B44EA1-B5A1-4D23-90E6-F06DF8385308}"/>
                </a:ext>
              </a:extLst>
            </p:cNvPr>
            <p:cNvSpPr>
              <a:spLocks noChangeArrowheads="1"/>
            </p:cNvSpPr>
            <p:nvPr/>
          </p:nvSpPr>
          <p:spPr bwMode="auto">
            <a:xfrm>
              <a:off x="4464" y="1248"/>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bg2"/>
                  </a:solidFill>
                </a:rPr>
                <a:t>H</a:t>
              </a:r>
              <a:endParaRPr lang="en-US" altLang="zh-CN" sz="2400" b="0"/>
            </a:p>
          </p:txBody>
        </p:sp>
        <p:sp>
          <p:nvSpPr>
            <p:cNvPr id="7185" name="Oval 25">
              <a:extLst>
                <a:ext uri="{FF2B5EF4-FFF2-40B4-BE49-F238E27FC236}">
                  <a16:creationId xmlns:a16="http://schemas.microsoft.com/office/drawing/2014/main" xmlns="" id="{EB3625FB-4688-47A7-9E25-42DDC959F361}"/>
                </a:ext>
              </a:extLst>
            </p:cNvPr>
            <p:cNvSpPr>
              <a:spLocks noChangeArrowheads="1"/>
            </p:cNvSpPr>
            <p:nvPr/>
          </p:nvSpPr>
          <p:spPr bwMode="auto">
            <a:xfrm>
              <a:off x="4896" y="1248"/>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bg2"/>
                  </a:solidFill>
                </a:rPr>
                <a:t>I</a:t>
              </a:r>
              <a:endParaRPr lang="en-US" altLang="zh-CN" sz="2400" b="0"/>
            </a:p>
          </p:txBody>
        </p:sp>
        <p:sp>
          <p:nvSpPr>
            <p:cNvPr id="7186" name="Oval 26">
              <a:extLst>
                <a:ext uri="{FF2B5EF4-FFF2-40B4-BE49-F238E27FC236}">
                  <a16:creationId xmlns:a16="http://schemas.microsoft.com/office/drawing/2014/main" xmlns="" id="{2962F507-2F37-4E48-909B-5BAC1BCFDA01}"/>
                </a:ext>
              </a:extLst>
            </p:cNvPr>
            <p:cNvSpPr>
              <a:spLocks noChangeArrowheads="1"/>
            </p:cNvSpPr>
            <p:nvPr/>
          </p:nvSpPr>
          <p:spPr bwMode="auto">
            <a:xfrm>
              <a:off x="5328" y="1248"/>
              <a:ext cx="288"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bg2"/>
                  </a:solidFill>
                </a:rPr>
                <a:t>J</a:t>
              </a:r>
              <a:endParaRPr lang="en-US" altLang="zh-CN" sz="2400" b="0"/>
            </a:p>
          </p:txBody>
        </p:sp>
        <p:sp>
          <p:nvSpPr>
            <p:cNvPr id="7187" name="Oval 27">
              <a:extLst>
                <a:ext uri="{FF2B5EF4-FFF2-40B4-BE49-F238E27FC236}">
                  <a16:creationId xmlns:a16="http://schemas.microsoft.com/office/drawing/2014/main" xmlns="" id="{D191E7C1-77F8-41DD-B20A-D46BA98DB9B9}"/>
                </a:ext>
              </a:extLst>
            </p:cNvPr>
            <p:cNvSpPr>
              <a:spLocks noChangeArrowheads="1"/>
            </p:cNvSpPr>
            <p:nvPr/>
          </p:nvSpPr>
          <p:spPr bwMode="auto">
            <a:xfrm>
              <a:off x="5328" y="1680"/>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bg2"/>
                  </a:solidFill>
                </a:rPr>
                <a:t>M</a:t>
              </a:r>
              <a:endParaRPr lang="en-US" altLang="zh-CN" sz="2400" b="0"/>
            </a:p>
          </p:txBody>
        </p:sp>
        <p:sp>
          <p:nvSpPr>
            <p:cNvPr id="7188" name="Line 28">
              <a:extLst>
                <a:ext uri="{FF2B5EF4-FFF2-40B4-BE49-F238E27FC236}">
                  <a16:creationId xmlns:a16="http://schemas.microsoft.com/office/drawing/2014/main" xmlns="" id="{39608E87-055A-471C-A8C2-B46AD39084B9}"/>
                </a:ext>
              </a:extLst>
            </p:cNvPr>
            <p:cNvSpPr>
              <a:spLocks noChangeShapeType="1"/>
            </p:cNvSpPr>
            <p:nvPr/>
          </p:nvSpPr>
          <p:spPr bwMode="auto">
            <a:xfrm flipH="1">
              <a:off x="4608" y="864"/>
              <a:ext cx="288" cy="38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9" name="Line 29">
              <a:extLst>
                <a:ext uri="{FF2B5EF4-FFF2-40B4-BE49-F238E27FC236}">
                  <a16:creationId xmlns:a16="http://schemas.microsoft.com/office/drawing/2014/main" xmlns="" id="{EC658D18-1D73-4E39-A555-81B00CEFB998}"/>
                </a:ext>
              </a:extLst>
            </p:cNvPr>
            <p:cNvSpPr>
              <a:spLocks noChangeShapeType="1"/>
            </p:cNvSpPr>
            <p:nvPr/>
          </p:nvSpPr>
          <p:spPr bwMode="auto">
            <a:xfrm flipH="1">
              <a:off x="5088" y="1008"/>
              <a:ext cx="0"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0" name="Line 30">
              <a:extLst>
                <a:ext uri="{FF2B5EF4-FFF2-40B4-BE49-F238E27FC236}">
                  <a16:creationId xmlns:a16="http://schemas.microsoft.com/office/drawing/2014/main" xmlns="" id="{96B69063-508C-45B5-A661-353638D6A57D}"/>
                </a:ext>
              </a:extLst>
            </p:cNvPr>
            <p:cNvSpPr>
              <a:spLocks noChangeShapeType="1"/>
            </p:cNvSpPr>
            <p:nvPr/>
          </p:nvSpPr>
          <p:spPr bwMode="auto">
            <a:xfrm>
              <a:off x="5232" y="912"/>
              <a:ext cx="24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1" name="Line 31">
              <a:extLst>
                <a:ext uri="{FF2B5EF4-FFF2-40B4-BE49-F238E27FC236}">
                  <a16:creationId xmlns:a16="http://schemas.microsoft.com/office/drawing/2014/main" xmlns="" id="{AEFA669D-28DE-4A48-B1C4-6E57D155CF50}"/>
                </a:ext>
              </a:extLst>
            </p:cNvPr>
            <p:cNvSpPr>
              <a:spLocks noChangeShapeType="1"/>
            </p:cNvSpPr>
            <p:nvPr/>
          </p:nvSpPr>
          <p:spPr bwMode="auto">
            <a:xfrm>
              <a:off x="5472" y="1440"/>
              <a:ext cx="0"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7057" name="Line 33">
            <a:extLst>
              <a:ext uri="{FF2B5EF4-FFF2-40B4-BE49-F238E27FC236}">
                <a16:creationId xmlns:a16="http://schemas.microsoft.com/office/drawing/2014/main" xmlns="" id="{E5800386-3C18-4EB6-9BE7-9E302126EA29}"/>
              </a:ext>
            </a:extLst>
          </p:cNvPr>
          <p:cNvSpPr>
            <a:spLocks noChangeShapeType="1"/>
          </p:cNvSpPr>
          <p:nvPr/>
        </p:nvSpPr>
        <p:spPr bwMode="auto">
          <a:xfrm flipH="1">
            <a:off x="8229600" y="1831386"/>
            <a:ext cx="990600" cy="6858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058" name="Line 34">
            <a:extLst>
              <a:ext uri="{FF2B5EF4-FFF2-40B4-BE49-F238E27FC236}">
                <a16:creationId xmlns:a16="http://schemas.microsoft.com/office/drawing/2014/main" xmlns="" id="{3834C65D-9DAD-4AA6-B5D9-CD310B50DE2D}"/>
              </a:ext>
            </a:extLst>
          </p:cNvPr>
          <p:cNvSpPr>
            <a:spLocks noChangeShapeType="1"/>
          </p:cNvSpPr>
          <p:nvPr/>
        </p:nvSpPr>
        <p:spPr bwMode="auto">
          <a:xfrm>
            <a:off x="9448800" y="1983786"/>
            <a:ext cx="0" cy="5334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059" name="Line 35">
            <a:extLst>
              <a:ext uri="{FF2B5EF4-FFF2-40B4-BE49-F238E27FC236}">
                <a16:creationId xmlns:a16="http://schemas.microsoft.com/office/drawing/2014/main" xmlns="" id="{02206CC9-B7D3-47AC-832E-EEE8E3A7F4AF}"/>
              </a:ext>
            </a:extLst>
          </p:cNvPr>
          <p:cNvSpPr>
            <a:spLocks noChangeShapeType="1"/>
          </p:cNvSpPr>
          <p:nvPr/>
        </p:nvSpPr>
        <p:spPr bwMode="auto">
          <a:xfrm>
            <a:off x="9753600" y="1907586"/>
            <a:ext cx="1143000" cy="6096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Rectangle 1031">
            <a:extLst>
              <a:ext uri="{FF2B5EF4-FFF2-40B4-BE49-F238E27FC236}">
                <a16:creationId xmlns:a16="http://schemas.microsoft.com/office/drawing/2014/main" xmlns="" id="{A4C3DBF3-62A6-440D-91B9-C60ADC994CEC}"/>
              </a:ext>
            </a:extLst>
          </p:cNvPr>
          <p:cNvSpPr txBox="1">
            <a:spLocks noChangeArrowheads="1"/>
          </p:cNvSpPr>
          <p:nvPr/>
        </p:nvSpPr>
        <p:spPr>
          <a:xfrm>
            <a:off x="1372337" y="421687"/>
            <a:ext cx="4919133"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a:t>树的数据结构</a:t>
            </a:r>
          </a:p>
        </p:txBody>
      </p:sp>
      <p:sp>
        <p:nvSpPr>
          <p:cNvPr id="37" name="Text Box 3">
            <a:extLst>
              <a:ext uri="{FF2B5EF4-FFF2-40B4-BE49-F238E27FC236}">
                <a16:creationId xmlns:a16="http://schemas.microsoft.com/office/drawing/2014/main" xmlns="" id="{F80195BE-BC2D-4C60-9BB9-7DCF8061A626}"/>
              </a:ext>
            </a:extLst>
          </p:cNvPr>
          <p:cNvSpPr txBox="1">
            <a:spLocks noChangeArrowheads="1"/>
          </p:cNvSpPr>
          <p:nvPr/>
        </p:nvSpPr>
        <p:spPr bwMode="auto">
          <a:xfrm>
            <a:off x="634345" y="3480755"/>
            <a:ext cx="2236510" cy="768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4000" dirty="0">
                <a:solidFill>
                  <a:schemeClr val="tx2"/>
                </a:solidFill>
                <a:ea typeface="楷体_GB2312" pitchFamily="49" charset="-122"/>
              </a:rPr>
              <a:t>树结构：</a:t>
            </a:r>
            <a:endParaRPr lang="zh-CN" altLang="en-US" sz="3600" b="0" dirty="0">
              <a:solidFill>
                <a:schemeClr val="tx2"/>
              </a:solidFill>
              <a:ea typeface="楷体_GB2312" pitchFamily="49" charset="-122"/>
            </a:endParaRPr>
          </a:p>
        </p:txBody>
      </p:sp>
      <p:sp>
        <p:nvSpPr>
          <p:cNvPr id="40" name="Text Box 4">
            <a:extLst>
              <a:ext uri="{FF2B5EF4-FFF2-40B4-BE49-F238E27FC236}">
                <a16:creationId xmlns:a16="http://schemas.microsoft.com/office/drawing/2014/main" xmlns="" id="{3A9CB16F-47F4-478C-960C-FDC80B326B57}"/>
              </a:ext>
            </a:extLst>
          </p:cNvPr>
          <p:cNvSpPr txBox="1">
            <a:spLocks noChangeArrowheads="1"/>
          </p:cNvSpPr>
          <p:nvPr/>
        </p:nvSpPr>
        <p:spPr bwMode="auto">
          <a:xfrm>
            <a:off x="556589" y="4229314"/>
            <a:ext cx="7063411" cy="1599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457200" indent="-457200" eaLnBrk="1" hangingPunct="1">
              <a:lnSpc>
                <a:spcPct val="120000"/>
              </a:lnSpc>
              <a:buFont typeface="Wingdings" panose="05000000000000000000" pitchFamily="2" charset="2"/>
              <a:buChar char="Ø"/>
            </a:pPr>
            <a:r>
              <a:rPr lang="zh-CN" altLang="en-US" sz="2800" b="0">
                <a:ea typeface="楷体_GB2312" pitchFamily="49" charset="-122"/>
              </a:rPr>
              <a:t>第一个结点（根结点），无前驱</a:t>
            </a:r>
            <a:endParaRPr lang="en-US" altLang="zh-CN" sz="2800" b="0">
              <a:ea typeface="楷体_GB2312" pitchFamily="49" charset="-122"/>
            </a:endParaRPr>
          </a:p>
          <a:p>
            <a:pPr marL="457200" indent="-457200" eaLnBrk="1" hangingPunct="1">
              <a:lnSpc>
                <a:spcPct val="120000"/>
              </a:lnSpc>
              <a:buFont typeface="Wingdings" panose="05000000000000000000" pitchFamily="2" charset="2"/>
              <a:buChar char="Ø"/>
            </a:pPr>
            <a:r>
              <a:rPr lang="zh-CN" altLang="en-US" sz="2800" b="0">
                <a:ea typeface="楷体_GB2312" pitchFamily="49" charset="-122"/>
              </a:rPr>
              <a:t>叶子结点，无后继</a:t>
            </a:r>
            <a:endParaRPr lang="en-US" altLang="zh-CN" sz="2800" b="0">
              <a:ea typeface="楷体_GB2312" pitchFamily="49" charset="-122"/>
            </a:endParaRPr>
          </a:p>
          <a:p>
            <a:pPr marL="457200" indent="-457200" eaLnBrk="1" hangingPunct="1">
              <a:lnSpc>
                <a:spcPct val="120000"/>
              </a:lnSpc>
              <a:buFont typeface="Wingdings" panose="05000000000000000000" pitchFamily="2" charset="2"/>
              <a:buChar char="Ø"/>
            </a:pPr>
            <a:r>
              <a:rPr lang="zh-CN" altLang="en-US" sz="2800" b="0">
                <a:ea typeface="楷体_GB2312" pitchFamily="49" charset="-122"/>
              </a:rPr>
              <a:t>其他结点有</a:t>
            </a:r>
            <a:r>
              <a:rPr lang="zh-CN" altLang="en-US" sz="2800" b="0">
                <a:solidFill>
                  <a:srgbClr val="FF0000"/>
                </a:solidFill>
                <a:ea typeface="楷体_GB2312" pitchFamily="49" charset="-122"/>
              </a:rPr>
              <a:t>一个前驱，多个后继</a:t>
            </a:r>
          </a:p>
        </p:txBody>
      </p:sp>
      <p:sp>
        <p:nvSpPr>
          <p:cNvPr id="41" name="Text Box 3">
            <a:extLst>
              <a:ext uri="{FF2B5EF4-FFF2-40B4-BE49-F238E27FC236}">
                <a16:creationId xmlns:a16="http://schemas.microsoft.com/office/drawing/2014/main" xmlns="" id="{3DB8161B-76A4-43E3-BA5D-45429CC91B21}"/>
              </a:ext>
            </a:extLst>
          </p:cNvPr>
          <p:cNvSpPr txBox="1">
            <a:spLocks noChangeArrowheads="1"/>
          </p:cNvSpPr>
          <p:nvPr/>
        </p:nvSpPr>
        <p:spPr bwMode="auto">
          <a:xfrm>
            <a:off x="671409" y="6086762"/>
            <a:ext cx="6208362" cy="69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3600" b="0" dirty="0">
                <a:solidFill>
                  <a:srgbClr val="FF0000"/>
                </a:solidFill>
                <a:ea typeface="楷体_GB2312" pitchFamily="49" charset="-122"/>
              </a:rPr>
              <a:t>所以，树是一种非线性结构</a:t>
            </a:r>
          </a:p>
        </p:txBody>
      </p:sp>
    </p:spTree>
    <p:extLst>
      <p:ext uri="{BB962C8B-B14F-4D97-AF65-F5344CB8AC3E}">
        <p14:creationId xmlns:p14="http://schemas.microsoft.com/office/powerpoint/2010/main" val="3245609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7028"/>
                                        </p:tgtEl>
                                        <p:attrNameLst>
                                          <p:attrName>style.visibility</p:attrName>
                                        </p:attrNameLst>
                                      </p:cBhvr>
                                      <p:to>
                                        <p:strVal val="visible"/>
                                      </p:to>
                                    </p:set>
                                    <p:anim calcmode="lin" valueType="num">
                                      <p:cBhvr additive="base">
                                        <p:cTn id="7" dur="500" fill="hold"/>
                                        <p:tgtEl>
                                          <p:spTgt spid="257028"/>
                                        </p:tgtEl>
                                        <p:attrNameLst>
                                          <p:attrName>ppt_x</p:attrName>
                                        </p:attrNameLst>
                                      </p:cBhvr>
                                      <p:tavLst>
                                        <p:tav tm="0">
                                          <p:val>
                                            <p:strVal val="0-#ppt_w/2"/>
                                          </p:val>
                                        </p:tav>
                                        <p:tav tm="100000">
                                          <p:val>
                                            <p:strVal val="#ppt_x"/>
                                          </p:val>
                                        </p:tav>
                                      </p:tavLst>
                                    </p:anim>
                                    <p:anim calcmode="lin" valueType="num">
                                      <p:cBhvr additive="base">
                                        <p:cTn id="8" dur="500" fill="hold"/>
                                        <p:tgtEl>
                                          <p:spTgt spid="2570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0-#ppt_w/2"/>
                                          </p:val>
                                        </p:tav>
                                        <p:tav tm="100000">
                                          <p:val>
                                            <p:strVal val="#ppt_x"/>
                                          </p:val>
                                        </p:tav>
                                      </p:tavLst>
                                    </p:anim>
                                    <p:anim calcmode="lin" valueType="num">
                                      <p:cBhvr additive="base">
                                        <p:cTn id="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257029"/>
                                        </p:tgtEl>
                                        <p:attrNameLst>
                                          <p:attrName>style.visibility</p:attrName>
                                        </p:attrNameLst>
                                      </p:cBhvr>
                                      <p:to>
                                        <p:strVal val="visible"/>
                                      </p:to>
                                    </p:set>
                                    <p:anim calcmode="lin" valueType="num">
                                      <p:cBhvr additive="base">
                                        <p:cTn id="38" dur="500" fill="hold"/>
                                        <p:tgtEl>
                                          <p:spTgt spid="257029"/>
                                        </p:tgtEl>
                                        <p:attrNameLst>
                                          <p:attrName>ppt_x</p:attrName>
                                        </p:attrNameLst>
                                      </p:cBhvr>
                                      <p:tavLst>
                                        <p:tav tm="0">
                                          <p:val>
                                            <p:strVal val="#ppt_x"/>
                                          </p:val>
                                        </p:tav>
                                        <p:tav tm="100000">
                                          <p:val>
                                            <p:strVal val="#ppt_x"/>
                                          </p:val>
                                        </p:tav>
                                      </p:tavLst>
                                    </p:anim>
                                    <p:anim calcmode="lin" valueType="num">
                                      <p:cBhvr additive="base">
                                        <p:cTn id="39" dur="500" fill="hold"/>
                                        <p:tgtEl>
                                          <p:spTgt spid="257029"/>
                                        </p:tgtEl>
                                        <p:attrNameLst>
                                          <p:attrName>ppt_y</p:attrName>
                                        </p:attrNameLst>
                                      </p:cBhvr>
                                      <p:tavLst>
                                        <p:tav tm="0">
                                          <p:val>
                                            <p:strVal val="0-#ppt_h/2"/>
                                          </p:val>
                                        </p:tav>
                                        <p:tav tm="100000">
                                          <p:val>
                                            <p:strVal val="#ppt_y"/>
                                          </p:val>
                                        </p:tav>
                                      </p:tavLst>
                                    </p:anim>
                                  </p:childTnLst>
                                </p:cTn>
                              </p:par>
                            </p:childTnLst>
                          </p:cTn>
                        </p:par>
                        <p:par>
                          <p:cTn id="40" fill="hold" nodeType="afterGroup">
                            <p:stCondLst>
                              <p:cond delay="500"/>
                            </p:stCondLst>
                            <p:childTnLst>
                              <p:par>
                                <p:cTn id="41" presetID="17" presetClass="entr" presetSubtype="1" fill="hold" nodeType="afterEffect">
                                  <p:stCondLst>
                                    <p:cond delay="0"/>
                                  </p:stCondLst>
                                  <p:childTnLst>
                                    <p:set>
                                      <p:cBhvr>
                                        <p:cTn id="42" dur="1" fill="hold">
                                          <p:stCondLst>
                                            <p:cond delay="0"/>
                                          </p:stCondLst>
                                        </p:cTn>
                                        <p:tgtEl>
                                          <p:spTgt spid="257057"/>
                                        </p:tgtEl>
                                        <p:attrNameLst>
                                          <p:attrName>style.visibility</p:attrName>
                                        </p:attrNameLst>
                                      </p:cBhvr>
                                      <p:to>
                                        <p:strVal val="visible"/>
                                      </p:to>
                                    </p:set>
                                    <p:anim calcmode="lin" valueType="num">
                                      <p:cBhvr>
                                        <p:cTn id="43" dur="500" fill="hold"/>
                                        <p:tgtEl>
                                          <p:spTgt spid="257057"/>
                                        </p:tgtEl>
                                        <p:attrNameLst>
                                          <p:attrName>ppt_x</p:attrName>
                                        </p:attrNameLst>
                                      </p:cBhvr>
                                      <p:tavLst>
                                        <p:tav tm="0">
                                          <p:val>
                                            <p:strVal val="#ppt_x"/>
                                          </p:val>
                                        </p:tav>
                                        <p:tav tm="100000">
                                          <p:val>
                                            <p:strVal val="#ppt_x"/>
                                          </p:val>
                                        </p:tav>
                                      </p:tavLst>
                                    </p:anim>
                                    <p:anim calcmode="lin" valueType="num">
                                      <p:cBhvr>
                                        <p:cTn id="44" dur="500" fill="hold"/>
                                        <p:tgtEl>
                                          <p:spTgt spid="257057"/>
                                        </p:tgtEl>
                                        <p:attrNameLst>
                                          <p:attrName>ppt_y</p:attrName>
                                        </p:attrNameLst>
                                      </p:cBhvr>
                                      <p:tavLst>
                                        <p:tav tm="0">
                                          <p:val>
                                            <p:strVal val="#ppt_y-#ppt_h/2"/>
                                          </p:val>
                                        </p:tav>
                                        <p:tav tm="100000">
                                          <p:val>
                                            <p:strVal val="#ppt_y"/>
                                          </p:val>
                                        </p:tav>
                                      </p:tavLst>
                                    </p:anim>
                                    <p:anim calcmode="lin" valueType="num">
                                      <p:cBhvr>
                                        <p:cTn id="45" dur="500" fill="hold"/>
                                        <p:tgtEl>
                                          <p:spTgt spid="257057"/>
                                        </p:tgtEl>
                                        <p:attrNameLst>
                                          <p:attrName>ppt_w</p:attrName>
                                        </p:attrNameLst>
                                      </p:cBhvr>
                                      <p:tavLst>
                                        <p:tav tm="0">
                                          <p:val>
                                            <p:strVal val="#ppt_w"/>
                                          </p:val>
                                        </p:tav>
                                        <p:tav tm="100000">
                                          <p:val>
                                            <p:strVal val="#ppt_w"/>
                                          </p:val>
                                        </p:tav>
                                      </p:tavLst>
                                    </p:anim>
                                    <p:anim calcmode="lin" valueType="num">
                                      <p:cBhvr>
                                        <p:cTn id="46" dur="500" fill="hold"/>
                                        <p:tgtEl>
                                          <p:spTgt spid="257057"/>
                                        </p:tgtEl>
                                        <p:attrNameLst>
                                          <p:attrName>ppt_h</p:attrName>
                                        </p:attrNameLst>
                                      </p:cBhvr>
                                      <p:tavLst>
                                        <p:tav tm="0">
                                          <p:val>
                                            <p:fltVal val="0"/>
                                          </p:val>
                                        </p:tav>
                                        <p:tav tm="100000">
                                          <p:val>
                                            <p:strVal val="#ppt_h"/>
                                          </p:val>
                                        </p:tav>
                                      </p:tavLst>
                                    </p:anim>
                                  </p:childTnLst>
                                </p:cTn>
                              </p:par>
                            </p:childTnLst>
                          </p:cTn>
                        </p:par>
                        <p:par>
                          <p:cTn id="47" fill="hold" nodeType="afterGroup">
                            <p:stCondLst>
                              <p:cond delay="1000"/>
                            </p:stCondLst>
                            <p:childTnLst>
                              <p:par>
                                <p:cTn id="48" presetID="17" presetClass="entr" presetSubtype="1" fill="hold" nodeType="afterEffect">
                                  <p:stCondLst>
                                    <p:cond delay="0"/>
                                  </p:stCondLst>
                                  <p:childTnLst>
                                    <p:set>
                                      <p:cBhvr>
                                        <p:cTn id="49" dur="1" fill="hold">
                                          <p:stCondLst>
                                            <p:cond delay="0"/>
                                          </p:stCondLst>
                                        </p:cTn>
                                        <p:tgtEl>
                                          <p:spTgt spid="257058"/>
                                        </p:tgtEl>
                                        <p:attrNameLst>
                                          <p:attrName>style.visibility</p:attrName>
                                        </p:attrNameLst>
                                      </p:cBhvr>
                                      <p:to>
                                        <p:strVal val="visible"/>
                                      </p:to>
                                    </p:set>
                                    <p:anim calcmode="lin" valueType="num">
                                      <p:cBhvr>
                                        <p:cTn id="50" dur="500" fill="hold"/>
                                        <p:tgtEl>
                                          <p:spTgt spid="257058"/>
                                        </p:tgtEl>
                                        <p:attrNameLst>
                                          <p:attrName>ppt_x</p:attrName>
                                        </p:attrNameLst>
                                      </p:cBhvr>
                                      <p:tavLst>
                                        <p:tav tm="0">
                                          <p:val>
                                            <p:strVal val="#ppt_x"/>
                                          </p:val>
                                        </p:tav>
                                        <p:tav tm="100000">
                                          <p:val>
                                            <p:strVal val="#ppt_x"/>
                                          </p:val>
                                        </p:tav>
                                      </p:tavLst>
                                    </p:anim>
                                    <p:anim calcmode="lin" valueType="num">
                                      <p:cBhvr>
                                        <p:cTn id="51" dur="500" fill="hold"/>
                                        <p:tgtEl>
                                          <p:spTgt spid="257058"/>
                                        </p:tgtEl>
                                        <p:attrNameLst>
                                          <p:attrName>ppt_y</p:attrName>
                                        </p:attrNameLst>
                                      </p:cBhvr>
                                      <p:tavLst>
                                        <p:tav tm="0">
                                          <p:val>
                                            <p:strVal val="#ppt_y-#ppt_h/2"/>
                                          </p:val>
                                        </p:tav>
                                        <p:tav tm="100000">
                                          <p:val>
                                            <p:strVal val="#ppt_y"/>
                                          </p:val>
                                        </p:tav>
                                      </p:tavLst>
                                    </p:anim>
                                    <p:anim calcmode="lin" valueType="num">
                                      <p:cBhvr>
                                        <p:cTn id="52" dur="500" fill="hold"/>
                                        <p:tgtEl>
                                          <p:spTgt spid="257058"/>
                                        </p:tgtEl>
                                        <p:attrNameLst>
                                          <p:attrName>ppt_w</p:attrName>
                                        </p:attrNameLst>
                                      </p:cBhvr>
                                      <p:tavLst>
                                        <p:tav tm="0">
                                          <p:val>
                                            <p:strVal val="#ppt_w"/>
                                          </p:val>
                                        </p:tav>
                                        <p:tav tm="100000">
                                          <p:val>
                                            <p:strVal val="#ppt_w"/>
                                          </p:val>
                                        </p:tav>
                                      </p:tavLst>
                                    </p:anim>
                                    <p:anim calcmode="lin" valueType="num">
                                      <p:cBhvr>
                                        <p:cTn id="53" dur="500" fill="hold"/>
                                        <p:tgtEl>
                                          <p:spTgt spid="257058"/>
                                        </p:tgtEl>
                                        <p:attrNameLst>
                                          <p:attrName>ppt_h</p:attrName>
                                        </p:attrNameLst>
                                      </p:cBhvr>
                                      <p:tavLst>
                                        <p:tav tm="0">
                                          <p:val>
                                            <p:fltVal val="0"/>
                                          </p:val>
                                        </p:tav>
                                        <p:tav tm="100000">
                                          <p:val>
                                            <p:strVal val="#ppt_h"/>
                                          </p:val>
                                        </p:tav>
                                      </p:tavLst>
                                    </p:anim>
                                  </p:childTnLst>
                                </p:cTn>
                              </p:par>
                            </p:childTnLst>
                          </p:cTn>
                        </p:par>
                        <p:par>
                          <p:cTn id="54" fill="hold" nodeType="afterGroup">
                            <p:stCondLst>
                              <p:cond delay="1500"/>
                            </p:stCondLst>
                            <p:childTnLst>
                              <p:par>
                                <p:cTn id="55" presetID="17" presetClass="entr" presetSubtype="1" fill="hold" nodeType="afterEffect">
                                  <p:stCondLst>
                                    <p:cond delay="0"/>
                                  </p:stCondLst>
                                  <p:childTnLst>
                                    <p:set>
                                      <p:cBhvr>
                                        <p:cTn id="56" dur="1" fill="hold">
                                          <p:stCondLst>
                                            <p:cond delay="0"/>
                                          </p:stCondLst>
                                        </p:cTn>
                                        <p:tgtEl>
                                          <p:spTgt spid="257059"/>
                                        </p:tgtEl>
                                        <p:attrNameLst>
                                          <p:attrName>style.visibility</p:attrName>
                                        </p:attrNameLst>
                                      </p:cBhvr>
                                      <p:to>
                                        <p:strVal val="visible"/>
                                      </p:to>
                                    </p:set>
                                    <p:anim calcmode="lin" valueType="num">
                                      <p:cBhvr>
                                        <p:cTn id="57" dur="500" fill="hold"/>
                                        <p:tgtEl>
                                          <p:spTgt spid="257059"/>
                                        </p:tgtEl>
                                        <p:attrNameLst>
                                          <p:attrName>ppt_x</p:attrName>
                                        </p:attrNameLst>
                                      </p:cBhvr>
                                      <p:tavLst>
                                        <p:tav tm="0">
                                          <p:val>
                                            <p:strVal val="#ppt_x"/>
                                          </p:val>
                                        </p:tav>
                                        <p:tav tm="100000">
                                          <p:val>
                                            <p:strVal val="#ppt_x"/>
                                          </p:val>
                                        </p:tav>
                                      </p:tavLst>
                                    </p:anim>
                                    <p:anim calcmode="lin" valueType="num">
                                      <p:cBhvr>
                                        <p:cTn id="58" dur="500" fill="hold"/>
                                        <p:tgtEl>
                                          <p:spTgt spid="257059"/>
                                        </p:tgtEl>
                                        <p:attrNameLst>
                                          <p:attrName>ppt_y</p:attrName>
                                        </p:attrNameLst>
                                      </p:cBhvr>
                                      <p:tavLst>
                                        <p:tav tm="0">
                                          <p:val>
                                            <p:strVal val="#ppt_y-#ppt_h/2"/>
                                          </p:val>
                                        </p:tav>
                                        <p:tav tm="100000">
                                          <p:val>
                                            <p:strVal val="#ppt_y"/>
                                          </p:val>
                                        </p:tav>
                                      </p:tavLst>
                                    </p:anim>
                                    <p:anim calcmode="lin" valueType="num">
                                      <p:cBhvr>
                                        <p:cTn id="59" dur="500" fill="hold"/>
                                        <p:tgtEl>
                                          <p:spTgt spid="257059"/>
                                        </p:tgtEl>
                                        <p:attrNameLst>
                                          <p:attrName>ppt_w</p:attrName>
                                        </p:attrNameLst>
                                      </p:cBhvr>
                                      <p:tavLst>
                                        <p:tav tm="0">
                                          <p:val>
                                            <p:strVal val="#ppt_w"/>
                                          </p:val>
                                        </p:tav>
                                        <p:tav tm="100000">
                                          <p:val>
                                            <p:strVal val="#ppt_w"/>
                                          </p:val>
                                        </p:tav>
                                      </p:tavLst>
                                    </p:anim>
                                    <p:anim calcmode="lin" valueType="num">
                                      <p:cBhvr>
                                        <p:cTn id="60" dur="500" fill="hold"/>
                                        <p:tgtEl>
                                          <p:spTgt spid="257059"/>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autoUpdateAnimBg="0"/>
      <p:bldP spid="257029" grpId="0" animBg="1" autoUpdateAnimBg="0"/>
      <p:bldP spid="40"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445302" y="444551"/>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nchor="b"/>
          <a:lstStyle>
            <a:lvl1pPr algn="ctr">
              <a:defRPr kumimoji="1" sz="4400">
                <a:solidFill>
                  <a:schemeClr val="tx2"/>
                </a:solidFill>
                <a:latin typeface="Times New Roman" charset="0"/>
                <a:ea typeface="宋体" charset="-122"/>
              </a:defRPr>
            </a:lvl1pPr>
            <a:lvl2pPr algn="ctr">
              <a:defRPr kumimoji="1" sz="4400">
                <a:solidFill>
                  <a:schemeClr val="tx2"/>
                </a:solidFill>
                <a:latin typeface="Times New Roman" charset="0"/>
                <a:ea typeface="宋体" charset="-122"/>
              </a:defRPr>
            </a:lvl2pPr>
            <a:lvl3pPr algn="ctr">
              <a:defRPr kumimoji="1" sz="4400">
                <a:solidFill>
                  <a:schemeClr val="tx2"/>
                </a:solidFill>
                <a:latin typeface="Times New Roman" charset="0"/>
                <a:ea typeface="宋体" charset="-122"/>
              </a:defRPr>
            </a:lvl3pPr>
            <a:lvl4pPr algn="ctr">
              <a:defRPr kumimoji="1" sz="4400">
                <a:solidFill>
                  <a:schemeClr val="tx2"/>
                </a:solidFill>
                <a:latin typeface="Times New Roman" charset="0"/>
                <a:ea typeface="宋体" charset="-122"/>
              </a:defRPr>
            </a:lvl4pPr>
            <a:lvl5pPr algn="ctr">
              <a:defRPr kumimoji="1" sz="4400">
                <a:solidFill>
                  <a:schemeClr val="tx2"/>
                </a:solidFill>
                <a:latin typeface="Times New Roman" charset="0"/>
                <a:ea typeface="宋体" charset="-122"/>
              </a:defRPr>
            </a:lvl5pPr>
            <a:lvl6pPr marL="457200" algn="ctr" fontAlgn="base">
              <a:spcBef>
                <a:spcPct val="0"/>
              </a:spcBef>
              <a:spcAft>
                <a:spcPct val="0"/>
              </a:spcAft>
              <a:defRPr kumimoji="1" sz="4400">
                <a:solidFill>
                  <a:schemeClr val="tx2"/>
                </a:solidFill>
                <a:latin typeface="Times New Roman" charset="0"/>
                <a:ea typeface="宋体" charset="-122"/>
              </a:defRPr>
            </a:lvl6pPr>
            <a:lvl7pPr marL="914400" algn="ctr" fontAlgn="base">
              <a:spcBef>
                <a:spcPct val="0"/>
              </a:spcBef>
              <a:spcAft>
                <a:spcPct val="0"/>
              </a:spcAft>
              <a:defRPr kumimoji="1" sz="4400">
                <a:solidFill>
                  <a:schemeClr val="tx2"/>
                </a:solidFill>
                <a:latin typeface="Times New Roman" charset="0"/>
                <a:ea typeface="宋体" charset="-122"/>
              </a:defRPr>
            </a:lvl7pPr>
            <a:lvl8pPr marL="1371600" algn="ctr" fontAlgn="base">
              <a:spcBef>
                <a:spcPct val="0"/>
              </a:spcBef>
              <a:spcAft>
                <a:spcPct val="0"/>
              </a:spcAft>
              <a:defRPr kumimoji="1" sz="4400">
                <a:solidFill>
                  <a:schemeClr val="tx2"/>
                </a:solidFill>
                <a:latin typeface="Times New Roman" charset="0"/>
                <a:ea typeface="宋体" charset="-122"/>
              </a:defRPr>
            </a:lvl8pPr>
            <a:lvl9pPr marL="1828800" algn="ctr" fontAlgn="base">
              <a:spcBef>
                <a:spcPct val="0"/>
              </a:spcBef>
              <a:spcAft>
                <a:spcPct val="0"/>
              </a:spcAft>
              <a:defRPr kumimoji="1" sz="4400">
                <a:solidFill>
                  <a:schemeClr val="tx2"/>
                </a:solidFill>
                <a:latin typeface="Times New Roman" charset="0"/>
                <a:ea typeface="宋体" charset="-122"/>
              </a:defRPr>
            </a:lvl9pPr>
          </a:lstStyle>
          <a:p>
            <a:pPr algn="l" eaLnBrk="1" hangingPunct="1"/>
            <a:r>
              <a:rPr lang="en-US" altLang="zh-CN" sz="4000" b="1" dirty="0">
                <a:effectLst>
                  <a:outerShdw blurRad="38100" dist="38100" dir="2700000" algn="tl">
                    <a:srgbClr val="FFFFFF"/>
                  </a:outerShdw>
                </a:effectLst>
              </a:rPr>
              <a:t>6.3.2  </a:t>
            </a:r>
            <a:r>
              <a:rPr lang="zh-CN" altLang="en-US" sz="4000" b="1" dirty="0">
                <a:effectLst>
                  <a:outerShdw blurRad="38100" dist="38100" dir="2700000" algn="tl">
                    <a:srgbClr val="FFFFFF"/>
                  </a:outerShdw>
                </a:effectLst>
              </a:rPr>
              <a:t>线索二叉树</a:t>
            </a:r>
            <a:endParaRPr lang="zh-CN" altLang="en-US" sz="4000" dirty="0"/>
          </a:p>
        </p:txBody>
      </p:sp>
      <p:sp>
        <p:nvSpPr>
          <p:cNvPr id="20" name="Rectangle 3"/>
          <p:cNvSpPr>
            <a:spLocks noChangeArrowheads="1"/>
          </p:cNvSpPr>
          <p:nvPr/>
        </p:nvSpPr>
        <p:spPr bwMode="auto">
          <a:xfrm>
            <a:off x="1196714" y="1354112"/>
            <a:ext cx="9791076" cy="488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lvl1pPr marL="342900" indent="-342900">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fontAlgn="base">
              <a:spcBef>
                <a:spcPct val="20000"/>
              </a:spcBef>
              <a:spcAft>
                <a:spcPct val="0"/>
              </a:spcAft>
              <a:buChar char="»"/>
              <a:defRPr kumimoji="1" sz="2000">
                <a:solidFill>
                  <a:schemeClr val="tx1"/>
                </a:solidFill>
                <a:latin typeface="Times New Roman" charset="0"/>
                <a:ea typeface="宋体" charset="-122"/>
              </a:defRPr>
            </a:lvl6pPr>
            <a:lvl7pPr marL="2971800" indent="-228600" fontAlgn="base">
              <a:spcBef>
                <a:spcPct val="20000"/>
              </a:spcBef>
              <a:spcAft>
                <a:spcPct val="0"/>
              </a:spcAft>
              <a:buChar char="»"/>
              <a:defRPr kumimoji="1" sz="2000">
                <a:solidFill>
                  <a:schemeClr val="tx1"/>
                </a:solidFill>
                <a:latin typeface="Times New Roman" charset="0"/>
                <a:ea typeface="宋体" charset="-122"/>
              </a:defRPr>
            </a:lvl7pPr>
            <a:lvl8pPr marL="3429000" indent="-228600" fontAlgn="base">
              <a:spcBef>
                <a:spcPct val="20000"/>
              </a:spcBef>
              <a:spcAft>
                <a:spcPct val="0"/>
              </a:spcAft>
              <a:buChar char="»"/>
              <a:defRPr kumimoji="1" sz="2000">
                <a:solidFill>
                  <a:schemeClr val="tx1"/>
                </a:solidFill>
                <a:latin typeface="Times New Roman" charset="0"/>
                <a:ea typeface="宋体" charset="-122"/>
              </a:defRPr>
            </a:lvl8pPr>
            <a:lvl9pPr marL="3886200" indent="-228600" fontAlgn="base">
              <a:spcBef>
                <a:spcPct val="20000"/>
              </a:spcBef>
              <a:spcAft>
                <a:spcPct val="0"/>
              </a:spcAft>
              <a:buChar char="»"/>
              <a:defRPr kumimoji="1" sz="2000">
                <a:solidFill>
                  <a:schemeClr val="tx1"/>
                </a:solidFill>
                <a:latin typeface="Times New Roman" charset="0"/>
                <a:ea typeface="宋体" charset="-122"/>
              </a:defRPr>
            </a:lvl9pPr>
          </a:lstStyle>
          <a:p>
            <a:pPr marL="0" indent="0" eaLnBrk="1" hangingPunct="1">
              <a:buNone/>
            </a:pPr>
            <a:r>
              <a:rPr lang="en-US" altLang="zh-CN" sz="2800" dirty="0">
                <a:latin typeface="宋体" charset="-122"/>
              </a:rPr>
              <a:t> </a:t>
            </a:r>
            <a:r>
              <a:rPr lang="zh-CN" altLang="en-US" dirty="0">
                <a:latin typeface="宋体" charset="-122"/>
              </a:rPr>
              <a:t>称这种结点结构为</a:t>
            </a:r>
            <a:r>
              <a:rPr lang="zh-CN" altLang="en-US" dirty="0">
                <a:solidFill>
                  <a:srgbClr val="FF0000"/>
                </a:solidFill>
                <a:latin typeface="宋体" charset="-122"/>
              </a:rPr>
              <a:t>线索链表</a:t>
            </a:r>
            <a:r>
              <a:rPr lang="zh-CN" altLang="en-US" dirty="0">
                <a:latin typeface="宋体" charset="-122"/>
              </a:rPr>
              <a:t>；</a:t>
            </a:r>
          </a:p>
          <a:p>
            <a:pPr marL="0" indent="0" eaLnBrk="1" hangingPunct="1">
              <a:buNone/>
            </a:pPr>
            <a:r>
              <a:rPr lang="zh-CN" altLang="en-US" dirty="0">
                <a:latin typeface="宋体" charset="-122"/>
              </a:rPr>
              <a:t> 其中指示前驱和后继的链域称为</a:t>
            </a:r>
            <a:r>
              <a:rPr lang="zh-CN" altLang="en-US" dirty="0">
                <a:solidFill>
                  <a:srgbClr val="FF0000"/>
                </a:solidFill>
                <a:latin typeface="宋体" charset="-122"/>
              </a:rPr>
              <a:t>线索</a:t>
            </a:r>
            <a:r>
              <a:rPr lang="zh-CN" altLang="en-US" dirty="0">
                <a:latin typeface="宋体" charset="-122"/>
              </a:rPr>
              <a:t>；</a:t>
            </a:r>
          </a:p>
          <a:p>
            <a:pPr marL="0" indent="0" eaLnBrk="1" hangingPunct="1">
              <a:buNone/>
            </a:pPr>
            <a:r>
              <a:rPr lang="zh-CN" altLang="en-US" dirty="0">
                <a:latin typeface="宋体" charset="-122"/>
              </a:rPr>
              <a:t> 加上线索的二叉树称为</a:t>
            </a:r>
            <a:r>
              <a:rPr lang="zh-CN" altLang="en-US" dirty="0">
                <a:solidFill>
                  <a:srgbClr val="FF0000"/>
                </a:solidFill>
                <a:latin typeface="宋体" charset="-122"/>
              </a:rPr>
              <a:t>线索二叉树</a:t>
            </a:r>
            <a:r>
              <a:rPr lang="zh-CN" altLang="en-US" dirty="0">
                <a:latin typeface="宋体" charset="-122"/>
              </a:rPr>
              <a:t>；</a:t>
            </a:r>
          </a:p>
          <a:p>
            <a:pPr marL="0" indent="0" eaLnBrk="1" hangingPunct="1">
              <a:buNone/>
            </a:pPr>
            <a:r>
              <a:rPr lang="zh-CN" altLang="en-US" dirty="0">
                <a:latin typeface="宋体" charset="-122"/>
              </a:rPr>
              <a:t> 对二叉树以</a:t>
            </a:r>
            <a:r>
              <a:rPr lang="zh-CN" altLang="en-US" dirty="0">
                <a:solidFill>
                  <a:srgbClr val="FF0000"/>
                </a:solidFill>
                <a:latin typeface="宋体" charset="-122"/>
              </a:rPr>
              <a:t>某种次序</a:t>
            </a:r>
            <a:r>
              <a:rPr lang="zh-CN" altLang="en-US" dirty="0">
                <a:latin typeface="宋体" charset="-122"/>
              </a:rPr>
              <a:t>遍历使其变为线索二叉树的过程称为</a:t>
            </a:r>
            <a:r>
              <a:rPr lang="zh-CN" altLang="en-US" dirty="0">
                <a:solidFill>
                  <a:srgbClr val="FF0000"/>
                </a:solidFill>
                <a:latin typeface="宋体" charset="-122"/>
              </a:rPr>
              <a:t>线索化</a:t>
            </a:r>
            <a:r>
              <a:rPr lang="zh-CN" altLang="en-US" dirty="0">
                <a:latin typeface="宋体" charset="-122"/>
              </a:rPr>
              <a:t>。</a:t>
            </a:r>
          </a:p>
          <a:p>
            <a:pPr marL="0" indent="0" eaLnBrk="1" hangingPunct="1">
              <a:buNone/>
            </a:pPr>
            <a:r>
              <a:rPr lang="zh-CN" altLang="en-US" dirty="0">
                <a:latin typeface="宋体" charset="-122"/>
              </a:rPr>
              <a:t> 按中序遍历得到的线索二叉树称为</a:t>
            </a:r>
            <a:r>
              <a:rPr lang="zh-CN" altLang="en-US" dirty="0">
                <a:solidFill>
                  <a:srgbClr val="FF0000"/>
                </a:solidFill>
                <a:latin typeface="宋体" charset="-122"/>
              </a:rPr>
              <a:t>中序线索二叉树</a:t>
            </a:r>
            <a:r>
              <a:rPr lang="zh-CN" altLang="en-US" dirty="0">
                <a:latin typeface="宋体" charset="-122"/>
              </a:rPr>
              <a:t>；   </a:t>
            </a:r>
            <a:endParaRPr lang="en-US" altLang="zh-CN" dirty="0">
              <a:latin typeface="宋体" charset="-122"/>
            </a:endParaRPr>
          </a:p>
          <a:p>
            <a:pPr marL="0" indent="0" eaLnBrk="1" hangingPunct="1">
              <a:buNone/>
            </a:pPr>
            <a:r>
              <a:rPr lang="zh-CN" altLang="en-US" dirty="0">
                <a:latin typeface="宋体" charset="-122"/>
              </a:rPr>
              <a:t> 按先序遍历得到的线索二叉树称为</a:t>
            </a:r>
            <a:r>
              <a:rPr lang="zh-CN" altLang="en-US" dirty="0">
                <a:solidFill>
                  <a:srgbClr val="FF0000"/>
                </a:solidFill>
                <a:latin typeface="宋体" charset="-122"/>
              </a:rPr>
              <a:t>先序线索二叉树</a:t>
            </a:r>
            <a:r>
              <a:rPr lang="zh-CN" altLang="en-US" dirty="0">
                <a:latin typeface="宋体" charset="-122"/>
              </a:rPr>
              <a:t>；</a:t>
            </a:r>
            <a:endParaRPr lang="en-US" altLang="zh-CN" dirty="0">
              <a:latin typeface="宋体" charset="-122"/>
            </a:endParaRPr>
          </a:p>
          <a:p>
            <a:pPr marL="0" indent="0" eaLnBrk="1" hangingPunct="1">
              <a:buNone/>
            </a:pPr>
            <a:r>
              <a:rPr lang="zh-CN" altLang="en-US" dirty="0">
                <a:latin typeface="宋体" charset="-122"/>
              </a:rPr>
              <a:t> 按后序遍历得到的线索二叉树称为</a:t>
            </a:r>
            <a:r>
              <a:rPr lang="zh-CN" altLang="en-US" dirty="0">
                <a:solidFill>
                  <a:srgbClr val="FF0000"/>
                </a:solidFill>
                <a:latin typeface="宋体" charset="-122"/>
              </a:rPr>
              <a:t>后序线索二叉树</a:t>
            </a:r>
            <a:r>
              <a:rPr lang="zh-CN" altLang="en-US" dirty="0">
                <a:latin typeface="宋体" charset="-122"/>
              </a:rPr>
              <a:t>；</a:t>
            </a:r>
            <a:endParaRPr lang="zh-CN" altLang="en-US" i="1" dirty="0">
              <a:solidFill>
                <a:schemeClr val="accent1"/>
              </a:solidFill>
              <a:latin typeface="宋体" charset="-122"/>
            </a:endParaRPr>
          </a:p>
        </p:txBody>
      </p:sp>
    </p:spTree>
    <p:extLst>
      <p:ext uri="{BB962C8B-B14F-4D97-AF65-F5344CB8AC3E}">
        <p14:creationId xmlns:p14="http://schemas.microsoft.com/office/powerpoint/2010/main" val="1273338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445302" y="444551"/>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nchor="b"/>
          <a:lstStyle>
            <a:lvl1pPr algn="ctr">
              <a:defRPr kumimoji="1" sz="4400">
                <a:solidFill>
                  <a:schemeClr val="tx2"/>
                </a:solidFill>
                <a:latin typeface="Times New Roman" charset="0"/>
                <a:ea typeface="宋体" charset="-122"/>
              </a:defRPr>
            </a:lvl1pPr>
            <a:lvl2pPr algn="ctr">
              <a:defRPr kumimoji="1" sz="4400">
                <a:solidFill>
                  <a:schemeClr val="tx2"/>
                </a:solidFill>
                <a:latin typeface="Times New Roman" charset="0"/>
                <a:ea typeface="宋体" charset="-122"/>
              </a:defRPr>
            </a:lvl2pPr>
            <a:lvl3pPr algn="ctr">
              <a:defRPr kumimoji="1" sz="4400">
                <a:solidFill>
                  <a:schemeClr val="tx2"/>
                </a:solidFill>
                <a:latin typeface="Times New Roman" charset="0"/>
                <a:ea typeface="宋体" charset="-122"/>
              </a:defRPr>
            </a:lvl3pPr>
            <a:lvl4pPr algn="ctr">
              <a:defRPr kumimoji="1" sz="4400">
                <a:solidFill>
                  <a:schemeClr val="tx2"/>
                </a:solidFill>
                <a:latin typeface="Times New Roman" charset="0"/>
                <a:ea typeface="宋体" charset="-122"/>
              </a:defRPr>
            </a:lvl4pPr>
            <a:lvl5pPr algn="ctr">
              <a:defRPr kumimoji="1" sz="4400">
                <a:solidFill>
                  <a:schemeClr val="tx2"/>
                </a:solidFill>
                <a:latin typeface="Times New Roman" charset="0"/>
                <a:ea typeface="宋体" charset="-122"/>
              </a:defRPr>
            </a:lvl5pPr>
            <a:lvl6pPr marL="457200" algn="ctr" fontAlgn="base">
              <a:spcBef>
                <a:spcPct val="0"/>
              </a:spcBef>
              <a:spcAft>
                <a:spcPct val="0"/>
              </a:spcAft>
              <a:defRPr kumimoji="1" sz="4400">
                <a:solidFill>
                  <a:schemeClr val="tx2"/>
                </a:solidFill>
                <a:latin typeface="Times New Roman" charset="0"/>
                <a:ea typeface="宋体" charset="-122"/>
              </a:defRPr>
            </a:lvl6pPr>
            <a:lvl7pPr marL="914400" algn="ctr" fontAlgn="base">
              <a:spcBef>
                <a:spcPct val="0"/>
              </a:spcBef>
              <a:spcAft>
                <a:spcPct val="0"/>
              </a:spcAft>
              <a:defRPr kumimoji="1" sz="4400">
                <a:solidFill>
                  <a:schemeClr val="tx2"/>
                </a:solidFill>
                <a:latin typeface="Times New Roman" charset="0"/>
                <a:ea typeface="宋体" charset="-122"/>
              </a:defRPr>
            </a:lvl7pPr>
            <a:lvl8pPr marL="1371600" algn="ctr" fontAlgn="base">
              <a:spcBef>
                <a:spcPct val="0"/>
              </a:spcBef>
              <a:spcAft>
                <a:spcPct val="0"/>
              </a:spcAft>
              <a:defRPr kumimoji="1" sz="4400">
                <a:solidFill>
                  <a:schemeClr val="tx2"/>
                </a:solidFill>
                <a:latin typeface="Times New Roman" charset="0"/>
                <a:ea typeface="宋体" charset="-122"/>
              </a:defRPr>
            </a:lvl8pPr>
            <a:lvl9pPr marL="1828800" algn="ctr" fontAlgn="base">
              <a:spcBef>
                <a:spcPct val="0"/>
              </a:spcBef>
              <a:spcAft>
                <a:spcPct val="0"/>
              </a:spcAft>
              <a:defRPr kumimoji="1" sz="4400">
                <a:solidFill>
                  <a:schemeClr val="tx2"/>
                </a:solidFill>
                <a:latin typeface="Times New Roman" charset="0"/>
                <a:ea typeface="宋体" charset="-122"/>
              </a:defRPr>
            </a:lvl9pPr>
          </a:lstStyle>
          <a:p>
            <a:pPr algn="l" eaLnBrk="1" hangingPunct="1"/>
            <a:r>
              <a:rPr lang="en-US" altLang="zh-CN" sz="4000" b="1" dirty="0">
                <a:effectLst>
                  <a:outerShdw blurRad="38100" dist="38100" dir="2700000" algn="tl">
                    <a:srgbClr val="FFFFFF"/>
                  </a:outerShdw>
                </a:effectLst>
              </a:rPr>
              <a:t>6.3.2  </a:t>
            </a:r>
            <a:r>
              <a:rPr lang="zh-CN" altLang="en-US" sz="4000" b="1" dirty="0">
                <a:effectLst>
                  <a:outerShdw blurRad="38100" dist="38100" dir="2700000" algn="tl">
                    <a:srgbClr val="FFFFFF"/>
                  </a:outerShdw>
                </a:effectLst>
              </a:rPr>
              <a:t>线索二叉树</a:t>
            </a:r>
            <a:endParaRPr lang="zh-CN" altLang="en-US" sz="4000" dirty="0"/>
          </a:p>
        </p:txBody>
      </p:sp>
      <p:grpSp>
        <p:nvGrpSpPr>
          <p:cNvPr id="45060" name="Group 4"/>
          <p:cNvGrpSpPr>
            <a:grpSpLocks/>
          </p:cNvGrpSpPr>
          <p:nvPr/>
        </p:nvGrpSpPr>
        <p:grpSpPr bwMode="auto">
          <a:xfrm>
            <a:off x="48625" y="1434990"/>
            <a:ext cx="5653188" cy="692150"/>
            <a:chOff x="720" y="2038"/>
            <a:chExt cx="3168" cy="436"/>
          </a:xfrm>
        </p:grpSpPr>
        <p:grpSp>
          <p:nvGrpSpPr>
            <p:cNvPr id="45061" name="Group 5"/>
            <p:cNvGrpSpPr>
              <a:grpSpLocks/>
            </p:cNvGrpSpPr>
            <p:nvPr/>
          </p:nvGrpSpPr>
          <p:grpSpPr bwMode="auto">
            <a:xfrm>
              <a:off x="720" y="2038"/>
              <a:ext cx="3168" cy="436"/>
              <a:chOff x="720" y="2038"/>
              <a:chExt cx="3168" cy="436"/>
            </a:xfrm>
          </p:grpSpPr>
          <p:sp>
            <p:nvSpPr>
              <p:cNvPr id="45062" name="Rectangle 6"/>
              <p:cNvSpPr>
                <a:spLocks noChangeArrowheads="1"/>
              </p:cNvSpPr>
              <p:nvPr/>
            </p:nvSpPr>
            <p:spPr bwMode="auto">
              <a:xfrm>
                <a:off x="720" y="2042"/>
                <a:ext cx="3168" cy="43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063" name="Line 7"/>
              <p:cNvSpPr>
                <a:spLocks noChangeShapeType="1"/>
              </p:cNvSpPr>
              <p:nvPr/>
            </p:nvSpPr>
            <p:spPr bwMode="auto">
              <a:xfrm>
                <a:off x="1378" y="203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064" name="Line 8"/>
              <p:cNvSpPr>
                <a:spLocks noChangeShapeType="1"/>
              </p:cNvSpPr>
              <p:nvPr/>
            </p:nvSpPr>
            <p:spPr bwMode="auto">
              <a:xfrm>
                <a:off x="2029" y="203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065" name="Line 9"/>
              <p:cNvSpPr>
                <a:spLocks noChangeShapeType="1"/>
              </p:cNvSpPr>
              <p:nvPr/>
            </p:nvSpPr>
            <p:spPr bwMode="auto">
              <a:xfrm>
                <a:off x="2663" y="203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066" name="Line 10"/>
              <p:cNvSpPr>
                <a:spLocks noChangeShapeType="1"/>
              </p:cNvSpPr>
              <p:nvPr/>
            </p:nvSpPr>
            <p:spPr bwMode="auto">
              <a:xfrm>
                <a:off x="3247" y="203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45067" name="Text Box 11"/>
            <p:cNvSpPr txBox="1">
              <a:spLocks noChangeArrowheads="1"/>
            </p:cNvSpPr>
            <p:nvPr/>
          </p:nvSpPr>
          <p:spPr bwMode="auto">
            <a:xfrm>
              <a:off x="720" y="2090"/>
              <a:ext cx="31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sz="2800" dirty="0"/>
                <a:t> </a:t>
              </a:r>
              <a:r>
                <a:rPr lang="en-US" altLang="zh-CN" sz="2800" dirty="0" err="1">
                  <a:latin typeface="Times New Roman" charset="0"/>
                  <a:ea typeface="Times New Roman" charset="0"/>
                  <a:cs typeface="Times New Roman" charset="0"/>
                </a:rPr>
                <a:t>lchild</a:t>
              </a:r>
              <a:r>
                <a:rPr lang="en-US" altLang="zh-CN" sz="2800" dirty="0">
                  <a:latin typeface="Times New Roman" charset="0"/>
                  <a:ea typeface="Times New Roman" charset="0"/>
                  <a:cs typeface="Times New Roman" charset="0"/>
                </a:rPr>
                <a:t>    </a:t>
              </a:r>
              <a:r>
                <a:rPr lang="en-US" altLang="zh-CN" sz="2800" dirty="0" err="1">
                  <a:latin typeface="Times New Roman" charset="0"/>
                  <a:ea typeface="Times New Roman" charset="0"/>
                  <a:cs typeface="Times New Roman" charset="0"/>
                </a:rPr>
                <a:t>LTag</a:t>
              </a:r>
              <a:r>
                <a:rPr lang="en-US" altLang="zh-CN" sz="2800" dirty="0">
                  <a:latin typeface="Times New Roman" charset="0"/>
                  <a:ea typeface="Times New Roman" charset="0"/>
                  <a:cs typeface="Times New Roman" charset="0"/>
                </a:rPr>
                <a:t>    data      </a:t>
              </a:r>
              <a:r>
                <a:rPr lang="en-US" altLang="zh-CN" sz="2800" dirty="0" err="1">
                  <a:latin typeface="Times New Roman" charset="0"/>
                  <a:ea typeface="Times New Roman" charset="0"/>
                  <a:cs typeface="Times New Roman" charset="0"/>
                </a:rPr>
                <a:t>RTag</a:t>
              </a:r>
              <a:r>
                <a:rPr lang="en-US" altLang="zh-CN" sz="2800" dirty="0">
                  <a:latin typeface="Times New Roman" charset="0"/>
                  <a:ea typeface="Times New Roman" charset="0"/>
                  <a:cs typeface="Times New Roman" charset="0"/>
                </a:rPr>
                <a:t>    </a:t>
              </a:r>
              <a:r>
                <a:rPr lang="en-US" altLang="zh-CN" sz="2800" dirty="0" err="1">
                  <a:latin typeface="Times New Roman" charset="0"/>
                  <a:ea typeface="Times New Roman" charset="0"/>
                  <a:cs typeface="Times New Roman" charset="0"/>
                </a:rPr>
                <a:t>rchild</a:t>
              </a:r>
              <a:endParaRPr lang="en-US" altLang="zh-CN" sz="2800" dirty="0">
                <a:latin typeface="Times New Roman" charset="0"/>
                <a:ea typeface="Times New Roman" charset="0"/>
                <a:cs typeface="Times New Roman" charset="0"/>
              </a:endParaRPr>
            </a:p>
          </p:txBody>
        </p:sp>
      </p:grpSp>
      <p:sp>
        <p:nvSpPr>
          <p:cNvPr id="45068" name="Text Box 12"/>
          <p:cNvSpPr txBox="1">
            <a:spLocks noChangeArrowheads="1"/>
          </p:cNvSpPr>
          <p:nvPr/>
        </p:nvSpPr>
        <p:spPr bwMode="auto">
          <a:xfrm>
            <a:off x="45260" y="2871700"/>
            <a:ext cx="1351612"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30000"/>
              </a:lnSpc>
              <a:spcBef>
                <a:spcPct val="50000"/>
              </a:spcBef>
            </a:pPr>
            <a:r>
              <a:rPr lang="en-US" altLang="zh-CN" sz="2800" b="1" dirty="0" err="1">
                <a:latin typeface="宋体" charset="-122"/>
              </a:rPr>
              <a:t>LTag</a:t>
            </a:r>
            <a:r>
              <a:rPr lang="en-US" altLang="zh-CN" sz="2800" b="1" dirty="0">
                <a:latin typeface="宋体" charset="-122"/>
              </a:rPr>
              <a:t> =</a:t>
            </a:r>
            <a:endParaRPr lang="zh-CN" altLang="en-US" sz="2800" b="1" dirty="0">
              <a:latin typeface="宋体" charset="-122"/>
            </a:endParaRPr>
          </a:p>
        </p:txBody>
      </p:sp>
      <p:sp>
        <p:nvSpPr>
          <p:cNvPr id="2" name="左大括号 1"/>
          <p:cNvSpPr/>
          <p:nvPr/>
        </p:nvSpPr>
        <p:spPr bwMode="auto">
          <a:xfrm>
            <a:off x="1396872" y="2772172"/>
            <a:ext cx="352211" cy="779488"/>
          </a:xfrm>
          <a:prstGeom prst="lef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14" name="Text Box 12"/>
          <p:cNvSpPr txBox="1">
            <a:spLocks noChangeArrowheads="1"/>
          </p:cNvSpPr>
          <p:nvPr/>
        </p:nvSpPr>
        <p:spPr bwMode="auto">
          <a:xfrm>
            <a:off x="1770493" y="2501004"/>
            <a:ext cx="6315856"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30000"/>
              </a:lnSpc>
              <a:spcBef>
                <a:spcPct val="50000"/>
              </a:spcBef>
            </a:pPr>
            <a:r>
              <a:rPr lang="en-US" altLang="zh-CN" sz="2800" b="1" dirty="0">
                <a:latin typeface="宋体" charset="-122"/>
              </a:rPr>
              <a:t>0  </a:t>
            </a:r>
            <a:r>
              <a:rPr lang="en-US" altLang="zh-CN" sz="2800" b="1" dirty="0" err="1">
                <a:latin typeface="宋体" charset="-122"/>
              </a:rPr>
              <a:t>lchild</a:t>
            </a:r>
            <a:r>
              <a:rPr lang="zh-CN" altLang="en-US" sz="2800" b="1" dirty="0">
                <a:latin typeface="宋体" charset="-122"/>
              </a:rPr>
              <a:t>域指示结点的左孩子</a:t>
            </a:r>
          </a:p>
        </p:txBody>
      </p:sp>
      <p:sp>
        <p:nvSpPr>
          <p:cNvPr id="15" name="Text Box 12"/>
          <p:cNvSpPr txBox="1">
            <a:spLocks noChangeArrowheads="1"/>
          </p:cNvSpPr>
          <p:nvPr/>
        </p:nvSpPr>
        <p:spPr bwMode="auto">
          <a:xfrm>
            <a:off x="1817614" y="3176412"/>
            <a:ext cx="6315856" cy="57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30000"/>
              </a:lnSpc>
              <a:spcBef>
                <a:spcPct val="50000"/>
              </a:spcBef>
            </a:pPr>
            <a:r>
              <a:rPr lang="en-US" altLang="zh-CN" sz="2800" b="1" dirty="0">
                <a:latin typeface="宋体" charset="-122"/>
              </a:rPr>
              <a:t>1  </a:t>
            </a:r>
            <a:r>
              <a:rPr lang="en-US" altLang="zh-CN" sz="2800" b="1" dirty="0" err="1">
                <a:latin typeface="宋体" charset="-122"/>
              </a:rPr>
              <a:t>lchild</a:t>
            </a:r>
            <a:r>
              <a:rPr lang="zh-CN" altLang="en-US" sz="2800" b="1" dirty="0">
                <a:latin typeface="宋体" charset="-122"/>
              </a:rPr>
              <a:t>域指示结点的前驱</a:t>
            </a:r>
          </a:p>
        </p:txBody>
      </p:sp>
      <p:sp>
        <p:nvSpPr>
          <p:cNvPr id="16" name="Text Box 12"/>
          <p:cNvSpPr txBox="1">
            <a:spLocks noChangeArrowheads="1"/>
          </p:cNvSpPr>
          <p:nvPr/>
        </p:nvSpPr>
        <p:spPr bwMode="auto">
          <a:xfrm>
            <a:off x="45260" y="5013306"/>
            <a:ext cx="1351612"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30000"/>
              </a:lnSpc>
              <a:spcBef>
                <a:spcPct val="50000"/>
              </a:spcBef>
            </a:pPr>
            <a:r>
              <a:rPr lang="en-US" altLang="zh-CN" sz="2800" b="1" dirty="0" err="1">
                <a:latin typeface="宋体" charset="-122"/>
              </a:rPr>
              <a:t>RTag</a:t>
            </a:r>
            <a:r>
              <a:rPr lang="en-US" altLang="zh-CN" sz="2800" b="1" dirty="0">
                <a:latin typeface="宋体" charset="-122"/>
              </a:rPr>
              <a:t> =</a:t>
            </a:r>
            <a:endParaRPr lang="zh-CN" altLang="en-US" sz="2800" b="1" dirty="0">
              <a:latin typeface="宋体" charset="-122"/>
            </a:endParaRPr>
          </a:p>
        </p:txBody>
      </p:sp>
      <p:sp>
        <p:nvSpPr>
          <p:cNvPr id="17" name="左大括号 16"/>
          <p:cNvSpPr/>
          <p:nvPr/>
        </p:nvSpPr>
        <p:spPr bwMode="auto">
          <a:xfrm>
            <a:off x="1396872" y="4913778"/>
            <a:ext cx="352211" cy="779488"/>
          </a:xfrm>
          <a:prstGeom prst="lef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18" name="Text Box 12"/>
          <p:cNvSpPr txBox="1">
            <a:spLocks noChangeArrowheads="1"/>
          </p:cNvSpPr>
          <p:nvPr/>
        </p:nvSpPr>
        <p:spPr bwMode="auto">
          <a:xfrm>
            <a:off x="1817614" y="4696784"/>
            <a:ext cx="6315856"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30000"/>
              </a:lnSpc>
              <a:spcBef>
                <a:spcPct val="50000"/>
              </a:spcBef>
            </a:pPr>
            <a:r>
              <a:rPr lang="en-US" altLang="zh-CN" sz="2800" b="1" dirty="0">
                <a:latin typeface="宋体" charset="-122"/>
              </a:rPr>
              <a:t>0  </a:t>
            </a:r>
            <a:r>
              <a:rPr lang="en-US" altLang="zh-CN" sz="2800" b="1" dirty="0" err="1">
                <a:latin typeface="宋体" charset="-122"/>
              </a:rPr>
              <a:t>rchild</a:t>
            </a:r>
            <a:r>
              <a:rPr lang="zh-CN" altLang="en-US" sz="2800" b="1" dirty="0">
                <a:latin typeface="宋体" charset="-122"/>
              </a:rPr>
              <a:t>域指示结点的右孩子</a:t>
            </a:r>
          </a:p>
        </p:txBody>
      </p:sp>
      <p:sp>
        <p:nvSpPr>
          <p:cNvPr id="19" name="Text Box 12"/>
          <p:cNvSpPr txBox="1">
            <a:spLocks noChangeArrowheads="1"/>
          </p:cNvSpPr>
          <p:nvPr/>
        </p:nvSpPr>
        <p:spPr bwMode="auto">
          <a:xfrm>
            <a:off x="1794065" y="5382584"/>
            <a:ext cx="6315856"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30000"/>
              </a:lnSpc>
              <a:spcBef>
                <a:spcPct val="50000"/>
              </a:spcBef>
            </a:pPr>
            <a:r>
              <a:rPr lang="en-US" altLang="zh-CN" sz="2800" b="1" dirty="0">
                <a:latin typeface="宋体" charset="-122"/>
              </a:rPr>
              <a:t>1  </a:t>
            </a:r>
            <a:r>
              <a:rPr lang="en-US" altLang="zh-CN" sz="2800" b="1" dirty="0" err="1">
                <a:latin typeface="宋体" charset="-122"/>
              </a:rPr>
              <a:t>rchild</a:t>
            </a:r>
            <a:r>
              <a:rPr lang="zh-CN" altLang="en-US" sz="2800" b="1" dirty="0">
                <a:latin typeface="宋体" charset="-122"/>
              </a:rPr>
              <a:t>域指示结点的后继</a:t>
            </a:r>
          </a:p>
        </p:txBody>
      </p:sp>
      <p:grpSp>
        <p:nvGrpSpPr>
          <p:cNvPr id="20" name="Group 4"/>
          <p:cNvGrpSpPr>
            <a:grpSpLocks/>
          </p:cNvGrpSpPr>
          <p:nvPr/>
        </p:nvGrpSpPr>
        <p:grpSpPr bwMode="auto">
          <a:xfrm>
            <a:off x="7731698" y="2826057"/>
            <a:ext cx="3355402" cy="692150"/>
            <a:chOff x="720" y="2038"/>
            <a:chExt cx="3176" cy="436"/>
          </a:xfrm>
        </p:grpSpPr>
        <p:grpSp>
          <p:nvGrpSpPr>
            <p:cNvPr id="21" name="Group 5"/>
            <p:cNvGrpSpPr>
              <a:grpSpLocks/>
            </p:cNvGrpSpPr>
            <p:nvPr/>
          </p:nvGrpSpPr>
          <p:grpSpPr bwMode="auto">
            <a:xfrm>
              <a:off x="720" y="2038"/>
              <a:ext cx="3168" cy="436"/>
              <a:chOff x="720" y="2038"/>
              <a:chExt cx="3168" cy="436"/>
            </a:xfrm>
          </p:grpSpPr>
          <p:sp>
            <p:nvSpPr>
              <p:cNvPr id="23" name="Rectangle 6"/>
              <p:cNvSpPr>
                <a:spLocks noChangeArrowheads="1"/>
              </p:cNvSpPr>
              <p:nvPr/>
            </p:nvSpPr>
            <p:spPr bwMode="auto">
              <a:xfrm>
                <a:off x="720" y="2042"/>
                <a:ext cx="3168" cy="43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4" name="Line 7"/>
              <p:cNvSpPr>
                <a:spLocks noChangeShapeType="1"/>
              </p:cNvSpPr>
              <p:nvPr/>
            </p:nvSpPr>
            <p:spPr bwMode="auto">
              <a:xfrm>
                <a:off x="1378" y="203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5" name="Line 8"/>
              <p:cNvSpPr>
                <a:spLocks noChangeShapeType="1"/>
              </p:cNvSpPr>
              <p:nvPr/>
            </p:nvSpPr>
            <p:spPr bwMode="auto">
              <a:xfrm>
                <a:off x="2029" y="203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 name="Line 9"/>
              <p:cNvSpPr>
                <a:spLocks noChangeShapeType="1"/>
              </p:cNvSpPr>
              <p:nvPr/>
            </p:nvSpPr>
            <p:spPr bwMode="auto">
              <a:xfrm>
                <a:off x="2663" y="203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 name="Line 10"/>
              <p:cNvSpPr>
                <a:spLocks noChangeShapeType="1"/>
              </p:cNvSpPr>
              <p:nvPr/>
            </p:nvSpPr>
            <p:spPr bwMode="auto">
              <a:xfrm>
                <a:off x="3247" y="203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22" name="Text Box 11"/>
            <p:cNvSpPr txBox="1">
              <a:spLocks noChangeArrowheads="1"/>
            </p:cNvSpPr>
            <p:nvPr/>
          </p:nvSpPr>
          <p:spPr bwMode="auto">
            <a:xfrm>
              <a:off x="728" y="2090"/>
              <a:ext cx="316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sz="2800" dirty="0" smtClean="0"/>
                <a:t>C</a:t>
              </a:r>
              <a:r>
                <a:rPr lang="zh-CN" altLang="en-US" sz="2800" dirty="0" smtClean="0"/>
                <a:t>        </a:t>
              </a:r>
              <a:r>
                <a:rPr lang="en-US" altLang="zh-CN" sz="2800" dirty="0" smtClean="0">
                  <a:latin typeface="Times New Roman" charset="0"/>
                  <a:ea typeface="Times New Roman" charset="0"/>
                  <a:cs typeface="Times New Roman" charset="0"/>
                </a:rPr>
                <a:t>0      T     1    D</a:t>
              </a:r>
              <a:endParaRPr lang="en-US" altLang="zh-CN" sz="2800" dirty="0">
                <a:latin typeface="Times New Roman" charset="0"/>
                <a:ea typeface="Times New Roman" charset="0"/>
                <a:cs typeface="Times New Roman" charset="0"/>
              </a:endParaRPr>
            </a:p>
          </p:txBody>
        </p:sp>
      </p:grpSp>
      <p:grpSp>
        <p:nvGrpSpPr>
          <p:cNvPr id="28" name="Group 4"/>
          <p:cNvGrpSpPr>
            <a:grpSpLocks/>
          </p:cNvGrpSpPr>
          <p:nvPr/>
        </p:nvGrpSpPr>
        <p:grpSpPr bwMode="auto">
          <a:xfrm>
            <a:off x="7740150" y="4690434"/>
            <a:ext cx="3355402" cy="692150"/>
            <a:chOff x="720" y="2038"/>
            <a:chExt cx="3176" cy="436"/>
          </a:xfrm>
        </p:grpSpPr>
        <p:grpSp>
          <p:nvGrpSpPr>
            <p:cNvPr id="29" name="Group 5"/>
            <p:cNvGrpSpPr>
              <a:grpSpLocks/>
            </p:cNvGrpSpPr>
            <p:nvPr/>
          </p:nvGrpSpPr>
          <p:grpSpPr bwMode="auto">
            <a:xfrm>
              <a:off x="720" y="2038"/>
              <a:ext cx="3168" cy="436"/>
              <a:chOff x="720" y="2038"/>
              <a:chExt cx="3168" cy="436"/>
            </a:xfrm>
          </p:grpSpPr>
          <p:sp>
            <p:nvSpPr>
              <p:cNvPr id="31" name="Rectangle 6"/>
              <p:cNvSpPr>
                <a:spLocks noChangeArrowheads="1"/>
              </p:cNvSpPr>
              <p:nvPr/>
            </p:nvSpPr>
            <p:spPr bwMode="auto">
              <a:xfrm>
                <a:off x="720" y="2042"/>
                <a:ext cx="3168" cy="43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2" name="Line 7"/>
              <p:cNvSpPr>
                <a:spLocks noChangeShapeType="1"/>
              </p:cNvSpPr>
              <p:nvPr/>
            </p:nvSpPr>
            <p:spPr bwMode="auto">
              <a:xfrm>
                <a:off x="1378" y="203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 name="Line 8"/>
              <p:cNvSpPr>
                <a:spLocks noChangeShapeType="1"/>
              </p:cNvSpPr>
              <p:nvPr/>
            </p:nvSpPr>
            <p:spPr bwMode="auto">
              <a:xfrm>
                <a:off x="2029" y="203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 name="Line 9"/>
              <p:cNvSpPr>
                <a:spLocks noChangeShapeType="1"/>
              </p:cNvSpPr>
              <p:nvPr/>
            </p:nvSpPr>
            <p:spPr bwMode="auto">
              <a:xfrm>
                <a:off x="2663" y="203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5" name="Line 10"/>
              <p:cNvSpPr>
                <a:spLocks noChangeShapeType="1"/>
              </p:cNvSpPr>
              <p:nvPr/>
            </p:nvSpPr>
            <p:spPr bwMode="auto">
              <a:xfrm>
                <a:off x="3247" y="2038"/>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30" name="Text Box 11"/>
            <p:cNvSpPr txBox="1">
              <a:spLocks noChangeArrowheads="1"/>
            </p:cNvSpPr>
            <p:nvPr/>
          </p:nvSpPr>
          <p:spPr bwMode="auto">
            <a:xfrm>
              <a:off x="728" y="2090"/>
              <a:ext cx="316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sz="2800" dirty="0" smtClean="0"/>
                <a:t>C</a:t>
              </a:r>
              <a:r>
                <a:rPr lang="zh-CN" altLang="en-US" sz="2800" dirty="0" smtClean="0"/>
                <a:t>       </a:t>
              </a:r>
              <a:r>
                <a:rPr lang="en-US" altLang="zh-CN" sz="2800" dirty="0" smtClean="0"/>
                <a:t>1</a:t>
              </a:r>
              <a:r>
                <a:rPr lang="zh-CN" altLang="en-US" sz="2800" dirty="0"/>
                <a:t> </a:t>
              </a:r>
              <a:r>
                <a:rPr lang="zh-CN" altLang="en-US" sz="2800" dirty="0" smtClean="0"/>
                <a:t>     </a:t>
              </a:r>
              <a:r>
                <a:rPr lang="en-US" altLang="zh-CN" sz="2800" dirty="0" smtClean="0">
                  <a:latin typeface="Times New Roman" charset="0"/>
                  <a:ea typeface="Times New Roman" charset="0"/>
                  <a:cs typeface="Times New Roman" charset="0"/>
                </a:rPr>
                <a:t>T     1    D</a:t>
              </a:r>
              <a:endParaRPr lang="en-US" altLang="zh-CN" sz="2800" dirty="0">
                <a:latin typeface="Times New Roman" charset="0"/>
                <a:ea typeface="Times New Roman" charset="0"/>
                <a:cs typeface="Times New Roman" charset="0"/>
              </a:endParaRPr>
            </a:p>
          </p:txBody>
        </p:sp>
      </p:grpSp>
      <p:sp>
        <p:nvSpPr>
          <p:cNvPr id="3" name="矩形 2"/>
          <p:cNvSpPr/>
          <p:nvPr/>
        </p:nvSpPr>
        <p:spPr>
          <a:xfrm>
            <a:off x="7517400" y="1966149"/>
            <a:ext cx="4134465" cy="573042"/>
          </a:xfrm>
          <a:prstGeom prst="rect">
            <a:avLst/>
          </a:prstGeom>
        </p:spPr>
        <p:txBody>
          <a:bodyPr wrap="none">
            <a:spAutoFit/>
          </a:bodyPr>
          <a:lstStyle/>
          <a:p>
            <a:pPr>
              <a:lnSpc>
                <a:spcPct val="130000"/>
              </a:lnSpc>
              <a:spcBef>
                <a:spcPct val="50000"/>
              </a:spcBef>
            </a:pPr>
            <a:r>
              <a:rPr lang="zh-CN" altLang="en-US" sz="2800" b="1" dirty="0" smtClean="0">
                <a:solidFill>
                  <a:srgbClr val="C00000"/>
                </a:solidFill>
                <a:latin typeface="宋体" charset="-122"/>
              </a:rPr>
              <a:t>以下结点代表什么意思？</a:t>
            </a:r>
            <a:endParaRPr lang="zh-CN" altLang="en-US" sz="2800" b="1" dirty="0">
              <a:solidFill>
                <a:srgbClr val="C00000"/>
              </a:solidFill>
              <a:latin typeface="宋体" charset="-122"/>
            </a:endParaRPr>
          </a:p>
        </p:txBody>
      </p:sp>
      <p:cxnSp>
        <p:nvCxnSpPr>
          <p:cNvPr id="5" name="直线连接符 4"/>
          <p:cNvCxnSpPr/>
          <p:nvPr/>
        </p:nvCxnSpPr>
        <p:spPr bwMode="auto">
          <a:xfrm>
            <a:off x="7105650" y="1130351"/>
            <a:ext cx="0" cy="5727649"/>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116260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a:extLst>
              <a:ext uri="{FF2B5EF4-FFF2-40B4-BE49-F238E27FC236}">
                <a16:creationId xmlns:a16="http://schemas.microsoft.com/office/drawing/2014/main" xmlns="" id="{DE4E3153-818D-4CA8-A32C-867204B6FE96}"/>
              </a:ext>
            </a:extLst>
          </p:cNvPr>
          <p:cNvSpPr>
            <a:spLocks noGrp="1" noChangeArrowheads="1"/>
          </p:cNvSpPr>
          <p:nvPr>
            <p:ph type="title"/>
          </p:nvPr>
        </p:nvSpPr>
        <p:spPr>
          <a:xfrm>
            <a:off x="1390470" y="487200"/>
            <a:ext cx="7772400" cy="655800"/>
          </a:xfrm>
        </p:spPr>
        <p:txBody>
          <a:bodyPr/>
          <a:lstStyle/>
          <a:p>
            <a:r>
              <a:rPr lang="en-US" altLang="zh-CN" dirty="0" smtClean="0"/>
              <a:t>6.3.2</a:t>
            </a:r>
            <a:r>
              <a:rPr lang="zh-CN" altLang="en-US" dirty="0" smtClean="0"/>
              <a:t>二</a:t>
            </a:r>
            <a:r>
              <a:rPr lang="zh-CN" altLang="en-US" dirty="0"/>
              <a:t>叉树的存储结构</a:t>
            </a:r>
          </a:p>
        </p:txBody>
      </p:sp>
      <p:sp>
        <p:nvSpPr>
          <p:cNvPr id="470019" name="Rectangle 3">
            <a:extLst>
              <a:ext uri="{FF2B5EF4-FFF2-40B4-BE49-F238E27FC236}">
                <a16:creationId xmlns:a16="http://schemas.microsoft.com/office/drawing/2014/main" xmlns="" id="{E775081A-FD66-4642-A24F-9DE53D99B974}"/>
              </a:ext>
            </a:extLst>
          </p:cNvPr>
          <p:cNvSpPr>
            <a:spLocks noGrp="1" noChangeArrowheads="1"/>
          </p:cNvSpPr>
          <p:nvPr>
            <p:ph type="body" idx="1"/>
          </p:nvPr>
        </p:nvSpPr>
        <p:spPr>
          <a:xfrm>
            <a:off x="1046776" y="1200150"/>
            <a:ext cx="9754574" cy="2542880"/>
          </a:xfrm>
        </p:spPr>
        <p:txBody>
          <a:bodyPr/>
          <a:lstStyle/>
          <a:p>
            <a:pPr marL="0" indent="0">
              <a:buNone/>
            </a:pPr>
            <a:r>
              <a:rPr lang="zh-CN" altLang="en-US" b="0" dirty="0" smtClean="0"/>
              <a:t>链式存储</a:t>
            </a:r>
            <a:r>
              <a:rPr lang="zh-CN" altLang="en-US" b="0" dirty="0"/>
              <a:t>结构</a:t>
            </a:r>
          </a:p>
          <a:p>
            <a:pPr lvl="1"/>
            <a:r>
              <a:rPr lang="zh-CN" altLang="en-US" dirty="0">
                <a:solidFill>
                  <a:srgbClr val="FF0000"/>
                </a:solidFill>
                <a:latin typeface="楷体_GB2312" pitchFamily="49" charset="-122"/>
                <a:ea typeface="楷体_GB2312" pitchFamily="49" charset="-122"/>
              </a:rPr>
              <a:t>二</a:t>
            </a:r>
            <a:r>
              <a:rPr lang="zh-CN" altLang="en-US" dirty="0" smtClean="0">
                <a:solidFill>
                  <a:srgbClr val="FF0000"/>
                </a:solidFill>
                <a:latin typeface="楷体_GB2312" pitchFamily="49" charset="-122"/>
                <a:ea typeface="楷体_GB2312" pitchFamily="49" charset="-122"/>
              </a:rPr>
              <a:t>叉线索存储</a:t>
            </a:r>
            <a:endParaRPr lang="zh-CN" altLang="en-US" b="0" dirty="0">
              <a:solidFill>
                <a:srgbClr val="FF0000"/>
              </a:solidFill>
            </a:endParaRPr>
          </a:p>
          <a:p>
            <a:pPr marL="457200" lvl="1" indent="0">
              <a:lnSpc>
                <a:spcPct val="150000"/>
              </a:lnSpc>
              <a:buNone/>
            </a:pPr>
            <a:r>
              <a:rPr lang="en-US" altLang="zh-CN" sz="3200" b="0" dirty="0">
                <a:latin typeface="Times New Roman" panose="02020603050405020304" pitchFamily="18" charset="0"/>
                <a:cs typeface="Times New Roman" panose="02020603050405020304" pitchFamily="18" charset="0"/>
              </a:rPr>
              <a:t>typedef </a:t>
            </a:r>
            <a:r>
              <a:rPr lang="en-US" altLang="zh-CN" sz="3200" b="0" dirty="0" err="1">
                <a:latin typeface="Times New Roman" panose="02020603050405020304" pitchFamily="18" charset="0"/>
                <a:cs typeface="Times New Roman" panose="02020603050405020304" pitchFamily="18" charset="0"/>
              </a:rPr>
              <a:t>struct</a:t>
            </a:r>
            <a:r>
              <a:rPr lang="en-US" altLang="zh-CN" sz="3200" b="0" dirty="0">
                <a:latin typeface="Times New Roman" panose="02020603050405020304" pitchFamily="18" charset="0"/>
                <a:cs typeface="Times New Roman" panose="02020603050405020304" pitchFamily="18" charset="0"/>
              </a:rPr>
              <a:t> </a:t>
            </a:r>
            <a:r>
              <a:rPr lang="en-US" altLang="zh-CN" sz="3200" b="0" dirty="0" err="1" smtClean="0">
                <a:latin typeface="Times New Roman" panose="02020603050405020304" pitchFamily="18" charset="0"/>
                <a:cs typeface="Times New Roman" panose="02020603050405020304" pitchFamily="18" charset="0"/>
              </a:rPr>
              <a:t>BiThrNode</a:t>
            </a:r>
            <a:r>
              <a:rPr lang="en-US" altLang="zh-CN" sz="3200" b="0" dirty="0" smtClean="0">
                <a:latin typeface="Times New Roman" panose="02020603050405020304" pitchFamily="18" charset="0"/>
                <a:cs typeface="Times New Roman" panose="02020603050405020304" pitchFamily="18" charset="0"/>
              </a:rPr>
              <a:t> </a:t>
            </a:r>
            <a:r>
              <a:rPr lang="en-US" altLang="zh-CN" sz="3200" b="0" dirty="0">
                <a:latin typeface="Times New Roman" panose="02020603050405020304" pitchFamily="18" charset="0"/>
                <a:cs typeface="Times New Roman" panose="02020603050405020304" pitchFamily="18" charset="0"/>
              </a:rPr>
              <a:t>{ // </a:t>
            </a:r>
            <a:r>
              <a:rPr lang="zh-CN" altLang="en-US" sz="3200" b="0" dirty="0">
                <a:latin typeface="Times New Roman" panose="02020603050405020304" pitchFamily="18" charset="0"/>
                <a:ea typeface="楷体_GB2312" pitchFamily="49" charset="-122"/>
                <a:cs typeface="Times New Roman" panose="02020603050405020304" pitchFamily="18" charset="0"/>
              </a:rPr>
              <a:t>结点结构</a:t>
            </a:r>
            <a:endParaRPr lang="zh-CN" altLang="en-US" sz="3200" b="0" dirty="0">
              <a:latin typeface="Times New Roman" panose="02020603050405020304" pitchFamily="18" charset="0"/>
              <a:cs typeface="Times New Roman" panose="02020603050405020304" pitchFamily="18" charset="0"/>
            </a:endParaRPr>
          </a:p>
          <a:p>
            <a:pPr marL="0" indent="0" eaLnBrk="1" hangingPunct="1">
              <a:lnSpc>
                <a:spcPct val="150000"/>
              </a:lnSpc>
              <a:buNone/>
            </a:pPr>
            <a:r>
              <a:rPr lang="zh-CN" altLang="en-US" b="0" dirty="0">
                <a:latin typeface="Times New Roman" panose="02020603050405020304" pitchFamily="18" charset="0"/>
                <a:cs typeface="Times New Roman" panose="02020603050405020304" pitchFamily="18" charset="0"/>
              </a:rPr>
              <a:t>     </a:t>
            </a:r>
            <a:r>
              <a:rPr lang="en-US" altLang="zh-CN" b="0" dirty="0">
                <a:latin typeface="Times New Roman" panose="02020603050405020304" pitchFamily="18" charset="0"/>
                <a:cs typeface="Times New Roman" panose="02020603050405020304" pitchFamily="18" charset="0"/>
              </a:rPr>
              <a:t>	</a:t>
            </a:r>
            <a:r>
              <a:rPr lang="en-US" altLang="zh-CN" b="0" dirty="0" err="1">
                <a:latin typeface="Times New Roman" panose="02020603050405020304" pitchFamily="18" charset="0"/>
                <a:cs typeface="Times New Roman" panose="02020603050405020304" pitchFamily="18" charset="0"/>
              </a:rPr>
              <a:t>TElemType</a:t>
            </a:r>
            <a:r>
              <a:rPr lang="en-US" altLang="zh-CN" b="0" dirty="0">
                <a:latin typeface="Times New Roman" panose="02020603050405020304" pitchFamily="18" charset="0"/>
                <a:cs typeface="Times New Roman" panose="02020603050405020304" pitchFamily="18" charset="0"/>
              </a:rPr>
              <a:t>      data;</a:t>
            </a:r>
          </a:p>
          <a:p>
            <a:pPr marL="0" indent="0" eaLnBrk="1" hangingPunct="1">
              <a:lnSpc>
                <a:spcPct val="150000"/>
              </a:lnSpc>
              <a:buNone/>
            </a:pPr>
            <a:r>
              <a:rPr lang="en-US" altLang="zh-CN" b="0" dirty="0">
                <a:latin typeface="Times New Roman" panose="02020603050405020304" pitchFamily="18" charset="0"/>
                <a:cs typeface="Times New Roman" panose="02020603050405020304" pitchFamily="18" charset="0"/>
              </a:rPr>
              <a:t>    	</a:t>
            </a:r>
            <a:r>
              <a:rPr lang="en-US" altLang="zh-CN" b="0" dirty="0" err="1">
                <a:latin typeface="Times New Roman" panose="02020603050405020304" pitchFamily="18" charset="0"/>
                <a:cs typeface="Times New Roman" panose="02020603050405020304" pitchFamily="18" charset="0"/>
              </a:rPr>
              <a:t>struct</a:t>
            </a:r>
            <a:r>
              <a:rPr lang="en-US" altLang="zh-CN" b="0" dirty="0">
                <a:latin typeface="Times New Roman" panose="02020603050405020304" pitchFamily="18" charset="0"/>
                <a:cs typeface="Times New Roman" panose="02020603050405020304" pitchFamily="18" charset="0"/>
              </a:rPr>
              <a:t> </a:t>
            </a:r>
            <a:r>
              <a:rPr lang="en-US" altLang="zh-CN" b="0" dirty="0" err="1" smtClean="0">
                <a:latin typeface="Times New Roman" panose="02020603050405020304" pitchFamily="18" charset="0"/>
                <a:cs typeface="Times New Roman" panose="02020603050405020304" pitchFamily="18" charset="0"/>
              </a:rPr>
              <a:t>BiThrNode</a:t>
            </a:r>
            <a:r>
              <a:rPr lang="en-US" altLang="zh-CN" b="0" dirty="0" smtClean="0">
                <a:latin typeface="Times New Roman" panose="02020603050405020304" pitchFamily="18" charset="0"/>
                <a:cs typeface="Times New Roman" panose="02020603050405020304" pitchFamily="18" charset="0"/>
              </a:rPr>
              <a:t>  </a:t>
            </a:r>
            <a:r>
              <a:rPr lang="en-US" altLang="zh-CN" b="0" dirty="0">
                <a:latin typeface="Times New Roman" panose="02020603050405020304" pitchFamily="18" charset="0"/>
                <a:cs typeface="Times New Roman" panose="02020603050405020304" pitchFamily="18" charset="0"/>
              </a:rPr>
              <a:t>*</a:t>
            </a:r>
            <a:r>
              <a:rPr lang="en-US" altLang="zh-CN" b="0" dirty="0" err="1">
                <a:latin typeface="Times New Roman" panose="02020603050405020304" pitchFamily="18" charset="0"/>
                <a:cs typeface="Times New Roman" panose="02020603050405020304" pitchFamily="18" charset="0"/>
              </a:rPr>
              <a:t>lchild</a:t>
            </a:r>
            <a:r>
              <a:rPr lang="en-US" altLang="zh-CN" b="0" dirty="0">
                <a:latin typeface="Times New Roman" panose="02020603050405020304" pitchFamily="18" charset="0"/>
                <a:cs typeface="Times New Roman" panose="02020603050405020304" pitchFamily="18" charset="0"/>
              </a:rPr>
              <a:t>, *</a:t>
            </a:r>
            <a:r>
              <a:rPr lang="en-US" altLang="zh-CN" b="0" dirty="0" err="1">
                <a:latin typeface="Times New Roman" panose="02020603050405020304" pitchFamily="18" charset="0"/>
                <a:cs typeface="Times New Roman" panose="02020603050405020304" pitchFamily="18" charset="0"/>
              </a:rPr>
              <a:t>rchild</a:t>
            </a:r>
            <a:r>
              <a:rPr lang="en-US" altLang="zh-CN" b="0" dirty="0">
                <a:latin typeface="Times New Roman" panose="02020603050405020304" pitchFamily="18" charset="0"/>
                <a:cs typeface="Times New Roman" panose="02020603050405020304" pitchFamily="18" charset="0"/>
              </a:rPr>
              <a:t>; // </a:t>
            </a:r>
            <a:r>
              <a:rPr lang="zh-CN" altLang="en-US" b="0" dirty="0">
                <a:latin typeface="Times New Roman" panose="02020603050405020304" pitchFamily="18" charset="0"/>
                <a:ea typeface="楷体_GB2312" pitchFamily="49" charset="-122"/>
                <a:cs typeface="Times New Roman" panose="02020603050405020304" pitchFamily="18" charset="0"/>
              </a:rPr>
              <a:t>左右孩子</a:t>
            </a:r>
            <a:r>
              <a:rPr lang="zh-CN" altLang="en-US" b="0" dirty="0" smtClean="0">
                <a:latin typeface="Times New Roman" panose="02020603050405020304" pitchFamily="18" charset="0"/>
                <a:ea typeface="楷体_GB2312" pitchFamily="49" charset="-122"/>
                <a:cs typeface="Times New Roman" panose="02020603050405020304" pitchFamily="18" charset="0"/>
              </a:rPr>
              <a:t>指针</a:t>
            </a:r>
            <a:endParaRPr lang="en-US" altLang="zh-CN" b="0" dirty="0" smtClean="0">
              <a:latin typeface="Times New Roman" panose="02020603050405020304" pitchFamily="18" charset="0"/>
              <a:ea typeface="楷体_GB2312" pitchFamily="49" charset="-122"/>
              <a:cs typeface="Times New Roman" panose="02020603050405020304" pitchFamily="18" charset="0"/>
            </a:endParaRPr>
          </a:p>
          <a:p>
            <a:pPr marL="0" indent="0" eaLnBrk="1" hangingPunct="1">
              <a:lnSpc>
                <a:spcPct val="150000"/>
              </a:lnSpc>
              <a:buNone/>
            </a:pPr>
            <a:r>
              <a:rPr lang="en-US" altLang="zh-CN" b="0" dirty="0">
                <a:latin typeface="Times New Roman" panose="02020603050405020304" pitchFamily="18" charset="0"/>
                <a:ea typeface="楷体_GB2312" pitchFamily="49" charset="-122"/>
                <a:cs typeface="Times New Roman" panose="02020603050405020304" pitchFamily="18" charset="0"/>
              </a:rPr>
              <a:t> </a:t>
            </a:r>
            <a:r>
              <a:rPr lang="en-US" altLang="zh-CN" b="0" dirty="0" smtClean="0">
                <a:latin typeface="Times New Roman" panose="02020603050405020304" pitchFamily="18" charset="0"/>
                <a:ea typeface="楷体_GB2312" pitchFamily="49" charset="-122"/>
                <a:cs typeface="Times New Roman" panose="02020603050405020304" pitchFamily="18" charset="0"/>
              </a:rPr>
              <a:t>         </a:t>
            </a:r>
            <a:r>
              <a:rPr lang="en-US" altLang="zh-CN" b="0" dirty="0" err="1" smtClean="0">
                <a:latin typeface="Times New Roman" panose="02020603050405020304" pitchFamily="18" charset="0"/>
                <a:ea typeface="楷体_GB2312" pitchFamily="49" charset="-122"/>
                <a:cs typeface="Times New Roman" panose="02020603050405020304" pitchFamily="18" charset="0"/>
              </a:rPr>
              <a:t>int</a:t>
            </a:r>
            <a:r>
              <a:rPr lang="en-US" altLang="zh-CN" b="0" dirty="0" smtClean="0">
                <a:latin typeface="Times New Roman" panose="02020603050405020304" pitchFamily="18" charset="0"/>
                <a:ea typeface="楷体_GB2312" pitchFamily="49" charset="-122"/>
                <a:cs typeface="Times New Roman" panose="02020603050405020304" pitchFamily="18" charset="0"/>
              </a:rPr>
              <a:t> </a:t>
            </a:r>
            <a:r>
              <a:rPr lang="en-US" altLang="zh-CN" b="0" dirty="0" err="1" smtClean="0">
                <a:latin typeface="Times New Roman" panose="02020603050405020304" pitchFamily="18" charset="0"/>
                <a:ea typeface="楷体_GB2312" pitchFamily="49" charset="-122"/>
                <a:cs typeface="Times New Roman" panose="02020603050405020304" pitchFamily="18" charset="0"/>
              </a:rPr>
              <a:t>LTag</a:t>
            </a:r>
            <a:r>
              <a:rPr lang="en-US" altLang="zh-CN" b="0" dirty="0" smtClean="0">
                <a:latin typeface="Times New Roman" panose="02020603050405020304" pitchFamily="18" charset="0"/>
                <a:ea typeface="楷体_GB2312" pitchFamily="49" charset="-122"/>
                <a:cs typeface="Times New Roman" panose="02020603050405020304" pitchFamily="18" charset="0"/>
              </a:rPr>
              <a:t>, </a:t>
            </a:r>
            <a:r>
              <a:rPr lang="en-US" altLang="zh-CN" b="0" dirty="0" err="1" smtClean="0">
                <a:latin typeface="Times New Roman" panose="02020603050405020304" pitchFamily="18" charset="0"/>
                <a:ea typeface="楷体_GB2312" pitchFamily="49" charset="-122"/>
                <a:cs typeface="Times New Roman" panose="02020603050405020304" pitchFamily="18" charset="0"/>
              </a:rPr>
              <a:t>RTag</a:t>
            </a:r>
            <a:r>
              <a:rPr lang="en-US" altLang="zh-CN" b="0" dirty="0" smtClean="0">
                <a:latin typeface="Times New Roman" panose="02020603050405020304" pitchFamily="18" charset="0"/>
                <a:ea typeface="楷体_GB2312" pitchFamily="49" charset="-122"/>
                <a:cs typeface="Times New Roman" panose="02020603050405020304" pitchFamily="18" charset="0"/>
              </a:rPr>
              <a:t>;//</a:t>
            </a:r>
            <a:r>
              <a:rPr lang="zh-CN" altLang="en-US" b="0" dirty="0" smtClean="0">
                <a:latin typeface="Times New Roman" panose="02020603050405020304" pitchFamily="18" charset="0"/>
                <a:ea typeface="楷体_GB2312" pitchFamily="49" charset="-122"/>
                <a:cs typeface="Times New Roman" panose="02020603050405020304" pitchFamily="18" charset="0"/>
              </a:rPr>
              <a:t>标志域</a:t>
            </a:r>
            <a:endParaRPr lang="zh-CN" altLang="en-US" b="0" dirty="0">
              <a:latin typeface="Times New Roman" panose="02020603050405020304" pitchFamily="18" charset="0"/>
              <a:cs typeface="Times New Roman" panose="02020603050405020304" pitchFamily="18" charset="0"/>
            </a:endParaRPr>
          </a:p>
          <a:p>
            <a:pPr marL="0" indent="0" eaLnBrk="1" hangingPunct="1">
              <a:lnSpc>
                <a:spcPct val="150000"/>
              </a:lnSpc>
              <a:buNone/>
            </a:pPr>
            <a:r>
              <a:rPr lang="en-US" altLang="zh-CN" b="0" dirty="0">
                <a:latin typeface="Times New Roman" panose="02020603050405020304" pitchFamily="18" charset="0"/>
                <a:cs typeface="Times New Roman" panose="02020603050405020304" pitchFamily="18" charset="0"/>
              </a:rPr>
              <a:t>} </a:t>
            </a:r>
            <a:r>
              <a:rPr lang="en-US" altLang="zh-CN" b="0" dirty="0" err="1" smtClean="0">
                <a:latin typeface="Times New Roman" panose="02020603050405020304" pitchFamily="18" charset="0"/>
                <a:cs typeface="Times New Roman" panose="02020603050405020304" pitchFamily="18" charset="0"/>
              </a:rPr>
              <a:t>BiThrNode</a:t>
            </a:r>
            <a:r>
              <a:rPr lang="en-US" altLang="zh-CN" b="0" dirty="0">
                <a:latin typeface="Times New Roman" panose="02020603050405020304" pitchFamily="18" charset="0"/>
                <a:cs typeface="Times New Roman" panose="02020603050405020304" pitchFamily="18" charset="0"/>
              </a:rPr>
              <a:t>, *</a:t>
            </a:r>
            <a:r>
              <a:rPr lang="en-US" altLang="zh-CN" b="0" dirty="0" err="1" smtClean="0">
                <a:latin typeface="Times New Roman" panose="02020603050405020304" pitchFamily="18" charset="0"/>
                <a:cs typeface="Times New Roman" panose="02020603050405020304" pitchFamily="18" charset="0"/>
              </a:rPr>
              <a:t>BiThrree</a:t>
            </a:r>
            <a:r>
              <a:rPr lang="en-US" altLang="zh-CN" b="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44435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1624923" y="1164212"/>
            <a:ext cx="7772400" cy="749300"/>
          </a:xfrm>
        </p:spPr>
        <p:txBody>
          <a:bodyPr/>
          <a:lstStyle/>
          <a:p>
            <a:r>
              <a:rPr lang="zh-CN" altLang="en-US" dirty="0"/>
              <a:t>中序线索二叉树</a:t>
            </a:r>
          </a:p>
        </p:txBody>
      </p:sp>
      <p:sp>
        <p:nvSpPr>
          <p:cNvPr id="493571" name="Rectangle 3"/>
          <p:cNvSpPr>
            <a:spLocks noGrp="1" noChangeArrowheads="1"/>
          </p:cNvSpPr>
          <p:nvPr>
            <p:ph type="body" idx="1"/>
          </p:nvPr>
        </p:nvSpPr>
        <p:spPr>
          <a:xfrm>
            <a:off x="954998" y="2078610"/>
            <a:ext cx="7772400" cy="4557714"/>
          </a:xfrm>
        </p:spPr>
        <p:txBody>
          <a:bodyPr/>
          <a:lstStyle/>
          <a:p>
            <a:r>
              <a:rPr lang="zh-CN" altLang="en-US" dirty="0">
                <a:latin typeface="SimSun" charset="-122"/>
                <a:ea typeface="SimSun" charset="-122"/>
                <a:cs typeface="SimSun" charset="-122"/>
              </a:rPr>
              <a:t>如图所示二叉树的中序线索化。             </a:t>
            </a:r>
          </a:p>
          <a:p>
            <a:pPr>
              <a:buFontTx/>
              <a:buNone/>
            </a:pPr>
            <a:r>
              <a:rPr lang="zh-CN" altLang="en-US" dirty="0">
                <a:latin typeface="SimSun" charset="-122"/>
                <a:ea typeface="SimSun" charset="-122"/>
                <a:cs typeface="SimSun" charset="-122"/>
              </a:rPr>
              <a:t>      </a:t>
            </a:r>
            <a:r>
              <a:rPr lang="en-US" altLang="zh-CN" dirty="0">
                <a:latin typeface="SimSun" charset="-122"/>
                <a:ea typeface="SimSun" charset="-122"/>
                <a:cs typeface="SimSun" charset="-122"/>
              </a:rPr>
              <a:t>a</a:t>
            </a:r>
            <a:r>
              <a:rPr lang="zh-CN" altLang="en-US" dirty="0">
                <a:latin typeface="SimSun" charset="-122"/>
                <a:ea typeface="SimSun" charset="-122"/>
                <a:cs typeface="SimSun" charset="-122"/>
              </a:rPr>
              <a:t>＋</a:t>
            </a:r>
            <a:r>
              <a:rPr lang="en-US" altLang="zh-CN" dirty="0" err="1">
                <a:latin typeface="SimSun" charset="-122"/>
                <a:ea typeface="SimSun" charset="-122"/>
                <a:cs typeface="SimSun" charset="-122"/>
              </a:rPr>
              <a:t>b×c</a:t>
            </a:r>
            <a:r>
              <a:rPr lang="zh-CN" altLang="en-US" dirty="0">
                <a:latin typeface="SimSun" charset="-122"/>
                <a:ea typeface="SimSun" charset="-122"/>
                <a:cs typeface="SimSun" charset="-122"/>
              </a:rPr>
              <a:t>－</a:t>
            </a:r>
            <a:r>
              <a:rPr lang="en-US" altLang="zh-CN" dirty="0">
                <a:latin typeface="SimSun" charset="-122"/>
                <a:ea typeface="SimSun" charset="-122"/>
                <a:cs typeface="SimSun" charset="-122"/>
              </a:rPr>
              <a:t>d</a:t>
            </a:r>
            <a:r>
              <a:rPr lang="zh-CN" altLang="en-US" dirty="0">
                <a:latin typeface="SimSun" charset="-122"/>
                <a:ea typeface="SimSun" charset="-122"/>
                <a:cs typeface="SimSun" charset="-122"/>
              </a:rPr>
              <a:t>－</a:t>
            </a:r>
            <a:r>
              <a:rPr lang="en-US" altLang="zh-CN" dirty="0">
                <a:latin typeface="SimSun" charset="-122"/>
                <a:ea typeface="SimSun" charset="-122"/>
                <a:cs typeface="SimSun" charset="-122"/>
              </a:rPr>
              <a:t>e</a:t>
            </a:r>
            <a:r>
              <a:rPr lang="zh-CN" altLang="en-US" dirty="0">
                <a:latin typeface="SimSun" charset="-122"/>
                <a:ea typeface="SimSun" charset="-122"/>
                <a:cs typeface="SimSun" charset="-122"/>
              </a:rPr>
              <a:t>／</a:t>
            </a:r>
            <a:r>
              <a:rPr lang="en-US" altLang="zh-CN" dirty="0">
                <a:latin typeface="SimSun" charset="-122"/>
                <a:ea typeface="SimSun" charset="-122"/>
                <a:cs typeface="SimSun" charset="-122"/>
              </a:rPr>
              <a:t>f</a:t>
            </a:r>
          </a:p>
          <a:p>
            <a:r>
              <a:rPr lang="zh-CN" altLang="en-US" dirty="0">
                <a:latin typeface="SimSun" charset="-122"/>
                <a:ea typeface="SimSun" charset="-122"/>
                <a:cs typeface="SimSun" charset="-122"/>
              </a:rPr>
              <a:t>如何寻找结点的后继</a:t>
            </a:r>
          </a:p>
          <a:p>
            <a:pPr lvl="1"/>
            <a:r>
              <a:rPr lang="en-US" altLang="zh-CN" dirty="0" err="1">
                <a:latin typeface="SimSun" charset="-122"/>
                <a:ea typeface="SimSun" charset="-122"/>
                <a:cs typeface="SimSun" charset="-122"/>
              </a:rPr>
              <a:t>RTag</a:t>
            </a:r>
            <a:r>
              <a:rPr lang="en-US" altLang="zh-CN" dirty="0">
                <a:latin typeface="SimSun" charset="-122"/>
                <a:ea typeface="SimSun" charset="-122"/>
                <a:cs typeface="SimSun" charset="-122"/>
              </a:rPr>
              <a:t>=1</a:t>
            </a:r>
          </a:p>
          <a:p>
            <a:pPr lvl="1"/>
            <a:r>
              <a:rPr lang="en-US" altLang="zh-CN" dirty="0" err="1">
                <a:latin typeface="SimSun" charset="-122"/>
                <a:ea typeface="SimSun" charset="-122"/>
                <a:cs typeface="SimSun" charset="-122"/>
              </a:rPr>
              <a:t>RTag</a:t>
            </a:r>
            <a:r>
              <a:rPr lang="en-US" altLang="zh-CN" dirty="0">
                <a:latin typeface="SimSun" charset="-122"/>
                <a:ea typeface="SimSun" charset="-122"/>
                <a:cs typeface="SimSun" charset="-122"/>
              </a:rPr>
              <a:t>=0</a:t>
            </a:r>
          </a:p>
          <a:p>
            <a:r>
              <a:rPr lang="zh-CN" altLang="en-US" dirty="0">
                <a:latin typeface="SimSun" charset="-122"/>
                <a:ea typeface="SimSun" charset="-122"/>
                <a:cs typeface="SimSun" charset="-122"/>
              </a:rPr>
              <a:t>如何寻找结点的前驱</a:t>
            </a:r>
          </a:p>
          <a:p>
            <a:pPr lvl="1"/>
            <a:r>
              <a:rPr lang="en-US" altLang="zh-CN" dirty="0" err="1">
                <a:latin typeface="SimSun" charset="-122"/>
                <a:ea typeface="SimSun" charset="-122"/>
                <a:cs typeface="SimSun" charset="-122"/>
              </a:rPr>
              <a:t>LTag</a:t>
            </a:r>
            <a:r>
              <a:rPr lang="en-US" altLang="zh-CN" dirty="0">
                <a:latin typeface="SimSun" charset="-122"/>
                <a:ea typeface="SimSun" charset="-122"/>
                <a:cs typeface="SimSun" charset="-122"/>
              </a:rPr>
              <a:t>=1</a:t>
            </a:r>
          </a:p>
          <a:p>
            <a:pPr lvl="1"/>
            <a:r>
              <a:rPr lang="en-US" altLang="zh-CN" dirty="0" err="1">
                <a:latin typeface="SimSun" charset="-122"/>
                <a:ea typeface="SimSun" charset="-122"/>
                <a:cs typeface="SimSun" charset="-122"/>
              </a:rPr>
              <a:t>LTag</a:t>
            </a:r>
            <a:r>
              <a:rPr lang="en-US" altLang="zh-CN" dirty="0">
                <a:latin typeface="SimSun" charset="-122"/>
                <a:ea typeface="SimSun" charset="-122"/>
                <a:cs typeface="SimSun" charset="-122"/>
              </a:rPr>
              <a:t>=0</a:t>
            </a:r>
          </a:p>
        </p:txBody>
      </p:sp>
      <p:grpSp>
        <p:nvGrpSpPr>
          <p:cNvPr id="493572" name="Group 4"/>
          <p:cNvGrpSpPr>
            <a:grpSpLocks/>
          </p:cNvGrpSpPr>
          <p:nvPr/>
        </p:nvGrpSpPr>
        <p:grpSpPr bwMode="auto">
          <a:xfrm>
            <a:off x="6735086" y="1947373"/>
            <a:ext cx="2590800" cy="3962400"/>
            <a:chOff x="3360" y="816"/>
            <a:chExt cx="1632" cy="2496"/>
          </a:xfrm>
        </p:grpSpPr>
        <p:sp>
          <p:nvSpPr>
            <p:cNvPr id="493573" name="Oval 5"/>
            <p:cNvSpPr>
              <a:spLocks noChangeArrowheads="1"/>
            </p:cNvSpPr>
            <p:nvPr/>
          </p:nvSpPr>
          <p:spPr bwMode="auto">
            <a:xfrm>
              <a:off x="3600" y="1465"/>
              <a:ext cx="192" cy="263"/>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zh-CN" altLang="en-US" sz="2800" b="1">
                  <a:latin typeface="Arial Narrow" charset="0"/>
                </a:rPr>
                <a:t>＋</a:t>
              </a:r>
            </a:p>
          </p:txBody>
        </p:sp>
        <p:sp>
          <p:nvSpPr>
            <p:cNvPr id="493574" name="Oval 6"/>
            <p:cNvSpPr>
              <a:spLocks noChangeArrowheads="1"/>
            </p:cNvSpPr>
            <p:nvPr/>
          </p:nvSpPr>
          <p:spPr bwMode="auto">
            <a:xfrm>
              <a:off x="3360" y="2014"/>
              <a:ext cx="192" cy="25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2800" b="1">
                  <a:latin typeface="Arial Narrow" charset="0"/>
                </a:rPr>
                <a:t>a</a:t>
              </a:r>
            </a:p>
          </p:txBody>
        </p:sp>
        <p:sp>
          <p:nvSpPr>
            <p:cNvPr id="493575" name="Oval 7"/>
            <p:cNvSpPr>
              <a:spLocks noChangeArrowheads="1"/>
            </p:cNvSpPr>
            <p:nvPr/>
          </p:nvSpPr>
          <p:spPr bwMode="auto">
            <a:xfrm>
              <a:off x="4368" y="2014"/>
              <a:ext cx="192" cy="25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2800" b="1">
                  <a:latin typeface="Arial Narrow" charset="0"/>
                </a:rPr>
                <a:t>e</a:t>
              </a:r>
            </a:p>
          </p:txBody>
        </p:sp>
        <p:sp>
          <p:nvSpPr>
            <p:cNvPr id="493576" name="Oval 8"/>
            <p:cNvSpPr>
              <a:spLocks noChangeArrowheads="1"/>
            </p:cNvSpPr>
            <p:nvPr/>
          </p:nvSpPr>
          <p:spPr bwMode="auto">
            <a:xfrm>
              <a:off x="3696" y="2513"/>
              <a:ext cx="240" cy="25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2800" b="1">
                  <a:latin typeface="Arial Narrow" charset="0"/>
                </a:rPr>
                <a:t>b</a:t>
              </a:r>
            </a:p>
          </p:txBody>
        </p:sp>
        <p:sp>
          <p:nvSpPr>
            <p:cNvPr id="493577" name="Oval 9"/>
            <p:cNvSpPr>
              <a:spLocks noChangeArrowheads="1"/>
            </p:cNvSpPr>
            <p:nvPr/>
          </p:nvSpPr>
          <p:spPr bwMode="auto">
            <a:xfrm>
              <a:off x="4032" y="816"/>
              <a:ext cx="240" cy="30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zh-CN" altLang="en-US" sz="2800" b="1" dirty="0">
                  <a:latin typeface="Arial Narrow" charset="0"/>
                </a:rPr>
                <a:t>－</a:t>
              </a:r>
            </a:p>
          </p:txBody>
        </p:sp>
        <p:sp>
          <p:nvSpPr>
            <p:cNvPr id="493578" name="Line 10"/>
            <p:cNvSpPr>
              <a:spLocks noChangeShapeType="1"/>
            </p:cNvSpPr>
            <p:nvPr/>
          </p:nvSpPr>
          <p:spPr bwMode="auto">
            <a:xfrm flipH="1">
              <a:off x="3744" y="1116"/>
              <a:ext cx="336" cy="372"/>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93579" name="Line 11"/>
            <p:cNvSpPr>
              <a:spLocks noChangeShapeType="1"/>
            </p:cNvSpPr>
            <p:nvPr/>
          </p:nvSpPr>
          <p:spPr bwMode="auto">
            <a:xfrm>
              <a:off x="4224" y="1116"/>
              <a:ext cx="384" cy="299"/>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93580" name="Oval 12"/>
            <p:cNvSpPr>
              <a:spLocks noChangeArrowheads="1"/>
            </p:cNvSpPr>
            <p:nvPr/>
          </p:nvSpPr>
          <p:spPr bwMode="auto">
            <a:xfrm>
              <a:off x="4560" y="1415"/>
              <a:ext cx="192" cy="30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zh-CN" altLang="en-US" sz="2800" b="1" dirty="0">
                  <a:latin typeface="Arial Narrow" charset="0"/>
                </a:rPr>
                <a:t>／</a:t>
              </a:r>
            </a:p>
          </p:txBody>
        </p:sp>
        <p:sp>
          <p:nvSpPr>
            <p:cNvPr id="493581" name="Line 13"/>
            <p:cNvSpPr>
              <a:spLocks noChangeShapeType="1"/>
            </p:cNvSpPr>
            <p:nvPr/>
          </p:nvSpPr>
          <p:spPr bwMode="auto">
            <a:xfrm flipH="1">
              <a:off x="3456" y="1680"/>
              <a:ext cx="192" cy="33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93582" name="Line 14"/>
            <p:cNvSpPr>
              <a:spLocks noChangeShapeType="1"/>
            </p:cNvSpPr>
            <p:nvPr/>
          </p:nvSpPr>
          <p:spPr bwMode="auto">
            <a:xfrm>
              <a:off x="3744" y="1665"/>
              <a:ext cx="240" cy="35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93583" name="Oval 15"/>
            <p:cNvSpPr>
              <a:spLocks noChangeArrowheads="1"/>
            </p:cNvSpPr>
            <p:nvPr/>
          </p:nvSpPr>
          <p:spPr bwMode="auto">
            <a:xfrm>
              <a:off x="3936" y="2014"/>
              <a:ext cx="192" cy="25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2800" b="1">
                  <a:latin typeface="Arial Narrow" charset="0"/>
                </a:rPr>
                <a:t>×</a:t>
              </a:r>
            </a:p>
          </p:txBody>
        </p:sp>
        <p:sp>
          <p:nvSpPr>
            <p:cNvPr id="493584" name="Line 16"/>
            <p:cNvSpPr>
              <a:spLocks noChangeShapeType="1"/>
            </p:cNvSpPr>
            <p:nvPr/>
          </p:nvSpPr>
          <p:spPr bwMode="auto">
            <a:xfrm flipH="1">
              <a:off x="4512" y="1680"/>
              <a:ext cx="96" cy="33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93585" name="Line 17"/>
            <p:cNvSpPr>
              <a:spLocks noChangeShapeType="1"/>
            </p:cNvSpPr>
            <p:nvPr/>
          </p:nvSpPr>
          <p:spPr bwMode="auto">
            <a:xfrm>
              <a:off x="4704" y="1665"/>
              <a:ext cx="192" cy="349"/>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93586" name="Oval 18"/>
            <p:cNvSpPr>
              <a:spLocks noChangeArrowheads="1"/>
            </p:cNvSpPr>
            <p:nvPr/>
          </p:nvSpPr>
          <p:spPr bwMode="auto">
            <a:xfrm>
              <a:off x="4800" y="2014"/>
              <a:ext cx="192" cy="25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2800" b="1">
                  <a:latin typeface="Arial Narrow" charset="0"/>
                </a:rPr>
                <a:t>f</a:t>
              </a:r>
            </a:p>
          </p:txBody>
        </p:sp>
        <p:sp>
          <p:nvSpPr>
            <p:cNvPr id="493587" name="Line 19"/>
            <p:cNvSpPr>
              <a:spLocks noChangeShapeType="1"/>
            </p:cNvSpPr>
            <p:nvPr/>
          </p:nvSpPr>
          <p:spPr bwMode="auto">
            <a:xfrm flipH="1">
              <a:off x="3840" y="2240"/>
              <a:ext cx="144" cy="25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93588" name="Line 20"/>
            <p:cNvSpPr>
              <a:spLocks noChangeShapeType="1"/>
            </p:cNvSpPr>
            <p:nvPr/>
          </p:nvSpPr>
          <p:spPr bwMode="auto">
            <a:xfrm>
              <a:off x="4080" y="2208"/>
              <a:ext cx="240" cy="30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93589" name="Oval 21"/>
            <p:cNvSpPr>
              <a:spLocks noChangeArrowheads="1"/>
            </p:cNvSpPr>
            <p:nvPr/>
          </p:nvSpPr>
          <p:spPr bwMode="auto">
            <a:xfrm>
              <a:off x="4272" y="2513"/>
              <a:ext cx="240" cy="25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zh-CN" altLang="en-US" sz="2800" b="1" dirty="0">
                  <a:latin typeface="Arial Narrow" charset="0"/>
                </a:rPr>
                <a:t>－</a:t>
              </a:r>
            </a:p>
          </p:txBody>
        </p:sp>
        <p:sp>
          <p:nvSpPr>
            <p:cNvPr id="493590" name="Line 22"/>
            <p:cNvSpPr>
              <a:spLocks noChangeShapeType="1"/>
            </p:cNvSpPr>
            <p:nvPr/>
          </p:nvSpPr>
          <p:spPr bwMode="auto">
            <a:xfrm flipH="1">
              <a:off x="4224" y="2713"/>
              <a:ext cx="96" cy="349"/>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93591" name="Line 23"/>
            <p:cNvSpPr>
              <a:spLocks noChangeShapeType="1"/>
            </p:cNvSpPr>
            <p:nvPr/>
          </p:nvSpPr>
          <p:spPr bwMode="auto">
            <a:xfrm>
              <a:off x="4464" y="2713"/>
              <a:ext cx="192" cy="349"/>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93592" name="Oval 24"/>
            <p:cNvSpPr>
              <a:spLocks noChangeArrowheads="1"/>
            </p:cNvSpPr>
            <p:nvPr/>
          </p:nvSpPr>
          <p:spPr bwMode="auto">
            <a:xfrm>
              <a:off x="4080" y="3062"/>
              <a:ext cx="192" cy="25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2800" b="1">
                  <a:latin typeface="Arial Narrow" charset="0"/>
                </a:rPr>
                <a:t>c</a:t>
              </a:r>
            </a:p>
          </p:txBody>
        </p:sp>
        <p:sp>
          <p:nvSpPr>
            <p:cNvPr id="493593" name="Oval 25"/>
            <p:cNvSpPr>
              <a:spLocks noChangeArrowheads="1"/>
            </p:cNvSpPr>
            <p:nvPr/>
          </p:nvSpPr>
          <p:spPr bwMode="auto">
            <a:xfrm>
              <a:off x="4560" y="3062"/>
              <a:ext cx="192" cy="25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2800" b="1">
                  <a:latin typeface="Arial Narrow" charset="0"/>
                </a:rPr>
                <a:t>d</a:t>
              </a:r>
            </a:p>
          </p:txBody>
        </p:sp>
      </p:grpSp>
      <p:grpSp>
        <p:nvGrpSpPr>
          <p:cNvPr id="493594" name="Group 26"/>
          <p:cNvGrpSpPr>
            <a:grpSpLocks/>
          </p:cNvGrpSpPr>
          <p:nvPr/>
        </p:nvGrpSpPr>
        <p:grpSpPr bwMode="auto">
          <a:xfrm>
            <a:off x="5592086" y="2423101"/>
            <a:ext cx="3478213" cy="3643313"/>
            <a:chOff x="2640" y="1093"/>
            <a:chExt cx="2191" cy="2295"/>
          </a:xfrm>
        </p:grpSpPr>
        <p:sp>
          <p:nvSpPr>
            <p:cNvPr id="493595" name="Text Box 27"/>
            <p:cNvSpPr txBox="1">
              <a:spLocks noChangeArrowheads="1"/>
            </p:cNvSpPr>
            <p:nvPr/>
          </p:nvSpPr>
          <p:spPr bwMode="auto">
            <a:xfrm>
              <a:off x="2640" y="1872"/>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altLang="zh-CN" b="1">
                  <a:latin typeface="Arial Narrow" charset="0"/>
                </a:rPr>
                <a:t>NULL</a:t>
              </a:r>
            </a:p>
          </p:txBody>
        </p:sp>
        <p:grpSp>
          <p:nvGrpSpPr>
            <p:cNvPr id="493596" name="Group 28"/>
            <p:cNvGrpSpPr>
              <a:grpSpLocks/>
            </p:cNvGrpSpPr>
            <p:nvPr/>
          </p:nvGrpSpPr>
          <p:grpSpPr bwMode="auto">
            <a:xfrm>
              <a:off x="2976" y="1093"/>
              <a:ext cx="1855" cy="2295"/>
              <a:chOff x="2976" y="1093"/>
              <a:chExt cx="1855" cy="2295"/>
            </a:xfrm>
          </p:grpSpPr>
          <p:cxnSp>
            <p:nvCxnSpPr>
              <p:cNvPr id="493597" name="AutoShape 29"/>
              <p:cNvCxnSpPr>
                <a:cxnSpLocks noChangeShapeType="1"/>
                <a:stCxn id="493593" idx="4"/>
              </p:cNvCxnSpPr>
              <p:nvPr/>
            </p:nvCxnSpPr>
            <p:spPr bwMode="auto">
              <a:xfrm rot="5400000" flipH="1">
                <a:off x="4268" y="3024"/>
                <a:ext cx="483" cy="245"/>
              </a:xfrm>
              <a:prstGeom prst="curvedConnector3">
                <a:avLst>
                  <a:gd name="adj1" fmla="val -29783"/>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3598" name="AutoShape 30"/>
              <p:cNvCxnSpPr>
                <a:cxnSpLocks noChangeShapeType="1"/>
              </p:cNvCxnSpPr>
              <p:nvPr/>
            </p:nvCxnSpPr>
            <p:spPr bwMode="auto">
              <a:xfrm rot="16200000" flipV="1">
                <a:off x="3580" y="2716"/>
                <a:ext cx="1048" cy="144"/>
              </a:xfrm>
              <a:prstGeom prst="curvedConnector3">
                <a:avLst>
                  <a:gd name="adj1" fmla="val -14287"/>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3599" name="AutoShape 31"/>
              <p:cNvCxnSpPr>
                <a:cxnSpLocks noChangeShapeType="1"/>
              </p:cNvCxnSpPr>
              <p:nvPr/>
            </p:nvCxnSpPr>
            <p:spPr bwMode="auto">
              <a:xfrm rot="16200000" flipV="1">
                <a:off x="3125" y="1965"/>
                <a:ext cx="113" cy="412"/>
              </a:xfrm>
              <a:prstGeom prst="curvedConnector4">
                <a:avLst>
                  <a:gd name="adj1" fmla="val -164222"/>
                  <a:gd name="adj2" fmla="val 53398"/>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3600" name="AutoShape 32"/>
              <p:cNvCxnSpPr>
                <a:cxnSpLocks noChangeShapeType="1"/>
              </p:cNvCxnSpPr>
              <p:nvPr/>
            </p:nvCxnSpPr>
            <p:spPr bwMode="auto">
              <a:xfrm rot="16200000" flipV="1">
                <a:off x="3208" y="2203"/>
                <a:ext cx="1011" cy="35"/>
              </a:xfrm>
              <a:prstGeom prst="curvedConnector5">
                <a:avLst>
                  <a:gd name="adj1" fmla="val -18398"/>
                  <a:gd name="adj2" fmla="val 240000"/>
                  <a:gd name="adj3" fmla="val 60532"/>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3601" name="AutoShape 33"/>
              <p:cNvCxnSpPr>
                <a:cxnSpLocks noChangeShapeType="1"/>
                <a:stCxn id="493575" idx="4"/>
                <a:endCxn id="493577" idx="4"/>
              </p:cNvCxnSpPr>
              <p:nvPr/>
            </p:nvCxnSpPr>
            <p:spPr bwMode="auto">
              <a:xfrm rot="5400000" flipH="1">
                <a:off x="3734" y="1511"/>
                <a:ext cx="1148" cy="312"/>
              </a:xfrm>
              <a:prstGeom prst="curvedConnector3">
                <a:avLst>
                  <a:gd name="adj1" fmla="val -12544"/>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3602" name="AutoShape 34"/>
              <p:cNvCxnSpPr>
                <a:cxnSpLocks noChangeShapeType="1"/>
                <a:stCxn id="493586" idx="3"/>
              </p:cNvCxnSpPr>
              <p:nvPr/>
            </p:nvCxnSpPr>
            <p:spPr bwMode="auto">
              <a:xfrm rot="5400000" flipH="1">
                <a:off x="4307" y="1756"/>
                <a:ext cx="791" cy="256"/>
              </a:xfrm>
              <a:prstGeom prst="curvedConnector3">
                <a:avLst>
                  <a:gd name="adj1" fmla="val -22838"/>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grpSp>
        <p:nvGrpSpPr>
          <p:cNvPr id="493603" name="Group 35"/>
          <p:cNvGrpSpPr>
            <a:grpSpLocks/>
          </p:cNvGrpSpPr>
          <p:nvPr/>
        </p:nvGrpSpPr>
        <p:grpSpPr bwMode="auto">
          <a:xfrm>
            <a:off x="6898598" y="2442149"/>
            <a:ext cx="3619500" cy="3467100"/>
            <a:chOff x="3480" y="1104"/>
            <a:chExt cx="2280" cy="2184"/>
          </a:xfrm>
        </p:grpSpPr>
        <p:grpSp>
          <p:nvGrpSpPr>
            <p:cNvPr id="493604" name="Group 36"/>
            <p:cNvGrpSpPr>
              <a:grpSpLocks/>
            </p:cNvGrpSpPr>
            <p:nvPr/>
          </p:nvGrpSpPr>
          <p:grpSpPr bwMode="auto">
            <a:xfrm>
              <a:off x="3480" y="1104"/>
              <a:ext cx="1963" cy="2184"/>
              <a:chOff x="3480" y="1104"/>
              <a:chExt cx="1963" cy="2184"/>
            </a:xfrm>
          </p:grpSpPr>
          <p:cxnSp>
            <p:nvCxnSpPr>
              <p:cNvPr id="493605" name="AutoShape 37"/>
              <p:cNvCxnSpPr>
                <a:cxnSpLocks noChangeShapeType="1"/>
              </p:cNvCxnSpPr>
              <p:nvPr/>
            </p:nvCxnSpPr>
            <p:spPr bwMode="auto">
              <a:xfrm rot="16200000" flipV="1">
                <a:off x="3423" y="1857"/>
                <a:ext cx="2077" cy="572"/>
              </a:xfrm>
              <a:prstGeom prst="curvedConnector3">
                <a:avLst>
                  <a:gd name="adj1" fmla="val 39139"/>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3606" name="AutoShape 38"/>
              <p:cNvCxnSpPr>
                <a:cxnSpLocks noChangeShapeType="1"/>
                <a:stCxn id="493576" idx="5"/>
                <a:endCxn id="493583" idx="4"/>
              </p:cNvCxnSpPr>
              <p:nvPr/>
            </p:nvCxnSpPr>
            <p:spPr bwMode="auto">
              <a:xfrm rot="5400000" flipH="1" flipV="1">
                <a:off x="3752" y="2406"/>
                <a:ext cx="462" cy="131"/>
              </a:xfrm>
              <a:prstGeom prst="curvedConnector3">
                <a:avLst>
                  <a:gd name="adj1" fmla="val -39061"/>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3607" name="AutoShape 39"/>
              <p:cNvCxnSpPr>
                <a:cxnSpLocks noChangeShapeType="1"/>
                <a:stCxn id="493592" idx="4"/>
                <a:endCxn id="493589" idx="4"/>
              </p:cNvCxnSpPr>
              <p:nvPr/>
            </p:nvCxnSpPr>
            <p:spPr bwMode="auto">
              <a:xfrm rot="5400000" flipH="1" flipV="1">
                <a:off x="4027" y="2906"/>
                <a:ext cx="549" cy="216"/>
              </a:xfrm>
              <a:prstGeom prst="curvedConnector3">
                <a:avLst>
                  <a:gd name="adj1" fmla="val -26230"/>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3608" name="AutoShape 40"/>
              <p:cNvCxnSpPr>
                <a:cxnSpLocks noChangeShapeType="1"/>
              </p:cNvCxnSpPr>
              <p:nvPr/>
            </p:nvCxnSpPr>
            <p:spPr bwMode="auto">
              <a:xfrm rot="5400000" flipH="1" flipV="1">
                <a:off x="3310" y="1933"/>
                <a:ext cx="512" cy="172"/>
              </a:xfrm>
              <a:prstGeom prst="curvedConnector3">
                <a:avLst>
                  <a:gd name="adj1" fmla="val -42801"/>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3609" name="AutoShape 41"/>
              <p:cNvCxnSpPr>
                <a:cxnSpLocks noChangeShapeType="1"/>
              </p:cNvCxnSpPr>
              <p:nvPr/>
            </p:nvCxnSpPr>
            <p:spPr bwMode="auto">
              <a:xfrm rot="5400000" flipH="1" flipV="1">
                <a:off x="4337" y="1852"/>
                <a:ext cx="512" cy="124"/>
              </a:xfrm>
              <a:prstGeom prst="curvedConnector3">
                <a:avLst>
                  <a:gd name="adj1" fmla="val -35249"/>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3610" name="AutoShape 42"/>
              <p:cNvCxnSpPr>
                <a:cxnSpLocks noChangeShapeType="1"/>
                <a:stCxn id="493586" idx="5"/>
              </p:cNvCxnSpPr>
              <p:nvPr/>
            </p:nvCxnSpPr>
            <p:spPr bwMode="auto">
              <a:xfrm rot="5400000" flipH="1" flipV="1">
                <a:off x="4980" y="1740"/>
                <a:ext cx="464" cy="463"/>
              </a:xfrm>
              <a:prstGeom prst="curvedConnector3">
                <a:avLst>
                  <a:gd name="adj1" fmla="val -38892"/>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93611" name="Text Box 43"/>
            <p:cNvSpPr txBox="1">
              <a:spLocks noChangeArrowheads="1"/>
            </p:cNvSpPr>
            <p:nvPr/>
          </p:nvSpPr>
          <p:spPr bwMode="auto">
            <a:xfrm>
              <a:off x="5184" y="1593"/>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altLang="zh-CN" b="1">
                  <a:solidFill>
                    <a:srgbClr val="FF3300"/>
                  </a:solidFill>
                  <a:latin typeface="Arial Narrow" charset="0"/>
                </a:rPr>
                <a:t>NULL</a:t>
              </a:r>
            </a:p>
          </p:txBody>
        </p:sp>
      </p:grpSp>
      <p:sp>
        <p:nvSpPr>
          <p:cNvPr id="44" name="Rectangle 2"/>
          <p:cNvSpPr>
            <a:spLocks noChangeArrowheads="1"/>
          </p:cNvSpPr>
          <p:nvPr/>
        </p:nvSpPr>
        <p:spPr bwMode="auto">
          <a:xfrm>
            <a:off x="1445302" y="444551"/>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nchor="b"/>
          <a:lstStyle>
            <a:lvl1pPr algn="ctr">
              <a:defRPr kumimoji="1" sz="4400">
                <a:solidFill>
                  <a:schemeClr val="tx2"/>
                </a:solidFill>
                <a:latin typeface="Times New Roman" charset="0"/>
                <a:ea typeface="宋体" charset="-122"/>
              </a:defRPr>
            </a:lvl1pPr>
            <a:lvl2pPr algn="ctr">
              <a:defRPr kumimoji="1" sz="4400">
                <a:solidFill>
                  <a:schemeClr val="tx2"/>
                </a:solidFill>
                <a:latin typeface="Times New Roman" charset="0"/>
                <a:ea typeface="宋体" charset="-122"/>
              </a:defRPr>
            </a:lvl2pPr>
            <a:lvl3pPr algn="ctr">
              <a:defRPr kumimoji="1" sz="4400">
                <a:solidFill>
                  <a:schemeClr val="tx2"/>
                </a:solidFill>
                <a:latin typeface="Times New Roman" charset="0"/>
                <a:ea typeface="宋体" charset="-122"/>
              </a:defRPr>
            </a:lvl3pPr>
            <a:lvl4pPr algn="ctr">
              <a:defRPr kumimoji="1" sz="4400">
                <a:solidFill>
                  <a:schemeClr val="tx2"/>
                </a:solidFill>
                <a:latin typeface="Times New Roman" charset="0"/>
                <a:ea typeface="宋体" charset="-122"/>
              </a:defRPr>
            </a:lvl4pPr>
            <a:lvl5pPr algn="ctr">
              <a:defRPr kumimoji="1" sz="4400">
                <a:solidFill>
                  <a:schemeClr val="tx2"/>
                </a:solidFill>
                <a:latin typeface="Times New Roman" charset="0"/>
                <a:ea typeface="宋体" charset="-122"/>
              </a:defRPr>
            </a:lvl5pPr>
            <a:lvl6pPr marL="457200" algn="ctr" fontAlgn="base">
              <a:spcBef>
                <a:spcPct val="0"/>
              </a:spcBef>
              <a:spcAft>
                <a:spcPct val="0"/>
              </a:spcAft>
              <a:defRPr kumimoji="1" sz="4400">
                <a:solidFill>
                  <a:schemeClr val="tx2"/>
                </a:solidFill>
                <a:latin typeface="Times New Roman" charset="0"/>
                <a:ea typeface="宋体" charset="-122"/>
              </a:defRPr>
            </a:lvl6pPr>
            <a:lvl7pPr marL="914400" algn="ctr" fontAlgn="base">
              <a:spcBef>
                <a:spcPct val="0"/>
              </a:spcBef>
              <a:spcAft>
                <a:spcPct val="0"/>
              </a:spcAft>
              <a:defRPr kumimoji="1" sz="4400">
                <a:solidFill>
                  <a:schemeClr val="tx2"/>
                </a:solidFill>
                <a:latin typeface="Times New Roman" charset="0"/>
                <a:ea typeface="宋体" charset="-122"/>
              </a:defRPr>
            </a:lvl7pPr>
            <a:lvl8pPr marL="1371600" algn="ctr" fontAlgn="base">
              <a:spcBef>
                <a:spcPct val="0"/>
              </a:spcBef>
              <a:spcAft>
                <a:spcPct val="0"/>
              </a:spcAft>
              <a:defRPr kumimoji="1" sz="4400">
                <a:solidFill>
                  <a:schemeClr val="tx2"/>
                </a:solidFill>
                <a:latin typeface="Times New Roman" charset="0"/>
                <a:ea typeface="宋体" charset="-122"/>
              </a:defRPr>
            </a:lvl8pPr>
            <a:lvl9pPr marL="1828800" algn="ctr" fontAlgn="base">
              <a:spcBef>
                <a:spcPct val="0"/>
              </a:spcBef>
              <a:spcAft>
                <a:spcPct val="0"/>
              </a:spcAft>
              <a:defRPr kumimoji="1" sz="4400">
                <a:solidFill>
                  <a:schemeClr val="tx2"/>
                </a:solidFill>
                <a:latin typeface="Times New Roman" charset="0"/>
                <a:ea typeface="宋体" charset="-122"/>
              </a:defRPr>
            </a:lvl9pPr>
          </a:lstStyle>
          <a:p>
            <a:pPr algn="l" eaLnBrk="1" hangingPunct="1"/>
            <a:r>
              <a:rPr lang="en-US" altLang="zh-CN" sz="4000" b="1" dirty="0">
                <a:effectLst>
                  <a:outerShdw blurRad="38100" dist="38100" dir="2700000" algn="tl">
                    <a:srgbClr val="FFFFFF"/>
                  </a:outerShdw>
                </a:effectLst>
              </a:rPr>
              <a:t>6.3.2  </a:t>
            </a:r>
            <a:r>
              <a:rPr lang="zh-CN" altLang="en-US" sz="4000" b="1" dirty="0">
                <a:effectLst>
                  <a:outerShdw blurRad="38100" dist="38100" dir="2700000" algn="tl">
                    <a:srgbClr val="FFFFFF"/>
                  </a:outerShdw>
                </a:effectLst>
              </a:rPr>
              <a:t>线索二叉树</a:t>
            </a:r>
            <a:endParaRPr lang="zh-CN" altLang="en-US" sz="4000" dirty="0"/>
          </a:p>
        </p:txBody>
      </p:sp>
    </p:spTree>
    <p:extLst>
      <p:ext uri="{BB962C8B-B14F-4D97-AF65-F5344CB8AC3E}">
        <p14:creationId xmlns:p14="http://schemas.microsoft.com/office/powerpoint/2010/main" val="275156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93570"/>
                                        </p:tgtEl>
                                        <p:attrNameLst>
                                          <p:attrName>style.visibility</p:attrName>
                                        </p:attrNameLst>
                                      </p:cBhvr>
                                      <p:to>
                                        <p:strVal val="visible"/>
                                      </p:to>
                                    </p:set>
                                    <p:anim calcmode="lin" valueType="num">
                                      <p:cBhvr>
                                        <p:cTn id="7" dur="1000" fill="hold"/>
                                        <p:tgtEl>
                                          <p:spTgt spid="493570"/>
                                        </p:tgtEl>
                                        <p:attrNameLst>
                                          <p:attrName>ppt_w</p:attrName>
                                        </p:attrNameLst>
                                      </p:cBhvr>
                                      <p:tavLst>
                                        <p:tav tm="0">
                                          <p:val>
                                            <p:fltVal val="0"/>
                                          </p:val>
                                        </p:tav>
                                        <p:tav tm="100000">
                                          <p:val>
                                            <p:strVal val="#ppt_w"/>
                                          </p:val>
                                        </p:tav>
                                      </p:tavLst>
                                    </p:anim>
                                    <p:anim calcmode="lin" valueType="num">
                                      <p:cBhvr>
                                        <p:cTn id="8" dur="1000" fill="hold"/>
                                        <p:tgtEl>
                                          <p:spTgt spid="493570"/>
                                        </p:tgtEl>
                                        <p:attrNameLst>
                                          <p:attrName>ppt_h</p:attrName>
                                        </p:attrNameLst>
                                      </p:cBhvr>
                                      <p:tavLst>
                                        <p:tav tm="0">
                                          <p:val>
                                            <p:fltVal val="0"/>
                                          </p:val>
                                        </p:tav>
                                        <p:tav tm="100000">
                                          <p:val>
                                            <p:strVal val="#ppt_h"/>
                                          </p:val>
                                        </p:tav>
                                      </p:tavLst>
                                    </p:anim>
                                    <p:anim calcmode="lin" valueType="num">
                                      <p:cBhvr>
                                        <p:cTn id="9" dur="1000" fill="hold"/>
                                        <p:tgtEl>
                                          <p:spTgt spid="4935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9357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493572"/>
                                        </p:tgtEl>
                                        <p:attrNameLst>
                                          <p:attrName>style.visibility</p:attrName>
                                        </p:attrNameLst>
                                      </p:cBhvr>
                                      <p:to>
                                        <p:strVal val="visible"/>
                                      </p:to>
                                    </p:set>
                                    <p:animEffect transition="in" filter="barn(inHorizontal)">
                                      <p:cBhvr>
                                        <p:cTn id="15" dur="500"/>
                                        <p:tgtEl>
                                          <p:spTgt spid="49357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93603"/>
                                        </p:tgtEl>
                                        <p:attrNameLst>
                                          <p:attrName>style.visibility</p:attrName>
                                        </p:attrNameLst>
                                      </p:cBhvr>
                                      <p:to>
                                        <p:strVal val="visible"/>
                                      </p:to>
                                    </p:set>
                                    <p:animEffect transition="in" filter="dissolve">
                                      <p:cBhvr>
                                        <p:cTn id="20" dur="500"/>
                                        <p:tgtEl>
                                          <p:spTgt spid="49360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93594"/>
                                        </p:tgtEl>
                                        <p:attrNameLst>
                                          <p:attrName>style.visibility</p:attrName>
                                        </p:attrNameLst>
                                      </p:cBhvr>
                                      <p:to>
                                        <p:strVal val="visible"/>
                                      </p:to>
                                    </p:set>
                                    <p:animEffect transition="in" filter="dissolve">
                                      <p:cBhvr>
                                        <p:cTn id="25" dur="500"/>
                                        <p:tgtEl>
                                          <p:spTgt spid="49359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93571">
                                            <p:txEl>
                                              <p:pRg st="0" end="0"/>
                                            </p:txEl>
                                          </p:spTgt>
                                        </p:tgtEl>
                                        <p:attrNameLst>
                                          <p:attrName>style.visibility</p:attrName>
                                        </p:attrNameLst>
                                      </p:cBhvr>
                                      <p:to>
                                        <p:strVal val="visible"/>
                                      </p:to>
                                    </p:set>
                                    <p:animEffect transition="in" filter="dissolve">
                                      <p:cBhvr>
                                        <p:cTn id="30" dur="500"/>
                                        <p:tgtEl>
                                          <p:spTgt spid="493571">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93571">
                                            <p:txEl>
                                              <p:pRg st="1" end="1"/>
                                            </p:txEl>
                                          </p:spTgt>
                                        </p:tgtEl>
                                        <p:attrNameLst>
                                          <p:attrName>style.visibility</p:attrName>
                                        </p:attrNameLst>
                                      </p:cBhvr>
                                      <p:to>
                                        <p:strVal val="visible"/>
                                      </p:to>
                                    </p:set>
                                    <p:animEffect transition="in" filter="dissolve">
                                      <p:cBhvr>
                                        <p:cTn id="35" dur="500"/>
                                        <p:tgtEl>
                                          <p:spTgt spid="493571">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93571">
                                            <p:txEl>
                                              <p:pRg st="2" end="2"/>
                                            </p:txEl>
                                          </p:spTgt>
                                        </p:tgtEl>
                                        <p:attrNameLst>
                                          <p:attrName>style.visibility</p:attrName>
                                        </p:attrNameLst>
                                      </p:cBhvr>
                                      <p:to>
                                        <p:strVal val="visible"/>
                                      </p:to>
                                    </p:set>
                                    <p:animEffect transition="in" filter="dissolve">
                                      <p:cBhvr>
                                        <p:cTn id="40" dur="500"/>
                                        <p:tgtEl>
                                          <p:spTgt spid="493571">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93571">
                                            <p:txEl>
                                              <p:pRg st="3" end="3"/>
                                            </p:txEl>
                                          </p:spTgt>
                                        </p:tgtEl>
                                        <p:attrNameLst>
                                          <p:attrName>style.visibility</p:attrName>
                                        </p:attrNameLst>
                                      </p:cBhvr>
                                      <p:to>
                                        <p:strVal val="visible"/>
                                      </p:to>
                                    </p:set>
                                    <p:animEffect transition="in" filter="dissolve">
                                      <p:cBhvr>
                                        <p:cTn id="45" dur="500"/>
                                        <p:tgtEl>
                                          <p:spTgt spid="493571">
                                            <p:txEl>
                                              <p:pRg st="3" end="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493571">
                                            <p:txEl>
                                              <p:pRg st="4" end="4"/>
                                            </p:txEl>
                                          </p:spTgt>
                                        </p:tgtEl>
                                        <p:attrNameLst>
                                          <p:attrName>style.visibility</p:attrName>
                                        </p:attrNameLst>
                                      </p:cBhvr>
                                      <p:to>
                                        <p:strVal val="visible"/>
                                      </p:to>
                                    </p:set>
                                    <p:animEffect transition="in" filter="dissolve">
                                      <p:cBhvr>
                                        <p:cTn id="50" dur="500"/>
                                        <p:tgtEl>
                                          <p:spTgt spid="493571">
                                            <p:txEl>
                                              <p:pRg st="4" end="4"/>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493571">
                                            <p:txEl>
                                              <p:pRg st="5" end="5"/>
                                            </p:txEl>
                                          </p:spTgt>
                                        </p:tgtEl>
                                        <p:attrNameLst>
                                          <p:attrName>style.visibility</p:attrName>
                                        </p:attrNameLst>
                                      </p:cBhvr>
                                      <p:to>
                                        <p:strVal val="visible"/>
                                      </p:to>
                                    </p:set>
                                    <p:animEffect transition="in" filter="dissolve">
                                      <p:cBhvr>
                                        <p:cTn id="55" dur="500"/>
                                        <p:tgtEl>
                                          <p:spTgt spid="493571">
                                            <p:txEl>
                                              <p:pRg st="5" end="5"/>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93571">
                                            <p:txEl>
                                              <p:pRg st="6" end="6"/>
                                            </p:txEl>
                                          </p:spTgt>
                                        </p:tgtEl>
                                        <p:attrNameLst>
                                          <p:attrName>style.visibility</p:attrName>
                                        </p:attrNameLst>
                                      </p:cBhvr>
                                      <p:to>
                                        <p:strVal val="visible"/>
                                      </p:to>
                                    </p:set>
                                    <p:animEffect transition="in" filter="dissolve">
                                      <p:cBhvr>
                                        <p:cTn id="60" dur="500"/>
                                        <p:tgtEl>
                                          <p:spTgt spid="493571">
                                            <p:txEl>
                                              <p:pRg st="6" end="6"/>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93571">
                                            <p:txEl>
                                              <p:pRg st="7" end="7"/>
                                            </p:txEl>
                                          </p:spTgt>
                                        </p:tgtEl>
                                        <p:attrNameLst>
                                          <p:attrName>style.visibility</p:attrName>
                                        </p:attrNameLst>
                                      </p:cBhvr>
                                      <p:to>
                                        <p:strVal val="visible"/>
                                      </p:to>
                                    </p:set>
                                    <p:animEffect transition="in" filter="dissolve">
                                      <p:cBhvr>
                                        <p:cTn id="65" dur="500"/>
                                        <p:tgtEl>
                                          <p:spTgt spid="4935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autoUpdateAnimBg="0"/>
      <p:bldP spid="493571" grpId="0" uiExpand="1" build="p" bldLvl="5"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859748" y="1110846"/>
            <a:ext cx="7772400" cy="749300"/>
          </a:xfrm>
        </p:spPr>
        <p:txBody>
          <a:bodyPr/>
          <a:lstStyle/>
          <a:p>
            <a:r>
              <a:rPr lang="zh-CN" altLang="en-US" dirty="0" smtClean="0"/>
              <a:t>利用中</a:t>
            </a:r>
            <a:r>
              <a:rPr lang="zh-CN" altLang="en-US" dirty="0"/>
              <a:t>序线索二叉</a:t>
            </a:r>
            <a:r>
              <a:rPr lang="zh-CN" altLang="en-US" dirty="0" smtClean="0"/>
              <a:t>树进行中序遍历</a:t>
            </a:r>
            <a:endParaRPr lang="zh-CN" altLang="en-US" dirty="0"/>
          </a:p>
        </p:txBody>
      </p:sp>
      <p:sp>
        <p:nvSpPr>
          <p:cNvPr id="493571" name="Rectangle 3"/>
          <p:cNvSpPr>
            <a:spLocks noGrp="1" noChangeArrowheads="1"/>
          </p:cNvSpPr>
          <p:nvPr>
            <p:ph type="body" idx="1"/>
          </p:nvPr>
        </p:nvSpPr>
        <p:spPr>
          <a:xfrm>
            <a:off x="762509" y="1896150"/>
            <a:ext cx="6287826" cy="4961850"/>
          </a:xfrm>
        </p:spPr>
        <p:txBody>
          <a:bodyPr/>
          <a:lstStyle/>
          <a:p>
            <a:r>
              <a:rPr lang="en-US" altLang="zh-CN" b="0" dirty="0" smtClean="0">
                <a:latin typeface="SimSun" charset="-122"/>
                <a:ea typeface="SimSun" charset="-122"/>
                <a:cs typeface="SimSun" charset="-122"/>
              </a:rPr>
              <a:t>1)</a:t>
            </a:r>
            <a:r>
              <a:rPr lang="zh-CN" altLang="en-US" b="0" dirty="0" smtClean="0">
                <a:latin typeface="SimSun" charset="-122"/>
                <a:ea typeface="SimSun" charset="-122"/>
                <a:cs typeface="SimSun" charset="-122"/>
              </a:rPr>
              <a:t>找到序列中第一个结点</a:t>
            </a:r>
            <a:endParaRPr lang="en-US" altLang="zh-CN" b="0" dirty="0" smtClean="0">
              <a:latin typeface="SimSun" charset="-122"/>
              <a:ea typeface="SimSun" charset="-122"/>
              <a:cs typeface="SimSun" charset="-122"/>
            </a:endParaRPr>
          </a:p>
          <a:p>
            <a:pPr marL="0" lvl="1" indent="0">
              <a:buClr>
                <a:schemeClr val="folHlink"/>
              </a:buClr>
              <a:buSzPct val="60000"/>
              <a:buNone/>
            </a:pPr>
            <a:r>
              <a:rPr lang="zh-CN" altLang="en-US" b="0" dirty="0" smtClean="0">
                <a:latin typeface="SimSun" charset="-122"/>
                <a:ea typeface="SimSun" charset="-122"/>
                <a:cs typeface="SimSun" charset="-122"/>
              </a:rPr>
              <a:t>   从根开始，一直遍历左子树，直到结点的</a:t>
            </a:r>
            <a:r>
              <a:rPr lang="en-US" altLang="zh-CN" b="0" dirty="0" err="1" smtClean="0">
                <a:latin typeface="SimSun" charset="-122"/>
                <a:ea typeface="SimSun" charset="-122"/>
                <a:cs typeface="SimSun" charset="-122"/>
              </a:rPr>
              <a:t>LTag</a:t>
            </a:r>
            <a:r>
              <a:rPr lang="en-US" altLang="zh-CN" b="0" dirty="0" smtClean="0">
                <a:latin typeface="SimSun" charset="-122"/>
                <a:ea typeface="SimSun" charset="-122"/>
                <a:cs typeface="SimSun" charset="-122"/>
              </a:rPr>
              <a:t>=1</a:t>
            </a:r>
          </a:p>
          <a:p>
            <a:r>
              <a:rPr lang="en-US" altLang="zh-CN" b="0" dirty="0" smtClean="0">
                <a:latin typeface="SimSun" charset="-122"/>
                <a:ea typeface="SimSun" charset="-122"/>
                <a:cs typeface="SimSun" charset="-122"/>
              </a:rPr>
              <a:t>2)</a:t>
            </a:r>
            <a:r>
              <a:rPr lang="zh-CN" altLang="en-US" b="0" dirty="0" smtClean="0">
                <a:latin typeface="SimSun" charset="-122"/>
                <a:ea typeface="SimSun" charset="-122"/>
                <a:cs typeface="SimSun" charset="-122"/>
              </a:rPr>
              <a:t>依次找到结点的后继</a:t>
            </a:r>
            <a:endParaRPr lang="en-US" altLang="zh-CN" b="0" dirty="0" smtClean="0">
              <a:latin typeface="SimSun" charset="-122"/>
              <a:ea typeface="SimSun" charset="-122"/>
              <a:cs typeface="SimSun" charset="-122"/>
            </a:endParaRPr>
          </a:p>
          <a:p>
            <a:pPr marL="0" lvl="1" indent="0">
              <a:buClr>
                <a:schemeClr val="folHlink"/>
              </a:buClr>
              <a:buSzPct val="60000"/>
              <a:buNone/>
            </a:pPr>
            <a:r>
              <a:rPr lang="zh-CN" altLang="en-US" b="0" dirty="0" smtClean="0">
                <a:latin typeface="SimSun" charset="-122"/>
                <a:ea typeface="SimSun" charset="-122"/>
                <a:cs typeface="SimSun" charset="-122"/>
              </a:rPr>
              <a:t>  若当前结点</a:t>
            </a:r>
            <a:r>
              <a:rPr lang="en-US" altLang="zh-CN" b="0" dirty="0" err="1" smtClean="0">
                <a:latin typeface="SimSun" charset="-122"/>
                <a:ea typeface="SimSun" charset="-122"/>
                <a:cs typeface="SimSun" charset="-122"/>
              </a:rPr>
              <a:t>RTag</a:t>
            </a:r>
            <a:r>
              <a:rPr lang="en-US" altLang="zh-CN" b="0" dirty="0" smtClean="0">
                <a:latin typeface="SimSun" charset="-122"/>
                <a:ea typeface="SimSun" charset="-122"/>
                <a:cs typeface="SimSun" charset="-122"/>
              </a:rPr>
              <a:t>=1</a:t>
            </a:r>
            <a:r>
              <a:rPr lang="zh-CN" altLang="en-US" b="0" dirty="0" smtClean="0">
                <a:latin typeface="SimSun" charset="-122"/>
                <a:ea typeface="SimSun" charset="-122"/>
                <a:cs typeface="SimSun" charset="-122"/>
              </a:rPr>
              <a:t>，则</a:t>
            </a:r>
            <a:r>
              <a:rPr lang="en-US" altLang="zh-CN" b="0" dirty="0" err="1" smtClean="0">
                <a:latin typeface="Times New Roman" panose="02020603050405020304" pitchFamily="18" charset="0"/>
                <a:cs typeface="Times New Roman" panose="02020603050405020304" pitchFamily="18" charset="0"/>
              </a:rPr>
              <a:t>rchild</a:t>
            </a:r>
            <a:r>
              <a:rPr lang="zh-CN" altLang="en-US" b="0" dirty="0" smtClean="0">
                <a:latin typeface="Times New Roman" panose="02020603050405020304" pitchFamily="18" charset="0"/>
                <a:cs typeface="Times New Roman" panose="02020603050405020304" pitchFamily="18" charset="0"/>
              </a:rPr>
              <a:t>指向结点即为后继</a:t>
            </a:r>
            <a:endParaRPr lang="en-US" altLang="zh-CN" b="0" dirty="0" smtClean="0">
              <a:latin typeface="Times New Roman" panose="02020603050405020304" pitchFamily="18" charset="0"/>
              <a:cs typeface="Times New Roman" panose="02020603050405020304" pitchFamily="18" charset="0"/>
            </a:endParaRPr>
          </a:p>
          <a:p>
            <a:pPr marL="0" lvl="1" indent="0">
              <a:buClr>
                <a:schemeClr val="folHlink"/>
              </a:buClr>
              <a:buSzPct val="60000"/>
              <a:buNone/>
            </a:pPr>
            <a:r>
              <a:rPr lang="zh-CN" altLang="en-US" b="0" dirty="0" smtClean="0">
                <a:latin typeface="SimSun" charset="-122"/>
                <a:ea typeface="SimSun" charset="-122"/>
                <a:cs typeface="SimSun" charset="-122"/>
              </a:rPr>
              <a:t>  若</a:t>
            </a:r>
            <a:r>
              <a:rPr lang="zh-CN" altLang="en-US" b="0" dirty="0">
                <a:latin typeface="SimSun" charset="-122"/>
                <a:ea typeface="SimSun" charset="-122"/>
                <a:cs typeface="SimSun" charset="-122"/>
              </a:rPr>
              <a:t>当前结点</a:t>
            </a:r>
            <a:r>
              <a:rPr lang="en-US" altLang="zh-CN" b="0" dirty="0" err="1" smtClean="0">
                <a:latin typeface="SimSun" charset="-122"/>
                <a:ea typeface="SimSun" charset="-122"/>
                <a:cs typeface="SimSun" charset="-122"/>
              </a:rPr>
              <a:t>RTag</a:t>
            </a:r>
            <a:r>
              <a:rPr lang="en-US" altLang="zh-CN" b="0" dirty="0" smtClean="0">
                <a:latin typeface="SimSun" charset="-122"/>
                <a:ea typeface="SimSun" charset="-122"/>
                <a:cs typeface="SimSun" charset="-122"/>
              </a:rPr>
              <a:t>=0</a:t>
            </a:r>
            <a:r>
              <a:rPr lang="zh-CN" altLang="en-US" b="0" dirty="0" smtClean="0">
                <a:latin typeface="SimSun" charset="-122"/>
                <a:ea typeface="SimSun" charset="-122"/>
                <a:cs typeface="SimSun" charset="-122"/>
              </a:rPr>
              <a:t>，则</a:t>
            </a:r>
            <a:r>
              <a:rPr lang="zh-CN" altLang="en-US" b="0" dirty="0" smtClean="0">
                <a:latin typeface="Times New Roman" panose="02020603050405020304" pitchFamily="18" charset="0"/>
                <a:cs typeface="Times New Roman" panose="02020603050405020304" pitchFamily="18" charset="0"/>
              </a:rPr>
              <a:t>需找到其右子树中最左下的点（即右子树中第一个</a:t>
            </a:r>
            <a:r>
              <a:rPr lang="en-US" altLang="zh-CN" b="0" dirty="0" err="1" smtClean="0">
                <a:latin typeface="SimSun" charset="-122"/>
                <a:ea typeface="SimSun" charset="-122"/>
                <a:cs typeface="SimSun" charset="-122"/>
              </a:rPr>
              <a:t>LTag</a:t>
            </a:r>
            <a:r>
              <a:rPr lang="en-US" altLang="zh-CN" b="0" dirty="0" smtClean="0">
                <a:latin typeface="SimSun" charset="-122"/>
                <a:ea typeface="SimSun" charset="-122"/>
                <a:cs typeface="SimSun" charset="-122"/>
              </a:rPr>
              <a:t>=1</a:t>
            </a:r>
            <a:r>
              <a:rPr lang="zh-CN" altLang="en-US" b="0" dirty="0" smtClean="0">
                <a:latin typeface="SimSun" charset="-122"/>
                <a:ea typeface="SimSun" charset="-122"/>
                <a:cs typeface="SimSun" charset="-122"/>
              </a:rPr>
              <a:t>的点</a:t>
            </a:r>
            <a:r>
              <a:rPr lang="zh-CN" altLang="en-US" b="0" dirty="0" smtClean="0">
                <a:latin typeface="Times New Roman" panose="02020603050405020304" pitchFamily="18" charset="0"/>
                <a:cs typeface="Times New Roman" panose="02020603050405020304" pitchFamily="18" charset="0"/>
              </a:rPr>
              <a:t>）</a:t>
            </a:r>
            <a:endParaRPr lang="en-US" altLang="zh-CN" b="0" dirty="0" smtClean="0">
              <a:latin typeface="Times New Roman" panose="02020603050405020304" pitchFamily="18" charset="0"/>
              <a:cs typeface="Times New Roman" panose="02020603050405020304" pitchFamily="18" charset="0"/>
            </a:endParaRPr>
          </a:p>
          <a:p>
            <a:pPr marL="457200" lvl="1" indent="-457200">
              <a:buClr>
                <a:schemeClr val="folHlink"/>
              </a:buClr>
              <a:buSzPct val="60000"/>
            </a:pPr>
            <a:r>
              <a:rPr lang="en-US" altLang="zh-CN" b="0" dirty="0" smtClean="0">
                <a:latin typeface="Times New Roman" panose="02020603050405020304" pitchFamily="18" charset="0"/>
                <a:ea typeface="SimSun" charset="-122"/>
                <a:cs typeface="Times New Roman" panose="02020603050405020304" pitchFamily="18" charset="0"/>
              </a:rPr>
              <a:t>3</a:t>
            </a:r>
            <a:r>
              <a:rPr lang="zh-CN" altLang="en-US" b="0" dirty="0" smtClean="0">
                <a:latin typeface="Times New Roman" panose="02020603050405020304" pitchFamily="18" charset="0"/>
                <a:ea typeface="SimSun" charset="-122"/>
                <a:cs typeface="Times New Roman" panose="02020603050405020304" pitchFamily="18" charset="0"/>
              </a:rPr>
              <a:t>）重复</a:t>
            </a:r>
            <a:r>
              <a:rPr lang="en-US" altLang="zh-CN" b="0" dirty="0" smtClean="0">
                <a:latin typeface="Times New Roman" panose="02020603050405020304" pitchFamily="18" charset="0"/>
                <a:ea typeface="SimSun" charset="-122"/>
                <a:cs typeface="Times New Roman" panose="02020603050405020304" pitchFamily="18" charset="0"/>
              </a:rPr>
              <a:t>2</a:t>
            </a:r>
            <a:r>
              <a:rPr lang="zh-CN" altLang="en-US" b="0" dirty="0" smtClean="0">
                <a:latin typeface="Times New Roman" panose="02020603050405020304" pitchFamily="18" charset="0"/>
                <a:ea typeface="SimSun" charset="-122"/>
                <a:cs typeface="Times New Roman" panose="02020603050405020304" pitchFamily="18" charset="0"/>
              </a:rPr>
              <a:t>）直到找到最后一个结点</a:t>
            </a:r>
            <a:endParaRPr lang="en-US" altLang="zh-CN" b="0" dirty="0">
              <a:latin typeface="SimSun" charset="-122"/>
              <a:ea typeface="SimSun" charset="-122"/>
              <a:cs typeface="SimSun" charset="-122"/>
            </a:endParaRPr>
          </a:p>
        </p:txBody>
      </p:sp>
      <p:sp>
        <p:nvSpPr>
          <p:cNvPr id="44" name="Rectangle 2"/>
          <p:cNvSpPr>
            <a:spLocks noChangeArrowheads="1"/>
          </p:cNvSpPr>
          <p:nvPr/>
        </p:nvSpPr>
        <p:spPr bwMode="auto">
          <a:xfrm>
            <a:off x="1445302" y="444551"/>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nchor="b"/>
          <a:lstStyle>
            <a:lvl1pPr algn="ctr">
              <a:defRPr kumimoji="1" sz="4400">
                <a:solidFill>
                  <a:schemeClr val="tx2"/>
                </a:solidFill>
                <a:latin typeface="Times New Roman" charset="0"/>
                <a:ea typeface="宋体" charset="-122"/>
              </a:defRPr>
            </a:lvl1pPr>
            <a:lvl2pPr algn="ctr">
              <a:defRPr kumimoji="1" sz="4400">
                <a:solidFill>
                  <a:schemeClr val="tx2"/>
                </a:solidFill>
                <a:latin typeface="Times New Roman" charset="0"/>
                <a:ea typeface="宋体" charset="-122"/>
              </a:defRPr>
            </a:lvl2pPr>
            <a:lvl3pPr algn="ctr">
              <a:defRPr kumimoji="1" sz="4400">
                <a:solidFill>
                  <a:schemeClr val="tx2"/>
                </a:solidFill>
                <a:latin typeface="Times New Roman" charset="0"/>
                <a:ea typeface="宋体" charset="-122"/>
              </a:defRPr>
            </a:lvl3pPr>
            <a:lvl4pPr algn="ctr">
              <a:defRPr kumimoji="1" sz="4400">
                <a:solidFill>
                  <a:schemeClr val="tx2"/>
                </a:solidFill>
                <a:latin typeface="Times New Roman" charset="0"/>
                <a:ea typeface="宋体" charset="-122"/>
              </a:defRPr>
            </a:lvl4pPr>
            <a:lvl5pPr algn="ctr">
              <a:defRPr kumimoji="1" sz="4400">
                <a:solidFill>
                  <a:schemeClr val="tx2"/>
                </a:solidFill>
                <a:latin typeface="Times New Roman" charset="0"/>
                <a:ea typeface="宋体" charset="-122"/>
              </a:defRPr>
            </a:lvl5pPr>
            <a:lvl6pPr marL="457200" algn="ctr" fontAlgn="base">
              <a:spcBef>
                <a:spcPct val="0"/>
              </a:spcBef>
              <a:spcAft>
                <a:spcPct val="0"/>
              </a:spcAft>
              <a:defRPr kumimoji="1" sz="4400">
                <a:solidFill>
                  <a:schemeClr val="tx2"/>
                </a:solidFill>
                <a:latin typeface="Times New Roman" charset="0"/>
                <a:ea typeface="宋体" charset="-122"/>
              </a:defRPr>
            </a:lvl6pPr>
            <a:lvl7pPr marL="914400" algn="ctr" fontAlgn="base">
              <a:spcBef>
                <a:spcPct val="0"/>
              </a:spcBef>
              <a:spcAft>
                <a:spcPct val="0"/>
              </a:spcAft>
              <a:defRPr kumimoji="1" sz="4400">
                <a:solidFill>
                  <a:schemeClr val="tx2"/>
                </a:solidFill>
                <a:latin typeface="Times New Roman" charset="0"/>
                <a:ea typeface="宋体" charset="-122"/>
              </a:defRPr>
            </a:lvl7pPr>
            <a:lvl8pPr marL="1371600" algn="ctr" fontAlgn="base">
              <a:spcBef>
                <a:spcPct val="0"/>
              </a:spcBef>
              <a:spcAft>
                <a:spcPct val="0"/>
              </a:spcAft>
              <a:defRPr kumimoji="1" sz="4400">
                <a:solidFill>
                  <a:schemeClr val="tx2"/>
                </a:solidFill>
                <a:latin typeface="Times New Roman" charset="0"/>
                <a:ea typeface="宋体" charset="-122"/>
              </a:defRPr>
            </a:lvl8pPr>
            <a:lvl9pPr marL="1828800" algn="ctr" fontAlgn="base">
              <a:spcBef>
                <a:spcPct val="0"/>
              </a:spcBef>
              <a:spcAft>
                <a:spcPct val="0"/>
              </a:spcAft>
              <a:defRPr kumimoji="1" sz="4400">
                <a:solidFill>
                  <a:schemeClr val="tx2"/>
                </a:solidFill>
                <a:latin typeface="Times New Roman" charset="0"/>
                <a:ea typeface="宋体" charset="-122"/>
              </a:defRPr>
            </a:lvl9pPr>
          </a:lstStyle>
          <a:p>
            <a:pPr algn="l" eaLnBrk="1" hangingPunct="1"/>
            <a:r>
              <a:rPr lang="en-US" altLang="zh-CN" sz="4000" b="1" dirty="0">
                <a:effectLst>
                  <a:outerShdw blurRad="38100" dist="38100" dir="2700000" algn="tl">
                    <a:srgbClr val="FFFFFF"/>
                  </a:outerShdw>
                </a:effectLst>
              </a:rPr>
              <a:t>6.3.2  </a:t>
            </a:r>
            <a:r>
              <a:rPr lang="zh-CN" altLang="en-US" sz="4000" b="1" dirty="0">
                <a:effectLst>
                  <a:outerShdw blurRad="38100" dist="38100" dir="2700000" algn="tl">
                    <a:srgbClr val="FFFFFF"/>
                  </a:outerShdw>
                </a:effectLst>
              </a:rPr>
              <a:t>线索二叉树</a:t>
            </a:r>
            <a:endParaRPr lang="zh-CN" altLang="en-US" sz="4000" dirty="0"/>
          </a:p>
        </p:txBody>
      </p:sp>
      <p:grpSp>
        <p:nvGrpSpPr>
          <p:cNvPr id="5" name="Group 4"/>
          <p:cNvGrpSpPr>
            <a:grpSpLocks/>
          </p:cNvGrpSpPr>
          <p:nvPr/>
        </p:nvGrpSpPr>
        <p:grpSpPr bwMode="auto">
          <a:xfrm>
            <a:off x="8632148" y="1380161"/>
            <a:ext cx="2590800" cy="3962400"/>
            <a:chOff x="3360" y="816"/>
            <a:chExt cx="1632" cy="2496"/>
          </a:xfrm>
        </p:grpSpPr>
        <p:sp>
          <p:nvSpPr>
            <p:cNvPr id="6" name="Oval 5"/>
            <p:cNvSpPr>
              <a:spLocks noChangeArrowheads="1"/>
            </p:cNvSpPr>
            <p:nvPr/>
          </p:nvSpPr>
          <p:spPr bwMode="auto">
            <a:xfrm>
              <a:off x="3600" y="1465"/>
              <a:ext cx="192" cy="263"/>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zh-CN" altLang="en-US" sz="2800" b="1">
                  <a:latin typeface="Arial Narrow" charset="0"/>
                </a:rPr>
                <a:t>＋</a:t>
              </a:r>
            </a:p>
          </p:txBody>
        </p:sp>
        <p:sp>
          <p:nvSpPr>
            <p:cNvPr id="7" name="Oval 6"/>
            <p:cNvSpPr>
              <a:spLocks noChangeArrowheads="1"/>
            </p:cNvSpPr>
            <p:nvPr/>
          </p:nvSpPr>
          <p:spPr bwMode="auto">
            <a:xfrm>
              <a:off x="3360" y="2014"/>
              <a:ext cx="192" cy="25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2800" b="1">
                  <a:latin typeface="Arial Narrow" charset="0"/>
                </a:rPr>
                <a:t>a</a:t>
              </a:r>
            </a:p>
          </p:txBody>
        </p:sp>
        <p:sp>
          <p:nvSpPr>
            <p:cNvPr id="8" name="Oval 7"/>
            <p:cNvSpPr>
              <a:spLocks noChangeArrowheads="1"/>
            </p:cNvSpPr>
            <p:nvPr/>
          </p:nvSpPr>
          <p:spPr bwMode="auto">
            <a:xfrm>
              <a:off x="4368" y="2014"/>
              <a:ext cx="192" cy="25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2800" b="1">
                  <a:latin typeface="Arial Narrow" charset="0"/>
                </a:rPr>
                <a:t>e</a:t>
              </a:r>
            </a:p>
          </p:txBody>
        </p:sp>
        <p:sp>
          <p:nvSpPr>
            <p:cNvPr id="9" name="Oval 8"/>
            <p:cNvSpPr>
              <a:spLocks noChangeArrowheads="1"/>
            </p:cNvSpPr>
            <p:nvPr/>
          </p:nvSpPr>
          <p:spPr bwMode="auto">
            <a:xfrm>
              <a:off x="3696" y="2513"/>
              <a:ext cx="240" cy="25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2800" b="1">
                  <a:latin typeface="Arial Narrow" charset="0"/>
                </a:rPr>
                <a:t>b</a:t>
              </a:r>
            </a:p>
          </p:txBody>
        </p:sp>
        <p:sp>
          <p:nvSpPr>
            <p:cNvPr id="10" name="Oval 9"/>
            <p:cNvSpPr>
              <a:spLocks noChangeArrowheads="1"/>
            </p:cNvSpPr>
            <p:nvPr/>
          </p:nvSpPr>
          <p:spPr bwMode="auto">
            <a:xfrm>
              <a:off x="4032" y="816"/>
              <a:ext cx="240" cy="30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zh-CN" altLang="en-US" sz="2800" b="1">
                  <a:latin typeface="Arial Narrow" charset="0"/>
                </a:rPr>
                <a:t>－</a:t>
              </a:r>
            </a:p>
          </p:txBody>
        </p:sp>
        <p:sp>
          <p:nvSpPr>
            <p:cNvPr id="11" name="Line 10"/>
            <p:cNvSpPr>
              <a:spLocks noChangeShapeType="1"/>
            </p:cNvSpPr>
            <p:nvPr/>
          </p:nvSpPr>
          <p:spPr bwMode="auto">
            <a:xfrm flipH="1">
              <a:off x="3744" y="1116"/>
              <a:ext cx="336" cy="372"/>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2" name="Line 11"/>
            <p:cNvSpPr>
              <a:spLocks noChangeShapeType="1"/>
            </p:cNvSpPr>
            <p:nvPr/>
          </p:nvSpPr>
          <p:spPr bwMode="auto">
            <a:xfrm>
              <a:off x="4224" y="1116"/>
              <a:ext cx="384" cy="299"/>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3" name="Oval 12"/>
            <p:cNvSpPr>
              <a:spLocks noChangeArrowheads="1"/>
            </p:cNvSpPr>
            <p:nvPr/>
          </p:nvSpPr>
          <p:spPr bwMode="auto">
            <a:xfrm>
              <a:off x="4560" y="1415"/>
              <a:ext cx="192" cy="30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zh-CN" altLang="en-US" sz="2800" b="1">
                  <a:latin typeface="Arial Narrow" charset="0"/>
                </a:rPr>
                <a:t>／</a:t>
              </a:r>
            </a:p>
          </p:txBody>
        </p:sp>
        <p:sp>
          <p:nvSpPr>
            <p:cNvPr id="14" name="Line 13"/>
            <p:cNvSpPr>
              <a:spLocks noChangeShapeType="1"/>
            </p:cNvSpPr>
            <p:nvPr/>
          </p:nvSpPr>
          <p:spPr bwMode="auto">
            <a:xfrm flipH="1">
              <a:off x="3456" y="1680"/>
              <a:ext cx="192" cy="33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5" name="Line 14"/>
            <p:cNvSpPr>
              <a:spLocks noChangeShapeType="1"/>
            </p:cNvSpPr>
            <p:nvPr/>
          </p:nvSpPr>
          <p:spPr bwMode="auto">
            <a:xfrm>
              <a:off x="3744" y="1665"/>
              <a:ext cx="240" cy="35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6" name="Oval 15"/>
            <p:cNvSpPr>
              <a:spLocks noChangeArrowheads="1"/>
            </p:cNvSpPr>
            <p:nvPr/>
          </p:nvSpPr>
          <p:spPr bwMode="auto">
            <a:xfrm>
              <a:off x="3936" y="2014"/>
              <a:ext cx="192" cy="25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2800" b="1">
                  <a:latin typeface="Arial Narrow" charset="0"/>
                </a:rPr>
                <a:t>×</a:t>
              </a:r>
            </a:p>
          </p:txBody>
        </p:sp>
        <p:sp>
          <p:nvSpPr>
            <p:cNvPr id="17" name="Line 16"/>
            <p:cNvSpPr>
              <a:spLocks noChangeShapeType="1"/>
            </p:cNvSpPr>
            <p:nvPr/>
          </p:nvSpPr>
          <p:spPr bwMode="auto">
            <a:xfrm flipH="1">
              <a:off x="4512" y="1680"/>
              <a:ext cx="96" cy="33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8" name="Line 17"/>
            <p:cNvSpPr>
              <a:spLocks noChangeShapeType="1"/>
            </p:cNvSpPr>
            <p:nvPr/>
          </p:nvSpPr>
          <p:spPr bwMode="auto">
            <a:xfrm>
              <a:off x="4704" y="1665"/>
              <a:ext cx="192" cy="349"/>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9" name="Oval 18"/>
            <p:cNvSpPr>
              <a:spLocks noChangeArrowheads="1"/>
            </p:cNvSpPr>
            <p:nvPr/>
          </p:nvSpPr>
          <p:spPr bwMode="auto">
            <a:xfrm>
              <a:off x="4800" y="2014"/>
              <a:ext cx="192" cy="25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2800" b="1">
                  <a:latin typeface="Arial Narrow" charset="0"/>
                </a:rPr>
                <a:t>f</a:t>
              </a:r>
            </a:p>
          </p:txBody>
        </p:sp>
        <p:sp>
          <p:nvSpPr>
            <p:cNvPr id="20" name="Line 19"/>
            <p:cNvSpPr>
              <a:spLocks noChangeShapeType="1"/>
            </p:cNvSpPr>
            <p:nvPr/>
          </p:nvSpPr>
          <p:spPr bwMode="auto">
            <a:xfrm flipH="1">
              <a:off x="3840" y="2240"/>
              <a:ext cx="144" cy="25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1" name="Line 20"/>
            <p:cNvSpPr>
              <a:spLocks noChangeShapeType="1"/>
            </p:cNvSpPr>
            <p:nvPr/>
          </p:nvSpPr>
          <p:spPr bwMode="auto">
            <a:xfrm>
              <a:off x="4080" y="2208"/>
              <a:ext cx="240" cy="30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2" name="Oval 21"/>
            <p:cNvSpPr>
              <a:spLocks noChangeArrowheads="1"/>
            </p:cNvSpPr>
            <p:nvPr/>
          </p:nvSpPr>
          <p:spPr bwMode="auto">
            <a:xfrm>
              <a:off x="4272" y="2513"/>
              <a:ext cx="240" cy="25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zh-CN" altLang="en-US" sz="2800" b="1" dirty="0">
                  <a:latin typeface="Arial Narrow" charset="0"/>
                </a:rPr>
                <a:t>－</a:t>
              </a:r>
            </a:p>
          </p:txBody>
        </p:sp>
        <p:sp>
          <p:nvSpPr>
            <p:cNvPr id="23" name="Line 22"/>
            <p:cNvSpPr>
              <a:spLocks noChangeShapeType="1"/>
            </p:cNvSpPr>
            <p:nvPr/>
          </p:nvSpPr>
          <p:spPr bwMode="auto">
            <a:xfrm flipH="1">
              <a:off x="4224" y="2713"/>
              <a:ext cx="96" cy="349"/>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4" name="Line 23"/>
            <p:cNvSpPr>
              <a:spLocks noChangeShapeType="1"/>
            </p:cNvSpPr>
            <p:nvPr/>
          </p:nvSpPr>
          <p:spPr bwMode="auto">
            <a:xfrm>
              <a:off x="4464" y="2713"/>
              <a:ext cx="192" cy="349"/>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5" name="Oval 24"/>
            <p:cNvSpPr>
              <a:spLocks noChangeArrowheads="1"/>
            </p:cNvSpPr>
            <p:nvPr/>
          </p:nvSpPr>
          <p:spPr bwMode="auto">
            <a:xfrm>
              <a:off x="4080" y="3062"/>
              <a:ext cx="192" cy="25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2800" b="1">
                  <a:latin typeface="Arial Narrow" charset="0"/>
                </a:rPr>
                <a:t>c</a:t>
              </a:r>
            </a:p>
          </p:txBody>
        </p:sp>
        <p:sp>
          <p:nvSpPr>
            <p:cNvPr id="26" name="Oval 25"/>
            <p:cNvSpPr>
              <a:spLocks noChangeArrowheads="1"/>
            </p:cNvSpPr>
            <p:nvPr/>
          </p:nvSpPr>
          <p:spPr bwMode="auto">
            <a:xfrm>
              <a:off x="4560" y="3062"/>
              <a:ext cx="192" cy="25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altLang="zh-CN" sz="2800" b="1">
                  <a:latin typeface="Arial Narrow" charset="0"/>
                </a:rPr>
                <a:t>d</a:t>
              </a:r>
            </a:p>
          </p:txBody>
        </p:sp>
      </p:grpSp>
      <p:grpSp>
        <p:nvGrpSpPr>
          <p:cNvPr id="27" name="Group 26"/>
          <p:cNvGrpSpPr>
            <a:grpSpLocks/>
          </p:cNvGrpSpPr>
          <p:nvPr/>
        </p:nvGrpSpPr>
        <p:grpSpPr bwMode="auto">
          <a:xfrm>
            <a:off x="7512830" y="1896150"/>
            <a:ext cx="3451225" cy="3484563"/>
            <a:chOff x="2640" y="1217"/>
            <a:chExt cx="2174" cy="2195"/>
          </a:xfrm>
        </p:grpSpPr>
        <p:sp>
          <p:nvSpPr>
            <p:cNvPr id="28" name="Text Box 27"/>
            <p:cNvSpPr txBox="1">
              <a:spLocks noChangeArrowheads="1"/>
            </p:cNvSpPr>
            <p:nvPr/>
          </p:nvSpPr>
          <p:spPr bwMode="auto">
            <a:xfrm>
              <a:off x="2640" y="1872"/>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altLang="zh-CN" b="1">
                  <a:latin typeface="Arial Narrow" charset="0"/>
                </a:rPr>
                <a:t>NULL</a:t>
              </a:r>
            </a:p>
          </p:txBody>
        </p:sp>
        <p:grpSp>
          <p:nvGrpSpPr>
            <p:cNvPr id="29" name="Group 28"/>
            <p:cNvGrpSpPr>
              <a:grpSpLocks/>
            </p:cNvGrpSpPr>
            <p:nvPr/>
          </p:nvGrpSpPr>
          <p:grpSpPr bwMode="auto">
            <a:xfrm>
              <a:off x="2976" y="1217"/>
              <a:ext cx="1838" cy="2195"/>
              <a:chOff x="2976" y="1217"/>
              <a:chExt cx="1838" cy="2195"/>
            </a:xfrm>
          </p:grpSpPr>
          <p:cxnSp>
            <p:nvCxnSpPr>
              <p:cNvPr id="30" name="AutoShape 29"/>
              <p:cNvCxnSpPr>
                <a:cxnSpLocks noChangeShapeType="1"/>
              </p:cNvCxnSpPr>
              <p:nvPr/>
            </p:nvCxnSpPr>
            <p:spPr bwMode="auto">
              <a:xfrm rot="5400000" flipH="1">
                <a:off x="4251" y="3048"/>
                <a:ext cx="483" cy="245"/>
              </a:xfrm>
              <a:prstGeom prst="curvedConnector3">
                <a:avLst>
                  <a:gd name="adj1" fmla="val -29783"/>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30"/>
              <p:cNvCxnSpPr>
                <a:cxnSpLocks noChangeShapeType="1"/>
              </p:cNvCxnSpPr>
              <p:nvPr/>
            </p:nvCxnSpPr>
            <p:spPr bwMode="auto">
              <a:xfrm rot="16200000" flipV="1">
                <a:off x="3580" y="2716"/>
                <a:ext cx="1048" cy="144"/>
              </a:xfrm>
              <a:prstGeom prst="curvedConnector3">
                <a:avLst>
                  <a:gd name="adj1" fmla="val -14287"/>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 name="AutoShape 31"/>
              <p:cNvCxnSpPr>
                <a:cxnSpLocks noChangeShapeType="1"/>
              </p:cNvCxnSpPr>
              <p:nvPr/>
            </p:nvCxnSpPr>
            <p:spPr bwMode="auto">
              <a:xfrm rot="16200000" flipV="1">
                <a:off x="3125" y="1965"/>
                <a:ext cx="113" cy="412"/>
              </a:xfrm>
              <a:prstGeom prst="curvedConnector4">
                <a:avLst>
                  <a:gd name="adj1" fmla="val -164222"/>
                  <a:gd name="adj2" fmla="val 53398"/>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AutoShape 32"/>
              <p:cNvCxnSpPr>
                <a:cxnSpLocks noChangeShapeType="1"/>
              </p:cNvCxnSpPr>
              <p:nvPr/>
            </p:nvCxnSpPr>
            <p:spPr bwMode="auto">
              <a:xfrm rot="16200000" flipV="1">
                <a:off x="3208" y="2203"/>
                <a:ext cx="1011" cy="35"/>
              </a:xfrm>
              <a:prstGeom prst="curvedConnector5">
                <a:avLst>
                  <a:gd name="adj1" fmla="val -18398"/>
                  <a:gd name="adj2" fmla="val 240000"/>
                  <a:gd name="adj3" fmla="val 60532"/>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33"/>
              <p:cNvCxnSpPr>
                <a:cxnSpLocks noChangeShapeType="1"/>
              </p:cNvCxnSpPr>
              <p:nvPr/>
            </p:nvCxnSpPr>
            <p:spPr bwMode="auto">
              <a:xfrm rot="5400000" flipH="1">
                <a:off x="3693" y="1635"/>
                <a:ext cx="1148" cy="312"/>
              </a:xfrm>
              <a:prstGeom prst="curvedConnector3">
                <a:avLst>
                  <a:gd name="adj1" fmla="val -12544"/>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 name="AutoShape 34"/>
              <p:cNvCxnSpPr>
                <a:cxnSpLocks noChangeShapeType="1"/>
              </p:cNvCxnSpPr>
              <p:nvPr/>
            </p:nvCxnSpPr>
            <p:spPr bwMode="auto">
              <a:xfrm rot="5400000" flipH="1">
                <a:off x="4290" y="1780"/>
                <a:ext cx="791" cy="256"/>
              </a:xfrm>
              <a:prstGeom prst="curvedConnector3">
                <a:avLst>
                  <a:gd name="adj1" fmla="val -22838"/>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grpSp>
        <p:nvGrpSpPr>
          <p:cNvPr id="36" name="Group 35"/>
          <p:cNvGrpSpPr>
            <a:grpSpLocks/>
          </p:cNvGrpSpPr>
          <p:nvPr/>
        </p:nvGrpSpPr>
        <p:grpSpPr bwMode="auto">
          <a:xfrm>
            <a:off x="8822648" y="1837362"/>
            <a:ext cx="3619500" cy="3503613"/>
            <a:chOff x="3480" y="1104"/>
            <a:chExt cx="2280" cy="2207"/>
          </a:xfrm>
        </p:grpSpPr>
        <p:grpSp>
          <p:nvGrpSpPr>
            <p:cNvPr id="37" name="Group 36"/>
            <p:cNvGrpSpPr>
              <a:grpSpLocks/>
            </p:cNvGrpSpPr>
            <p:nvPr/>
          </p:nvGrpSpPr>
          <p:grpSpPr bwMode="auto">
            <a:xfrm>
              <a:off x="3480" y="1104"/>
              <a:ext cx="1946" cy="2207"/>
              <a:chOff x="3480" y="1104"/>
              <a:chExt cx="1946" cy="2207"/>
            </a:xfrm>
          </p:grpSpPr>
          <p:cxnSp>
            <p:nvCxnSpPr>
              <p:cNvPr id="39" name="AutoShape 37"/>
              <p:cNvCxnSpPr>
                <a:cxnSpLocks noChangeShapeType="1"/>
              </p:cNvCxnSpPr>
              <p:nvPr/>
            </p:nvCxnSpPr>
            <p:spPr bwMode="auto">
              <a:xfrm rot="16200000" flipV="1">
                <a:off x="3423" y="1857"/>
                <a:ext cx="2077" cy="572"/>
              </a:xfrm>
              <a:prstGeom prst="curvedConnector3">
                <a:avLst>
                  <a:gd name="adj1" fmla="val 39139"/>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0" name="AutoShape 38"/>
              <p:cNvCxnSpPr>
                <a:cxnSpLocks noChangeShapeType="1"/>
              </p:cNvCxnSpPr>
              <p:nvPr/>
            </p:nvCxnSpPr>
            <p:spPr bwMode="auto">
              <a:xfrm rot="5400000" flipH="1" flipV="1">
                <a:off x="3735" y="2430"/>
                <a:ext cx="462" cy="131"/>
              </a:xfrm>
              <a:prstGeom prst="curvedConnector3">
                <a:avLst>
                  <a:gd name="adj1" fmla="val -39061"/>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1" name="AutoShape 39"/>
              <p:cNvCxnSpPr>
                <a:cxnSpLocks noChangeShapeType="1"/>
              </p:cNvCxnSpPr>
              <p:nvPr/>
            </p:nvCxnSpPr>
            <p:spPr bwMode="auto">
              <a:xfrm rot="5400000" flipH="1" flipV="1">
                <a:off x="4009" y="2929"/>
                <a:ext cx="549" cy="216"/>
              </a:xfrm>
              <a:prstGeom prst="curvedConnector3">
                <a:avLst>
                  <a:gd name="adj1" fmla="val -26230"/>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 name="AutoShape 40"/>
              <p:cNvCxnSpPr>
                <a:cxnSpLocks noChangeShapeType="1"/>
              </p:cNvCxnSpPr>
              <p:nvPr/>
            </p:nvCxnSpPr>
            <p:spPr bwMode="auto">
              <a:xfrm rot="5400000" flipH="1" flipV="1">
                <a:off x="3310" y="1933"/>
                <a:ext cx="512" cy="172"/>
              </a:xfrm>
              <a:prstGeom prst="curvedConnector3">
                <a:avLst>
                  <a:gd name="adj1" fmla="val -42801"/>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AutoShape 41"/>
              <p:cNvCxnSpPr>
                <a:cxnSpLocks noChangeShapeType="1"/>
              </p:cNvCxnSpPr>
              <p:nvPr/>
            </p:nvCxnSpPr>
            <p:spPr bwMode="auto">
              <a:xfrm rot="5400000" flipH="1" flipV="1">
                <a:off x="4337" y="1852"/>
                <a:ext cx="512" cy="124"/>
              </a:xfrm>
              <a:prstGeom prst="curvedConnector3">
                <a:avLst>
                  <a:gd name="adj1" fmla="val -35249"/>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AutoShape 42"/>
              <p:cNvCxnSpPr>
                <a:cxnSpLocks noChangeShapeType="1"/>
              </p:cNvCxnSpPr>
              <p:nvPr/>
            </p:nvCxnSpPr>
            <p:spPr bwMode="auto">
              <a:xfrm rot="5400000" flipH="1" flipV="1">
                <a:off x="4963" y="1764"/>
                <a:ext cx="464" cy="463"/>
              </a:xfrm>
              <a:prstGeom prst="curvedConnector3">
                <a:avLst>
                  <a:gd name="adj1" fmla="val -38892"/>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38" name="Text Box 43"/>
            <p:cNvSpPr txBox="1">
              <a:spLocks noChangeArrowheads="1"/>
            </p:cNvSpPr>
            <p:nvPr/>
          </p:nvSpPr>
          <p:spPr bwMode="auto">
            <a:xfrm>
              <a:off x="5184" y="1593"/>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altLang="zh-CN" b="1">
                  <a:solidFill>
                    <a:srgbClr val="FF3300"/>
                  </a:solidFill>
                  <a:latin typeface="Arial Narrow" charset="0"/>
                </a:rPr>
                <a:t>NULL</a:t>
              </a:r>
            </a:p>
          </p:txBody>
        </p:sp>
      </p:grpSp>
    </p:spTree>
    <p:extLst>
      <p:ext uri="{BB962C8B-B14F-4D97-AF65-F5344CB8AC3E}">
        <p14:creationId xmlns:p14="http://schemas.microsoft.com/office/powerpoint/2010/main" val="1472327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93570"/>
                                        </p:tgtEl>
                                        <p:attrNameLst>
                                          <p:attrName>style.visibility</p:attrName>
                                        </p:attrNameLst>
                                      </p:cBhvr>
                                      <p:to>
                                        <p:strVal val="visible"/>
                                      </p:to>
                                    </p:set>
                                    <p:anim calcmode="lin" valueType="num">
                                      <p:cBhvr>
                                        <p:cTn id="7" dur="1000" fill="hold"/>
                                        <p:tgtEl>
                                          <p:spTgt spid="493570"/>
                                        </p:tgtEl>
                                        <p:attrNameLst>
                                          <p:attrName>ppt_w</p:attrName>
                                        </p:attrNameLst>
                                      </p:cBhvr>
                                      <p:tavLst>
                                        <p:tav tm="0">
                                          <p:val>
                                            <p:fltVal val="0"/>
                                          </p:val>
                                        </p:tav>
                                        <p:tav tm="100000">
                                          <p:val>
                                            <p:strVal val="#ppt_w"/>
                                          </p:val>
                                        </p:tav>
                                      </p:tavLst>
                                    </p:anim>
                                    <p:anim calcmode="lin" valueType="num">
                                      <p:cBhvr>
                                        <p:cTn id="8" dur="1000" fill="hold"/>
                                        <p:tgtEl>
                                          <p:spTgt spid="493570"/>
                                        </p:tgtEl>
                                        <p:attrNameLst>
                                          <p:attrName>ppt_h</p:attrName>
                                        </p:attrNameLst>
                                      </p:cBhvr>
                                      <p:tavLst>
                                        <p:tav tm="0">
                                          <p:val>
                                            <p:fltVal val="0"/>
                                          </p:val>
                                        </p:tav>
                                        <p:tav tm="100000">
                                          <p:val>
                                            <p:strVal val="#ppt_h"/>
                                          </p:val>
                                        </p:tav>
                                      </p:tavLst>
                                    </p:anim>
                                    <p:anim calcmode="lin" valueType="num">
                                      <p:cBhvr>
                                        <p:cTn id="9" dur="1000" fill="hold"/>
                                        <p:tgtEl>
                                          <p:spTgt spid="4935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9357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93571">
                                            <p:txEl>
                                              <p:pRg st="0" end="0"/>
                                            </p:txEl>
                                          </p:spTgt>
                                        </p:tgtEl>
                                        <p:attrNameLst>
                                          <p:attrName>style.visibility</p:attrName>
                                        </p:attrNameLst>
                                      </p:cBhvr>
                                      <p:to>
                                        <p:strVal val="visible"/>
                                      </p:to>
                                    </p:set>
                                    <p:animEffect transition="in" filter="dissolve">
                                      <p:cBhvr>
                                        <p:cTn id="15" dur="500"/>
                                        <p:tgtEl>
                                          <p:spTgt spid="49357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93571">
                                            <p:txEl>
                                              <p:pRg st="1" end="1"/>
                                            </p:txEl>
                                          </p:spTgt>
                                        </p:tgtEl>
                                        <p:attrNameLst>
                                          <p:attrName>style.visibility</p:attrName>
                                        </p:attrNameLst>
                                      </p:cBhvr>
                                      <p:to>
                                        <p:strVal val="visible"/>
                                      </p:to>
                                    </p:set>
                                    <p:animEffect transition="in" filter="dissolve">
                                      <p:cBhvr>
                                        <p:cTn id="20" dur="500"/>
                                        <p:tgtEl>
                                          <p:spTgt spid="49357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93571">
                                            <p:txEl>
                                              <p:pRg st="2" end="2"/>
                                            </p:txEl>
                                          </p:spTgt>
                                        </p:tgtEl>
                                        <p:attrNameLst>
                                          <p:attrName>style.visibility</p:attrName>
                                        </p:attrNameLst>
                                      </p:cBhvr>
                                      <p:to>
                                        <p:strVal val="visible"/>
                                      </p:to>
                                    </p:set>
                                    <p:animEffect transition="in" filter="dissolve">
                                      <p:cBhvr>
                                        <p:cTn id="25" dur="500"/>
                                        <p:tgtEl>
                                          <p:spTgt spid="49357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93571">
                                            <p:txEl>
                                              <p:pRg st="3" end="3"/>
                                            </p:txEl>
                                          </p:spTgt>
                                        </p:tgtEl>
                                        <p:attrNameLst>
                                          <p:attrName>style.visibility</p:attrName>
                                        </p:attrNameLst>
                                      </p:cBhvr>
                                      <p:to>
                                        <p:strVal val="visible"/>
                                      </p:to>
                                    </p:set>
                                    <p:animEffect transition="in" filter="dissolve">
                                      <p:cBhvr>
                                        <p:cTn id="30" dur="500"/>
                                        <p:tgtEl>
                                          <p:spTgt spid="49357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3571">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935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autoUpdateAnimBg="0"/>
      <p:bldP spid="493571" grpId="0" build="p" bldLvl="5"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3935"/>
          <a:stretch/>
        </p:blipFill>
        <p:spPr>
          <a:xfrm>
            <a:off x="314792" y="1565556"/>
            <a:ext cx="11712315" cy="4416434"/>
          </a:xfrm>
          <a:prstGeom prst="rect">
            <a:avLst/>
          </a:prstGeom>
        </p:spPr>
      </p:pic>
      <p:sp>
        <p:nvSpPr>
          <p:cNvPr id="5" name="Rectangle 2"/>
          <p:cNvSpPr>
            <a:spLocks noChangeArrowheads="1"/>
          </p:cNvSpPr>
          <p:nvPr/>
        </p:nvSpPr>
        <p:spPr bwMode="auto">
          <a:xfrm>
            <a:off x="1445302" y="444551"/>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nchor="b"/>
          <a:lstStyle>
            <a:lvl1pPr algn="ctr">
              <a:defRPr kumimoji="1" sz="4400">
                <a:solidFill>
                  <a:schemeClr val="tx2"/>
                </a:solidFill>
                <a:latin typeface="Times New Roman" charset="0"/>
                <a:ea typeface="宋体" charset="-122"/>
              </a:defRPr>
            </a:lvl1pPr>
            <a:lvl2pPr algn="ctr">
              <a:defRPr kumimoji="1" sz="4400">
                <a:solidFill>
                  <a:schemeClr val="tx2"/>
                </a:solidFill>
                <a:latin typeface="Times New Roman" charset="0"/>
                <a:ea typeface="宋体" charset="-122"/>
              </a:defRPr>
            </a:lvl2pPr>
            <a:lvl3pPr algn="ctr">
              <a:defRPr kumimoji="1" sz="4400">
                <a:solidFill>
                  <a:schemeClr val="tx2"/>
                </a:solidFill>
                <a:latin typeface="Times New Roman" charset="0"/>
                <a:ea typeface="宋体" charset="-122"/>
              </a:defRPr>
            </a:lvl3pPr>
            <a:lvl4pPr algn="ctr">
              <a:defRPr kumimoji="1" sz="4400">
                <a:solidFill>
                  <a:schemeClr val="tx2"/>
                </a:solidFill>
                <a:latin typeface="Times New Roman" charset="0"/>
                <a:ea typeface="宋体" charset="-122"/>
              </a:defRPr>
            </a:lvl4pPr>
            <a:lvl5pPr algn="ctr">
              <a:defRPr kumimoji="1" sz="4400">
                <a:solidFill>
                  <a:schemeClr val="tx2"/>
                </a:solidFill>
                <a:latin typeface="Times New Roman" charset="0"/>
                <a:ea typeface="宋体" charset="-122"/>
              </a:defRPr>
            </a:lvl5pPr>
            <a:lvl6pPr marL="457200" algn="ctr" fontAlgn="base">
              <a:spcBef>
                <a:spcPct val="0"/>
              </a:spcBef>
              <a:spcAft>
                <a:spcPct val="0"/>
              </a:spcAft>
              <a:defRPr kumimoji="1" sz="4400">
                <a:solidFill>
                  <a:schemeClr val="tx2"/>
                </a:solidFill>
                <a:latin typeface="Times New Roman" charset="0"/>
                <a:ea typeface="宋体" charset="-122"/>
              </a:defRPr>
            </a:lvl6pPr>
            <a:lvl7pPr marL="914400" algn="ctr" fontAlgn="base">
              <a:spcBef>
                <a:spcPct val="0"/>
              </a:spcBef>
              <a:spcAft>
                <a:spcPct val="0"/>
              </a:spcAft>
              <a:defRPr kumimoji="1" sz="4400">
                <a:solidFill>
                  <a:schemeClr val="tx2"/>
                </a:solidFill>
                <a:latin typeface="Times New Roman" charset="0"/>
                <a:ea typeface="宋体" charset="-122"/>
              </a:defRPr>
            </a:lvl7pPr>
            <a:lvl8pPr marL="1371600" algn="ctr" fontAlgn="base">
              <a:spcBef>
                <a:spcPct val="0"/>
              </a:spcBef>
              <a:spcAft>
                <a:spcPct val="0"/>
              </a:spcAft>
              <a:defRPr kumimoji="1" sz="4400">
                <a:solidFill>
                  <a:schemeClr val="tx2"/>
                </a:solidFill>
                <a:latin typeface="Times New Roman" charset="0"/>
                <a:ea typeface="宋体" charset="-122"/>
              </a:defRPr>
            </a:lvl8pPr>
            <a:lvl9pPr marL="1828800" algn="ctr" fontAlgn="base">
              <a:spcBef>
                <a:spcPct val="0"/>
              </a:spcBef>
              <a:spcAft>
                <a:spcPct val="0"/>
              </a:spcAft>
              <a:defRPr kumimoji="1" sz="4400">
                <a:solidFill>
                  <a:schemeClr val="tx2"/>
                </a:solidFill>
                <a:latin typeface="Times New Roman" charset="0"/>
                <a:ea typeface="宋体" charset="-122"/>
              </a:defRPr>
            </a:lvl9pPr>
          </a:lstStyle>
          <a:p>
            <a:pPr algn="l" eaLnBrk="1" hangingPunct="1"/>
            <a:r>
              <a:rPr lang="en-US" altLang="zh-CN" sz="4000" b="1" dirty="0">
                <a:effectLst>
                  <a:outerShdw blurRad="38100" dist="38100" dir="2700000" algn="tl">
                    <a:srgbClr val="FFFFFF"/>
                  </a:outerShdw>
                </a:effectLst>
              </a:rPr>
              <a:t>6.3.2  </a:t>
            </a:r>
            <a:r>
              <a:rPr lang="zh-CN" altLang="en-US" sz="4000" b="1" dirty="0">
                <a:effectLst>
                  <a:outerShdw blurRad="38100" dist="38100" dir="2700000" algn="tl">
                    <a:srgbClr val="FFFFFF"/>
                  </a:outerShdw>
                </a:effectLst>
              </a:rPr>
              <a:t>线索二叉树</a:t>
            </a:r>
            <a:endParaRPr lang="zh-CN" altLang="en-US" sz="4000" dirty="0"/>
          </a:p>
        </p:txBody>
      </p:sp>
    </p:spTree>
    <p:extLst>
      <p:ext uri="{BB962C8B-B14F-4D97-AF65-F5344CB8AC3E}">
        <p14:creationId xmlns:p14="http://schemas.microsoft.com/office/powerpoint/2010/main" val="973978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a:t>
            </a:r>
            <a:r>
              <a:rPr lang="zh-CN" altLang="en-US" kern="0" dirty="0"/>
              <a:t>树和森林</a:t>
            </a:r>
          </a:p>
        </p:txBody>
      </p:sp>
      <p:sp>
        <p:nvSpPr>
          <p:cNvPr id="3" name="矩形 2"/>
          <p:cNvSpPr/>
          <p:nvPr/>
        </p:nvSpPr>
        <p:spPr>
          <a:xfrm>
            <a:off x="2358917" y="1993992"/>
            <a:ext cx="8734268" cy="2870016"/>
          </a:xfrm>
          <a:prstGeom prst="rect">
            <a:avLst/>
          </a:prstGeom>
        </p:spPr>
        <p:txBody>
          <a:bodyPr wrap="square">
            <a:spAutoFit/>
          </a:bodyPr>
          <a:lstStyle/>
          <a:p>
            <a:pPr>
              <a:lnSpc>
                <a:spcPct val="200000"/>
              </a:lnSpc>
            </a:pPr>
            <a:r>
              <a:rPr lang="en-US" altLang="zh-CN" sz="3200" b="1" dirty="0">
                <a:solidFill>
                  <a:srgbClr val="333399"/>
                </a:solidFill>
                <a:latin typeface="SimSun" charset="-122"/>
                <a:ea typeface="SimSun" charset="-122"/>
                <a:cs typeface="SimSun" charset="-122"/>
              </a:rPr>
              <a:t>6.4.1</a:t>
            </a:r>
            <a:r>
              <a:rPr lang="zh-CN" altLang="en-US" sz="3200" b="1" dirty="0">
                <a:solidFill>
                  <a:srgbClr val="333399"/>
                </a:solidFill>
                <a:latin typeface="SimSun" charset="-122"/>
                <a:ea typeface="SimSun" charset="-122"/>
                <a:cs typeface="SimSun" charset="-122"/>
              </a:rPr>
              <a:t> 树的存储结构</a:t>
            </a:r>
            <a:endParaRPr lang="en-US" altLang="zh-CN" sz="3200" b="1" dirty="0">
              <a:solidFill>
                <a:srgbClr val="333399"/>
              </a:solidFill>
              <a:latin typeface="SimSun" charset="-122"/>
              <a:ea typeface="SimSun" charset="-122"/>
              <a:cs typeface="SimSun" charset="-122"/>
            </a:endParaRPr>
          </a:p>
          <a:p>
            <a:pPr>
              <a:lnSpc>
                <a:spcPct val="200000"/>
              </a:lnSpc>
            </a:pPr>
            <a:r>
              <a:rPr lang="en-US" altLang="zh-CN" sz="3200" b="1" dirty="0">
                <a:solidFill>
                  <a:srgbClr val="333399"/>
                </a:solidFill>
                <a:latin typeface="SimSun" charset="-122"/>
                <a:ea typeface="SimSun" charset="-122"/>
                <a:cs typeface="SimSun" charset="-122"/>
              </a:rPr>
              <a:t>6.4.2 </a:t>
            </a:r>
            <a:r>
              <a:rPr lang="zh-CN" altLang="en-US" sz="3200" b="1" dirty="0">
                <a:solidFill>
                  <a:srgbClr val="333399"/>
                </a:solidFill>
                <a:latin typeface="SimSun" charset="-122"/>
                <a:ea typeface="SimSun" charset="-122"/>
                <a:cs typeface="SimSun" charset="-122"/>
              </a:rPr>
              <a:t>森林和二叉树的转换</a:t>
            </a:r>
            <a:endParaRPr lang="en-US" altLang="zh-CN" sz="3200" b="1" dirty="0">
              <a:solidFill>
                <a:srgbClr val="333399"/>
              </a:solidFill>
              <a:latin typeface="SimSun" charset="-122"/>
              <a:ea typeface="SimSun" charset="-122"/>
              <a:cs typeface="SimSun" charset="-122"/>
            </a:endParaRPr>
          </a:p>
          <a:p>
            <a:pPr>
              <a:lnSpc>
                <a:spcPct val="200000"/>
              </a:lnSpc>
            </a:pPr>
            <a:r>
              <a:rPr lang="en-US" altLang="zh-CN" sz="3200" b="1" dirty="0">
                <a:solidFill>
                  <a:srgbClr val="333399"/>
                </a:solidFill>
                <a:latin typeface="SimSun" charset="-122"/>
                <a:ea typeface="SimSun" charset="-122"/>
                <a:cs typeface="SimSun" charset="-122"/>
              </a:rPr>
              <a:t>6.4.3</a:t>
            </a:r>
            <a:r>
              <a:rPr lang="zh-CN" altLang="en-US" sz="3200" b="1" dirty="0">
                <a:solidFill>
                  <a:srgbClr val="333399"/>
                </a:solidFill>
                <a:latin typeface="SimSun" charset="-122"/>
                <a:ea typeface="SimSun" charset="-122"/>
                <a:cs typeface="SimSun" charset="-122"/>
              </a:rPr>
              <a:t>  树和森林的遍历</a:t>
            </a:r>
            <a:endParaRPr lang="en-US" altLang="zh-CN" sz="3200" b="1" dirty="0">
              <a:latin typeface="SimSun" charset="-122"/>
              <a:ea typeface="SimSun" charset="-122"/>
              <a:cs typeface="SimSun" charset="-122"/>
            </a:endParaRPr>
          </a:p>
        </p:txBody>
      </p:sp>
    </p:spTree>
    <p:extLst>
      <p:ext uri="{BB962C8B-B14F-4D97-AF65-F5344CB8AC3E}">
        <p14:creationId xmlns:p14="http://schemas.microsoft.com/office/powerpoint/2010/main" val="221600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6.4.1</a:t>
            </a:r>
            <a:r>
              <a:rPr lang="zh-CN" altLang="en-US" kern="0" dirty="0"/>
              <a:t> 树的存储结构</a:t>
            </a:r>
          </a:p>
        </p:txBody>
      </p:sp>
      <p:sp>
        <p:nvSpPr>
          <p:cNvPr id="3" name="矩形 2"/>
          <p:cNvSpPr/>
          <p:nvPr/>
        </p:nvSpPr>
        <p:spPr>
          <a:xfrm>
            <a:off x="1908944" y="1449879"/>
            <a:ext cx="4001662" cy="3854901"/>
          </a:xfrm>
          <a:prstGeom prst="rect">
            <a:avLst/>
          </a:prstGeom>
        </p:spPr>
        <p:txBody>
          <a:bodyPr wrap="square">
            <a:spAutoFit/>
          </a:bodyPr>
          <a:lstStyle/>
          <a:p>
            <a:pPr marL="457200" indent="-457200">
              <a:lnSpc>
                <a:spcPct val="200000"/>
              </a:lnSpc>
              <a:buFont typeface="Wingdings" panose="05000000000000000000" pitchFamily="2" charset="2"/>
              <a:buChar char="Ø"/>
            </a:pPr>
            <a:r>
              <a:rPr lang="zh-CN" altLang="en-US" sz="3200" b="1" dirty="0">
                <a:solidFill>
                  <a:srgbClr val="333399"/>
                </a:solidFill>
                <a:latin typeface="SimSun" charset="-122"/>
                <a:ea typeface="SimSun" charset="-122"/>
                <a:cs typeface="SimSun" charset="-122"/>
              </a:rPr>
              <a:t>双亲表示法  </a:t>
            </a:r>
            <a:r>
              <a:rPr lang="en-US" altLang="zh-CN" sz="3200" b="1" dirty="0">
                <a:latin typeface="SimSun" charset="-122"/>
                <a:ea typeface="SimSun" charset="-122"/>
                <a:cs typeface="SimSun" charset="-122"/>
              </a:rPr>
              <a:t>P</a:t>
            </a:r>
            <a:r>
              <a:rPr lang="en-US" altLang="zh-CN" sz="3200" b="1" baseline="-25000" dirty="0">
                <a:latin typeface="SimSun" charset="-122"/>
                <a:ea typeface="SimSun" charset="-122"/>
                <a:cs typeface="SimSun" charset="-122"/>
              </a:rPr>
              <a:t>13</a:t>
            </a:r>
            <a:r>
              <a:rPr lang="en-US" altLang="zh-CN" sz="3200" b="1" baseline="-25000" dirty="0">
                <a:latin typeface="SimSun" charset="-122"/>
                <a:ea typeface="SimSun" charset="-122"/>
              </a:rPr>
              <a:t>5</a:t>
            </a:r>
          </a:p>
          <a:p>
            <a:pPr marL="457200" indent="-457200">
              <a:lnSpc>
                <a:spcPct val="200000"/>
              </a:lnSpc>
              <a:buFont typeface="Wingdings" panose="05000000000000000000" pitchFamily="2" charset="2"/>
              <a:buChar char="Ø"/>
            </a:pPr>
            <a:r>
              <a:rPr lang="zh-CN" altLang="en-US" sz="3200" b="1" dirty="0">
                <a:solidFill>
                  <a:srgbClr val="333399"/>
                </a:solidFill>
                <a:latin typeface="SimSun" charset="-122"/>
                <a:ea typeface="SimSun" charset="-122"/>
                <a:cs typeface="SimSun" charset="-122"/>
              </a:rPr>
              <a:t>孩子表示法  </a:t>
            </a:r>
            <a:r>
              <a:rPr lang="en-US" altLang="zh-CN" sz="3200" b="1" dirty="0">
                <a:latin typeface="SimSun" charset="-122"/>
                <a:ea typeface="SimSun" charset="-122"/>
                <a:cs typeface="SimSun" charset="-122"/>
              </a:rPr>
              <a:t>P</a:t>
            </a:r>
            <a:r>
              <a:rPr lang="en-US" altLang="zh-CN" sz="3200" b="1" baseline="-25000" dirty="0">
                <a:latin typeface="SimSun" charset="-122"/>
                <a:ea typeface="SimSun" charset="-122"/>
                <a:cs typeface="SimSun" charset="-122"/>
              </a:rPr>
              <a:t>136</a:t>
            </a:r>
            <a:endParaRPr lang="en-US" altLang="zh-CN" sz="3200" b="1" dirty="0">
              <a:solidFill>
                <a:srgbClr val="333399"/>
              </a:solidFill>
              <a:latin typeface="SimSun" charset="-122"/>
              <a:ea typeface="SimSun" charset="-122"/>
              <a:cs typeface="SimSun" charset="-122"/>
            </a:endParaRPr>
          </a:p>
          <a:p>
            <a:pPr marL="457200" indent="-457200">
              <a:lnSpc>
                <a:spcPct val="200000"/>
              </a:lnSpc>
              <a:buFont typeface="Wingdings" panose="05000000000000000000" pitchFamily="2" charset="2"/>
              <a:buChar char="Ø"/>
            </a:pPr>
            <a:r>
              <a:rPr lang="zh-CN" altLang="en-US" sz="3200" b="1" dirty="0">
                <a:solidFill>
                  <a:srgbClr val="333399"/>
                </a:solidFill>
                <a:latin typeface="SimSun" charset="-122"/>
                <a:ea typeface="SimSun" charset="-122"/>
                <a:cs typeface="SimSun" charset="-122"/>
              </a:rPr>
              <a:t>孩子兄弟表示法</a:t>
            </a:r>
            <a:endParaRPr lang="en-US" altLang="zh-CN" sz="3200" b="1" dirty="0">
              <a:solidFill>
                <a:srgbClr val="333399"/>
              </a:solidFill>
              <a:latin typeface="SimSun" charset="-122"/>
              <a:ea typeface="SimSun" charset="-122"/>
              <a:cs typeface="SimSun" charset="-122"/>
            </a:endParaRPr>
          </a:p>
          <a:p>
            <a:pPr marL="457200" indent="-457200">
              <a:lnSpc>
                <a:spcPct val="200000"/>
              </a:lnSpc>
              <a:buFont typeface="Wingdings" panose="05000000000000000000" pitchFamily="2" charset="2"/>
              <a:buChar char="Ø"/>
            </a:pPr>
            <a:endParaRPr lang="en-US" altLang="zh-CN" sz="3200" b="1" dirty="0">
              <a:latin typeface="SimSun" charset="-122"/>
              <a:ea typeface="SimSun" charset="-122"/>
              <a:cs typeface="SimSun" charset="-122"/>
            </a:endParaRPr>
          </a:p>
        </p:txBody>
      </p:sp>
    </p:spTree>
    <p:extLst>
      <p:ext uri="{BB962C8B-B14F-4D97-AF65-F5344CB8AC3E}">
        <p14:creationId xmlns:p14="http://schemas.microsoft.com/office/powerpoint/2010/main" val="791523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a:extLst>
              <a:ext uri="{FF2B5EF4-FFF2-40B4-BE49-F238E27FC236}">
                <a16:creationId xmlns:a16="http://schemas.microsoft.com/office/drawing/2014/main" xmlns="" id="{4B152609-6308-476F-B274-92989A1B658A}"/>
              </a:ext>
            </a:extLst>
          </p:cNvPr>
          <p:cNvSpPr txBox="1">
            <a:spLocks noChangeArrowheads="1"/>
          </p:cNvSpPr>
          <p:nvPr/>
        </p:nvSpPr>
        <p:spPr>
          <a:xfrm>
            <a:off x="1390470" y="487200"/>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6.4.1</a:t>
            </a:r>
            <a:r>
              <a:rPr lang="zh-CN" altLang="en-US" kern="0" dirty="0"/>
              <a:t> 树的存储结构</a:t>
            </a:r>
          </a:p>
        </p:txBody>
      </p:sp>
      <p:sp>
        <p:nvSpPr>
          <p:cNvPr id="3" name="矩形 2"/>
          <p:cNvSpPr/>
          <p:nvPr/>
        </p:nvSpPr>
        <p:spPr>
          <a:xfrm>
            <a:off x="1137991" y="1204555"/>
            <a:ext cx="4705530" cy="584775"/>
          </a:xfrm>
          <a:prstGeom prst="rect">
            <a:avLst/>
          </a:prstGeom>
        </p:spPr>
        <p:txBody>
          <a:bodyPr wrap="square">
            <a:spAutoFit/>
          </a:bodyPr>
          <a:lstStyle/>
          <a:p>
            <a:pPr marL="457200" indent="-457200">
              <a:buFont typeface="Wingdings" panose="05000000000000000000" pitchFamily="2" charset="2"/>
              <a:buChar char="Ø"/>
            </a:pPr>
            <a:r>
              <a:rPr lang="zh-CN" altLang="en-US" sz="3200" b="1" dirty="0">
                <a:solidFill>
                  <a:srgbClr val="333399"/>
                </a:solidFill>
                <a:latin typeface="SimSun" charset="-122"/>
                <a:ea typeface="SimSun" charset="-122"/>
                <a:cs typeface="SimSun" charset="-122"/>
              </a:rPr>
              <a:t>孩子兄弟表示法</a:t>
            </a:r>
            <a:endParaRPr lang="en-US" altLang="zh-CN" sz="3200" b="1" dirty="0">
              <a:latin typeface="SimSun" charset="-122"/>
              <a:ea typeface="SimSun" charset="-122"/>
              <a:cs typeface="SimSun" charset="-122"/>
            </a:endParaRPr>
          </a:p>
        </p:txBody>
      </p:sp>
      <p:sp>
        <p:nvSpPr>
          <p:cNvPr id="39" name="Text Box 7">
            <a:extLst>
              <a:ext uri="{FF2B5EF4-FFF2-40B4-BE49-F238E27FC236}">
                <a16:creationId xmlns:a16="http://schemas.microsoft.com/office/drawing/2014/main" xmlns="" id="{917300CB-5AA6-41DC-9061-6A8F0D5B879C}"/>
              </a:ext>
            </a:extLst>
          </p:cNvPr>
          <p:cNvSpPr txBox="1">
            <a:spLocks noChangeArrowheads="1"/>
          </p:cNvSpPr>
          <p:nvPr/>
        </p:nvSpPr>
        <p:spPr bwMode="auto">
          <a:xfrm>
            <a:off x="1624945" y="2149844"/>
            <a:ext cx="34820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200" b="1" dirty="0">
                <a:solidFill>
                  <a:srgbClr val="FF0000"/>
                </a:solidFill>
                <a:latin typeface="宋体" panose="02010600030101010101" pitchFamily="2" charset="-122"/>
                <a:ea typeface="宋体" panose="02010600030101010101" pitchFamily="2" charset="-122"/>
              </a:rPr>
              <a:t>C</a:t>
            </a:r>
            <a:r>
              <a:rPr lang="zh-CN" altLang="zh-CN" sz="3200" b="1" dirty="0">
                <a:solidFill>
                  <a:srgbClr val="FF0000"/>
                </a:solidFill>
                <a:latin typeface="宋体" panose="02010600030101010101" pitchFamily="2" charset="-122"/>
                <a:ea typeface="宋体" panose="02010600030101010101" pitchFamily="2" charset="-122"/>
              </a:rPr>
              <a:t>语言的类型描述:</a:t>
            </a:r>
            <a:endParaRPr lang="en-US" altLang="zh-CN" sz="3200" dirty="0">
              <a:solidFill>
                <a:srgbClr val="FF0000"/>
              </a:solidFill>
              <a:latin typeface="宋体" panose="02010600030101010101" pitchFamily="2" charset="-122"/>
              <a:ea typeface="宋体" panose="02010600030101010101" pitchFamily="2" charset="-122"/>
            </a:endParaRPr>
          </a:p>
        </p:txBody>
      </p:sp>
      <p:sp>
        <p:nvSpPr>
          <p:cNvPr id="9" name="Text Box 2">
            <a:extLst>
              <a:ext uri="{FF2B5EF4-FFF2-40B4-BE49-F238E27FC236}">
                <a16:creationId xmlns:a16="http://schemas.microsoft.com/office/drawing/2014/main" xmlns="" id="{F69C90CB-3B7A-4750-828D-C4B9A7B818F5}"/>
              </a:ext>
            </a:extLst>
          </p:cNvPr>
          <p:cNvSpPr txBox="1">
            <a:spLocks noChangeArrowheads="1"/>
          </p:cNvSpPr>
          <p:nvPr/>
        </p:nvSpPr>
        <p:spPr bwMode="auto">
          <a:xfrm>
            <a:off x="5431625" y="1631337"/>
            <a:ext cx="5622384" cy="17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15000"/>
              </a:lnSpc>
            </a:pPr>
            <a:r>
              <a:rPr lang="en-US" altLang="zh-CN" sz="2400" b="1" dirty="0">
                <a:solidFill>
                  <a:schemeClr val="tx2"/>
                </a:solidFill>
                <a:latin typeface="Times New Roman" panose="02020603050405020304" pitchFamily="18" charset="0"/>
                <a:ea typeface="楷体_GB2312" pitchFamily="49" charset="-122"/>
                <a:cs typeface="Times New Roman" panose="02020603050405020304" pitchFamily="18" charset="0"/>
              </a:rPr>
              <a:t>typedef struct</a:t>
            </a:r>
            <a:r>
              <a:rPr lang="en-US" altLang="zh-CN" sz="2400" dirty="0">
                <a:solidFill>
                  <a:schemeClr val="tx2"/>
                </a:solidFill>
                <a:latin typeface="Times New Roman" panose="02020603050405020304" pitchFamily="18" charset="0"/>
                <a:ea typeface="楷体_GB2312" pitchFamily="49" charset="-122"/>
                <a:cs typeface="Times New Roman" panose="02020603050405020304" pitchFamily="18" charset="0"/>
              </a:rPr>
              <a:t> </a:t>
            </a:r>
            <a:r>
              <a:rPr lang="en-US" altLang="zh-CN" sz="2400" dirty="0" err="1">
                <a:solidFill>
                  <a:schemeClr val="tx2"/>
                </a:solidFill>
                <a:latin typeface="Times New Roman" panose="02020603050405020304" pitchFamily="18" charset="0"/>
                <a:ea typeface="楷体_GB2312" pitchFamily="49" charset="-122"/>
                <a:cs typeface="Times New Roman" panose="02020603050405020304" pitchFamily="18" charset="0"/>
              </a:rPr>
              <a:t>CSNode</a:t>
            </a:r>
            <a:r>
              <a:rPr lang="en-US" altLang="zh-CN" sz="2400" b="1" dirty="0">
                <a:solidFill>
                  <a:schemeClr val="tx2"/>
                </a:solidFill>
                <a:latin typeface="Times New Roman" panose="02020603050405020304" pitchFamily="18" charset="0"/>
                <a:ea typeface="楷体_GB2312" pitchFamily="49" charset="-122"/>
                <a:cs typeface="Times New Roman" panose="02020603050405020304" pitchFamily="18" charset="0"/>
              </a:rPr>
              <a:t>{</a:t>
            </a:r>
            <a:endParaRPr lang="en-US" altLang="zh-CN" sz="2400" dirty="0">
              <a:solidFill>
                <a:schemeClr val="tx2"/>
              </a:solidFill>
              <a:latin typeface="Times New Roman" panose="02020603050405020304" pitchFamily="18" charset="0"/>
              <a:ea typeface="楷体_GB2312" pitchFamily="49" charset="-122"/>
              <a:cs typeface="Times New Roman" panose="02020603050405020304" pitchFamily="18" charset="0"/>
            </a:endParaRPr>
          </a:p>
          <a:p>
            <a:pPr eaLnBrk="1" hangingPunct="1">
              <a:lnSpc>
                <a:spcPct val="115000"/>
              </a:lnSpc>
            </a:pPr>
            <a:r>
              <a:rPr lang="en-US" altLang="zh-CN" sz="2400" dirty="0">
                <a:solidFill>
                  <a:schemeClr val="tx2"/>
                </a:solidFill>
                <a:latin typeface="Times New Roman" panose="02020603050405020304" pitchFamily="18" charset="0"/>
                <a:ea typeface="楷体_GB2312" pitchFamily="49" charset="-122"/>
                <a:cs typeface="Times New Roman" panose="02020603050405020304" pitchFamily="18" charset="0"/>
              </a:rPr>
              <a:t>  </a:t>
            </a:r>
            <a:r>
              <a:rPr lang="en-US" altLang="zh-CN" sz="2400" dirty="0" err="1">
                <a:solidFill>
                  <a:schemeClr val="tx2"/>
                </a:solidFill>
                <a:latin typeface="Times New Roman" panose="02020603050405020304" pitchFamily="18" charset="0"/>
                <a:ea typeface="楷体_GB2312" pitchFamily="49" charset="-122"/>
                <a:cs typeface="Times New Roman" panose="02020603050405020304" pitchFamily="18" charset="0"/>
              </a:rPr>
              <a:t>ElemType</a:t>
            </a:r>
            <a:r>
              <a:rPr lang="en-US" altLang="zh-CN" sz="2400" dirty="0">
                <a:solidFill>
                  <a:schemeClr val="tx2"/>
                </a:solidFill>
                <a:latin typeface="Times New Roman" panose="02020603050405020304" pitchFamily="18" charset="0"/>
                <a:ea typeface="楷体_GB2312" pitchFamily="49" charset="-122"/>
                <a:cs typeface="Times New Roman" panose="02020603050405020304" pitchFamily="18" charset="0"/>
              </a:rPr>
              <a:t>       data;</a:t>
            </a:r>
          </a:p>
          <a:p>
            <a:pPr eaLnBrk="1" hangingPunct="1">
              <a:lnSpc>
                <a:spcPct val="115000"/>
              </a:lnSpc>
            </a:pPr>
            <a:r>
              <a:rPr lang="en-US" altLang="zh-CN" sz="2400" dirty="0">
                <a:solidFill>
                  <a:schemeClr val="tx2"/>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2"/>
                </a:solidFill>
                <a:latin typeface="Times New Roman" panose="02020603050405020304" pitchFamily="18" charset="0"/>
                <a:ea typeface="楷体_GB2312" pitchFamily="49" charset="-122"/>
                <a:cs typeface="Times New Roman" panose="02020603050405020304" pitchFamily="18" charset="0"/>
              </a:rPr>
              <a:t>struct</a:t>
            </a:r>
            <a:r>
              <a:rPr lang="en-US" altLang="zh-CN" sz="2400" dirty="0">
                <a:solidFill>
                  <a:schemeClr val="tx2"/>
                </a:solidFill>
                <a:latin typeface="Times New Roman" panose="02020603050405020304" pitchFamily="18" charset="0"/>
                <a:ea typeface="楷体_GB2312" pitchFamily="49" charset="-122"/>
                <a:cs typeface="Times New Roman" panose="02020603050405020304" pitchFamily="18" charset="0"/>
              </a:rPr>
              <a:t>  </a:t>
            </a:r>
            <a:r>
              <a:rPr lang="en-US" altLang="zh-CN" sz="2400" dirty="0" err="1">
                <a:solidFill>
                  <a:schemeClr val="tx2"/>
                </a:solidFill>
                <a:latin typeface="Times New Roman" panose="02020603050405020304" pitchFamily="18" charset="0"/>
                <a:ea typeface="楷体_GB2312" pitchFamily="49" charset="-122"/>
                <a:cs typeface="Times New Roman" panose="02020603050405020304" pitchFamily="18" charset="0"/>
              </a:rPr>
              <a:t>CSNode</a:t>
            </a:r>
            <a:r>
              <a:rPr lang="en-US" altLang="zh-CN" sz="2400" dirty="0">
                <a:solidFill>
                  <a:schemeClr val="tx2"/>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2"/>
                </a:solidFill>
                <a:latin typeface="Times New Roman" panose="02020603050405020304" pitchFamily="18" charset="0"/>
                <a:ea typeface="楷体_GB2312" pitchFamily="49" charset="-122"/>
                <a:cs typeface="Times New Roman" panose="02020603050405020304" pitchFamily="18" charset="0"/>
              </a:rPr>
              <a:t>*</a:t>
            </a:r>
            <a:r>
              <a:rPr lang="en-US" altLang="zh-CN" sz="2400" dirty="0" err="1">
                <a:solidFill>
                  <a:schemeClr val="tx2"/>
                </a:solidFill>
                <a:latin typeface="Times New Roman" panose="02020603050405020304" pitchFamily="18" charset="0"/>
                <a:ea typeface="楷体_GB2312" pitchFamily="49" charset="-122"/>
                <a:cs typeface="Times New Roman" panose="02020603050405020304" pitchFamily="18" charset="0"/>
              </a:rPr>
              <a:t>firstchild</a:t>
            </a:r>
            <a:r>
              <a:rPr lang="en-US" altLang="zh-CN" sz="2400" dirty="0">
                <a:solidFill>
                  <a:schemeClr val="tx2"/>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2"/>
                </a:solidFill>
                <a:latin typeface="Times New Roman" panose="02020603050405020304" pitchFamily="18" charset="0"/>
                <a:ea typeface="楷体_GB2312" pitchFamily="49" charset="-122"/>
                <a:cs typeface="Times New Roman" panose="02020603050405020304" pitchFamily="18" charset="0"/>
              </a:rPr>
              <a:t>*</a:t>
            </a:r>
            <a:r>
              <a:rPr lang="en-US" altLang="zh-CN" sz="2400" dirty="0" err="1">
                <a:solidFill>
                  <a:schemeClr val="tx2"/>
                </a:solidFill>
                <a:latin typeface="Times New Roman" panose="02020603050405020304" pitchFamily="18" charset="0"/>
                <a:ea typeface="楷体_GB2312" pitchFamily="49" charset="-122"/>
                <a:cs typeface="Times New Roman" panose="02020603050405020304" pitchFamily="18" charset="0"/>
              </a:rPr>
              <a:t>nextsibling</a:t>
            </a:r>
            <a:r>
              <a:rPr lang="en-US" altLang="zh-CN" sz="2400" dirty="0">
                <a:solidFill>
                  <a:schemeClr val="tx2"/>
                </a:solidFill>
                <a:latin typeface="Times New Roman" panose="02020603050405020304" pitchFamily="18" charset="0"/>
                <a:ea typeface="楷体_GB2312" pitchFamily="49" charset="-122"/>
                <a:cs typeface="Times New Roman" panose="02020603050405020304" pitchFamily="18" charset="0"/>
              </a:rPr>
              <a:t>;</a:t>
            </a:r>
          </a:p>
          <a:p>
            <a:pPr eaLnBrk="1" hangingPunct="1">
              <a:lnSpc>
                <a:spcPct val="115000"/>
              </a:lnSpc>
            </a:pPr>
            <a:r>
              <a:rPr lang="en-US" altLang="zh-CN" sz="2400" b="1" dirty="0">
                <a:solidFill>
                  <a:schemeClr val="tx2"/>
                </a:solidFill>
                <a:latin typeface="Times New Roman" panose="02020603050405020304" pitchFamily="18" charset="0"/>
                <a:ea typeface="楷体_GB2312" pitchFamily="49" charset="-122"/>
                <a:cs typeface="Times New Roman" panose="02020603050405020304" pitchFamily="18" charset="0"/>
              </a:rPr>
              <a:t>}</a:t>
            </a:r>
            <a:r>
              <a:rPr lang="en-US" altLang="zh-CN" sz="2400" dirty="0">
                <a:solidFill>
                  <a:schemeClr val="tx2"/>
                </a:solidFill>
                <a:latin typeface="Times New Roman" panose="02020603050405020304" pitchFamily="18" charset="0"/>
                <a:ea typeface="楷体_GB2312" pitchFamily="49" charset="-122"/>
                <a:cs typeface="Times New Roman" panose="02020603050405020304" pitchFamily="18" charset="0"/>
              </a:rPr>
              <a:t> </a:t>
            </a:r>
            <a:r>
              <a:rPr lang="en-US" altLang="zh-CN" sz="2400" dirty="0" err="1">
                <a:solidFill>
                  <a:schemeClr val="tx2"/>
                </a:solidFill>
                <a:latin typeface="Times New Roman" panose="02020603050405020304" pitchFamily="18" charset="0"/>
                <a:ea typeface="楷体_GB2312" pitchFamily="49" charset="-122"/>
                <a:cs typeface="Times New Roman" panose="02020603050405020304" pitchFamily="18" charset="0"/>
              </a:rPr>
              <a:t>CSNode</a:t>
            </a:r>
            <a:r>
              <a:rPr lang="en-US" altLang="zh-CN" sz="2400" dirty="0">
                <a:solidFill>
                  <a:schemeClr val="tx2"/>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2"/>
                </a:solidFill>
                <a:latin typeface="Times New Roman" panose="02020603050405020304" pitchFamily="18" charset="0"/>
                <a:ea typeface="楷体_GB2312" pitchFamily="49" charset="-122"/>
                <a:cs typeface="Times New Roman" panose="02020603050405020304" pitchFamily="18" charset="0"/>
              </a:rPr>
              <a:t>*</a:t>
            </a:r>
            <a:r>
              <a:rPr lang="en-US" altLang="zh-CN" sz="2400" dirty="0" err="1">
                <a:solidFill>
                  <a:schemeClr val="tx2"/>
                </a:solidFill>
                <a:latin typeface="Times New Roman" panose="02020603050405020304" pitchFamily="18" charset="0"/>
                <a:ea typeface="楷体_GB2312" pitchFamily="49" charset="-122"/>
                <a:cs typeface="Times New Roman" panose="02020603050405020304" pitchFamily="18" charset="0"/>
              </a:rPr>
              <a:t>CSTree</a:t>
            </a:r>
            <a:r>
              <a:rPr lang="en-US" altLang="zh-CN" sz="2400" dirty="0">
                <a:solidFill>
                  <a:schemeClr val="tx2"/>
                </a:solidFill>
                <a:latin typeface="Times New Roman" panose="02020603050405020304" pitchFamily="18" charset="0"/>
                <a:ea typeface="楷体_GB2312" pitchFamily="49" charset="-122"/>
                <a:cs typeface="Times New Roman" panose="02020603050405020304" pitchFamily="18" charset="0"/>
              </a:rPr>
              <a:t>;</a:t>
            </a:r>
            <a:endParaRPr lang="en-US" altLang="zh-CN" sz="2400" dirty="0">
              <a:solidFill>
                <a:schemeClr val="tx2"/>
              </a:solidFill>
              <a:latin typeface="Times New Roman" panose="02020603050405020304" pitchFamily="18" charset="0"/>
              <a:cs typeface="Times New Roman" panose="02020603050405020304" pitchFamily="18" charset="0"/>
            </a:endParaRPr>
          </a:p>
        </p:txBody>
      </p:sp>
      <p:graphicFrame>
        <p:nvGraphicFramePr>
          <p:cNvPr id="10" name="Group 4">
            <a:extLst>
              <a:ext uri="{FF2B5EF4-FFF2-40B4-BE49-F238E27FC236}">
                <a16:creationId xmlns:a16="http://schemas.microsoft.com/office/drawing/2014/main" xmlns="" id="{10AD44DD-580A-47C7-A9A0-D46908900EDF}"/>
              </a:ext>
            </a:extLst>
          </p:cNvPr>
          <p:cNvGraphicFramePr>
            <a:graphicFrameLocks noGrp="1"/>
          </p:cNvGraphicFramePr>
          <p:nvPr>
            <p:extLst>
              <p:ext uri="{D42A27DB-BD31-4B8C-83A1-F6EECF244321}">
                <p14:modId xmlns:p14="http://schemas.microsoft.com/office/powerpoint/2010/main" val="1258521511"/>
              </p:ext>
            </p:extLst>
          </p:nvPr>
        </p:nvGraphicFramePr>
        <p:xfrm>
          <a:off x="2146840" y="4432261"/>
          <a:ext cx="6096000" cy="517638"/>
        </p:xfrm>
        <a:graphic>
          <a:graphicData uri="http://schemas.openxmlformats.org/drawingml/2006/table">
            <a:tbl>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charset="-122"/>
                      </a:endParaRPr>
                    </a:p>
                  </a:txBody>
                  <a:tcPr marT="45459" marB="454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charset="-122"/>
                      </a:endParaRP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charset="-122"/>
                      </a:endParaRPr>
                    </a:p>
                  </a:txBody>
                  <a:tcPr marT="45459" marB="45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4" name="Line 17">
            <a:extLst>
              <a:ext uri="{FF2B5EF4-FFF2-40B4-BE49-F238E27FC236}">
                <a16:creationId xmlns:a16="http://schemas.microsoft.com/office/drawing/2014/main" xmlns="" id="{FA259ABC-D193-42FF-9BD4-8A2011CE6E56}"/>
              </a:ext>
            </a:extLst>
          </p:cNvPr>
          <p:cNvSpPr>
            <a:spLocks noChangeShapeType="1"/>
          </p:cNvSpPr>
          <p:nvPr/>
        </p:nvSpPr>
        <p:spPr bwMode="auto">
          <a:xfrm flipV="1">
            <a:off x="3106375" y="4972993"/>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5" name="Line 18">
            <a:extLst>
              <a:ext uri="{FF2B5EF4-FFF2-40B4-BE49-F238E27FC236}">
                <a16:creationId xmlns:a16="http://schemas.microsoft.com/office/drawing/2014/main" xmlns="" id="{E10436CC-5EF9-48D7-8EEF-7C9164B5088C}"/>
              </a:ext>
            </a:extLst>
          </p:cNvPr>
          <p:cNvSpPr>
            <a:spLocks noChangeShapeType="1"/>
          </p:cNvSpPr>
          <p:nvPr/>
        </p:nvSpPr>
        <p:spPr bwMode="auto">
          <a:xfrm flipV="1">
            <a:off x="7345328" y="4958706"/>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6" name="Line 19">
            <a:extLst>
              <a:ext uri="{FF2B5EF4-FFF2-40B4-BE49-F238E27FC236}">
                <a16:creationId xmlns:a16="http://schemas.microsoft.com/office/drawing/2014/main" xmlns="" id="{5475982C-E151-4A2D-91DF-A8BB6F9DA3A1}"/>
              </a:ext>
            </a:extLst>
          </p:cNvPr>
          <p:cNvSpPr>
            <a:spLocks noChangeShapeType="1"/>
          </p:cNvSpPr>
          <p:nvPr/>
        </p:nvSpPr>
        <p:spPr bwMode="auto">
          <a:xfrm flipV="1">
            <a:off x="5239975" y="4972993"/>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7" name="Text Box 20">
            <a:extLst>
              <a:ext uri="{FF2B5EF4-FFF2-40B4-BE49-F238E27FC236}">
                <a16:creationId xmlns:a16="http://schemas.microsoft.com/office/drawing/2014/main" xmlns="" id="{49CC9897-9CB5-44ED-ADD1-C41CB74BB460}"/>
              </a:ext>
            </a:extLst>
          </p:cNvPr>
          <p:cNvSpPr txBox="1">
            <a:spLocks noChangeArrowheads="1"/>
          </p:cNvSpPr>
          <p:nvPr/>
        </p:nvSpPr>
        <p:spPr bwMode="auto">
          <a:xfrm>
            <a:off x="2146840" y="5277793"/>
            <a:ext cx="2084762" cy="1292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dirty="0"/>
              <a:t>指向该结点的第一个孩子结点</a:t>
            </a:r>
          </a:p>
        </p:txBody>
      </p:sp>
      <p:sp>
        <p:nvSpPr>
          <p:cNvPr id="18" name="Text Box 21">
            <a:extLst>
              <a:ext uri="{FF2B5EF4-FFF2-40B4-BE49-F238E27FC236}">
                <a16:creationId xmlns:a16="http://schemas.microsoft.com/office/drawing/2014/main" xmlns="" id="{006BB100-42E6-4F0C-B720-01849C369ADB}"/>
              </a:ext>
            </a:extLst>
          </p:cNvPr>
          <p:cNvSpPr txBox="1">
            <a:spLocks noChangeArrowheads="1"/>
          </p:cNvSpPr>
          <p:nvPr/>
        </p:nvSpPr>
        <p:spPr bwMode="auto">
          <a:xfrm>
            <a:off x="6500894" y="5277793"/>
            <a:ext cx="1688868" cy="1292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dirty="0"/>
              <a:t>指向其下一个兄弟结点</a:t>
            </a:r>
          </a:p>
        </p:txBody>
      </p:sp>
      <p:sp>
        <p:nvSpPr>
          <p:cNvPr id="19" name="Text Box 22">
            <a:extLst>
              <a:ext uri="{FF2B5EF4-FFF2-40B4-BE49-F238E27FC236}">
                <a16:creationId xmlns:a16="http://schemas.microsoft.com/office/drawing/2014/main" xmlns="" id="{79445695-8CDC-41DF-8AC5-74595EDDE693}"/>
              </a:ext>
            </a:extLst>
          </p:cNvPr>
          <p:cNvSpPr txBox="1">
            <a:spLocks noChangeArrowheads="1"/>
          </p:cNvSpPr>
          <p:nvPr/>
        </p:nvSpPr>
        <p:spPr bwMode="auto">
          <a:xfrm>
            <a:off x="4604248" y="5292080"/>
            <a:ext cx="1524000" cy="8925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dirty="0"/>
              <a:t>结点本身的信息</a:t>
            </a:r>
          </a:p>
        </p:txBody>
      </p:sp>
      <p:sp>
        <p:nvSpPr>
          <p:cNvPr id="24" name="Text Box 26">
            <a:extLst>
              <a:ext uri="{FF2B5EF4-FFF2-40B4-BE49-F238E27FC236}">
                <a16:creationId xmlns:a16="http://schemas.microsoft.com/office/drawing/2014/main" xmlns="" id="{67D00EDD-A2D0-498C-82A3-7DDA39AB9852}"/>
              </a:ext>
            </a:extLst>
          </p:cNvPr>
          <p:cNvSpPr txBox="1">
            <a:spLocks noChangeArrowheads="1"/>
          </p:cNvSpPr>
          <p:nvPr/>
        </p:nvSpPr>
        <p:spPr bwMode="auto">
          <a:xfrm>
            <a:off x="2383762" y="4429608"/>
            <a:ext cx="1466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0" dirty="0" err="1"/>
              <a:t>firstchild</a:t>
            </a:r>
            <a:endParaRPr lang="en-US" altLang="zh-CN" sz="2800" b="0" dirty="0"/>
          </a:p>
        </p:txBody>
      </p:sp>
      <p:sp>
        <p:nvSpPr>
          <p:cNvPr id="25" name="Text Box 27">
            <a:extLst>
              <a:ext uri="{FF2B5EF4-FFF2-40B4-BE49-F238E27FC236}">
                <a16:creationId xmlns:a16="http://schemas.microsoft.com/office/drawing/2014/main" xmlns="" id="{8931AAF3-4056-446F-8F5D-B3BF6A16765B}"/>
              </a:ext>
            </a:extLst>
          </p:cNvPr>
          <p:cNvSpPr txBox="1">
            <a:spLocks noChangeArrowheads="1"/>
          </p:cNvSpPr>
          <p:nvPr/>
        </p:nvSpPr>
        <p:spPr bwMode="auto">
          <a:xfrm>
            <a:off x="4865325" y="4439593"/>
            <a:ext cx="774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0"/>
              <a:t>data</a:t>
            </a:r>
          </a:p>
        </p:txBody>
      </p:sp>
      <p:sp>
        <p:nvSpPr>
          <p:cNvPr id="26" name="Text Box 28">
            <a:extLst>
              <a:ext uri="{FF2B5EF4-FFF2-40B4-BE49-F238E27FC236}">
                <a16:creationId xmlns:a16="http://schemas.microsoft.com/office/drawing/2014/main" xmlns="" id="{1078144C-89AB-40C5-881E-AFA77164F453}"/>
              </a:ext>
            </a:extLst>
          </p:cNvPr>
          <p:cNvSpPr txBox="1">
            <a:spLocks noChangeArrowheads="1"/>
          </p:cNvSpPr>
          <p:nvPr/>
        </p:nvSpPr>
        <p:spPr bwMode="auto">
          <a:xfrm>
            <a:off x="6351701" y="4429608"/>
            <a:ext cx="1762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0" dirty="0" err="1"/>
              <a:t>nextsibling</a:t>
            </a:r>
            <a:endParaRPr lang="en-US" altLang="zh-CN" sz="2800" b="0" dirty="0"/>
          </a:p>
        </p:txBody>
      </p:sp>
      <p:sp>
        <p:nvSpPr>
          <p:cNvPr id="27" name="Rectangle 29">
            <a:extLst>
              <a:ext uri="{FF2B5EF4-FFF2-40B4-BE49-F238E27FC236}">
                <a16:creationId xmlns:a16="http://schemas.microsoft.com/office/drawing/2014/main" xmlns="" id="{7E08C1E1-05F8-49C1-BCAE-A54EBDF020D9}"/>
              </a:ext>
            </a:extLst>
          </p:cNvPr>
          <p:cNvSpPr>
            <a:spLocks noChangeArrowheads="1"/>
          </p:cNvSpPr>
          <p:nvPr/>
        </p:nvSpPr>
        <p:spPr bwMode="auto">
          <a:xfrm>
            <a:off x="3117187" y="3610186"/>
            <a:ext cx="431896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t>结点结构</a:t>
            </a:r>
            <a:endParaRPr lang="zh-CN" altLang="en-US" sz="4400" b="0" dirty="0">
              <a:solidFill>
                <a:schemeClr val="tx2"/>
              </a:solidFill>
            </a:endParaRPr>
          </a:p>
        </p:txBody>
      </p:sp>
    </p:spTree>
    <p:extLst>
      <p:ext uri="{BB962C8B-B14F-4D97-AF65-F5344CB8AC3E}">
        <p14:creationId xmlns:p14="http://schemas.microsoft.com/office/powerpoint/2010/main" val="1203680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down)">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down)">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9" grpId="0" autoUpdateAnimBg="0"/>
      <p:bldP spid="17" grpId="0" animBg="1" autoUpdateAnimBg="0"/>
      <p:bldP spid="18" grpId="0" animBg="1" autoUpdateAnimBg="0"/>
      <p:bldP spid="19" grpId="0" animBg="1" autoUpdateAnimBg="0"/>
      <p:bldP spid="24" grpId="0" autoUpdateAnimBg="0"/>
      <p:bldP spid="25" grpId="0" autoUpdateAnimBg="0"/>
      <p:bldP spid="26" grpId="0" autoUpdateAnimBg="0"/>
      <p:bldP spid="27"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Oval 2">
            <a:extLst>
              <a:ext uri="{FF2B5EF4-FFF2-40B4-BE49-F238E27FC236}">
                <a16:creationId xmlns:a16="http://schemas.microsoft.com/office/drawing/2014/main" xmlns="" id="{BC874E32-5716-4955-99D8-924CD547ECBE}"/>
              </a:ext>
            </a:extLst>
          </p:cNvPr>
          <p:cNvSpPr>
            <a:spLocks noChangeArrowheads="1"/>
          </p:cNvSpPr>
          <p:nvPr/>
        </p:nvSpPr>
        <p:spPr bwMode="auto">
          <a:xfrm>
            <a:off x="2226929" y="2187048"/>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35" name="Text Box 3">
            <a:extLst>
              <a:ext uri="{FF2B5EF4-FFF2-40B4-BE49-F238E27FC236}">
                <a16:creationId xmlns:a16="http://schemas.microsoft.com/office/drawing/2014/main" xmlns="" id="{4E6DAE5D-5CB4-4BAE-858E-F9FBF1B3A579}"/>
              </a:ext>
            </a:extLst>
          </p:cNvPr>
          <p:cNvSpPr txBox="1">
            <a:spLocks noChangeArrowheads="1"/>
          </p:cNvSpPr>
          <p:nvPr/>
        </p:nvSpPr>
        <p:spPr bwMode="auto">
          <a:xfrm>
            <a:off x="2249154" y="2110849"/>
            <a:ext cx="49404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dirty="0"/>
              <a:t>A</a:t>
            </a:r>
            <a:endParaRPr lang="en-US" altLang="zh-CN" dirty="0"/>
          </a:p>
        </p:txBody>
      </p:sp>
      <p:sp>
        <p:nvSpPr>
          <p:cNvPr id="428036" name="Oval 4">
            <a:extLst>
              <a:ext uri="{FF2B5EF4-FFF2-40B4-BE49-F238E27FC236}">
                <a16:creationId xmlns:a16="http://schemas.microsoft.com/office/drawing/2014/main" xmlns="" id="{92E4109E-DC73-4492-BD2B-233C036FE272}"/>
              </a:ext>
            </a:extLst>
          </p:cNvPr>
          <p:cNvSpPr>
            <a:spLocks noChangeArrowheads="1"/>
          </p:cNvSpPr>
          <p:nvPr/>
        </p:nvSpPr>
        <p:spPr bwMode="auto">
          <a:xfrm>
            <a:off x="2226929" y="3253848"/>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37" name="Oval 5">
            <a:extLst>
              <a:ext uri="{FF2B5EF4-FFF2-40B4-BE49-F238E27FC236}">
                <a16:creationId xmlns:a16="http://schemas.microsoft.com/office/drawing/2014/main" xmlns="" id="{C9A3CF13-8BAD-4E42-A158-AAC86F0E974E}"/>
              </a:ext>
            </a:extLst>
          </p:cNvPr>
          <p:cNvSpPr>
            <a:spLocks noChangeArrowheads="1"/>
          </p:cNvSpPr>
          <p:nvPr/>
        </p:nvSpPr>
        <p:spPr bwMode="auto">
          <a:xfrm>
            <a:off x="1236329" y="3253848"/>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38" name="Oval 6">
            <a:extLst>
              <a:ext uri="{FF2B5EF4-FFF2-40B4-BE49-F238E27FC236}">
                <a16:creationId xmlns:a16="http://schemas.microsoft.com/office/drawing/2014/main" xmlns="" id="{13094B4F-5439-48D3-B943-A65DB6029A28}"/>
              </a:ext>
            </a:extLst>
          </p:cNvPr>
          <p:cNvSpPr>
            <a:spLocks noChangeArrowheads="1"/>
          </p:cNvSpPr>
          <p:nvPr/>
        </p:nvSpPr>
        <p:spPr bwMode="auto">
          <a:xfrm>
            <a:off x="3217529" y="3253848"/>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39" name="Oval 7">
            <a:extLst>
              <a:ext uri="{FF2B5EF4-FFF2-40B4-BE49-F238E27FC236}">
                <a16:creationId xmlns:a16="http://schemas.microsoft.com/office/drawing/2014/main" xmlns="" id="{42013C67-8F68-459C-AC32-C65C86FC6BF0}"/>
              </a:ext>
            </a:extLst>
          </p:cNvPr>
          <p:cNvSpPr>
            <a:spLocks noChangeArrowheads="1"/>
          </p:cNvSpPr>
          <p:nvPr/>
        </p:nvSpPr>
        <p:spPr bwMode="auto">
          <a:xfrm>
            <a:off x="1845929" y="4396848"/>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40" name="Oval 8">
            <a:extLst>
              <a:ext uri="{FF2B5EF4-FFF2-40B4-BE49-F238E27FC236}">
                <a16:creationId xmlns:a16="http://schemas.microsoft.com/office/drawing/2014/main" xmlns="" id="{58508575-53A1-48E9-9B05-9F7643092D52}"/>
              </a:ext>
            </a:extLst>
          </p:cNvPr>
          <p:cNvSpPr>
            <a:spLocks noChangeArrowheads="1"/>
          </p:cNvSpPr>
          <p:nvPr/>
        </p:nvSpPr>
        <p:spPr bwMode="auto">
          <a:xfrm>
            <a:off x="2760329" y="4396848"/>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41" name="Oval 9">
            <a:extLst>
              <a:ext uri="{FF2B5EF4-FFF2-40B4-BE49-F238E27FC236}">
                <a16:creationId xmlns:a16="http://schemas.microsoft.com/office/drawing/2014/main" xmlns="" id="{BA1EA268-9649-45D1-96AD-9C298D969E82}"/>
              </a:ext>
            </a:extLst>
          </p:cNvPr>
          <p:cNvSpPr>
            <a:spLocks noChangeArrowheads="1"/>
          </p:cNvSpPr>
          <p:nvPr/>
        </p:nvSpPr>
        <p:spPr bwMode="auto">
          <a:xfrm>
            <a:off x="2760329" y="5539848"/>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42" name="Text Box 10">
            <a:extLst>
              <a:ext uri="{FF2B5EF4-FFF2-40B4-BE49-F238E27FC236}">
                <a16:creationId xmlns:a16="http://schemas.microsoft.com/office/drawing/2014/main" xmlns="" id="{62F480EA-FDBA-4FFA-B466-C827BB0CE18A}"/>
              </a:ext>
            </a:extLst>
          </p:cNvPr>
          <p:cNvSpPr txBox="1">
            <a:spLocks noChangeArrowheads="1"/>
          </p:cNvSpPr>
          <p:nvPr/>
        </p:nvSpPr>
        <p:spPr bwMode="auto">
          <a:xfrm>
            <a:off x="1312529" y="3177649"/>
            <a:ext cx="49404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a:t>B</a:t>
            </a:r>
            <a:endParaRPr lang="en-US" altLang="zh-CN"/>
          </a:p>
        </p:txBody>
      </p:sp>
      <p:sp>
        <p:nvSpPr>
          <p:cNvPr id="428043" name="Text Box 11">
            <a:extLst>
              <a:ext uri="{FF2B5EF4-FFF2-40B4-BE49-F238E27FC236}">
                <a16:creationId xmlns:a16="http://schemas.microsoft.com/office/drawing/2014/main" xmlns="" id="{15E6A562-98C8-4578-8E31-0F7F5DA99B7C}"/>
              </a:ext>
            </a:extLst>
          </p:cNvPr>
          <p:cNvSpPr txBox="1">
            <a:spLocks noChangeArrowheads="1"/>
          </p:cNvSpPr>
          <p:nvPr/>
        </p:nvSpPr>
        <p:spPr bwMode="auto">
          <a:xfrm>
            <a:off x="2226930" y="3177649"/>
            <a:ext cx="51809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a:t>C</a:t>
            </a:r>
            <a:endParaRPr lang="en-US" altLang="zh-CN"/>
          </a:p>
        </p:txBody>
      </p:sp>
      <p:sp>
        <p:nvSpPr>
          <p:cNvPr id="428044" name="Text Box 12">
            <a:extLst>
              <a:ext uri="{FF2B5EF4-FFF2-40B4-BE49-F238E27FC236}">
                <a16:creationId xmlns:a16="http://schemas.microsoft.com/office/drawing/2014/main" xmlns="" id="{D4B5C9A2-9E24-4FC1-90B1-B22BE630D64B}"/>
              </a:ext>
            </a:extLst>
          </p:cNvPr>
          <p:cNvSpPr txBox="1">
            <a:spLocks noChangeArrowheads="1"/>
          </p:cNvSpPr>
          <p:nvPr/>
        </p:nvSpPr>
        <p:spPr bwMode="auto">
          <a:xfrm>
            <a:off x="3217530" y="3177649"/>
            <a:ext cx="51809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a:t>D</a:t>
            </a:r>
            <a:endParaRPr lang="en-US" altLang="zh-CN"/>
          </a:p>
        </p:txBody>
      </p:sp>
      <p:sp>
        <p:nvSpPr>
          <p:cNvPr id="428045" name="Text Box 13">
            <a:extLst>
              <a:ext uri="{FF2B5EF4-FFF2-40B4-BE49-F238E27FC236}">
                <a16:creationId xmlns:a16="http://schemas.microsoft.com/office/drawing/2014/main" xmlns="" id="{B2EC1922-B54F-4BE6-A80E-B973D4DF13AC}"/>
              </a:ext>
            </a:extLst>
          </p:cNvPr>
          <p:cNvSpPr txBox="1">
            <a:spLocks noChangeArrowheads="1"/>
          </p:cNvSpPr>
          <p:nvPr/>
        </p:nvSpPr>
        <p:spPr bwMode="auto">
          <a:xfrm>
            <a:off x="1922129" y="4320649"/>
            <a:ext cx="49404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a:t>E</a:t>
            </a:r>
            <a:endParaRPr lang="en-US" altLang="zh-CN"/>
          </a:p>
        </p:txBody>
      </p:sp>
      <p:sp>
        <p:nvSpPr>
          <p:cNvPr id="428046" name="Text Box 14">
            <a:extLst>
              <a:ext uri="{FF2B5EF4-FFF2-40B4-BE49-F238E27FC236}">
                <a16:creationId xmlns:a16="http://schemas.microsoft.com/office/drawing/2014/main" xmlns="" id="{18637C94-A589-4FB7-B0E9-19D8D132493F}"/>
              </a:ext>
            </a:extLst>
          </p:cNvPr>
          <p:cNvSpPr txBox="1">
            <a:spLocks noChangeArrowheads="1"/>
          </p:cNvSpPr>
          <p:nvPr/>
        </p:nvSpPr>
        <p:spPr bwMode="auto">
          <a:xfrm>
            <a:off x="2836529" y="4320649"/>
            <a:ext cx="46679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a:t>F</a:t>
            </a:r>
            <a:endParaRPr lang="en-US" altLang="zh-CN"/>
          </a:p>
        </p:txBody>
      </p:sp>
      <p:sp>
        <p:nvSpPr>
          <p:cNvPr id="428047" name="Text Box 15">
            <a:extLst>
              <a:ext uri="{FF2B5EF4-FFF2-40B4-BE49-F238E27FC236}">
                <a16:creationId xmlns:a16="http://schemas.microsoft.com/office/drawing/2014/main" xmlns="" id="{F8C90A5E-765A-4A15-AB0E-42448BEDBDE2}"/>
              </a:ext>
            </a:extLst>
          </p:cNvPr>
          <p:cNvSpPr txBox="1">
            <a:spLocks noChangeArrowheads="1"/>
          </p:cNvSpPr>
          <p:nvPr/>
        </p:nvSpPr>
        <p:spPr bwMode="auto">
          <a:xfrm>
            <a:off x="2760329" y="5463649"/>
            <a:ext cx="54534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4400"/>
              <a:t>G</a:t>
            </a:r>
            <a:endParaRPr lang="en-US" altLang="zh-CN"/>
          </a:p>
        </p:txBody>
      </p:sp>
      <p:sp>
        <p:nvSpPr>
          <p:cNvPr id="428048" name="Line 16">
            <a:extLst>
              <a:ext uri="{FF2B5EF4-FFF2-40B4-BE49-F238E27FC236}">
                <a16:creationId xmlns:a16="http://schemas.microsoft.com/office/drawing/2014/main" xmlns="" id="{C3B71FA9-C839-4C99-BA4D-2708DB1E67F5}"/>
              </a:ext>
            </a:extLst>
          </p:cNvPr>
          <p:cNvSpPr>
            <a:spLocks noChangeShapeType="1"/>
          </p:cNvSpPr>
          <p:nvPr/>
        </p:nvSpPr>
        <p:spPr bwMode="auto">
          <a:xfrm>
            <a:off x="2836529" y="2644248"/>
            <a:ext cx="6096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49" name="Line 17">
            <a:extLst>
              <a:ext uri="{FF2B5EF4-FFF2-40B4-BE49-F238E27FC236}">
                <a16:creationId xmlns:a16="http://schemas.microsoft.com/office/drawing/2014/main" xmlns="" id="{93D0D6FF-7429-42E1-895F-9F505AD41B13}"/>
              </a:ext>
            </a:extLst>
          </p:cNvPr>
          <p:cNvSpPr>
            <a:spLocks noChangeShapeType="1"/>
          </p:cNvSpPr>
          <p:nvPr/>
        </p:nvSpPr>
        <p:spPr bwMode="auto">
          <a:xfrm flipH="1">
            <a:off x="1541129" y="2644248"/>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50" name="Line 18">
            <a:extLst>
              <a:ext uri="{FF2B5EF4-FFF2-40B4-BE49-F238E27FC236}">
                <a16:creationId xmlns:a16="http://schemas.microsoft.com/office/drawing/2014/main" xmlns="" id="{A12CAE8C-51BD-405A-A229-F7BFCC9CC20A}"/>
              </a:ext>
            </a:extLst>
          </p:cNvPr>
          <p:cNvSpPr>
            <a:spLocks noChangeShapeType="1"/>
          </p:cNvSpPr>
          <p:nvPr/>
        </p:nvSpPr>
        <p:spPr bwMode="auto">
          <a:xfrm flipH="1">
            <a:off x="2150729" y="3787248"/>
            <a:ext cx="1524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51" name="Line 19">
            <a:extLst>
              <a:ext uri="{FF2B5EF4-FFF2-40B4-BE49-F238E27FC236}">
                <a16:creationId xmlns:a16="http://schemas.microsoft.com/office/drawing/2014/main" xmlns="" id="{C7A301DA-D12F-4C91-B292-9A67F7C444BB}"/>
              </a:ext>
            </a:extLst>
          </p:cNvPr>
          <p:cNvSpPr>
            <a:spLocks noChangeShapeType="1"/>
          </p:cNvSpPr>
          <p:nvPr/>
        </p:nvSpPr>
        <p:spPr bwMode="auto">
          <a:xfrm>
            <a:off x="2531729" y="2796648"/>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52" name="Line 20">
            <a:extLst>
              <a:ext uri="{FF2B5EF4-FFF2-40B4-BE49-F238E27FC236}">
                <a16:creationId xmlns:a16="http://schemas.microsoft.com/office/drawing/2014/main" xmlns="" id="{29AC1E0A-31C1-4DDF-8D51-8876228A34CC}"/>
              </a:ext>
            </a:extLst>
          </p:cNvPr>
          <p:cNvSpPr>
            <a:spLocks noChangeShapeType="1"/>
          </p:cNvSpPr>
          <p:nvPr/>
        </p:nvSpPr>
        <p:spPr bwMode="auto">
          <a:xfrm>
            <a:off x="2760329" y="3711048"/>
            <a:ext cx="30480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53" name="Line 21">
            <a:extLst>
              <a:ext uri="{FF2B5EF4-FFF2-40B4-BE49-F238E27FC236}">
                <a16:creationId xmlns:a16="http://schemas.microsoft.com/office/drawing/2014/main" xmlns="" id="{DA017AB2-F589-4D5B-951C-9219D7F2FF68}"/>
              </a:ext>
            </a:extLst>
          </p:cNvPr>
          <p:cNvSpPr>
            <a:spLocks noChangeShapeType="1"/>
          </p:cNvSpPr>
          <p:nvPr/>
        </p:nvSpPr>
        <p:spPr bwMode="auto">
          <a:xfrm>
            <a:off x="3065129" y="5006448"/>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54" name="Text Box 22">
            <a:extLst>
              <a:ext uri="{FF2B5EF4-FFF2-40B4-BE49-F238E27FC236}">
                <a16:creationId xmlns:a16="http://schemas.microsoft.com/office/drawing/2014/main" xmlns="" id="{A21A99A9-56DC-4436-8D85-5200693E6CF3}"/>
              </a:ext>
            </a:extLst>
          </p:cNvPr>
          <p:cNvSpPr txBox="1">
            <a:spLocks noChangeArrowheads="1"/>
          </p:cNvSpPr>
          <p:nvPr/>
        </p:nvSpPr>
        <p:spPr bwMode="auto">
          <a:xfrm>
            <a:off x="7239000" y="2185441"/>
            <a:ext cx="4038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4400" b="1" dirty="0"/>
              <a:t>           A</a:t>
            </a:r>
          </a:p>
          <a:p>
            <a:pPr eaLnBrk="1" hangingPunct="1"/>
            <a:r>
              <a:rPr lang="en-US" altLang="zh-CN" sz="4400" b="1" dirty="0"/>
              <a:t>B</a:t>
            </a:r>
          </a:p>
          <a:p>
            <a:pPr eaLnBrk="1" hangingPunct="1"/>
            <a:r>
              <a:rPr lang="en-US" altLang="zh-CN" sz="4400" b="1" dirty="0"/>
              <a:t>           C</a:t>
            </a:r>
          </a:p>
          <a:p>
            <a:pPr eaLnBrk="1" hangingPunct="1"/>
            <a:r>
              <a:rPr lang="en-US" altLang="zh-CN" sz="4400" b="1" dirty="0"/>
              <a:t>   E                   D</a:t>
            </a:r>
          </a:p>
          <a:p>
            <a:pPr eaLnBrk="1" hangingPunct="1"/>
            <a:r>
              <a:rPr lang="en-US" altLang="zh-CN" sz="4400" b="1" dirty="0"/>
              <a:t>                F</a:t>
            </a:r>
          </a:p>
          <a:p>
            <a:pPr eaLnBrk="1" hangingPunct="1"/>
            <a:r>
              <a:rPr lang="en-US" altLang="zh-CN" sz="4400" b="1" dirty="0"/>
              <a:t>        G</a:t>
            </a:r>
            <a:endParaRPr lang="en-US" altLang="zh-CN" dirty="0"/>
          </a:p>
        </p:txBody>
      </p:sp>
      <p:sp>
        <p:nvSpPr>
          <p:cNvPr id="428055" name="Rectangle 23">
            <a:extLst>
              <a:ext uri="{FF2B5EF4-FFF2-40B4-BE49-F238E27FC236}">
                <a16:creationId xmlns:a16="http://schemas.microsoft.com/office/drawing/2014/main" xmlns="" id="{091B2E70-43FC-4319-B80D-56B456399BF1}"/>
              </a:ext>
            </a:extLst>
          </p:cNvPr>
          <p:cNvSpPr>
            <a:spLocks noChangeArrowheads="1"/>
          </p:cNvSpPr>
          <p:nvPr/>
        </p:nvSpPr>
        <p:spPr bwMode="auto">
          <a:xfrm>
            <a:off x="8382000" y="2337841"/>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56" name="Line 24">
            <a:extLst>
              <a:ext uri="{FF2B5EF4-FFF2-40B4-BE49-F238E27FC236}">
                <a16:creationId xmlns:a16="http://schemas.microsoft.com/office/drawing/2014/main" xmlns="" id="{24ED65E9-1AAE-4B6E-BEDA-98F7BD61F241}"/>
              </a:ext>
            </a:extLst>
          </p:cNvPr>
          <p:cNvSpPr>
            <a:spLocks noChangeShapeType="1"/>
          </p:cNvSpPr>
          <p:nvPr/>
        </p:nvSpPr>
        <p:spPr bwMode="auto">
          <a:xfrm>
            <a:off x="8686800" y="2337841"/>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57" name="Line 25">
            <a:extLst>
              <a:ext uri="{FF2B5EF4-FFF2-40B4-BE49-F238E27FC236}">
                <a16:creationId xmlns:a16="http://schemas.microsoft.com/office/drawing/2014/main" xmlns="" id="{4469183D-D6B4-4574-BE7D-2D8B17C176CB}"/>
              </a:ext>
            </a:extLst>
          </p:cNvPr>
          <p:cNvSpPr>
            <a:spLocks noChangeShapeType="1"/>
          </p:cNvSpPr>
          <p:nvPr/>
        </p:nvSpPr>
        <p:spPr bwMode="auto">
          <a:xfrm>
            <a:off x="9144000" y="2337841"/>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58" name="Line 26">
            <a:extLst>
              <a:ext uri="{FF2B5EF4-FFF2-40B4-BE49-F238E27FC236}">
                <a16:creationId xmlns:a16="http://schemas.microsoft.com/office/drawing/2014/main" xmlns="" id="{9513480C-BDCA-476C-86EB-B38AB780EA6C}"/>
              </a:ext>
            </a:extLst>
          </p:cNvPr>
          <p:cNvSpPr>
            <a:spLocks noChangeShapeType="1"/>
          </p:cNvSpPr>
          <p:nvPr/>
        </p:nvSpPr>
        <p:spPr bwMode="auto">
          <a:xfrm flipH="1">
            <a:off x="9220200" y="249024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59" name="Line 27">
            <a:extLst>
              <a:ext uri="{FF2B5EF4-FFF2-40B4-BE49-F238E27FC236}">
                <a16:creationId xmlns:a16="http://schemas.microsoft.com/office/drawing/2014/main" xmlns="" id="{61C3A822-04C1-45BD-AC24-BF4BE30F5956}"/>
              </a:ext>
            </a:extLst>
          </p:cNvPr>
          <p:cNvSpPr>
            <a:spLocks noChangeShapeType="1"/>
          </p:cNvSpPr>
          <p:nvPr/>
        </p:nvSpPr>
        <p:spPr bwMode="auto">
          <a:xfrm>
            <a:off x="9296400" y="249024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60" name="Line 28">
            <a:extLst>
              <a:ext uri="{FF2B5EF4-FFF2-40B4-BE49-F238E27FC236}">
                <a16:creationId xmlns:a16="http://schemas.microsoft.com/office/drawing/2014/main" xmlns="" id="{C00259D5-8F91-43C4-8597-8FF2816BF456}"/>
              </a:ext>
            </a:extLst>
          </p:cNvPr>
          <p:cNvSpPr>
            <a:spLocks noChangeShapeType="1"/>
          </p:cNvSpPr>
          <p:nvPr/>
        </p:nvSpPr>
        <p:spPr bwMode="auto">
          <a:xfrm flipH="1">
            <a:off x="7086600" y="309984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61" name="Line 29">
            <a:extLst>
              <a:ext uri="{FF2B5EF4-FFF2-40B4-BE49-F238E27FC236}">
                <a16:creationId xmlns:a16="http://schemas.microsoft.com/office/drawing/2014/main" xmlns="" id="{8DE39D8E-18B2-4B5E-AA4E-A8D37B60B815}"/>
              </a:ext>
            </a:extLst>
          </p:cNvPr>
          <p:cNvSpPr>
            <a:spLocks noChangeShapeType="1"/>
          </p:cNvSpPr>
          <p:nvPr/>
        </p:nvSpPr>
        <p:spPr bwMode="auto">
          <a:xfrm>
            <a:off x="7162800" y="309984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62" name="Line 30">
            <a:extLst>
              <a:ext uri="{FF2B5EF4-FFF2-40B4-BE49-F238E27FC236}">
                <a16:creationId xmlns:a16="http://schemas.microsoft.com/office/drawing/2014/main" xmlns="" id="{CF797986-FF82-4F6F-9C09-9225EEEBB064}"/>
              </a:ext>
            </a:extLst>
          </p:cNvPr>
          <p:cNvSpPr>
            <a:spLocks noChangeShapeType="1"/>
          </p:cNvSpPr>
          <p:nvPr/>
        </p:nvSpPr>
        <p:spPr bwMode="auto">
          <a:xfrm flipH="1">
            <a:off x="10134600" y="447144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63" name="Line 31">
            <a:extLst>
              <a:ext uri="{FF2B5EF4-FFF2-40B4-BE49-F238E27FC236}">
                <a16:creationId xmlns:a16="http://schemas.microsoft.com/office/drawing/2014/main" xmlns="" id="{E1D5D964-26E8-4694-A90F-A00A8A810B31}"/>
              </a:ext>
            </a:extLst>
          </p:cNvPr>
          <p:cNvSpPr>
            <a:spLocks noChangeShapeType="1"/>
          </p:cNvSpPr>
          <p:nvPr/>
        </p:nvSpPr>
        <p:spPr bwMode="auto">
          <a:xfrm>
            <a:off x="10210800" y="447144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66" name="Rectangle 34">
            <a:extLst>
              <a:ext uri="{FF2B5EF4-FFF2-40B4-BE49-F238E27FC236}">
                <a16:creationId xmlns:a16="http://schemas.microsoft.com/office/drawing/2014/main" xmlns="" id="{30CB09E4-659A-4D24-A2AC-06F130F4C9FD}"/>
              </a:ext>
            </a:extLst>
          </p:cNvPr>
          <p:cNvSpPr>
            <a:spLocks noChangeArrowheads="1"/>
          </p:cNvSpPr>
          <p:nvPr/>
        </p:nvSpPr>
        <p:spPr bwMode="auto">
          <a:xfrm>
            <a:off x="8915400" y="5004841"/>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67" name="Line 35">
            <a:extLst>
              <a:ext uri="{FF2B5EF4-FFF2-40B4-BE49-F238E27FC236}">
                <a16:creationId xmlns:a16="http://schemas.microsoft.com/office/drawing/2014/main" xmlns="" id="{7860AC6D-0F9A-4BD6-BBB9-4E08BBB1A7C0}"/>
              </a:ext>
            </a:extLst>
          </p:cNvPr>
          <p:cNvSpPr>
            <a:spLocks noChangeShapeType="1"/>
          </p:cNvSpPr>
          <p:nvPr/>
        </p:nvSpPr>
        <p:spPr bwMode="auto">
          <a:xfrm>
            <a:off x="9220200" y="5004841"/>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68" name="Line 36">
            <a:extLst>
              <a:ext uri="{FF2B5EF4-FFF2-40B4-BE49-F238E27FC236}">
                <a16:creationId xmlns:a16="http://schemas.microsoft.com/office/drawing/2014/main" xmlns="" id="{B5DEEB2D-45EA-44A5-B67F-B85DAAC2CFEA}"/>
              </a:ext>
            </a:extLst>
          </p:cNvPr>
          <p:cNvSpPr>
            <a:spLocks noChangeShapeType="1"/>
          </p:cNvSpPr>
          <p:nvPr/>
        </p:nvSpPr>
        <p:spPr bwMode="auto">
          <a:xfrm>
            <a:off x="9677400" y="5004841"/>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69" name="Line 37">
            <a:extLst>
              <a:ext uri="{FF2B5EF4-FFF2-40B4-BE49-F238E27FC236}">
                <a16:creationId xmlns:a16="http://schemas.microsoft.com/office/drawing/2014/main" xmlns="" id="{25881A8B-DEBE-41AC-BD44-73C780FD4E07}"/>
              </a:ext>
            </a:extLst>
          </p:cNvPr>
          <p:cNvSpPr>
            <a:spLocks noChangeShapeType="1"/>
          </p:cNvSpPr>
          <p:nvPr/>
        </p:nvSpPr>
        <p:spPr bwMode="auto">
          <a:xfrm flipH="1">
            <a:off x="9753600" y="515724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70" name="Line 38">
            <a:extLst>
              <a:ext uri="{FF2B5EF4-FFF2-40B4-BE49-F238E27FC236}">
                <a16:creationId xmlns:a16="http://schemas.microsoft.com/office/drawing/2014/main" xmlns="" id="{396A0B4F-D616-498C-85CF-26D19E8FAD36}"/>
              </a:ext>
            </a:extLst>
          </p:cNvPr>
          <p:cNvSpPr>
            <a:spLocks noChangeShapeType="1"/>
          </p:cNvSpPr>
          <p:nvPr/>
        </p:nvSpPr>
        <p:spPr bwMode="auto">
          <a:xfrm>
            <a:off x="9829800" y="515724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71" name="Rectangle 39">
            <a:extLst>
              <a:ext uri="{FF2B5EF4-FFF2-40B4-BE49-F238E27FC236}">
                <a16:creationId xmlns:a16="http://schemas.microsoft.com/office/drawing/2014/main" xmlns="" id="{8933C8FF-764F-430F-8447-6951EEBD9FD4}"/>
              </a:ext>
            </a:extLst>
          </p:cNvPr>
          <p:cNvSpPr>
            <a:spLocks noChangeArrowheads="1"/>
          </p:cNvSpPr>
          <p:nvPr/>
        </p:nvSpPr>
        <p:spPr bwMode="auto">
          <a:xfrm>
            <a:off x="10058400" y="4319041"/>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72" name="Line 40">
            <a:extLst>
              <a:ext uri="{FF2B5EF4-FFF2-40B4-BE49-F238E27FC236}">
                <a16:creationId xmlns:a16="http://schemas.microsoft.com/office/drawing/2014/main" xmlns="" id="{DB5EA1C5-A0EB-4FF1-AF51-144D344AC666}"/>
              </a:ext>
            </a:extLst>
          </p:cNvPr>
          <p:cNvSpPr>
            <a:spLocks noChangeShapeType="1"/>
          </p:cNvSpPr>
          <p:nvPr/>
        </p:nvSpPr>
        <p:spPr bwMode="auto">
          <a:xfrm>
            <a:off x="10363200" y="4319041"/>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73" name="Line 41">
            <a:extLst>
              <a:ext uri="{FF2B5EF4-FFF2-40B4-BE49-F238E27FC236}">
                <a16:creationId xmlns:a16="http://schemas.microsoft.com/office/drawing/2014/main" xmlns="" id="{66E76E95-5BBC-4CB3-AC8B-A2136013EA10}"/>
              </a:ext>
            </a:extLst>
          </p:cNvPr>
          <p:cNvSpPr>
            <a:spLocks noChangeShapeType="1"/>
          </p:cNvSpPr>
          <p:nvPr/>
        </p:nvSpPr>
        <p:spPr bwMode="auto">
          <a:xfrm>
            <a:off x="10820400" y="4319041"/>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74" name="Line 42">
            <a:extLst>
              <a:ext uri="{FF2B5EF4-FFF2-40B4-BE49-F238E27FC236}">
                <a16:creationId xmlns:a16="http://schemas.microsoft.com/office/drawing/2014/main" xmlns="" id="{F266F0B9-17D4-4BE8-8662-A57847B277E2}"/>
              </a:ext>
            </a:extLst>
          </p:cNvPr>
          <p:cNvSpPr>
            <a:spLocks noChangeShapeType="1"/>
          </p:cNvSpPr>
          <p:nvPr/>
        </p:nvSpPr>
        <p:spPr bwMode="auto">
          <a:xfrm flipH="1">
            <a:off x="10896600" y="447144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75" name="Line 43">
            <a:extLst>
              <a:ext uri="{FF2B5EF4-FFF2-40B4-BE49-F238E27FC236}">
                <a16:creationId xmlns:a16="http://schemas.microsoft.com/office/drawing/2014/main" xmlns="" id="{7A02B30E-F8CC-4443-A0CC-D6A4676AECBD}"/>
              </a:ext>
            </a:extLst>
          </p:cNvPr>
          <p:cNvSpPr>
            <a:spLocks noChangeShapeType="1"/>
          </p:cNvSpPr>
          <p:nvPr/>
        </p:nvSpPr>
        <p:spPr bwMode="auto">
          <a:xfrm>
            <a:off x="10972800" y="447144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76" name="Rectangle 44">
            <a:extLst>
              <a:ext uri="{FF2B5EF4-FFF2-40B4-BE49-F238E27FC236}">
                <a16:creationId xmlns:a16="http://schemas.microsoft.com/office/drawing/2014/main" xmlns="" id="{6C0B00F8-6528-4695-B5FC-AD9DB4C8FD65}"/>
              </a:ext>
            </a:extLst>
          </p:cNvPr>
          <p:cNvSpPr>
            <a:spLocks noChangeArrowheads="1"/>
          </p:cNvSpPr>
          <p:nvPr/>
        </p:nvSpPr>
        <p:spPr bwMode="auto">
          <a:xfrm>
            <a:off x="7391400" y="4319041"/>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78" name="Line 46">
            <a:extLst>
              <a:ext uri="{FF2B5EF4-FFF2-40B4-BE49-F238E27FC236}">
                <a16:creationId xmlns:a16="http://schemas.microsoft.com/office/drawing/2014/main" xmlns="" id="{18148131-E911-4575-AF0E-CAE32E200C8F}"/>
              </a:ext>
            </a:extLst>
          </p:cNvPr>
          <p:cNvSpPr>
            <a:spLocks noChangeShapeType="1"/>
          </p:cNvSpPr>
          <p:nvPr/>
        </p:nvSpPr>
        <p:spPr bwMode="auto">
          <a:xfrm>
            <a:off x="8153400" y="4319041"/>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79" name="Rectangle 47">
            <a:extLst>
              <a:ext uri="{FF2B5EF4-FFF2-40B4-BE49-F238E27FC236}">
                <a16:creationId xmlns:a16="http://schemas.microsoft.com/office/drawing/2014/main" xmlns="" id="{BADA1DCC-5A18-459D-BE86-7D785E907DD6}"/>
              </a:ext>
            </a:extLst>
          </p:cNvPr>
          <p:cNvSpPr>
            <a:spLocks noChangeArrowheads="1"/>
          </p:cNvSpPr>
          <p:nvPr/>
        </p:nvSpPr>
        <p:spPr bwMode="auto">
          <a:xfrm>
            <a:off x="8382000" y="3633241"/>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80" name="Line 48">
            <a:extLst>
              <a:ext uri="{FF2B5EF4-FFF2-40B4-BE49-F238E27FC236}">
                <a16:creationId xmlns:a16="http://schemas.microsoft.com/office/drawing/2014/main" xmlns="" id="{08BDEEF0-87A0-4C5B-8848-A6075998AFB2}"/>
              </a:ext>
            </a:extLst>
          </p:cNvPr>
          <p:cNvSpPr>
            <a:spLocks noChangeShapeType="1"/>
          </p:cNvSpPr>
          <p:nvPr/>
        </p:nvSpPr>
        <p:spPr bwMode="auto">
          <a:xfrm>
            <a:off x="8686800" y="3633241"/>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81" name="Line 49">
            <a:extLst>
              <a:ext uri="{FF2B5EF4-FFF2-40B4-BE49-F238E27FC236}">
                <a16:creationId xmlns:a16="http://schemas.microsoft.com/office/drawing/2014/main" xmlns="" id="{39981D9F-EE1E-4C98-81CD-BC7DC13232F3}"/>
              </a:ext>
            </a:extLst>
          </p:cNvPr>
          <p:cNvSpPr>
            <a:spLocks noChangeShapeType="1"/>
          </p:cNvSpPr>
          <p:nvPr/>
        </p:nvSpPr>
        <p:spPr bwMode="auto">
          <a:xfrm>
            <a:off x="9144000" y="3633241"/>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82" name="Rectangle 50">
            <a:extLst>
              <a:ext uri="{FF2B5EF4-FFF2-40B4-BE49-F238E27FC236}">
                <a16:creationId xmlns:a16="http://schemas.microsoft.com/office/drawing/2014/main" xmlns="" id="{3C162809-C8F5-42FC-9AA1-3A019799F822}"/>
              </a:ext>
            </a:extLst>
          </p:cNvPr>
          <p:cNvSpPr>
            <a:spLocks noChangeArrowheads="1"/>
          </p:cNvSpPr>
          <p:nvPr/>
        </p:nvSpPr>
        <p:spPr bwMode="auto">
          <a:xfrm>
            <a:off x="7010400" y="2947441"/>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83" name="Line 51">
            <a:extLst>
              <a:ext uri="{FF2B5EF4-FFF2-40B4-BE49-F238E27FC236}">
                <a16:creationId xmlns:a16="http://schemas.microsoft.com/office/drawing/2014/main" xmlns="" id="{05332593-6B08-46DE-88FF-E80FFC5D6144}"/>
              </a:ext>
            </a:extLst>
          </p:cNvPr>
          <p:cNvSpPr>
            <a:spLocks noChangeShapeType="1"/>
          </p:cNvSpPr>
          <p:nvPr/>
        </p:nvSpPr>
        <p:spPr bwMode="auto">
          <a:xfrm>
            <a:off x="7315200" y="2947441"/>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84" name="Line 52">
            <a:extLst>
              <a:ext uri="{FF2B5EF4-FFF2-40B4-BE49-F238E27FC236}">
                <a16:creationId xmlns:a16="http://schemas.microsoft.com/office/drawing/2014/main" xmlns="" id="{2B2A2E6E-E517-4A24-9091-D6855F4ABE29}"/>
              </a:ext>
            </a:extLst>
          </p:cNvPr>
          <p:cNvSpPr>
            <a:spLocks noChangeShapeType="1"/>
          </p:cNvSpPr>
          <p:nvPr/>
        </p:nvSpPr>
        <p:spPr bwMode="auto">
          <a:xfrm>
            <a:off x="7772400" y="2947441"/>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85" name="Line 53">
            <a:extLst>
              <a:ext uri="{FF2B5EF4-FFF2-40B4-BE49-F238E27FC236}">
                <a16:creationId xmlns:a16="http://schemas.microsoft.com/office/drawing/2014/main" xmlns="" id="{BE5EF58D-A794-4229-8C19-B26A29E73DE4}"/>
              </a:ext>
            </a:extLst>
          </p:cNvPr>
          <p:cNvSpPr>
            <a:spLocks noChangeShapeType="1"/>
          </p:cNvSpPr>
          <p:nvPr/>
        </p:nvSpPr>
        <p:spPr bwMode="auto">
          <a:xfrm flipH="1">
            <a:off x="7543800" y="2642641"/>
            <a:ext cx="9906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86" name="Line 54">
            <a:extLst>
              <a:ext uri="{FF2B5EF4-FFF2-40B4-BE49-F238E27FC236}">
                <a16:creationId xmlns:a16="http://schemas.microsoft.com/office/drawing/2014/main" xmlns="" id="{32AAA446-6682-4AC1-B96D-809979FF31D9}"/>
              </a:ext>
            </a:extLst>
          </p:cNvPr>
          <p:cNvSpPr>
            <a:spLocks noChangeShapeType="1"/>
          </p:cNvSpPr>
          <p:nvPr/>
        </p:nvSpPr>
        <p:spPr bwMode="auto">
          <a:xfrm>
            <a:off x="7924800" y="3252241"/>
            <a:ext cx="9906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87" name="Line 55">
            <a:extLst>
              <a:ext uri="{FF2B5EF4-FFF2-40B4-BE49-F238E27FC236}">
                <a16:creationId xmlns:a16="http://schemas.microsoft.com/office/drawing/2014/main" xmlns="" id="{D959025B-381F-4690-864A-9C11FCD52CAD}"/>
              </a:ext>
            </a:extLst>
          </p:cNvPr>
          <p:cNvSpPr>
            <a:spLocks noChangeShapeType="1"/>
          </p:cNvSpPr>
          <p:nvPr/>
        </p:nvSpPr>
        <p:spPr bwMode="auto">
          <a:xfrm flipH="1">
            <a:off x="7924800" y="3861841"/>
            <a:ext cx="6096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88" name="Line 56">
            <a:extLst>
              <a:ext uri="{FF2B5EF4-FFF2-40B4-BE49-F238E27FC236}">
                <a16:creationId xmlns:a16="http://schemas.microsoft.com/office/drawing/2014/main" xmlns="" id="{E3201266-5558-4B83-94C3-E396F8A77B7D}"/>
              </a:ext>
            </a:extLst>
          </p:cNvPr>
          <p:cNvSpPr>
            <a:spLocks noChangeShapeType="1"/>
          </p:cNvSpPr>
          <p:nvPr/>
        </p:nvSpPr>
        <p:spPr bwMode="auto">
          <a:xfrm>
            <a:off x="9296400" y="3861841"/>
            <a:ext cx="12954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89" name="Line 57">
            <a:extLst>
              <a:ext uri="{FF2B5EF4-FFF2-40B4-BE49-F238E27FC236}">
                <a16:creationId xmlns:a16="http://schemas.microsoft.com/office/drawing/2014/main" xmlns="" id="{2DAB7981-E6D2-43D9-90F3-A11B0C1C89BB}"/>
              </a:ext>
            </a:extLst>
          </p:cNvPr>
          <p:cNvSpPr>
            <a:spLocks noChangeShapeType="1"/>
          </p:cNvSpPr>
          <p:nvPr/>
        </p:nvSpPr>
        <p:spPr bwMode="auto">
          <a:xfrm>
            <a:off x="8305800" y="4547641"/>
            <a:ext cx="11430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28090" name="AutoShape 58">
            <a:extLst>
              <a:ext uri="{FF2B5EF4-FFF2-40B4-BE49-F238E27FC236}">
                <a16:creationId xmlns:a16="http://schemas.microsoft.com/office/drawing/2014/main" xmlns="" id="{99CF584B-6114-48FD-BCA0-664E2986DAE4}"/>
              </a:ext>
            </a:extLst>
          </p:cNvPr>
          <p:cNvCxnSpPr>
            <a:cxnSpLocks noChangeShapeType="1"/>
            <a:endCxn id="428055" idx="0"/>
          </p:cNvCxnSpPr>
          <p:nvPr/>
        </p:nvCxnSpPr>
        <p:spPr bwMode="auto">
          <a:xfrm>
            <a:off x="8001000" y="2033041"/>
            <a:ext cx="914400" cy="304800"/>
          </a:xfrm>
          <a:prstGeom prst="curvedConnector2">
            <a:avLst/>
          </a:prstGeom>
          <a:noFill/>
          <a:ln w="1270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8104" name="Line 72">
            <a:extLst>
              <a:ext uri="{FF2B5EF4-FFF2-40B4-BE49-F238E27FC236}">
                <a16:creationId xmlns:a16="http://schemas.microsoft.com/office/drawing/2014/main" xmlns="" id="{D462B941-6D3C-4F45-859A-83B86FF2F65B}"/>
              </a:ext>
            </a:extLst>
          </p:cNvPr>
          <p:cNvSpPr>
            <a:spLocks noChangeShapeType="1"/>
          </p:cNvSpPr>
          <p:nvPr/>
        </p:nvSpPr>
        <p:spPr bwMode="auto">
          <a:xfrm flipH="1">
            <a:off x="8077200" y="584304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105" name="Line 73">
            <a:extLst>
              <a:ext uri="{FF2B5EF4-FFF2-40B4-BE49-F238E27FC236}">
                <a16:creationId xmlns:a16="http://schemas.microsoft.com/office/drawing/2014/main" xmlns="" id="{1094D7DF-D2B8-4939-8E24-79E68AD242A7}"/>
              </a:ext>
            </a:extLst>
          </p:cNvPr>
          <p:cNvSpPr>
            <a:spLocks noChangeShapeType="1"/>
          </p:cNvSpPr>
          <p:nvPr/>
        </p:nvSpPr>
        <p:spPr bwMode="auto">
          <a:xfrm>
            <a:off x="8153400" y="584304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106" name="Rectangle 74">
            <a:extLst>
              <a:ext uri="{FF2B5EF4-FFF2-40B4-BE49-F238E27FC236}">
                <a16:creationId xmlns:a16="http://schemas.microsoft.com/office/drawing/2014/main" xmlns="" id="{B60DA7F1-21F8-442D-AF69-FBC84C53BA4F}"/>
              </a:ext>
            </a:extLst>
          </p:cNvPr>
          <p:cNvSpPr>
            <a:spLocks noChangeArrowheads="1"/>
          </p:cNvSpPr>
          <p:nvPr/>
        </p:nvSpPr>
        <p:spPr bwMode="auto">
          <a:xfrm>
            <a:off x="8001000" y="5690641"/>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107" name="Line 75">
            <a:extLst>
              <a:ext uri="{FF2B5EF4-FFF2-40B4-BE49-F238E27FC236}">
                <a16:creationId xmlns:a16="http://schemas.microsoft.com/office/drawing/2014/main" xmlns="" id="{43064852-CAA6-4B58-9018-49C7E93383BB}"/>
              </a:ext>
            </a:extLst>
          </p:cNvPr>
          <p:cNvSpPr>
            <a:spLocks noChangeShapeType="1"/>
          </p:cNvSpPr>
          <p:nvPr/>
        </p:nvSpPr>
        <p:spPr bwMode="auto">
          <a:xfrm>
            <a:off x="8305800" y="5690641"/>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108" name="Line 76">
            <a:extLst>
              <a:ext uri="{FF2B5EF4-FFF2-40B4-BE49-F238E27FC236}">
                <a16:creationId xmlns:a16="http://schemas.microsoft.com/office/drawing/2014/main" xmlns="" id="{E5318419-7C1D-4B8F-AC2F-EE59B51A3DF0}"/>
              </a:ext>
            </a:extLst>
          </p:cNvPr>
          <p:cNvSpPr>
            <a:spLocks noChangeShapeType="1"/>
          </p:cNvSpPr>
          <p:nvPr/>
        </p:nvSpPr>
        <p:spPr bwMode="auto">
          <a:xfrm>
            <a:off x="8763000" y="5690641"/>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109" name="Line 77">
            <a:extLst>
              <a:ext uri="{FF2B5EF4-FFF2-40B4-BE49-F238E27FC236}">
                <a16:creationId xmlns:a16="http://schemas.microsoft.com/office/drawing/2014/main" xmlns="" id="{A1106D5C-0977-4978-8274-B79AF93AD440}"/>
              </a:ext>
            </a:extLst>
          </p:cNvPr>
          <p:cNvSpPr>
            <a:spLocks noChangeShapeType="1"/>
          </p:cNvSpPr>
          <p:nvPr/>
        </p:nvSpPr>
        <p:spPr bwMode="auto">
          <a:xfrm flipH="1">
            <a:off x="8839200" y="584304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110" name="Line 78">
            <a:extLst>
              <a:ext uri="{FF2B5EF4-FFF2-40B4-BE49-F238E27FC236}">
                <a16:creationId xmlns:a16="http://schemas.microsoft.com/office/drawing/2014/main" xmlns="" id="{1AAC8360-D8DC-4943-AA48-9F7D308D3A28}"/>
              </a:ext>
            </a:extLst>
          </p:cNvPr>
          <p:cNvSpPr>
            <a:spLocks noChangeShapeType="1"/>
          </p:cNvSpPr>
          <p:nvPr/>
        </p:nvSpPr>
        <p:spPr bwMode="auto">
          <a:xfrm>
            <a:off x="8915400" y="584304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111" name="Line 79">
            <a:extLst>
              <a:ext uri="{FF2B5EF4-FFF2-40B4-BE49-F238E27FC236}">
                <a16:creationId xmlns:a16="http://schemas.microsoft.com/office/drawing/2014/main" xmlns="" id="{F3962E71-BC75-4FD9-A871-F1568273DDC4}"/>
              </a:ext>
            </a:extLst>
          </p:cNvPr>
          <p:cNvSpPr>
            <a:spLocks noChangeShapeType="1"/>
          </p:cNvSpPr>
          <p:nvPr/>
        </p:nvSpPr>
        <p:spPr bwMode="auto">
          <a:xfrm flipH="1">
            <a:off x="8534400" y="5233441"/>
            <a:ext cx="5334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24">
            <a:extLst>
              <a:ext uri="{FF2B5EF4-FFF2-40B4-BE49-F238E27FC236}">
                <a16:creationId xmlns:a16="http://schemas.microsoft.com/office/drawing/2014/main" xmlns="" id="{9C7C1F16-6E3A-4375-B029-88D9CAB536F3}"/>
              </a:ext>
            </a:extLst>
          </p:cNvPr>
          <p:cNvSpPr>
            <a:spLocks noChangeShapeType="1"/>
          </p:cNvSpPr>
          <p:nvPr/>
        </p:nvSpPr>
        <p:spPr bwMode="auto">
          <a:xfrm>
            <a:off x="7689130" y="4319041"/>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28">
            <a:extLst>
              <a:ext uri="{FF2B5EF4-FFF2-40B4-BE49-F238E27FC236}">
                <a16:creationId xmlns:a16="http://schemas.microsoft.com/office/drawing/2014/main" xmlns="" id="{06C439B9-39FC-4C56-8522-067D104890A9}"/>
              </a:ext>
            </a:extLst>
          </p:cNvPr>
          <p:cNvSpPr>
            <a:spLocks noChangeShapeType="1"/>
          </p:cNvSpPr>
          <p:nvPr/>
        </p:nvSpPr>
        <p:spPr bwMode="auto">
          <a:xfrm flipH="1">
            <a:off x="7455816" y="447144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29">
            <a:extLst>
              <a:ext uri="{FF2B5EF4-FFF2-40B4-BE49-F238E27FC236}">
                <a16:creationId xmlns:a16="http://schemas.microsoft.com/office/drawing/2014/main" xmlns="" id="{9453BCC8-03DA-496B-B50C-0442B40FDA1A}"/>
              </a:ext>
            </a:extLst>
          </p:cNvPr>
          <p:cNvSpPr>
            <a:spLocks noChangeShapeType="1"/>
          </p:cNvSpPr>
          <p:nvPr/>
        </p:nvSpPr>
        <p:spPr bwMode="auto">
          <a:xfrm>
            <a:off x="7532016" y="4471441"/>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2">
            <a:extLst>
              <a:ext uri="{FF2B5EF4-FFF2-40B4-BE49-F238E27FC236}">
                <a16:creationId xmlns:a16="http://schemas.microsoft.com/office/drawing/2014/main" xmlns="" id="{CFFC0781-5691-4592-A606-F490605EF793}"/>
              </a:ext>
            </a:extLst>
          </p:cNvPr>
          <p:cNvSpPr txBox="1">
            <a:spLocks noChangeArrowheads="1"/>
          </p:cNvSpPr>
          <p:nvPr/>
        </p:nvSpPr>
        <p:spPr>
          <a:xfrm>
            <a:off x="1365479" y="447183"/>
            <a:ext cx="7772400" cy="6558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kern="0" dirty="0"/>
              <a:t>6.4.1</a:t>
            </a:r>
            <a:r>
              <a:rPr lang="zh-CN" altLang="en-US" kern="0" dirty="0"/>
              <a:t> 树的存储结构</a:t>
            </a:r>
          </a:p>
        </p:txBody>
      </p:sp>
      <p:sp>
        <p:nvSpPr>
          <p:cNvPr id="88" name="矩形 87">
            <a:extLst>
              <a:ext uri="{FF2B5EF4-FFF2-40B4-BE49-F238E27FC236}">
                <a16:creationId xmlns:a16="http://schemas.microsoft.com/office/drawing/2014/main" xmlns="" id="{6B94C849-0F73-46E0-AC60-8BF554C8BD15}"/>
              </a:ext>
            </a:extLst>
          </p:cNvPr>
          <p:cNvSpPr/>
          <p:nvPr/>
        </p:nvSpPr>
        <p:spPr>
          <a:xfrm>
            <a:off x="1463921" y="1101257"/>
            <a:ext cx="4705530" cy="584775"/>
          </a:xfrm>
          <a:prstGeom prst="rect">
            <a:avLst/>
          </a:prstGeom>
        </p:spPr>
        <p:txBody>
          <a:bodyPr wrap="square">
            <a:spAutoFit/>
          </a:bodyPr>
          <a:lstStyle/>
          <a:p>
            <a:pPr marL="457200" indent="-457200">
              <a:buFont typeface="Wingdings" panose="05000000000000000000" pitchFamily="2" charset="2"/>
              <a:buChar char="Ø"/>
            </a:pPr>
            <a:r>
              <a:rPr lang="zh-CN" altLang="en-US" sz="3200" b="1" dirty="0">
                <a:solidFill>
                  <a:srgbClr val="333399"/>
                </a:solidFill>
                <a:latin typeface="SimSun" charset="-122"/>
                <a:ea typeface="SimSun" charset="-122"/>
                <a:cs typeface="SimSun" charset="-122"/>
              </a:rPr>
              <a:t>孩子兄弟表示法</a:t>
            </a:r>
            <a:endParaRPr lang="en-US" altLang="zh-CN" sz="3200" b="1" dirty="0">
              <a:latin typeface="SimSun" charset="-122"/>
              <a:ea typeface="SimSun" charset="-122"/>
              <a:cs typeface="SimSun" charset="-122"/>
            </a:endParaRPr>
          </a:p>
        </p:txBody>
      </p:sp>
      <p:sp>
        <p:nvSpPr>
          <p:cNvPr id="89" name="AutoShape 20">
            <a:extLst>
              <a:ext uri="{FF2B5EF4-FFF2-40B4-BE49-F238E27FC236}">
                <a16:creationId xmlns:a16="http://schemas.microsoft.com/office/drawing/2014/main" xmlns="" id="{3916934C-51A9-4BAF-8697-374915481FE9}"/>
              </a:ext>
            </a:extLst>
          </p:cNvPr>
          <p:cNvSpPr>
            <a:spLocks noChangeArrowheads="1"/>
          </p:cNvSpPr>
          <p:nvPr/>
        </p:nvSpPr>
        <p:spPr bwMode="auto">
          <a:xfrm>
            <a:off x="4687210" y="3756590"/>
            <a:ext cx="1371600" cy="381000"/>
          </a:xfrm>
          <a:prstGeom prst="rightArrow">
            <a:avLst>
              <a:gd name="adj1" fmla="val 50000"/>
              <a:gd name="adj2" fmla="val 90000"/>
            </a:avLst>
          </a:prstGeom>
          <a:solidFill>
            <a:srgbClr val="0000FF"/>
          </a:solidFill>
          <a:ln w="9525">
            <a:solidFill>
              <a:schemeClr val="tx1"/>
            </a:solidFill>
            <a:miter lim="800000"/>
            <a:headEnd/>
            <a:tailEnd/>
          </a:ln>
        </p:spPr>
        <p:txBody>
          <a:bodyPr wrap="none"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left)">
                                      <p:cBhvr>
                                        <p:cTn id="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Lst>
  </p:timing>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Narrow"/>
        <a:ea typeface="华文新魏"/>
        <a:cs typeface=""/>
      </a:majorFont>
      <a:minorFont>
        <a:latin typeface="Arial Narro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Narrow"/>
        <a:ea typeface="华文新魏"/>
        <a:cs typeface=""/>
      </a:majorFont>
      <a:minorFont>
        <a:latin typeface="Arial Narro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10487</TotalTime>
  <Words>8940</Words>
  <Application>Microsoft Macintosh PowerPoint</Application>
  <PresentationFormat>宽屏</PresentationFormat>
  <Paragraphs>1792</Paragraphs>
  <Slides>135</Slides>
  <Notes>52</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3</vt:i4>
      </vt:variant>
      <vt:variant>
        <vt:lpstr>幻灯片标题</vt:lpstr>
      </vt:variant>
      <vt:variant>
        <vt:i4>135</vt:i4>
      </vt:variant>
    </vt:vector>
  </HeadingPairs>
  <TitlesOfParts>
    <vt:vector size="156" baseType="lpstr">
      <vt:lpstr>Arial Narrow</vt:lpstr>
      <vt:lpstr>Cambria Math</vt:lpstr>
      <vt:lpstr>DengXian</vt:lpstr>
      <vt:lpstr>SimSun</vt:lpstr>
      <vt:lpstr>Symbol</vt:lpstr>
      <vt:lpstr>Tahoma</vt:lpstr>
      <vt:lpstr>Times new roam</vt:lpstr>
      <vt:lpstr>Times new roam</vt:lpstr>
      <vt:lpstr>Times New Roman</vt:lpstr>
      <vt:lpstr>Wingdings</vt:lpstr>
      <vt:lpstr>黑体</vt:lpstr>
      <vt:lpstr>华文新魏</vt:lpstr>
      <vt:lpstr>楷体_GB2312</vt:lpstr>
      <vt:lpstr>宋体</vt:lpstr>
      <vt:lpstr>宋体-简 常规体</vt:lpstr>
      <vt:lpstr>Arial</vt:lpstr>
      <vt:lpstr>1_Blends</vt:lpstr>
      <vt:lpstr>2_Blends</vt:lpstr>
      <vt:lpstr>Picture2</vt:lpstr>
      <vt:lpstr>Equation</vt:lpstr>
      <vt:lpstr>位图图像</vt:lpstr>
      <vt:lpstr>第6章 树和二叉树</vt:lpstr>
      <vt:lpstr>PowerPoint 演示文稿</vt:lpstr>
      <vt:lpstr>6.1 树的定义及基本术语</vt:lpstr>
      <vt:lpstr>6.1 树的定义及基本术语</vt:lpstr>
      <vt:lpstr>6.1 基本术语</vt:lpstr>
      <vt:lpstr>6.1 基本术语</vt:lpstr>
      <vt:lpstr>6.1 基本术语</vt:lpstr>
      <vt:lpstr>PowerPoint 演示文稿</vt:lpstr>
      <vt:lpstr>PowerPoint 演示文稿</vt:lpstr>
      <vt:lpstr>6.2 二叉树</vt:lpstr>
      <vt:lpstr>6.2.1 二叉树的定义</vt:lpstr>
      <vt:lpstr>PowerPoint 演示文稿</vt:lpstr>
      <vt:lpstr>思考</vt:lpstr>
      <vt:lpstr>思考</vt:lpstr>
      <vt:lpstr>思考</vt:lpstr>
      <vt:lpstr>6.2.1 二叉树的定义</vt:lpstr>
      <vt:lpstr>6.2.2 二叉树的性质</vt:lpstr>
      <vt:lpstr>PowerPoint 演示文稿</vt:lpstr>
      <vt:lpstr>PowerPoint 演示文稿</vt:lpstr>
      <vt:lpstr>PowerPoint 演示文稿</vt:lpstr>
      <vt:lpstr>PowerPoint 演示文稿</vt:lpstr>
      <vt:lpstr>PowerPoint 演示文稿</vt:lpstr>
      <vt:lpstr>练习</vt:lpstr>
      <vt:lpstr>PowerPoint 演示文稿</vt:lpstr>
      <vt:lpstr>PowerPoint 演示文稿</vt:lpstr>
      <vt:lpstr>例1 设高度为h的二叉树T无度为1的结点，则二叉树T至少有多少个结点？至多有多少个结点？若二叉树T的叶子总数为m，则二叉树T的结点总数为多少？ </vt:lpstr>
      <vt:lpstr>例2 已知一颗完全二叉树的第6层（根为第一层）有8个叶子结点，则该完全二叉树的结点个数最多是（） A.39  B.52  C.111  D.119  例3 若一棵完全二叉树有 768 个结点，则该二叉树中叶结点的个数是（） A.257    B.258    C.384   D.385  </vt:lpstr>
      <vt:lpstr>6.2.3二叉树的存储结构</vt:lpstr>
      <vt:lpstr>PowerPoint 演示文稿</vt:lpstr>
      <vt:lpstr>PowerPoint 演示文稿</vt:lpstr>
      <vt:lpstr>PowerPoint 演示文稿</vt:lpstr>
      <vt:lpstr>PowerPoint 演示文稿</vt:lpstr>
      <vt:lpstr>6.2.3二叉树的存储结构</vt:lpstr>
      <vt:lpstr>6.2.3二叉树的存储结构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练习：一棵二叉树的中序和后序序列分别如下，试画出该二叉树. 中序：DBKFIAHEJCG 后序：DKIFBHJEGCA</vt:lpstr>
      <vt:lpstr>练习：一棵二叉树的先序、中序和后序序列分别如下，其中有一部分未显示出来，试求出空格处的内容，并画出该二叉树（西安电子科技术大学2000年硕士研究生招生试题） 先序：   B   F   ICEH   G； 中序：D   KFIA   EJC   ； 后序：   K   FBHJ   G   A；</vt:lpstr>
      <vt:lpstr>分析：先序：   B   F   ICEH   G；（1）       中序：D   KFIA   EJC   ；（2）       后序：   K   FBHJ   G   A；（3）</vt:lpstr>
      <vt:lpstr>分析：先序：   B   F   ICEH   G；（1）       中序：D   KFIA   EJC   ；（2）       后序：   K   FBHJ   G   A；（3）</vt:lpstr>
      <vt:lpstr>分析：先序：   B   F   ICEH   G；（1）       中序：D   KFIA   EJC   ；（2）       后序：   K   FBHJ   G   A；（3）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6.3.2二叉树的存储结构</vt:lpstr>
      <vt:lpstr>中序线索二叉树</vt:lpstr>
      <vt:lpstr>利用中序线索二叉树进行中序遍历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6.4.3 树和森林的遍历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vt:lpstr>
      <vt:lpstr>习题</vt:lpstr>
      <vt:lpstr>习题</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Microsoft Office 用户</dc:creator>
  <cp:lastModifiedBy>Microsoft Office 用户</cp:lastModifiedBy>
  <cp:revision>772</cp:revision>
  <dcterms:created xsi:type="dcterms:W3CDTF">2019-08-08T04:01:59Z</dcterms:created>
  <dcterms:modified xsi:type="dcterms:W3CDTF">2021-11-15T08:44:52Z</dcterms:modified>
</cp:coreProperties>
</file>