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327" r:id="rId5"/>
    <p:sldId id="318" r:id="rId6"/>
    <p:sldId id="328" r:id="rId7"/>
    <p:sldId id="329" r:id="rId8"/>
    <p:sldId id="320" r:id="rId9"/>
    <p:sldId id="321" r:id="rId10"/>
    <p:sldId id="323" r:id="rId11"/>
    <p:sldId id="340" r:id="rId12"/>
    <p:sldId id="341" r:id="rId13"/>
    <p:sldId id="324" r:id="rId14"/>
    <p:sldId id="325" r:id="rId15"/>
    <p:sldId id="330" r:id="rId16"/>
    <p:sldId id="326" r:id="rId17"/>
    <p:sldId id="331" r:id="rId18"/>
    <p:sldId id="332" r:id="rId19"/>
    <p:sldId id="333" r:id="rId20"/>
    <p:sldId id="334" r:id="rId21"/>
    <p:sldId id="317" r:id="rId22"/>
    <p:sldId id="335" r:id="rId23"/>
    <p:sldId id="337" r:id="rId24"/>
    <p:sldId id="336" r:id="rId25"/>
    <p:sldId id="338" r:id="rId26"/>
    <p:sldId id="33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75917582@qq.com" initials="8" lastIdx="1" clrIdx="0">
    <p:extLst>
      <p:ext uri="{19B8F6BF-5375-455C-9EA6-DF929625EA0E}">
        <p15:presenceInfo xmlns:p15="http://schemas.microsoft.com/office/powerpoint/2012/main" userId="14106f70277760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78" d="100"/>
          <a:sy n="78" d="100"/>
        </p:scale>
        <p:origin x="1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FF55F-CB6D-4418-B002-97D853C621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0CF530-6482-4C38-861A-929BAC111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9A37CC-2F55-4621-BACB-2C84D224B26B}"/>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FE3E98A5-366E-433B-A52E-03560D6FF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325510-475F-457F-BBF5-7A1F8A400E76}"/>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6231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6358E-47A6-4137-9383-83AB7D268E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2837BC-B67C-49ED-ABBF-81F8E8AD9B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6DF45-7069-446B-B664-278A0CDDE239}"/>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3A125BC7-53FE-4874-AF0C-7F9B54D123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6C911D-479D-43ED-8650-39F66008CDF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61601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9A43D1-72CA-4E72-892A-1BC7F3F603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76A69F-9B7C-4835-BF62-6B8C983C98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3AEE57-578C-45A9-B57B-AE0234351997}"/>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E63012C8-A3EA-4179-9502-7DE15CA36F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A60E30-2654-49DA-9024-FB186989B8F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45001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846F-AB8A-4837-8DA4-1378FE9D98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435FF2-6598-4A82-8876-79CD14A689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1EB32C-0A84-42AC-AE41-9EA1B569A569}"/>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5FCB21DC-F3FA-46BA-9104-ACCEC24F09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E86C0-19AF-43BB-B635-6C7216BAE4F5}"/>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406322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B3688-71FB-46DB-922C-7078503A68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8E1A56-EBD9-4DF7-8601-2FE4F2112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26E572-B7AB-402E-81BF-BADFC347E1FD}"/>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07375419-EA4B-4B0A-8A44-D17177300A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AC09B0-B1EF-40AF-B1CC-B6C7160D9AFB}"/>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79524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0C74A-7061-4170-A887-D973CD1E4F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CF699D-7DED-44C9-83B9-C1BCFE7F1D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ECDB99-4672-4FD1-9DD9-BD255F6D8D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A0611A-6D44-4245-B604-DB014D59B688}"/>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6" name="页脚占位符 5">
            <a:extLst>
              <a:ext uri="{FF2B5EF4-FFF2-40B4-BE49-F238E27FC236}">
                <a16:creationId xmlns:a16="http://schemas.microsoft.com/office/drawing/2014/main" id="{D5970DDA-D86B-4F61-A546-A6DA5A705C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DEDD4C-DBDF-43AE-BF60-C8DAA9DAEB3B}"/>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33011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E7BAF-CF72-490F-9A6A-6DEC058FD0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B0CB1D-9A0B-45E5-9217-FF627F3D7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6791E4-C998-4FAB-A206-E0DC3B9F73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B90BDE-E063-450F-B573-BBC468729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C9F01A-8674-46D7-9CE7-CF6B219904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4E29B35-5BEC-4534-AF94-E2B5C2343B1B}"/>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8" name="页脚占位符 7">
            <a:extLst>
              <a:ext uri="{FF2B5EF4-FFF2-40B4-BE49-F238E27FC236}">
                <a16:creationId xmlns:a16="http://schemas.microsoft.com/office/drawing/2014/main" id="{1A550817-4C63-41AD-9BDE-92DE90ED49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8AE09C-CD88-44EB-8544-65C53F60A496}"/>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85099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F6DA6-425C-43FE-A590-EC3BDD2D29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053B8B-0126-4F81-869E-EA98782B1FA7}"/>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4" name="页脚占位符 3">
            <a:extLst>
              <a:ext uri="{FF2B5EF4-FFF2-40B4-BE49-F238E27FC236}">
                <a16:creationId xmlns:a16="http://schemas.microsoft.com/office/drawing/2014/main" id="{1014251C-5F6B-4BC4-A2EC-31624EFAD7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9A5959-8225-4C2E-AF26-542E65BD6200}"/>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7934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ADA36C-27B3-464E-8203-9AD65F6AF014}"/>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3" name="页脚占位符 2">
            <a:extLst>
              <a:ext uri="{FF2B5EF4-FFF2-40B4-BE49-F238E27FC236}">
                <a16:creationId xmlns:a16="http://schemas.microsoft.com/office/drawing/2014/main" id="{CFF6F4EB-2851-4CBB-A4DB-434AD4F25C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E975A0-0E17-466A-9304-FD0C61C9F1BA}"/>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76389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FCE20-ABD4-45F8-BE6B-6F26C14B14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9183A5-FB11-451A-B16C-B8A8B5DEE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BD6419-A4A5-4C65-920E-EE80B65D5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C9B965-D7C2-4F39-BA12-BB0D50E45417}"/>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6" name="页脚占位符 5">
            <a:extLst>
              <a:ext uri="{FF2B5EF4-FFF2-40B4-BE49-F238E27FC236}">
                <a16:creationId xmlns:a16="http://schemas.microsoft.com/office/drawing/2014/main" id="{85A7DDB3-760F-4E7A-8A76-48B672258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70C05D-A66B-4FC2-B10F-1EC29AABE46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27135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F5EC6-1231-4B6C-B25D-444D446684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2CC632-02FC-493D-92E1-11ED9E933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137AEB-6CCF-4F5E-BA9F-D02EA1B00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F8CB51-C1F5-4696-B2BF-FFD1643B2DDE}"/>
              </a:ext>
            </a:extLst>
          </p:cNvPr>
          <p:cNvSpPr>
            <a:spLocks noGrp="1"/>
          </p:cNvSpPr>
          <p:nvPr>
            <p:ph type="dt" sz="half" idx="10"/>
          </p:nvPr>
        </p:nvSpPr>
        <p:spPr/>
        <p:txBody>
          <a:bodyPr/>
          <a:lstStyle/>
          <a:p>
            <a:fld id="{0797A710-14D0-4F2A-AB2D-742C033AB9C3}" type="datetimeFigureOut">
              <a:rPr lang="zh-CN" altLang="en-US" smtClean="0"/>
              <a:t>2021/9/14</a:t>
            </a:fld>
            <a:endParaRPr lang="zh-CN" altLang="en-US"/>
          </a:p>
        </p:txBody>
      </p:sp>
      <p:sp>
        <p:nvSpPr>
          <p:cNvPr id="6" name="页脚占位符 5">
            <a:extLst>
              <a:ext uri="{FF2B5EF4-FFF2-40B4-BE49-F238E27FC236}">
                <a16:creationId xmlns:a16="http://schemas.microsoft.com/office/drawing/2014/main" id="{29CCE6A4-ADB1-4AF6-B821-12B7288D4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44797A-9801-47A1-9828-B14D163A16BE}"/>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05656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16C6B9-DA8A-43A3-B403-6F97C259C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3E5B09-8947-468C-B0A9-509EF2CB5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92CA7D-2836-4453-9AB5-FAF8792EA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7A710-14D0-4F2A-AB2D-742C033AB9C3}"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44744C1B-62D7-4813-9B8A-208EA99BC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6F8E7CD-5897-4639-811A-94E103E39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408953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3F826-2715-40DE-A7F2-B24A5A562605}"/>
              </a:ext>
            </a:extLst>
          </p:cNvPr>
          <p:cNvSpPr>
            <a:spLocks noGrp="1"/>
          </p:cNvSpPr>
          <p:nvPr>
            <p:ph type="ctrTitle"/>
          </p:nvPr>
        </p:nvSpPr>
        <p:spPr/>
        <p:txBody>
          <a:bodyPr vert="horz" lIns="91440" tIns="45720" rIns="91440" bIns="45720" rtlCol="0" anchor="ctr">
            <a:normAutofit/>
          </a:bodyPr>
          <a:lstStyle/>
          <a:p>
            <a:r>
              <a:rPr lang="zh-CN" altLang="en-US" b="1" dirty="0">
                <a:latin typeface="宋体" panose="02010600030101010101" pitchFamily="2" charset="-122"/>
                <a:ea typeface="宋体" panose="02010600030101010101" pitchFamily="2" charset="-122"/>
              </a:rPr>
              <a:t>工厂模式</a:t>
            </a:r>
          </a:p>
        </p:txBody>
      </p:sp>
      <p:sp>
        <p:nvSpPr>
          <p:cNvPr id="3" name="副标题 2">
            <a:extLst>
              <a:ext uri="{FF2B5EF4-FFF2-40B4-BE49-F238E27FC236}">
                <a16:creationId xmlns:a16="http://schemas.microsoft.com/office/drawing/2014/main" id="{D1FD943C-7AE9-4E4F-9F10-AF8CA94073AC}"/>
              </a:ext>
            </a:extLst>
          </p:cNvPr>
          <p:cNvSpPr>
            <a:spLocks noGrp="1"/>
          </p:cNvSpPr>
          <p:nvPr>
            <p:ph type="subTitle" idx="1"/>
          </p:nvPr>
        </p:nvSpPr>
        <p:spPr>
          <a:xfrm>
            <a:off x="1466850" y="3585710"/>
            <a:ext cx="9144000" cy="1655762"/>
          </a:xfrm>
        </p:spPr>
        <p:txBody>
          <a:bodyPr>
            <a:normAutofit/>
          </a:bodyPr>
          <a:lstStyle/>
          <a:p>
            <a:r>
              <a:rPr lang="zh-CN" altLang="en-US" sz="2800" b="1" dirty="0">
                <a:latin typeface="宋体" panose="02010600030101010101" pitchFamily="2" charset="-122"/>
                <a:ea typeface="宋体" panose="02010600030101010101" pitchFamily="2" charset="-122"/>
              </a:rPr>
              <a:t>万德超</a:t>
            </a:r>
          </a:p>
        </p:txBody>
      </p:sp>
    </p:spTree>
    <p:extLst>
      <p:ext uri="{BB962C8B-B14F-4D97-AF65-F5344CB8AC3E}">
        <p14:creationId xmlns:p14="http://schemas.microsoft.com/office/powerpoint/2010/main" val="204680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优 点</a:t>
            </a:r>
          </a:p>
        </p:txBody>
      </p:sp>
      <p:sp>
        <p:nvSpPr>
          <p:cNvPr id="4" name="文本框 3">
            <a:extLst>
              <a:ext uri="{FF2B5EF4-FFF2-40B4-BE49-F238E27FC236}">
                <a16:creationId xmlns:a16="http://schemas.microsoft.com/office/drawing/2014/main" id="{CECC85AE-2091-4F78-A63E-0847EA8E7DD0}"/>
              </a:ext>
            </a:extLst>
          </p:cNvPr>
          <p:cNvSpPr txBox="1"/>
          <p:nvPr/>
        </p:nvSpPr>
        <p:spPr>
          <a:xfrm>
            <a:off x="1047410" y="2849404"/>
            <a:ext cx="9542008" cy="140519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b="0" i="0" dirty="0">
                <a:solidFill>
                  <a:srgbClr val="393939"/>
                </a:solidFill>
                <a:effectLst/>
                <a:latin typeface="宋体" panose="02010600030101010101" pitchFamily="2" charset="-122"/>
                <a:ea typeface="宋体" panose="02010600030101010101" pitchFamily="2" charset="-122"/>
              </a:rPr>
              <a:t>客户端可以免除直接创建产品对象的职责。</a:t>
            </a:r>
            <a:endParaRPr lang="en-US" altLang="zh-CN" sz="2000" b="0" i="0" dirty="0">
              <a:solidFill>
                <a:srgbClr val="393939"/>
              </a:solidFill>
              <a:effectLst/>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000" b="0" i="0" dirty="0">
                <a:solidFill>
                  <a:srgbClr val="393939"/>
                </a:solidFill>
                <a:effectLst/>
                <a:latin typeface="宋体" panose="02010600030101010101" pitchFamily="2" charset="-122"/>
                <a:ea typeface="宋体" panose="02010600030101010101" pitchFamily="2" charset="-122"/>
              </a:rPr>
              <a:t>客户端无需知道所创建具体产品的类名，只需知道参数即可。</a:t>
            </a:r>
            <a:endParaRPr lang="en-US" altLang="zh-CN" sz="2000" b="0" i="0" dirty="0">
              <a:solidFill>
                <a:srgbClr val="393939"/>
              </a:solidFill>
              <a:effectLst/>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000" b="0" i="0" dirty="0">
                <a:solidFill>
                  <a:srgbClr val="393939"/>
                </a:solidFill>
                <a:effectLst/>
                <a:latin typeface="宋体" panose="02010600030101010101" pitchFamily="2" charset="-122"/>
                <a:ea typeface="宋体" panose="02010600030101010101" pitchFamily="2" charset="-122"/>
              </a:rPr>
              <a:t>也可以引入配置文件，在不修改客户端代码的情况下更换和添加新的具体产品类。</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2451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不 足</a:t>
            </a:r>
          </a:p>
        </p:txBody>
      </p:sp>
      <p:sp>
        <p:nvSpPr>
          <p:cNvPr id="5" name="文本框 4">
            <a:extLst>
              <a:ext uri="{FF2B5EF4-FFF2-40B4-BE49-F238E27FC236}">
                <a16:creationId xmlns:a16="http://schemas.microsoft.com/office/drawing/2014/main" id="{BE5CE0A9-6161-44EC-8798-62E538037A48}"/>
              </a:ext>
            </a:extLst>
          </p:cNvPr>
          <p:cNvSpPr txBox="1"/>
          <p:nvPr/>
        </p:nvSpPr>
        <p:spPr>
          <a:xfrm>
            <a:off x="1194367" y="2719098"/>
            <a:ext cx="9542008" cy="32518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b="0" i="0" dirty="0">
                <a:solidFill>
                  <a:srgbClr val="393939"/>
                </a:solidFill>
                <a:effectLst/>
                <a:latin typeface="宋体" panose="02010600030101010101" pitchFamily="2" charset="-122"/>
                <a:ea typeface="宋体" panose="02010600030101010101" pitchFamily="2" charset="-122"/>
              </a:rPr>
              <a:t>工厂类集中了所有产品的创建逻辑，职责过重，一旦异常，整个系统将受影响</a:t>
            </a:r>
            <a:endParaRPr lang="en-US" altLang="zh-CN" sz="2000" b="0" i="0" dirty="0">
              <a:solidFill>
                <a:srgbClr val="393939"/>
              </a:solidFill>
              <a:effectLst/>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000" b="0" i="0" dirty="0">
                <a:solidFill>
                  <a:srgbClr val="393939"/>
                </a:solidFill>
                <a:effectLst/>
                <a:latin typeface="宋体" panose="02010600030101010101" pitchFamily="2" charset="-122"/>
                <a:ea typeface="宋体" panose="02010600030101010101" pitchFamily="2" charset="-122"/>
              </a:rPr>
              <a:t>使用简单工厂模式会增加系统中类的个数</a:t>
            </a:r>
            <a:r>
              <a:rPr lang="en-US" altLang="zh-CN" sz="2000" b="0" i="0" dirty="0">
                <a:solidFill>
                  <a:srgbClr val="393939"/>
                </a:solidFill>
                <a:effectLst/>
                <a:latin typeface="宋体" panose="02010600030101010101" pitchFamily="2" charset="-122"/>
                <a:ea typeface="宋体" panose="02010600030101010101" pitchFamily="2" charset="-122"/>
              </a:rPr>
              <a:t>(</a:t>
            </a:r>
            <a:r>
              <a:rPr lang="zh-CN" altLang="en-US" sz="2000" b="0" i="0" dirty="0">
                <a:solidFill>
                  <a:srgbClr val="393939"/>
                </a:solidFill>
                <a:effectLst/>
                <a:latin typeface="宋体" panose="02010600030101010101" pitchFamily="2" charset="-122"/>
                <a:ea typeface="宋体" panose="02010600030101010101" pitchFamily="2" charset="-122"/>
              </a:rPr>
              <a:t>引入新的工厂类</a:t>
            </a:r>
            <a:r>
              <a:rPr lang="en-US" altLang="zh-CN" sz="2000" b="0" i="0" dirty="0">
                <a:solidFill>
                  <a:srgbClr val="393939"/>
                </a:solidFill>
                <a:effectLst/>
                <a:latin typeface="宋体" panose="02010600030101010101" pitchFamily="2" charset="-122"/>
                <a:ea typeface="宋体" panose="02010600030101010101" pitchFamily="2" charset="-122"/>
              </a:rPr>
              <a:t>)</a:t>
            </a:r>
            <a:r>
              <a:rPr lang="zh-CN" altLang="en-US" sz="2000" b="0" i="0" dirty="0">
                <a:solidFill>
                  <a:srgbClr val="393939"/>
                </a:solidFill>
                <a:effectLst/>
                <a:latin typeface="宋体" panose="02010600030101010101" pitchFamily="2" charset="-122"/>
                <a:ea typeface="宋体" panose="02010600030101010101" pitchFamily="2" charset="-122"/>
              </a:rPr>
              <a:t>，增加系统的复杂度和理解难度</a:t>
            </a:r>
            <a:endParaRPr lang="en-US" altLang="zh-CN" sz="2000" b="0" i="0" dirty="0">
              <a:solidFill>
                <a:srgbClr val="393939"/>
              </a:solidFill>
              <a:effectLst/>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000" b="0" i="0" dirty="0">
                <a:solidFill>
                  <a:srgbClr val="393939"/>
                </a:solidFill>
                <a:effectLst/>
                <a:latin typeface="宋体" panose="02010600030101010101" pitchFamily="2" charset="-122"/>
                <a:ea typeface="宋体" panose="02010600030101010101" pitchFamily="2" charset="-122"/>
              </a:rPr>
              <a:t>系统扩展困难，一旦增加新产品不得不修改工厂逻辑，在产品类型较多时，可能造成逻辑过于复杂</a:t>
            </a:r>
            <a:endParaRPr lang="en-US" altLang="zh-CN" sz="2000" b="0" i="0" dirty="0">
              <a:solidFill>
                <a:srgbClr val="393939"/>
              </a:solidFill>
              <a:effectLst/>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简单工厂模式使用了</a:t>
            </a:r>
            <a:r>
              <a:rPr lang="en-US" altLang="zh-CN" sz="2000" dirty="0">
                <a:latin typeface="宋体" panose="02010600030101010101" pitchFamily="2" charset="-122"/>
                <a:ea typeface="宋体" panose="02010600030101010101" pitchFamily="2" charset="-122"/>
              </a:rPr>
              <a:t>static</a:t>
            </a:r>
            <a:r>
              <a:rPr lang="zh-CN" altLang="en-US" sz="2000" dirty="0">
                <a:latin typeface="宋体" panose="02010600030101010101" pitchFamily="2" charset="-122"/>
                <a:ea typeface="宋体" panose="02010600030101010101" pitchFamily="2" charset="-122"/>
              </a:rPr>
              <a:t>工厂方法，造成工厂角色无法形成基于继承的等级结构。</a:t>
            </a:r>
          </a:p>
        </p:txBody>
      </p:sp>
    </p:spTree>
    <p:extLst>
      <p:ext uri="{BB962C8B-B14F-4D97-AF65-F5344CB8AC3E}">
        <p14:creationId xmlns:p14="http://schemas.microsoft.com/office/powerpoint/2010/main" val="131894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适用场景</a:t>
            </a:r>
          </a:p>
        </p:txBody>
      </p:sp>
      <p:sp>
        <p:nvSpPr>
          <p:cNvPr id="5" name="文本框 4">
            <a:extLst>
              <a:ext uri="{FF2B5EF4-FFF2-40B4-BE49-F238E27FC236}">
                <a16:creationId xmlns:a16="http://schemas.microsoft.com/office/drawing/2014/main" id="{BE5CE0A9-6161-44EC-8798-62E538037A48}"/>
              </a:ext>
            </a:extLst>
          </p:cNvPr>
          <p:cNvSpPr txBox="1"/>
          <p:nvPr/>
        </p:nvSpPr>
        <p:spPr>
          <a:xfrm>
            <a:off x="1194367" y="2719098"/>
            <a:ext cx="9542008" cy="94352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393939"/>
                </a:solidFill>
                <a:latin typeface="宋体" panose="02010600030101010101" pitchFamily="2" charset="-122"/>
                <a:ea typeface="宋体" panose="02010600030101010101" pitchFamily="2" charset="-122"/>
              </a:rPr>
              <a:t>工厂类负责创建对的对象比较少，因为不会造成工厂方法中的业务逻辑过于复杂</a:t>
            </a:r>
            <a:endParaRPr lang="en-US" altLang="zh-CN" sz="2000" dirty="0">
              <a:solidFill>
                <a:srgbClr val="393939"/>
              </a:solidFill>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客户端只知道传入工厂类的参数，对如何创建对象不关心。</a:t>
            </a:r>
          </a:p>
        </p:txBody>
      </p:sp>
    </p:spTree>
    <p:extLst>
      <p:ext uri="{BB962C8B-B14F-4D97-AF65-F5344CB8AC3E}">
        <p14:creationId xmlns:p14="http://schemas.microsoft.com/office/powerpoint/2010/main" val="87944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工厂方法模式的产生</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790700" y="2515282"/>
            <a:ext cx="8365672" cy="2567241"/>
          </a:xfrm>
          <a:prstGeom prst="rect">
            <a:avLst/>
          </a:prstGeom>
          <a:noFill/>
        </p:spPr>
        <p:txBody>
          <a:bodyPr wrap="square">
            <a:spAutoFit/>
          </a:bodyPr>
          <a:lstStyle/>
          <a:p>
            <a:pPr defTabSz="540000">
              <a:lnSpc>
                <a:spcPct val="150000"/>
              </a:lnSpc>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简单工厂模式虽然简单，但存在一个很严重的问题。当系统中需要</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引入新产品时</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，由于静态工厂方法通过所传入参数的不同来创建不同的产品，这必定要</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修改工厂类的源代码</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，将</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违背“开闭原则”</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，如何实现增加新产品而不影响已有代码？工厂方法模式应运而生。</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004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日志记录器的设计</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023257" y="1911124"/>
            <a:ext cx="10145486" cy="2567241"/>
          </a:xfrm>
          <a:prstGeom prst="rect">
            <a:avLst/>
          </a:prstGeom>
          <a:noFill/>
        </p:spPr>
        <p:txBody>
          <a:bodyPr wrap="square">
            <a:spAutoFit/>
          </a:bodyPr>
          <a:lstStyle/>
          <a:p>
            <a:pPr defTabSz="540000">
              <a:lnSpc>
                <a:spcPct val="15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记录器可以通过多种途径保存系统的运行日志，如通过</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文件记录</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或</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数据库记录</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，用户可以通过</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修改配置文件</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灵活地更换日志记录方式。</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defTabSz="540000">
              <a:lnSpc>
                <a:spcPct val="15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该日志记录器有两个设计要点：</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defTabSz="540000">
              <a:lnSpc>
                <a:spcPct val="150000"/>
              </a:lnSpc>
              <a:buFont typeface="Wingdings" panose="05000000000000000000" pitchFamily="2" charset="2"/>
              <a:buChar char="Ø"/>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需要封装日志记录器的初始化过程。</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defTabSz="540000">
              <a:lnSpc>
                <a:spcPct val="150000"/>
              </a:lnSpc>
              <a:buFont typeface="Wingdings" panose="05000000000000000000" pitchFamily="2" charset="2"/>
              <a:buChar char="Ø"/>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用户可能需要更换日志记录方式</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CABEC605-71B1-427B-B02F-672C9BBD6ECA}"/>
              </a:ext>
            </a:extLst>
          </p:cNvPr>
          <p:cNvPicPr>
            <a:picLocks noChangeAspect="1"/>
          </p:cNvPicPr>
          <p:nvPr/>
        </p:nvPicPr>
        <p:blipFill>
          <a:blip r:embed="rId2"/>
          <a:stretch>
            <a:fillRect/>
          </a:stretch>
        </p:blipFill>
        <p:spPr>
          <a:xfrm>
            <a:off x="6502151" y="3066061"/>
            <a:ext cx="4851649" cy="3175163"/>
          </a:xfrm>
          <a:prstGeom prst="rect">
            <a:avLst/>
          </a:prstGeom>
        </p:spPr>
      </p:pic>
    </p:spTree>
    <p:extLst>
      <p:ext uri="{BB962C8B-B14F-4D97-AF65-F5344CB8AC3E}">
        <p14:creationId xmlns:p14="http://schemas.microsoft.com/office/powerpoint/2010/main" val="413556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设计缺陷</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208314" y="3086782"/>
            <a:ext cx="9650186" cy="1551579"/>
          </a:xfrm>
          <a:prstGeom prst="rect">
            <a:avLst/>
          </a:prstGeom>
          <a:noFill/>
        </p:spPr>
        <p:txBody>
          <a:bodyPr wrap="square">
            <a:spAutoFit/>
          </a:bodyPr>
          <a:lstStyle/>
          <a:p>
            <a:pPr defTabSz="540000">
              <a:lnSpc>
                <a:spcPct val="150000"/>
              </a:lnSpc>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工厂类过于庞大，包含了大量的</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if…else…</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代码，导致维护和测试难度增大；</a:t>
            </a:r>
          </a:p>
          <a:p>
            <a:pPr defTabSz="540000">
              <a:lnSpc>
                <a:spcPct val="150000"/>
              </a:lnSpc>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系统扩展不灵活，如果增加新类型的日志记录器，必须修改静态工厂方法的业务逻辑，违反了“开闭原则”。</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6612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工厂方法模式概述</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023257" y="1992768"/>
            <a:ext cx="10145486" cy="1043747"/>
          </a:xfrm>
          <a:prstGeom prst="rect">
            <a:avLst/>
          </a:prstGeom>
          <a:noFill/>
        </p:spPr>
        <p:txBody>
          <a:bodyPr wrap="square">
            <a:spAutoFit/>
          </a:bodyPr>
          <a:lstStyle/>
          <a:p>
            <a:pPr defTabSz="540000">
              <a:lnSpc>
                <a:spcPct val="15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工厂方法模式</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提供一个抽象工厂接口</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来声明抽象工厂方法，而由其子类来具体实现工厂方法，创建具体的产品对象。 工厂方法模式结构图如下所示：</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E5D4B89-1E55-4567-8300-396F7040008E}"/>
              </a:ext>
            </a:extLst>
          </p:cNvPr>
          <p:cNvPicPr>
            <a:picLocks noChangeAspect="1"/>
          </p:cNvPicPr>
          <p:nvPr/>
        </p:nvPicPr>
        <p:blipFill>
          <a:blip r:embed="rId2"/>
          <a:stretch>
            <a:fillRect/>
          </a:stretch>
        </p:blipFill>
        <p:spPr>
          <a:xfrm>
            <a:off x="2698596" y="3109596"/>
            <a:ext cx="5994708" cy="3479979"/>
          </a:xfrm>
          <a:prstGeom prst="rect">
            <a:avLst/>
          </a:prstGeom>
        </p:spPr>
      </p:pic>
    </p:spTree>
    <p:extLst>
      <p:ext uri="{BB962C8B-B14F-4D97-AF65-F5344CB8AC3E}">
        <p14:creationId xmlns:p14="http://schemas.microsoft.com/office/powerpoint/2010/main" val="3958470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日志记录器完整解决方案</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023256" y="2245860"/>
            <a:ext cx="10330544" cy="1107996"/>
          </a:xfrm>
          <a:prstGeom prst="rect">
            <a:avLst/>
          </a:prstGeom>
          <a:noFill/>
        </p:spPr>
        <p:txBody>
          <a:bodyPr wrap="square">
            <a:spAutoFit/>
          </a:bodyPr>
          <a:lstStyle/>
          <a:p>
            <a:pPr defTabSz="540000"/>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Logger</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接口充当抽象产品，其子类</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FileLogger</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DatabaseLogger</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充当具体产品，</a:t>
            </a:r>
          </a:p>
          <a:p>
            <a:pPr defTabSz="540000"/>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LoggerFactory</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接口充当抽象工厂，其子类</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FileLoggerFactory</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DatabaseLoggerFactory</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充当具体工厂。</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098C9BFD-67E1-46F6-9788-B632B6EFF314}"/>
              </a:ext>
            </a:extLst>
          </p:cNvPr>
          <p:cNvPicPr>
            <a:picLocks noChangeAspect="1"/>
          </p:cNvPicPr>
          <p:nvPr/>
        </p:nvPicPr>
        <p:blipFill>
          <a:blip r:embed="rId2"/>
          <a:stretch>
            <a:fillRect/>
          </a:stretch>
        </p:blipFill>
        <p:spPr>
          <a:xfrm>
            <a:off x="3213399" y="3154093"/>
            <a:ext cx="7379963" cy="3165063"/>
          </a:xfrm>
          <a:prstGeom prst="rect">
            <a:avLst/>
          </a:prstGeom>
        </p:spPr>
      </p:pic>
    </p:spTree>
    <p:extLst>
      <p:ext uri="{BB962C8B-B14F-4D97-AF65-F5344CB8AC3E}">
        <p14:creationId xmlns:p14="http://schemas.microsoft.com/office/powerpoint/2010/main" val="211037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反射与配置文件</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023256" y="2882674"/>
            <a:ext cx="10330544" cy="1785104"/>
          </a:xfrm>
          <a:prstGeom prst="rect">
            <a:avLst/>
          </a:prstGeom>
          <a:noFill/>
        </p:spPr>
        <p:txBody>
          <a:bodyPr wrap="square">
            <a:spAutoFit/>
          </a:bodyPr>
          <a:lstStyle/>
          <a:p>
            <a:pPr defTabSz="540000"/>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Java</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反射</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(Java Reflection)</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是指在</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程序运行时获取</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已知名称的</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类</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或</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已有对象的相关信息</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的一种机制，包括类的方法、属性、父类等信息，还包括实例的创建和实例类型的判断等。在反射中使用最多的类是</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Class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Class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类的实例表示正在运行的</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应用程序中的类和接口，其</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forName</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(String </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className</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方法可以返回与带有给定字符串名的类或接口相关联的 </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Class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对象。</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5265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重载的工厂方法</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023256" y="2090738"/>
            <a:ext cx="10330544" cy="1785104"/>
          </a:xfrm>
          <a:prstGeom prst="rect">
            <a:avLst/>
          </a:prstGeom>
          <a:noFill/>
        </p:spPr>
        <p:txBody>
          <a:bodyPr wrap="square">
            <a:spAutoFit/>
          </a:bodyPr>
          <a:lstStyle/>
          <a:p>
            <a:pPr defTabSz="540000"/>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可以通过多种方式来初始化日志记录器，例如可以为各种日志记录器提供默认实现；还可以为数据库日志记录器提供数据库连接字符串，为文件日志记录器提供文件路径；也可以将参数封装在一个</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Object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类型的对象中，通过</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Object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对象将配置参数传入工厂类。此时，可以提供一组重载的工厂方法，以不同的方式对产品对象进行创建。</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AA1028D-FE77-4955-AD93-FC0BBA3907FF}"/>
              </a:ext>
            </a:extLst>
          </p:cNvPr>
          <p:cNvPicPr>
            <a:picLocks noChangeAspect="1"/>
          </p:cNvPicPr>
          <p:nvPr/>
        </p:nvPicPr>
        <p:blipFill>
          <a:blip r:embed="rId2"/>
          <a:stretch>
            <a:fillRect/>
          </a:stretch>
        </p:blipFill>
        <p:spPr>
          <a:xfrm>
            <a:off x="2357532" y="3626695"/>
            <a:ext cx="7150364" cy="2866180"/>
          </a:xfrm>
          <a:prstGeom prst="rect">
            <a:avLst/>
          </a:prstGeom>
        </p:spPr>
      </p:pic>
    </p:spTree>
    <p:extLst>
      <p:ext uri="{BB962C8B-B14F-4D97-AF65-F5344CB8AC3E}">
        <p14:creationId xmlns:p14="http://schemas.microsoft.com/office/powerpoint/2010/main" val="125047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903514" y="397782"/>
            <a:ext cx="10515600" cy="1325563"/>
          </a:xfrm>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目录</a:t>
            </a:r>
          </a:p>
        </p:txBody>
      </p:sp>
      <p:sp>
        <p:nvSpPr>
          <p:cNvPr id="6" name="文本框 5">
            <a:extLst>
              <a:ext uri="{FF2B5EF4-FFF2-40B4-BE49-F238E27FC236}">
                <a16:creationId xmlns:a16="http://schemas.microsoft.com/office/drawing/2014/main" id="{7574DED3-FD59-4472-9247-A000F41E7310}"/>
              </a:ext>
            </a:extLst>
          </p:cNvPr>
          <p:cNvSpPr txBox="1"/>
          <p:nvPr/>
        </p:nvSpPr>
        <p:spPr>
          <a:xfrm>
            <a:off x="1255939" y="2000249"/>
            <a:ext cx="2822121" cy="168796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简单工厂模式</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工厂方法模式</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抽象工厂模式</a:t>
            </a:r>
          </a:p>
        </p:txBody>
      </p:sp>
    </p:spTree>
    <p:extLst>
      <p:ext uri="{BB962C8B-B14F-4D97-AF65-F5344CB8AC3E}">
        <p14:creationId xmlns:p14="http://schemas.microsoft.com/office/powerpoint/2010/main" val="427818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界面皮肤库的设计</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023256" y="2090738"/>
            <a:ext cx="10330544" cy="1446550"/>
          </a:xfrm>
          <a:prstGeom prst="rect">
            <a:avLst/>
          </a:prstGeom>
          <a:noFill/>
        </p:spPr>
        <p:txBody>
          <a:bodyPr wrap="square">
            <a:spAutoFit/>
          </a:bodyPr>
          <a:lstStyle/>
          <a:p>
            <a:pPr defTabSz="540000"/>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工厂方法</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模式通过引入</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工厂等级结构</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，解决了简单工厂模式中</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工厂类职责太重的问题</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，但由于工厂方法模式中的每个工厂</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只生产一类产品</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，可能会导致系统中存在大量的工厂类，势必会</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增加系统的开销</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。此时，我们可以考虑将一些相关的产品组成一个</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“产品族”</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，由同一个工厂来统一生产，这就是</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抽象工厂模式</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的基本思想。</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509248C-E93B-4315-A960-D261BCB72075}"/>
              </a:ext>
            </a:extLst>
          </p:cNvPr>
          <p:cNvPicPr>
            <a:picLocks noChangeAspect="1"/>
          </p:cNvPicPr>
          <p:nvPr/>
        </p:nvPicPr>
        <p:blipFill>
          <a:blip r:embed="rId2"/>
          <a:stretch>
            <a:fillRect/>
          </a:stretch>
        </p:blipFill>
        <p:spPr>
          <a:xfrm>
            <a:off x="3766805" y="3532748"/>
            <a:ext cx="4395085" cy="3250032"/>
          </a:xfrm>
          <a:prstGeom prst="rect">
            <a:avLst/>
          </a:prstGeom>
        </p:spPr>
      </p:pic>
    </p:spTree>
    <p:extLst>
      <p:ext uri="{BB962C8B-B14F-4D97-AF65-F5344CB8AC3E}">
        <p14:creationId xmlns:p14="http://schemas.microsoft.com/office/powerpoint/2010/main" val="188662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733D7F1-0DAF-4B2B-A71E-57B9ED95B7FB}"/>
              </a:ext>
            </a:extLst>
          </p:cNvPr>
          <p:cNvPicPr>
            <a:picLocks noChangeAspect="1"/>
          </p:cNvPicPr>
          <p:nvPr/>
        </p:nvPicPr>
        <p:blipFill>
          <a:blip r:embed="rId2"/>
          <a:stretch>
            <a:fillRect/>
          </a:stretch>
        </p:blipFill>
        <p:spPr>
          <a:xfrm>
            <a:off x="153152" y="78896"/>
            <a:ext cx="7227363" cy="6700208"/>
          </a:xfrm>
          <a:prstGeom prst="rect">
            <a:avLst/>
          </a:prstGeom>
        </p:spPr>
      </p:pic>
      <p:sp>
        <p:nvSpPr>
          <p:cNvPr id="10" name="文本框 9">
            <a:extLst>
              <a:ext uri="{FF2B5EF4-FFF2-40B4-BE49-F238E27FC236}">
                <a16:creationId xmlns:a16="http://schemas.microsoft.com/office/drawing/2014/main" id="{410B25F3-1D71-4441-BEF7-72CC8416C125}"/>
              </a:ext>
            </a:extLst>
          </p:cNvPr>
          <p:cNvSpPr txBox="1"/>
          <p:nvPr/>
        </p:nvSpPr>
        <p:spPr>
          <a:xfrm>
            <a:off x="7297440" y="2257042"/>
            <a:ext cx="4741408" cy="2031325"/>
          </a:xfrm>
          <a:prstGeom prst="rect">
            <a:avLst/>
          </a:prstGeom>
          <a:noFill/>
        </p:spPr>
        <p:txBody>
          <a:bodyPr wrap="square">
            <a:spAutoFit/>
          </a:bodyPr>
          <a:lstStyle/>
          <a:p>
            <a:pPr marL="342900" indent="-342900">
              <a:buAutoNum type="arabicParenBoth"/>
            </a:pPr>
            <a:r>
              <a:rPr lang="zh-CN" altLang="en-US" dirty="0">
                <a:ea typeface="宋体" panose="02010600030101010101" pitchFamily="2" charset="-122"/>
              </a:rPr>
              <a:t>当需要增加新的皮肤时，虽然不要修改现有代码，但是需要增加大量类，针对每一个新增具体组件都需要增加一个具体工厂。</a:t>
            </a:r>
            <a:endParaRPr lang="en-US" altLang="zh-CN" dirty="0">
              <a:ea typeface="宋体" panose="02010600030101010101" pitchFamily="2" charset="-122"/>
            </a:endParaRPr>
          </a:p>
          <a:p>
            <a:pPr marL="342900" indent="-342900">
              <a:buAutoNum type="arabicParenBoth"/>
            </a:pPr>
            <a:r>
              <a:rPr lang="zh-CN" altLang="en-US" dirty="0">
                <a:ea typeface="宋体" panose="02010600030101010101" pitchFamily="2" charset="-122"/>
              </a:rPr>
              <a:t>由于同一种风格的具体界面组件通常要一起显示，因此需要为每个组件都选择一个具体工厂，用户在使用时必须逐个进行设置</a:t>
            </a:r>
          </a:p>
        </p:txBody>
      </p:sp>
    </p:spTree>
    <p:extLst>
      <p:ext uri="{BB962C8B-B14F-4D97-AF65-F5344CB8AC3E}">
        <p14:creationId xmlns:p14="http://schemas.microsoft.com/office/powerpoint/2010/main" val="2261450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产品等级结构与产品族</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023256" y="2090738"/>
            <a:ext cx="10330544" cy="1107996"/>
          </a:xfrm>
          <a:prstGeom prst="rect">
            <a:avLst/>
          </a:prstGeom>
          <a:noFill/>
        </p:spPr>
        <p:txBody>
          <a:bodyPr wrap="square">
            <a:spAutoFit/>
          </a:bodyPr>
          <a:lstStyle/>
          <a:p>
            <a:pPr marL="457200" indent="-457200" defTabSz="540000">
              <a:buAutoNum type="arabicParenBoth"/>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产品等级结构：产品等级结构即产品的继承结构。</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defTabSz="540000">
              <a:buAutoNum type="arabicParenBoth"/>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产品族：在抽象工厂模式中，产品族是指由同一个工厂生产的，位于不同产品等级结构中的一组产品。</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A711F30-7A7F-434E-9BD6-DBE2251E6FD1}"/>
              </a:ext>
            </a:extLst>
          </p:cNvPr>
          <p:cNvPicPr>
            <a:picLocks noChangeAspect="1"/>
          </p:cNvPicPr>
          <p:nvPr/>
        </p:nvPicPr>
        <p:blipFill>
          <a:blip r:embed="rId2"/>
          <a:stretch>
            <a:fillRect/>
          </a:stretch>
        </p:blipFill>
        <p:spPr>
          <a:xfrm>
            <a:off x="3667071" y="3587487"/>
            <a:ext cx="4857858" cy="2870552"/>
          </a:xfrm>
          <a:prstGeom prst="rect">
            <a:avLst/>
          </a:prstGeom>
        </p:spPr>
      </p:pic>
    </p:spTree>
    <p:extLst>
      <p:ext uri="{BB962C8B-B14F-4D97-AF65-F5344CB8AC3E}">
        <p14:creationId xmlns:p14="http://schemas.microsoft.com/office/powerpoint/2010/main" val="2409260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抽象工厂模式概述</a:t>
            </a:r>
          </a:p>
        </p:txBody>
      </p:sp>
      <p:sp>
        <p:nvSpPr>
          <p:cNvPr id="6" name="文本框 5">
            <a:extLst>
              <a:ext uri="{FF2B5EF4-FFF2-40B4-BE49-F238E27FC236}">
                <a16:creationId xmlns:a16="http://schemas.microsoft.com/office/drawing/2014/main" id="{D1DC5193-96E8-4C2C-9977-EF45561F90DB}"/>
              </a:ext>
            </a:extLst>
          </p:cNvPr>
          <p:cNvSpPr txBox="1"/>
          <p:nvPr/>
        </p:nvSpPr>
        <p:spPr>
          <a:xfrm>
            <a:off x="1023256" y="2090738"/>
            <a:ext cx="10330544" cy="769441"/>
          </a:xfrm>
          <a:prstGeom prst="rect">
            <a:avLst/>
          </a:prstGeom>
          <a:noFill/>
        </p:spPr>
        <p:txBody>
          <a:bodyPr wrap="square">
            <a:spAutoFit/>
          </a:bodyPr>
          <a:lstStyle/>
          <a:p>
            <a:pPr defTabSz="540000"/>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在抽象工厂模式中，每一个具体工厂都提供了多个工厂方法用于产生多种不同类型的产品，这些产品构成了一个产品族。</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DE6995E2-206D-4AB2-8E86-982159EEC4E6}"/>
              </a:ext>
            </a:extLst>
          </p:cNvPr>
          <p:cNvPicPr>
            <a:picLocks noChangeAspect="1"/>
          </p:cNvPicPr>
          <p:nvPr/>
        </p:nvPicPr>
        <p:blipFill>
          <a:blip r:embed="rId2"/>
          <a:stretch>
            <a:fillRect/>
          </a:stretch>
        </p:blipFill>
        <p:spPr>
          <a:xfrm>
            <a:off x="6551233" y="2710030"/>
            <a:ext cx="4617511" cy="3782845"/>
          </a:xfrm>
          <a:prstGeom prst="rect">
            <a:avLst/>
          </a:prstGeom>
        </p:spPr>
      </p:pic>
    </p:spTree>
    <p:extLst>
      <p:ext uri="{BB962C8B-B14F-4D97-AF65-F5344CB8AC3E}">
        <p14:creationId xmlns:p14="http://schemas.microsoft.com/office/powerpoint/2010/main" val="2758355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重构界面皮肤库</a:t>
            </a:r>
          </a:p>
        </p:txBody>
      </p:sp>
      <p:pic>
        <p:nvPicPr>
          <p:cNvPr id="5" name="图片 4">
            <a:extLst>
              <a:ext uri="{FF2B5EF4-FFF2-40B4-BE49-F238E27FC236}">
                <a16:creationId xmlns:a16="http://schemas.microsoft.com/office/drawing/2014/main" id="{5F8FD6E7-2B0B-448C-9045-08C4C551223C}"/>
              </a:ext>
            </a:extLst>
          </p:cNvPr>
          <p:cNvPicPr>
            <a:picLocks noChangeAspect="1"/>
          </p:cNvPicPr>
          <p:nvPr/>
        </p:nvPicPr>
        <p:blipFill>
          <a:blip r:embed="rId2"/>
          <a:stretch>
            <a:fillRect/>
          </a:stretch>
        </p:blipFill>
        <p:spPr>
          <a:xfrm>
            <a:off x="2083705" y="1582114"/>
            <a:ext cx="8440362" cy="5193379"/>
          </a:xfrm>
          <a:prstGeom prst="rect">
            <a:avLst/>
          </a:prstGeom>
        </p:spPr>
      </p:pic>
    </p:spTree>
    <p:extLst>
      <p:ext uri="{BB962C8B-B14F-4D97-AF65-F5344CB8AC3E}">
        <p14:creationId xmlns:p14="http://schemas.microsoft.com/office/powerpoint/2010/main" val="4079087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重构界面皮肤库</a:t>
            </a:r>
          </a:p>
        </p:txBody>
      </p:sp>
      <p:sp>
        <p:nvSpPr>
          <p:cNvPr id="7" name="文本框 6">
            <a:extLst>
              <a:ext uri="{FF2B5EF4-FFF2-40B4-BE49-F238E27FC236}">
                <a16:creationId xmlns:a16="http://schemas.microsoft.com/office/drawing/2014/main" id="{C1BD2D77-740A-450D-A998-ECCDDD851BA0}"/>
              </a:ext>
            </a:extLst>
          </p:cNvPr>
          <p:cNvSpPr txBox="1"/>
          <p:nvPr/>
        </p:nvSpPr>
        <p:spPr>
          <a:xfrm>
            <a:off x="2311400" y="3032035"/>
            <a:ext cx="7340600" cy="1200329"/>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    在抽象工厂模式中，增加</a:t>
            </a:r>
            <a:r>
              <a:rPr lang="zh-CN" altLang="en-US" sz="2400" b="1" dirty="0">
                <a:solidFill>
                  <a:srgbClr val="FF0000"/>
                </a:solidFill>
                <a:latin typeface="宋体" panose="02010600030101010101" pitchFamily="2" charset="-122"/>
                <a:ea typeface="宋体" panose="02010600030101010101" pitchFamily="2" charset="-122"/>
              </a:rPr>
              <a:t>新的产品族</a:t>
            </a:r>
            <a:r>
              <a:rPr lang="zh-CN" altLang="en-US" sz="2400" dirty="0">
                <a:latin typeface="宋体" panose="02010600030101010101" pitchFamily="2" charset="-122"/>
                <a:ea typeface="宋体" panose="02010600030101010101" pitchFamily="2" charset="-122"/>
              </a:rPr>
              <a:t>很方便，但是增加</a:t>
            </a:r>
            <a:r>
              <a:rPr lang="zh-CN" altLang="en-US" sz="2400" b="1" dirty="0">
                <a:solidFill>
                  <a:srgbClr val="FF0000"/>
                </a:solidFill>
                <a:latin typeface="宋体" panose="02010600030101010101" pitchFamily="2" charset="-122"/>
                <a:ea typeface="宋体" panose="02010600030101010101" pitchFamily="2" charset="-122"/>
              </a:rPr>
              <a:t>新的产品等级结构</a:t>
            </a:r>
            <a:r>
              <a:rPr lang="zh-CN" altLang="en-US" sz="2400" dirty="0">
                <a:latin typeface="宋体" panose="02010600030101010101" pitchFamily="2" charset="-122"/>
                <a:ea typeface="宋体" panose="02010600030101010101" pitchFamily="2" charset="-122"/>
              </a:rPr>
              <a:t>很麻烦，抽象工厂模式的这种性质称为</a:t>
            </a:r>
            <a:r>
              <a:rPr lang="zh-CN" altLang="en-US" sz="2400" b="1" dirty="0">
                <a:solidFill>
                  <a:srgbClr val="FF0000"/>
                </a:solidFill>
                <a:latin typeface="宋体" panose="02010600030101010101" pitchFamily="2" charset="-122"/>
                <a:ea typeface="宋体" panose="02010600030101010101" pitchFamily="2" charset="-122"/>
              </a:rPr>
              <a:t>“开闭原则”的倾斜性</a:t>
            </a:r>
            <a:r>
              <a:rPr lang="zh-CN" altLang="en-US"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125556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练 习</a:t>
            </a:r>
          </a:p>
        </p:txBody>
      </p:sp>
      <p:sp>
        <p:nvSpPr>
          <p:cNvPr id="7" name="文本框 6">
            <a:extLst>
              <a:ext uri="{FF2B5EF4-FFF2-40B4-BE49-F238E27FC236}">
                <a16:creationId xmlns:a16="http://schemas.microsoft.com/office/drawing/2014/main" id="{C1BD2D77-740A-450D-A998-ECCDDD851BA0}"/>
              </a:ext>
            </a:extLst>
          </p:cNvPr>
          <p:cNvSpPr txBox="1"/>
          <p:nvPr/>
        </p:nvSpPr>
        <p:spPr>
          <a:xfrm>
            <a:off x="973667" y="2625636"/>
            <a:ext cx="10244666" cy="2308324"/>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    某软件公司欲推出一款新的手机游戏软件，该软件能够支持</a:t>
            </a:r>
            <a:r>
              <a:rPr lang="en-US" altLang="zh-CN" sz="2400" dirty="0">
                <a:latin typeface="宋体" panose="02010600030101010101" pitchFamily="2" charset="-122"/>
                <a:ea typeface="宋体" panose="02010600030101010101" pitchFamily="2" charset="-122"/>
              </a:rPr>
              <a:t>Symbian</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Android</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Windows Mobile</a:t>
            </a:r>
            <a:r>
              <a:rPr lang="zh-CN" altLang="en-US" sz="2400" dirty="0">
                <a:latin typeface="宋体" panose="02010600030101010101" pitchFamily="2" charset="-122"/>
                <a:ea typeface="宋体" panose="02010600030101010101" pitchFamily="2" charset="-122"/>
              </a:rPr>
              <a:t>等多个智能手机操作系统平台，针对不同的手机操作系统，该游戏软件提供了不同的游戏操作控制</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OperationController</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类和游戏界面控制</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InterfaceController</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类，并提供相应的工厂类来封装这些类的初始化过程。软件要求具有较好的扩展性以支持新的操作系统平台，为了满足上述需求，试采用抽象工厂模式对其进行设计。</a:t>
            </a:r>
          </a:p>
        </p:txBody>
      </p:sp>
    </p:spTree>
    <p:extLst>
      <p:ext uri="{BB962C8B-B14F-4D97-AF65-F5344CB8AC3E}">
        <p14:creationId xmlns:p14="http://schemas.microsoft.com/office/powerpoint/2010/main" val="410391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 图表库的设计</a:t>
            </a:r>
          </a:p>
        </p:txBody>
      </p:sp>
      <p:sp>
        <p:nvSpPr>
          <p:cNvPr id="6" name="文本框 5">
            <a:extLst>
              <a:ext uri="{FF2B5EF4-FFF2-40B4-BE49-F238E27FC236}">
                <a16:creationId xmlns:a16="http://schemas.microsoft.com/office/drawing/2014/main" id="{7574DED3-FD59-4472-9247-A000F41E7310}"/>
              </a:ext>
            </a:extLst>
          </p:cNvPr>
          <p:cNvSpPr txBox="1"/>
          <p:nvPr/>
        </p:nvSpPr>
        <p:spPr>
          <a:xfrm>
            <a:off x="386443" y="2923495"/>
            <a:ext cx="3422195" cy="2308324"/>
          </a:xfrm>
          <a:prstGeom prst="rect">
            <a:avLst/>
          </a:prstGeom>
          <a:noFill/>
        </p:spPr>
        <p:txBody>
          <a:bodyPr wrap="square">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公司图表库设计人员提出了一个初始设计方案，将所有图表的实现代码封装在一个</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Chart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类中，其框架代码如下所示：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3F07A8E1-CD21-42A0-A6B0-79A5A2643023}"/>
              </a:ext>
            </a:extLst>
          </p:cNvPr>
          <p:cNvSpPr txBox="1"/>
          <p:nvPr/>
        </p:nvSpPr>
        <p:spPr>
          <a:xfrm>
            <a:off x="3935186" y="1690688"/>
            <a:ext cx="7870371" cy="5239191"/>
          </a:xfrm>
          <a:prstGeom prst="rect">
            <a:avLst/>
          </a:prstGeom>
          <a:noFill/>
        </p:spPr>
        <p:txBody>
          <a:bodyPr wrap="square">
            <a:spAutoFit/>
          </a:bodyPr>
          <a:lstStyle/>
          <a:p>
            <a:pPr>
              <a:lnSpc>
                <a:spcPct val="120000"/>
              </a:lnSpc>
            </a:pPr>
            <a:r>
              <a:rPr lang="en-US" altLang="zh-CN" sz="2000" dirty="0"/>
              <a:t>class Chart {</a:t>
            </a:r>
          </a:p>
          <a:p>
            <a:pPr lvl="1">
              <a:lnSpc>
                <a:spcPct val="120000"/>
              </a:lnSpc>
            </a:pPr>
            <a:r>
              <a:rPr lang="en-US" altLang="zh-CN" sz="2000" dirty="0"/>
              <a:t>private String type; //</a:t>
            </a:r>
            <a:r>
              <a:rPr lang="zh-CN" altLang="en-US" sz="2000" dirty="0"/>
              <a:t>图表类型</a:t>
            </a:r>
          </a:p>
          <a:p>
            <a:pPr lvl="1">
              <a:lnSpc>
                <a:spcPct val="120000"/>
              </a:lnSpc>
            </a:pPr>
            <a:r>
              <a:rPr lang="en-US" altLang="zh-CN" sz="2000" dirty="0"/>
              <a:t>public Chart(Object[][] data, String type) {</a:t>
            </a:r>
          </a:p>
          <a:p>
            <a:pPr lvl="2">
              <a:lnSpc>
                <a:spcPct val="120000"/>
              </a:lnSpc>
            </a:pPr>
            <a:r>
              <a:rPr lang="en-US" altLang="zh-CN" sz="2000" dirty="0" err="1"/>
              <a:t>this.type</a:t>
            </a:r>
            <a:r>
              <a:rPr lang="en-US" altLang="zh-CN" sz="2000" dirty="0"/>
              <a:t> = type;</a:t>
            </a:r>
          </a:p>
          <a:p>
            <a:pPr lvl="2">
              <a:lnSpc>
                <a:spcPct val="120000"/>
              </a:lnSpc>
            </a:pPr>
            <a:r>
              <a:rPr lang="en-US" altLang="zh-CN" sz="2000" dirty="0"/>
              <a:t>if (</a:t>
            </a:r>
            <a:r>
              <a:rPr lang="en-US" altLang="zh-CN" sz="2000" dirty="0" err="1"/>
              <a:t>type.equalsIgnoreCase</a:t>
            </a:r>
            <a:r>
              <a:rPr lang="en-US" altLang="zh-CN" sz="2000" dirty="0"/>
              <a:t>("histogram")) {//</a:t>
            </a:r>
            <a:r>
              <a:rPr lang="zh-CN" altLang="en-US" sz="2000" dirty="0"/>
              <a:t>初始化柱状图</a:t>
            </a:r>
            <a:r>
              <a:rPr lang="en-US" altLang="zh-CN" sz="2000" dirty="0"/>
              <a:t>}</a:t>
            </a:r>
          </a:p>
          <a:p>
            <a:pPr lvl="2">
              <a:lnSpc>
                <a:spcPct val="120000"/>
              </a:lnSpc>
            </a:pPr>
            <a:r>
              <a:rPr lang="en-US" altLang="zh-CN" sz="2000" dirty="0"/>
              <a:t>else if (</a:t>
            </a:r>
            <a:r>
              <a:rPr lang="en-US" altLang="zh-CN" sz="2000" dirty="0" err="1"/>
              <a:t>type.equalsIgnoreCase</a:t>
            </a:r>
            <a:r>
              <a:rPr lang="en-US" altLang="zh-CN" sz="2000" dirty="0"/>
              <a:t>("pie")) {//</a:t>
            </a:r>
            <a:r>
              <a:rPr lang="zh-CN" altLang="en-US" sz="2000" dirty="0"/>
              <a:t>初始化饼状图</a:t>
            </a:r>
            <a:r>
              <a:rPr lang="en-US" altLang="zh-CN" sz="2000" dirty="0"/>
              <a:t>}</a:t>
            </a:r>
          </a:p>
          <a:p>
            <a:pPr lvl="2">
              <a:lnSpc>
                <a:spcPct val="120000"/>
              </a:lnSpc>
            </a:pPr>
            <a:r>
              <a:rPr lang="en-US" altLang="zh-CN" sz="2000" dirty="0"/>
              <a:t>else if (</a:t>
            </a:r>
            <a:r>
              <a:rPr lang="en-US" altLang="zh-CN" sz="2000" dirty="0" err="1"/>
              <a:t>type.equalsIgnoreCase</a:t>
            </a:r>
            <a:r>
              <a:rPr lang="en-US" altLang="zh-CN" sz="2000" dirty="0"/>
              <a:t>("line")) {//</a:t>
            </a:r>
            <a:r>
              <a:rPr lang="zh-CN" altLang="en-US" sz="2000" dirty="0"/>
              <a:t>初始化折线图</a:t>
            </a:r>
            <a:r>
              <a:rPr lang="en-US" altLang="zh-CN" sz="2000" dirty="0"/>
              <a:t>}</a:t>
            </a:r>
          </a:p>
          <a:p>
            <a:pPr lvl="1">
              <a:lnSpc>
                <a:spcPct val="120000"/>
              </a:lnSpc>
            </a:pPr>
            <a:r>
              <a:rPr lang="en-US" altLang="zh-CN" sz="2000" dirty="0"/>
              <a:t>}</a:t>
            </a:r>
          </a:p>
          <a:p>
            <a:pPr lvl="1">
              <a:lnSpc>
                <a:spcPct val="120000"/>
              </a:lnSpc>
            </a:pPr>
            <a:r>
              <a:rPr lang="en-US" altLang="zh-CN" sz="2000" dirty="0"/>
              <a:t>public void display() {</a:t>
            </a:r>
          </a:p>
          <a:p>
            <a:pPr lvl="2">
              <a:lnSpc>
                <a:spcPct val="120000"/>
              </a:lnSpc>
            </a:pPr>
            <a:r>
              <a:rPr lang="en-US" altLang="zh-CN" sz="2000" dirty="0"/>
              <a:t>if (</a:t>
            </a:r>
            <a:r>
              <a:rPr lang="en-US" altLang="zh-CN" sz="2000" dirty="0" err="1"/>
              <a:t>this.type.equalsIgnoreCase</a:t>
            </a:r>
            <a:r>
              <a:rPr lang="en-US" altLang="zh-CN" sz="2000" dirty="0"/>
              <a:t>("histogram")) {//</a:t>
            </a:r>
            <a:r>
              <a:rPr lang="zh-CN" altLang="en-US" sz="2000" dirty="0"/>
              <a:t>显示柱状图</a:t>
            </a:r>
            <a:r>
              <a:rPr lang="en-US" altLang="zh-CN" sz="2000" dirty="0"/>
              <a:t>}</a:t>
            </a:r>
          </a:p>
          <a:p>
            <a:pPr lvl="2">
              <a:lnSpc>
                <a:spcPct val="120000"/>
              </a:lnSpc>
            </a:pPr>
            <a:r>
              <a:rPr lang="en-US" altLang="zh-CN" sz="2000" dirty="0"/>
              <a:t>else if (</a:t>
            </a:r>
            <a:r>
              <a:rPr lang="en-US" altLang="zh-CN" sz="2000" dirty="0" err="1"/>
              <a:t>this.type.equalsIgnoreCase</a:t>
            </a:r>
            <a:r>
              <a:rPr lang="en-US" altLang="zh-CN" sz="2000" dirty="0"/>
              <a:t>("pie")) {//</a:t>
            </a:r>
            <a:r>
              <a:rPr lang="zh-CN" altLang="en-US" sz="2000" dirty="0"/>
              <a:t>显示饼状图</a:t>
            </a:r>
            <a:r>
              <a:rPr lang="en-US" altLang="zh-CN" sz="2000" dirty="0"/>
              <a:t>}</a:t>
            </a:r>
          </a:p>
          <a:p>
            <a:pPr lvl="2">
              <a:lnSpc>
                <a:spcPct val="120000"/>
              </a:lnSpc>
            </a:pPr>
            <a:r>
              <a:rPr lang="en-US" altLang="zh-CN" sz="2000" dirty="0"/>
              <a:t>else if (</a:t>
            </a:r>
            <a:r>
              <a:rPr lang="en-US" altLang="zh-CN" sz="2000" dirty="0" err="1"/>
              <a:t>this.type.equalsIgnoreCase</a:t>
            </a:r>
            <a:r>
              <a:rPr lang="en-US" altLang="zh-CN" sz="2000" dirty="0"/>
              <a:t>("line")) {//</a:t>
            </a:r>
            <a:r>
              <a:rPr lang="zh-CN" altLang="en-US" sz="2000" dirty="0"/>
              <a:t>显示折线图</a:t>
            </a:r>
            <a:r>
              <a:rPr lang="en-US" altLang="zh-CN" sz="2000" dirty="0"/>
              <a:t>}</a:t>
            </a:r>
          </a:p>
          <a:p>
            <a:pPr lvl="1">
              <a:lnSpc>
                <a:spcPct val="120000"/>
              </a:lnSpc>
            </a:pPr>
            <a:r>
              <a:rPr lang="en-US" altLang="zh-CN" sz="2000" dirty="0"/>
              <a:t>}</a:t>
            </a:r>
          </a:p>
          <a:p>
            <a:pPr>
              <a:lnSpc>
                <a:spcPct val="120000"/>
              </a:lnSpc>
            </a:pPr>
            <a:r>
              <a:rPr lang="en-US" altLang="zh-CN" sz="2000" dirty="0"/>
              <a:t>}</a:t>
            </a:r>
          </a:p>
        </p:txBody>
      </p:sp>
    </p:spTree>
    <p:extLst>
      <p:ext uri="{BB962C8B-B14F-4D97-AF65-F5344CB8AC3E}">
        <p14:creationId xmlns:p14="http://schemas.microsoft.com/office/powerpoint/2010/main" val="42439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 图表库设计缺陷</a:t>
            </a:r>
          </a:p>
        </p:txBody>
      </p:sp>
      <p:sp>
        <p:nvSpPr>
          <p:cNvPr id="6" name="文本框 5">
            <a:extLst>
              <a:ext uri="{FF2B5EF4-FFF2-40B4-BE49-F238E27FC236}">
                <a16:creationId xmlns:a16="http://schemas.microsoft.com/office/drawing/2014/main" id="{7574DED3-FD59-4472-9247-A000F41E7310}"/>
              </a:ext>
            </a:extLst>
          </p:cNvPr>
          <p:cNvSpPr txBox="1"/>
          <p:nvPr/>
        </p:nvSpPr>
        <p:spPr>
          <a:xfrm>
            <a:off x="838199" y="2115231"/>
            <a:ext cx="11179630" cy="390023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1" dirty="0">
                <a:solidFill>
                  <a:srgbClr val="FF0000"/>
                </a:solidFill>
                <a:ea typeface="宋体" panose="02010600030101010101" pitchFamily="2" charset="-122"/>
              </a:rPr>
              <a:t>代码冗长</a:t>
            </a:r>
            <a:r>
              <a:rPr lang="zh-CN" altLang="en-US" sz="2400" dirty="0">
                <a:ea typeface="宋体" panose="02010600030101010101" pitchFamily="2" charset="-122"/>
              </a:rPr>
              <a:t>，阅读难度、 维护难度和测试难度也越大，大量条件语句的存在还将影响系统的性能。</a:t>
            </a:r>
            <a:endParaRPr lang="en-US" altLang="zh-CN" sz="2400" dirty="0">
              <a:ea typeface="宋体" panose="02010600030101010101" pitchFamily="2" charset="-122"/>
            </a:endParaRPr>
          </a:p>
          <a:p>
            <a:pPr marL="342900" indent="-342900">
              <a:lnSpc>
                <a:spcPct val="150000"/>
              </a:lnSpc>
              <a:buFont typeface="Wingdings" panose="05000000000000000000" pitchFamily="2" charset="2"/>
              <a:buChar char="Ø"/>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Chart</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类的职责过重</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，它负责初始化和显示所有的图表对象，将各种图表对象的初始化代码和显示代码集中在一个类中实现，</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违反了“单一职责原则”</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当需要增加新类型的图表时，必须修改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Chart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类的源代码，</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违反了“开闭原则”</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客户端只能通过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new</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关键字来直接创建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Chart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对象，</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Chart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类与客户端类</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耦合度较高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，对象的创建和使用无法分离。</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191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简单工厂模式</a:t>
            </a:r>
          </a:p>
        </p:txBody>
      </p:sp>
      <p:sp>
        <p:nvSpPr>
          <p:cNvPr id="6" name="文本框 5">
            <a:extLst>
              <a:ext uri="{FF2B5EF4-FFF2-40B4-BE49-F238E27FC236}">
                <a16:creationId xmlns:a16="http://schemas.microsoft.com/office/drawing/2014/main" id="{7574DED3-FD59-4472-9247-A000F41E7310}"/>
              </a:ext>
            </a:extLst>
          </p:cNvPr>
          <p:cNvSpPr txBox="1"/>
          <p:nvPr/>
        </p:nvSpPr>
        <p:spPr>
          <a:xfrm>
            <a:off x="723900" y="1666935"/>
            <a:ext cx="10629900" cy="1569660"/>
          </a:xfrm>
          <a:prstGeom prst="rect">
            <a:avLst/>
          </a:prstGeom>
          <a:noFill/>
        </p:spPr>
        <p:txBody>
          <a:bodyPr wrap="square">
            <a:spAutoFit/>
          </a:bodyPr>
          <a:lstStyle/>
          <a:p>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定义一个工厂类，它可以根据</a:t>
            </a:r>
            <a:r>
              <a:rPr lang="zh-CN" altLang="en-US" sz="2400" b="1" dirty="0">
                <a:solidFill>
                  <a:srgbClr val="FF0000"/>
                </a:solidFill>
                <a:latin typeface="Times New Roman" panose="02020603050405020304" pitchFamily="18" charset="0"/>
                <a:ea typeface="宋体" panose="02010600030101010101" pitchFamily="2" charset="-122"/>
              </a:rPr>
              <a:t>参数的不同</a:t>
            </a:r>
            <a:r>
              <a:rPr lang="zh-CN" altLang="en-US" sz="2400" dirty="0">
                <a:latin typeface="Times New Roman" panose="02020603050405020304" pitchFamily="18" charset="0"/>
                <a:ea typeface="宋体" panose="02010600030101010101" pitchFamily="2" charset="-122"/>
              </a:rPr>
              <a:t>返回</a:t>
            </a:r>
            <a:r>
              <a:rPr lang="zh-CN" altLang="en-US" sz="2400" b="1" dirty="0">
                <a:solidFill>
                  <a:srgbClr val="FF0000"/>
                </a:solidFill>
                <a:latin typeface="Times New Roman" panose="02020603050405020304" pitchFamily="18" charset="0"/>
                <a:ea typeface="宋体" panose="02010600030101010101" pitchFamily="2" charset="-122"/>
              </a:rPr>
              <a:t>不同类的实例</a:t>
            </a:r>
            <a:r>
              <a:rPr lang="zh-CN" altLang="en-US" sz="2400" dirty="0">
                <a:latin typeface="Times New Roman" panose="02020603050405020304" pitchFamily="18" charset="0"/>
                <a:ea typeface="宋体" panose="02010600030101010101" pitchFamily="2" charset="-122"/>
              </a:rPr>
              <a:t>，被创建的实例通常都</a:t>
            </a:r>
            <a:r>
              <a:rPr lang="zh-CN" altLang="en-US" sz="2400" b="1" dirty="0">
                <a:solidFill>
                  <a:srgbClr val="FF0000"/>
                </a:solidFill>
                <a:latin typeface="Times New Roman" panose="02020603050405020304" pitchFamily="18" charset="0"/>
                <a:ea typeface="宋体" panose="02010600030101010101" pitchFamily="2" charset="-122"/>
              </a:rPr>
              <a:t>具有共同的父类</a:t>
            </a:r>
            <a:r>
              <a:rPr lang="zh-CN" altLang="en-US" sz="2400" dirty="0">
                <a:latin typeface="Times New Roman" panose="02020603050405020304" pitchFamily="18" charset="0"/>
                <a:ea typeface="宋体" panose="02010600030101010101" pitchFamily="2" charset="-122"/>
              </a:rPr>
              <a:t>。因为在简单工厂模式中用于创建实例的方法是</a:t>
            </a:r>
            <a:r>
              <a:rPr lang="zh-CN" altLang="en-US" sz="2400" b="1" dirty="0">
                <a:solidFill>
                  <a:srgbClr val="FF0000"/>
                </a:solidFill>
                <a:latin typeface="Times New Roman" panose="02020603050405020304" pitchFamily="18" charset="0"/>
                <a:ea typeface="宋体" panose="02010600030101010101" pitchFamily="2" charset="-122"/>
              </a:rPr>
              <a:t>静态</a:t>
            </a:r>
            <a:r>
              <a:rPr lang="en-US" altLang="zh-CN" sz="2400" b="1" dirty="0">
                <a:solidFill>
                  <a:srgbClr val="FF0000"/>
                </a:solidFill>
                <a:latin typeface="Times New Roman" panose="02020603050405020304" pitchFamily="18" charset="0"/>
                <a:ea typeface="宋体" panose="02010600030101010101" pitchFamily="2" charset="-122"/>
              </a:rPr>
              <a:t>(static)</a:t>
            </a:r>
            <a:r>
              <a:rPr lang="zh-CN" altLang="en-US" sz="2400" b="1" dirty="0">
                <a:solidFill>
                  <a:srgbClr val="FF0000"/>
                </a:solidFill>
                <a:latin typeface="Times New Roman" panose="02020603050405020304" pitchFamily="18" charset="0"/>
                <a:ea typeface="宋体" panose="02010600030101010101" pitchFamily="2" charset="-122"/>
              </a:rPr>
              <a:t>方法</a:t>
            </a:r>
            <a:r>
              <a:rPr lang="zh-CN" altLang="en-US" sz="2400" dirty="0">
                <a:latin typeface="Times New Roman" panose="02020603050405020304" pitchFamily="18" charset="0"/>
                <a:ea typeface="宋体" panose="02010600030101010101" pitchFamily="2" charset="-122"/>
              </a:rPr>
              <a:t>，因此简单工厂模式又被称为</a:t>
            </a:r>
            <a:r>
              <a:rPr lang="zh-CN" altLang="en-US" sz="2400" b="1" dirty="0">
                <a:solidFill>
                  <a:srgbClr val="FF0000"/>
                </a:solidFill>
                <a:latin typeface="Times New Roman" panose="02020603050405020304" pitchFamily="18" charset="0"/>
                <a:ea typeface="宋体" panose="02010600030101010101" pitchFamily="2" charset="-122"/>
              </a:rPr>
              <a:t>静态工厂方法</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(Static Factory Method)</a:t>
            </a:r>
            <a:r>
              <a:rPr lang="zh-CN" altLang="en-US" sz="2400" dirty="0">
                <a:latin typeface="Times New Roman" panose="02020603050405020304" pitchFamily="18" charset="0"/>
                <a:ea typeface="宋体" panose="02010600030101010101" pitchFamily="2" charset="-122"/>
              </a:rPr>
              <a:t>模式，它属于类创建型模式。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325E5DD-A6C8-4412-ABCB-749F9E2EA0B6}"/>
              </a:ext>
            </a:extLst>
          </p:cNvPr>
          <p:cNvPicPr>
            <a:picLocks noChangeAspect="1"/>
          </p:cNvPicPr>
          <p:nvPr/>
        </p:nvPicPr>
        <p:blipFill>
          <a:blip r:embed="rId2"/>
          <a:stretch>
            <a:fillRect/>
          </a:stretch>
        </p:blipFill>
        <p:spPr>
          <a:xfrm>
            <a:off x="4024993" y="3209724"/>
            <a:ext cx="6787328" cy="3648276"/>
          </a:xfrm>
          <a:prstGeom prst="rect">
            <a:avLst/>
          </a:prstGeom>
        </p:spPr>
      </p:pic>
    </p:spTree>
    <p:extLst>
      <p:ext uri="{BB962C8B-B14F-4D97-AF65-F5344CB8AC3E}">
        <p14:creationId xmlns:p14="http://schemas.microsoft.com/office/powerpoint/2010/main" val="118274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图标库的重构</a:t>
            </a:r>
          </a:p>
        </p:txBody>
      </p:sp>
      <p:sp>
        <p:nvSpPr>
          <p:cNvPr id="6" name="文本框 5">
            <a:extLst>
              <a:ext uri="{FF2B5EF4-FFF2-40B4-BE49-F238E27FC236}">
                <a16:creationId xmlns:a16="http://schemas.microsoft.com/office/drawing/2014/main" id="{7574DED3-FD59-4472-9247-A000F41E7310}"/>
              </a:ext>
            </a:extLst>
          </p:cNvPr>
          <p:cNvSpPr txBox="1"/>
          <p:nvPr/>
        </p:nvSpPr>
        <p:spPr>
          <a:xfrm>
            <a:off x="1532164" y="5759084"/>
            <a:ext cx="8983436" cy="830997"/>
          </a:xfrm>
          <a:prstGeom prst="rect">
            <a:avLst/>
          </a:prstGeom>
          <a:noFill/>
        </p:spPr>
        <p:txBody>
          <a:bodyPr wrap="square">
            <a:spAutoFit/>
          </a:bodyPr>
          <a:lstStyle/>
          <a:p>
            <a:r>
              <a:rPr lang="en-US" altLang="zh-CN" sz="2400" dirty="0">
                <a:latin typeface="Times New Roman" panose="02020603050405020304" pitchFamily="18" charset="0"/>
                <a:ea typeface="宋体" panose="02010600030101010101" pitchFamily="2" charset="-122"/>
              </a:rPr>
              <a:t>       Chart</a:t>
            </a:r>
            <a:r>
              <a:rPr lang="zh-CN" altLang="en-US" sz="2400" dirty="0">
                <a:latin typeface="Times New Roman" panose="02020603050405020304" pitchFamily="18" charset="0"/>
                <a:ea typeface="宋体" panose="02010600030101010101" pitchFamily="2" charset="-122"/>
              </a:rPr>
              <a:t>接口充当抽象产品类，其子类</a:t>
            </a:r>
            <a:r>
              <a:rPr lang="en-US" altLang="zh-CN" sz="2400" dirty="0" err="1">
                <a:latin typeface="Times New Roman" panose="02020603050405020304" pitchFamily="18" charset="0"/>
                <a:ea typeface="宋体" panose="02010600030101010101" pitchFamily="2" charset="-122"/>
              </a:rPr>
              <a:t>HistogramChart</a:t>
            </a:r>
            <a:r>
              <a:rPr lang="zh-CN" altLang="en-US"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PieChart</a:t>
            </a:r>
            <a:r>
              <a:rPr lang="zh-CN" altLang="en-US" sz="2400" dirty="0">
                <a:latin typeface="Times New Roman" panose="02020603050405020304" pitchFamily="18" charset="0"/>
                <a:ea typeface="宋体" panose="02010600030101010101" pitchFamily="2" charset="-122"/>
              </a:rPr>
              <a:t>和</a:t>
            </a:r>
            <a:r>
              <a:rPr lang="en-US" altLang="zh-CN" sz="2400" dirty="0" err="1">
                <a:latin typeface="Times New Roman" panose="02020603050405020304" pitchFamily="18" charset="0"/>
                <a:ea typeface="宋体" panose="02010600030101010101" pitchFamily="2" charset="-122"/>
              </a:rPr>
              <a:t>LineChart</a:t>
            </a:r>
            <a:r>
              <a:rPr lang="zh-CN" altLang="en-US" sz="2400" dirty="0">
                <a:latin typeface="Times New Roman" panose="02020603050405020304" pitchFamily="18" charset="0"/>
                <a:ea typeface="宋体" panose="02010600030101010101" pitchFamily="2" charset="-122"/>
              </a:rPr>
              <a:t>充当具体产品类，</a:t>
            </a:r>
            <a:r>
              <a:rPr lang="en-US" altLang="zh-CN" sz="2400" dirty="0" err="1">
                <a:latin typeface="Times New Roman" panose="02020603050405020304" pitchFamily="18" charset="0"/>
                <a:ea typeface="宋体" panose="02010600030101010101" pitchFamily="2" charset="-122"/>
              </a:rPr>
              <a:t>ChartFactory</a:t>
            </a:r>
            <a:r>
              <a:rPr lang="zh-CN" altLang="en-US" sz="2400" dirty="0">
                <a:latin typeface="Times New Roman" panose="02020603050405020304" pitchFamily="18" charset="0"/>
                <a:ea typeface="宋体" panose="02010600030101010101" pitchFamily="2" charset="-122"/>
              </a:rPr>
              <a:t>充当工厂类。</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CCB45851-9450-45C6-9A0D-48DE9DB939A2}"/>
              </a:ext>
            </a:extLst>
          </p:cNvPr>
          <p:cNvPicPr>
            <a:picLocks noChangeAspect="1"/>
          </p:cNvPicPr>
          <p:nvPr/>
        </p:nvPicPr>
        <p:blipFill>
          <a:blip r:embed="rId2"/>
          <a:stretch>
            <a:fillRect/>
          </a:stretch>
        </p:blipFill>
        <p:spPr>
          <a:xfrm>
            <a:off x="2044993" y="1546654"/>
            <a:ext cx="7256394" cy="4212430"/>
          </a:xfrm>
          <a:prstGeom prst="rect">
            <a:avLst/>
          </a:prstGeom>
        </p:spPr>
      </p:pic>
    </p:spTree>
    <p:extLst>
      <p:ext uri="{BB962C8B-B14F-4D97-AF65-F5344CB8AC3E}">
        <p14:creationId xmlns:p14="http://schemas.microsoft.com/office/powerpoint/2010/main" val="224931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方案的改进</a:t>
            </a:r>
          </a:p>
        </p:txBody>
      </p:sp>
      <p:sp>
        <p:nvSpPr>
          <p:cNvPr id="6" name="文本框 5">
            <a:extLst>
              <a:ext uri="{FF2B5EF4-FFF2-40B4-BE49-F238E27FC236}">
                <a16:creationId xmlns:a16="http://schemas.microsoft.com/office/drawing/2014/main" id="{7574DED3-FD59-4472-9247-A000F41E7310}"/>
              </a:ext>
            </a:extLst>
          </p:cNvPr>
          <p:cNvSpPr txBox="1"/>
          <p:nvPr/>
        </p:nvSpPr>
        <p:spPr>
          <a:xfrm>
            <a:off x="1624693" y="2598003"/>
            <a:ext cx="8942614" cy="2308324"/>
          </a:xfrm>
          <a:prstGeom prst="rect">
            <a:avLst/>
          </a:prstGeom>
          <a:noFill/>
        </p:spPr>
        <p:txBody>
          <a:bodyPr wrap="square">
            <a:spAutoFit/>
          </a:bodyPr>
          <a:lstStyle/>
          <a:p>
            <a:r>
              <a:rPr lang="zh-CN" altLang="en-US" sz="2400" dirty="0">
                <a:latin typeface="Times New Roman" panose="02020603050405020304" pitchFamily="18" charset="0"/>
                <a:ea typeface="宋体" panose="02010600030101010101" pitchFamily="2" charset="-122"/>
              </a:rPr>
              <a:t>       在创建具体</a:t>
            </a:r>
            <a:r>
              <a:rPr lang="en-US" altLang="zh-CN" sz="2400" dirty="0">
                <a:latin typeface="Times New Roman" panose="02020603050405020304" pitchFamily="18" charset="0"/>
                <a:ea typeface="宋体" panose="02010600030101010101" pitchFamily="2" charset="-122"/>
              </a:rPr>
              <a:t>Chart</a:t>
            </a:r>
            <a:r>
              <a:rPr lang="zh-CN" altLang="en-US" sz="2400" dirty="0">
                <a:latin typeface="Times New Roman" panose="02020603050405020304" pitchFamily="18" charset="0"/>
                <a:ea typeface="宋体" panose="02010600030101010101" pitchFamily="2" charset="-122"/>
              </a:rPr>
              <a:t>对象时，每</a:t>
            </a:r>
            <a:r>
              <a:rPr lang="zh-CN" altLang="en-US" sz="2400" b="1" dirty="0">
                <a:solidFill>
                  <a:srgbClr val="FF0000"/>
                </a:solidFill>
                <a:latin typeface="Times New Roman" panose="02020603050405020304" pitchFamily="18" charset="0"/>
                <a:ea typeface="宋体" panose="02010600030101010101" pitchFamily="2" charset="-122"/>
              </a:rPr>
              <a:t>更换一个</a:t>
            </a:r>
            <a:r>
              <a:rPr lang="en-US" altLang="zh-CN" sz="2400" b="1" dirty="0">
                <a:solidFill>
                  <a:srgbClr val="FF0000"/>
                </a:solidFill>
                <a:latin typeface="Times New Roman" panose="02020603050405020304" pitchFamily="18" charset="0"/>
                <a:ea typeface="宋体" panose="02010600030101010101" pitchFamily="2" charset="-122"/>
              </a:rPr>
              <a:t>Chart</a:t>
            </a:r>
            <a:r>
              <a:rPr lang="zh-CN" altLang="en-US" sz="2400" b="1" dirty="0">
                <a:solidFill>
                  <a:srgbClr val="FF0000"/>
                </a:solidFill>
                <a:latin typeface="Times New Roman" panose="02020603050405020304" pitchFamily="18" charset="0"/>
                <a:ea typeface="宋体" panose="02010600030101010101" pitchFamily="2" charset="-122"/>
              </a:rPr>
              <a:t>对象</a:t>
            </a:r>
            <a:r>
              <a:rPr lang="zh-CN" altLang="en-US" sz="2400" dirty="0">
                <a:latin typeface="Times New Roman" panose="02020603050405020304" pitchFamily="18" charset="0"/>
                <a:ea typeface="宋体" panose="02010600030101010101" pitchFamily="2" charset="-122"/>
              </a:rPr>
              <a:t>都需要</a:t>
            </a:r>
            <a:r>
              <a:rPr lang="zh-CN" altLang="en-US" sz="2400" b="1" dirty="0">
                <a:solidFill>
                  <a:srgbClr val="FF0000"/>
                </a:solidFill>
                <a:latin typeface="Times New Roman" panose="02020603050405020304" pitchFamily="18" charset="0"/>
                <a:ea typeface="宋体" panose="02010600030101010101" pitchFamily="2" charset="-122"/>
              </a:rPr>
              <a:t>修改客户端代码</a:t>
            </a:r>
            <a:r>
              <a:rPr lang="zh-CN" altLang="en-US" sz="2400" dirty="0">
                <a:latin typeface="Times New Roman" panose="02020603050405020304" pitchFamily="18" charset="0"/>
                <a:ea typeface="宋体" panose="02010600030101010101" pitchFamily="2" charset="-122"/>
              </a:rPr>
              <a:t>中静态工厂方法的参数，客户端代码将要</a:t>
            </a:r>
            <a:r>
              <a:rPr lang="zh-CN" altLang="en-US" sz="2400" b="1" dirty="0">
                <a:solidFill>
                  <a:srgbClr val="FF0000"/>
                </a:solidFill>
                <a:latin typeface="Times New Roman" panose="02020603050405020304" pitchFamily="18" charset="0"/>
                <a:ea typeface="宋体" panose="02010600030101010101" pitchFamily="2" charset="-122"/>
              </a:rPr>
              <a:t>重新编译</a:t>
            </a:r>
            <a:r>
              <a:rPr lang="zh-CN" altLang="en-US" sz="2400" dirty="0">
                <a:latin typeface="Times New Roman" panose="02020603050405020304" pitchFamily="18" charset="0"/>
                <a:ea typeface="宋体" panose="02010600030101010101" pitchFamily="2" charset="-122"/>
              </a:rPr>
              <a:t>，这对于客户端而言，</a:t>
            </a:r>
            <a:r>
              <a:rPr lang="zh-CN" altLang="en-US" sz="2400" b="1" dirty="0">
                <a:solidFill>
                  <a:srgbClr val="FF0000"/>
                </a:solidFill>
                <a:latin typeface="Times New Roman" panose="02020603050405020304" pitchFamily="18" charset="0"/>
                <a:ea typeface="宋体" panose="02010600030101010101" pitchFamily="2" charset="-122"/>
              </a:rPr>
              <a:t>违反了“开闭原则”</a:t>
            </a:r>
            <a:r>
              <a:rPr lang="zh-CN" altLang="en-US" sz="2400" dirty="0">
                <a:latin typeface="Times New Roman" panose="02020603050405020304" pitchFamily="18" charset="0"/>
                <a:ea typeface="宋体" panose="02010600030101010101" pitchFamily="2" charset="-122"/>
              </a:rPr>
              <a:t>，有没有一种方法能够在不修改客户端代码的前提下更换具体产品对象呢？</a:t>
            </a:r>
            <a:endParaRPr lang="en-US" altLang="zh-CN"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我们可以将静态工厂方法的参数存储在</a:t>
            </a:r>
            <a:r>
              <a:rPr lang="en-US" altLang="zh-CN" sz="2400" dirty="0">
                <a:latin typeface="Times New Roman" panose="02020603050405020304" pitchFamily="18" charset="0"/>
                <a:ea typeface="宋体" panose="02010600030101010101" pitchFamily="2" charset="-122"/>
              </a:rPr>
              <a:t>XML</a:t>
            </a:r>
            <a:r>
              <a:rPr lang="zh-CN" altLang="en-US" sz="2400" dirty="0">
                <a:latin typeface="Times New Roman" panose="02020603050405020304" pitchFamily="18" charset="0"/>
                <a:ea typeface="宋体" panose="02010600030101010101" pitchFamily="2" charset="-122"/>
              </a:rPr>
              <a:t>或</a:t>
            </a:r>
            <a:r>
              <a:rPr lang="en-US" altLang="zh-CN" sz="2400" dirty="0">
                <a:latin typeface="Times New Roman" panose="02020603050405020304" pitchFamily="18" charset="0"/>
                <a:ea typeface="宋体" panose="02010600030101010101" pitchFamily="2" charset="-122"/>
              </a:rPr>
              <a:t>properties</a:t>
            </a:r>
            <a:r>
              <a:rPr lang="zh-CN" altLang="en-US" sz="2400" dirty="0">
                <a:latin typeface="Times New Roman" panose="02020603050405020304" pitchFamily="18" charset="0"/>
                <a:ea typeface="宋体" panose="02010600030101010101" pitchFamily="2" charset="-122"/>
              </a:rPr>
              <a:t>格式的配置文件中</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9448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思 考</a:t>
            </a:r>
          </a:p>
        </p:txBody>
      </p:sp>
      <p:sp>
        <p:nvSpPr>
          <p:cNvPr id="6" name="文本框 5">
            <a:extLst>
              <a:ext uri="{FF2B5EF4-FFF2-40B4-BE49-F238E27FC236}">
                <a16:creationId xmlns:a16="http://schemas.microsoft.com/office/drawing/2014/main" id="{7574DED3-FD59-4472-9247-A000F41E7310}"/>
              </a:ext>
            </a:extLst>
          </p:cNvPr>
          <p:cNvSpPr txBox="1"/>
          <p:nvPr/>
        </p:nvSpPr>
        <p:spPr>
          <a:xfrm>
            <a:off x="1023257" y="2890838"/>
            <a:ext cx="10145486" cy="769441"/>
          </a:xfrm>
          <a:prstGeom prst="rect">
            <a:avLst/>
          </a:prstGeom>
          <a:noFill/>
        </p:spPr>
        <p:txBody>
          <a:bodyPr wrap="square">
            <a:spAutoFit/>
          </a:bodyPr>
          <a:lstStyle/>
          <a:p>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在简单工厂模式中增加新的具体产品时</a:t>
            </a:r>
            <a:r>
              <a:rPr lang="zh-CN" altLang="en-US"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是否符合“开闭原则”</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？如果不符合，原有系统需作出哪些修改？</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0529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简单工厂模式的简化</a:t>
            </a:r>
          </a:p>
        </p:txBody>
      </p:sp>
      <p:pic>
        <p:nvPicPr>
          <p:cNvPr id="4" name="图片 3">
            <a:extLst>
              <a:ext uri="{FF2B5EF4-FFF2-40B4-BE49-F238E27FC236}">
                <a16:creationId xmlns:a16="http://schemas.microsoft.com/office/drawing/2014/main" id="{04910B4D-F733-4D2C-9667-E08B4F05CC7C}"/>
              </a:ext>
            </a:extLst>
          </p:cNvPr>
          <p:cNvPicPr>
            <a:picLocks noChangeAspect="1"/>
          </p:cNvPicPr>
          <p:nvPr/>
        </p:nvPicPr>
        <p:blipFill>
          <a:blip r:embed="rId2"/>
          <a:stretch>
            <a:fillRect/>
          </a:stretch>
        </p:blipFill>
        <p:spPr>
          <a:xfrm>
            <a:off x="3542718" y="2174810"/>
            <a:ext cx="5291039" cy="2676006"/>
          </a:xfrm>
          <a:prstGeom prst="rect">
            <a:avLst/>
          </a:prstGeom>
        </p:spPr>
      </p:pic>
      <p:sp>
        <p:nvSpPr>
          <p:cNvPr id="8" name="文本框 7">
            <a:extLst>
              <a:ext uri="{FF2B5EF4-FFF2-40B4-BE49-F238E27FC236}">
                <a16:creationId xmlns:a16="http://schemas.microsoft.com/office/drawing/2014/main" id="{8C92FCC7-76A0-45DC-90E6-EC7E193D6321}"/>
              </a:ext>
            </a:extLst>
          </p:cNvPr>
          <p:cNvSpPr txBox="1"/>
          <p:nvPr/>
        </p:nvSpPr>
        <p:spPr>
          <a:xfrm>
            <a:off x="3259590" y="5334938"/>
            <a:ext cx="6366103" cy="1015663"/>
          </a:xfrm>
          <a:prstGeom prst="rect">
            <a:avLst/>
          </a:prstGeom>
          <a:noFill/>
        </p:spPr>
        <p:txBody>
          <a:bodyPr wrap="square">
            <a:spAutoFit/>
          </a:bodyPr>
          <a:lstStyle/>
          <a:p>
            <a:r>
              <a:rPr lang="zh-CN" altLang="en-US" sz="2000" dirty="0">
                <a:latin typeface="Times New Roman" panose="02020603050405020304" pitchFamily="18" charset="0"/>
                <a:ea typeface="宋体" panose="02010600030101010101" pitchFamily="2" charset="-122"/>
              </a:rPr>
              <a:t>        有时候，为了简化简单工厂模式，我们可以将抽象产品类和工厂类合并，将静态工厂方法移 至抽象产品类中。</a:t>
            </a:r>
          </a:p>
        </p:txBody>
      </p:sp>
    </p:spTree>
    <p:extLst>
      <p:ext uri="{BB962C8B-B14F-4D97-AF65-F5344CB8AC3E}">
        <p14:creationId xmlns:p14="http://schemas.microsoft.com/office/powerpoint/2010/main" val="18625216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18524</TotalTime>
  <Words>1593</Words>
  <Application>Microsoft Office PowerPoint</Application>
  <PresentationFormat>宽屏</PresentationFormat>
  <Paragraphs>83</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宋体</vt:lpstr>
      <vt:lpstr>Arial</vt:lpstr>
      <vt:lpstr>Times New Roman</vt:lpstr>
      <vt:lpstr>Wingdings</vt:lpstr>
      <vt:lpstr>Office 主题​​</vt:lpstr>
      <vt:lpstr>工厂模式</vt:lpstr>
      <vt:lpstr>目录</vt:lpstr>
      <vt:lpstr> 图表库的设计</vt:lpstr>
      <vt:lpstr> 图表库设计缺陷</vt:lpstr>
      <vt:lpstr>简单工厂模式</vt:lpstr>
      <vt:lpstr>图标库的重构</vt:lpstr>
      <vt:lpstr>方案的改进</vt:lpstr>
      <vt:lpstr>思 考</vt:lpstr>
      <vt:lpstr>简单工厂模式的简化</vt:lpstr>
      <vt:lpstr>优 点</vt:lpstr>
      <vt:lpstr>不 足</vt:lpstr>
      <vt:lpstr>适用场景</vt:lpstr>
      <vt:lpstr>工厂方法模式的产生</vt:lpstr>
      <vt:lpstr>日志记录器的设计</vt:lpstr>
      <vt:lpstr>设计缺陷</vt:lpstr>
      <vt:lpstr>工厂方法模式概述</vt:lpstr>
      <vt:lpstr>日志记录器完整解决方案</vt:lpstr>
      <vt:lpstr>反射与配置文件</vt:lpstr>
      <vt:lpstr>重载的工厂方法</vt:lpstr>
      <vt:lpstr>界面皮肤库的设计</vt:lpstr>
      <vt:lpstr>PowerPoint 演示文稿</vt:lpstr>
      <vt:lpstr>产品等级结构与产品族</vt:lpstr>
      <vt:lpstr>抽象工厂模式概述</vt:lpstr>
      <vt:lpstr>重构界面皮肤库</vt:lpstr>
      <vt:lpstr>重构界面皮肤库</vt:lpstr>
      <vt:lpstr>练 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C语言基础巩固</dc:title>
  <dc:creator>Administrator</dc:creator>
  <cp:lastModifiedBy>875917582@qq.com</cp:lastModifiedBy>
  <cp:revision>545</cp:revision>
  <dcterms:created xsi:type="dcterms:W3CDTF">2021-06-05T10:13:46Z</dcterms:created>
  <dcterms:modified xsi:type="dcterms:W3CDTF">2021-09-14T06:04:17Z</dcterms:modified>
</cp:coreProperties>
</file>