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5" r:id="rId3"/>
    <p:sldId id="339" r:id="rId4"/>
    <p:sldId id="351" r:id="rId5"/>
    <p:sldId id="318" r:id="rId6"/>
    <p:sldId id="327" r:id="rId7"/>
    <p:sldId id="340" r:id="rId8"/>
    <p:sldId id="352" r:id="rId9"/>
    <p:sldId id="353" r:id="rId10"/>
    <p:sldId id="354" r:id="rId11"/>
    <p:sldId id="35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75917582@qq.com" initials="8" lastIdx="1" clrIdx="0">
    <p:extLst>
      <p:ext uri="{19B8F6BF-5375-455C-9EA6-DF929625EA0E}">
        <p15:presenceInfo xmlns:p15="http://schemas.microsoft.com/office/powerpoint/2012/main" userId="14106f70277760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66" d="100"/>
          <a:sy n="66" d="100"/>
        </p:scale>
        <p:origin x="3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FF55F-CB6D-4418-B002-97D853C621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0CF530-6482-4C38-861A-929BAC1110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9A37CC-2F55-4621-BACB-2C84D224B26B}"/>
              </a:ext>
            </a:extLst>
          </p:cNvPr>
          <p:cNvSpPr>
            <a:spLocks noGrp="1"/>
          </p:cNvSpPr>
          <p:nvPr>
            <p:ph type="dt" sz="half" idx="10"/>
          </p:nvPr>
        </p:nvSpPr>
        <p:spPr/>
        <p:txBody>
          <a:bodyPr/>
          <a:lstStyle/>
          <a:p>
            <a:fld id="{0797A710-14D0-4F2A-AB2D-742C033AB9C3}"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FE3E98A5-366E-433B-A52E-03560D6FF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325510-475F-457F-BBF5-7A1F8A400E76}"/>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6231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6358E-47A6-4137-9383-83AB7D268E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2837BC-B67C-49ED-ABBF-81F8E8AD9B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6DF45-7069-446B-B664-278A0CDDE239}"/>
              </a:ext>
            </a:extLst>
          </p:cNvPr>
          <p:cNvSpPr>
            <a:spLocks noGrp="1"/>
          </p:cNvSpPr>
          <p:nvPr>
            <p:ph type="dt" sz="half" idx="10"/>
          </p:nvPr>
        </p:nvSpPr>
        <p:spPr/>
        <p:txBody>
          <a:bodyPr/>
          <a:lstStyle/>
          <a:p>
            <a:fld id="{0797A710-14D0-4F2A-AB2D-742C033AB9C3}"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3A125BC7-53FE-4874-AF0C-7F9B54D123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6C911D-479D-43ED-8650-39F66008CDF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61601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9A43D1-72CA-4E72-892A-1BC7F3F603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76A69F-9B7C-4835-BF62-6B8C983C98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3AEE57-578C-45A9-B57B-AE0234351997}"/>
              </a:ext>
            </a:extLst>
          </p:cNvPr>
          <p:cNvSpPr>
            <a:spLocks noGrp="1"/>
          </p:cNvSpPr>
          <p:nvPr>
            <p:ph type="dt" sz="half" idx="10"/>
          </p:nvPr>
        </p:nvSpPr>
        <p:spPr/>
        <p:txBody>
          <a:bodyPr/>
          <a:lstStyle/>
          <a:p>
            <a:fld id="{0797A710-14D0-4F2A-AB2D-742C033AB9C3}"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E63012C8-A3EA-4179-9502-7DE15CA36F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A60E30-2654-49DA-9024-FB186989B8F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45001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846F-AB8A-4837-8DA4-1378FE9D98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435FF2-6598-4A82-8876-79CD14A689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1EB32C-0A84-42AC-AE41-9EA1B569A569}"/>
              </a:ext>
            </a:extLst>
          </p:cNvPr>
          <p:cNvSpPr>
            <a:spLocks noGrp="1"/>
          </p:cNvSpPr>
          <p:nvPr>
            <p:ph type="dt" sz="half" idx="10"/>
          </p:nvPr>
        </p:nvSpPr>
        <p:spPr/>
        <p:txBody>
          <a:bodyPr/>
          <a:lstStyle/>
          <a:p>
            <a:fld id="{0797A710-14D0-4F2A-AB2D-742C033AB9C3}"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5FCB21DC-F3FA-46BA-9104-ACCEC24F09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2E86C0-19AF-43BB-B635-6C7216BAE4F5}"/>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406322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B3688-71FB-46DB-922C-7078503A68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08E1A56-EBD9-4DF7-8601-2FE4F2112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26E572-B7AB-402E-81BF-BADFC347E1FD}"/>
              </a:ext>
            </a:extLst>
          </p:cNvPr>
          <p:cNvSpPr>
            <a:spLocks noGrp="1"/>
          </p:cNvSpPr>
          <p:nvPr>
            <p:ph type="dt" sz="half" idx="10"/>
          </p:nvPr>
        </p:nvSpPr>
        <p:spPr/>
        <p:txBody>
          <a:bodyPr/>
          <a:lstStyle/>
          <a:p>
            <a:fld id="{0797A710-14D0-4F2A-AB2D-742C033AB9C3}"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07375419-EA4B-4B0A-8A44-D17177300A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AC09B0-B1EF-40AF-B1CC-B6C7160D9AFB}"/>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79524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0C74A-7061-4170-A887-D973CD1E4F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CF699D-7DED-44C9-83B9-C1BCFE7F1D0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0ECDB99-4672-4FD1-9DD9-BD255F6D8D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1A0611A-6D44-4245-B604-DB014D59B688}"/>
              </a:ext>
            </a:extLst>
          </p:cNvPr>
          <p:cNvSpPr>
            <a:spLocks noGrp="1"/>
          </p:cNvSpPr>
          <p:nvPr>
            <p:ph type="dt" sz="half" idx="10"/>
          </p:nvPr>
        </p:nvSpPr>
        <p:spPr/>
        <p:txBody>
          <a:bodyPr/>
          <a:lstStyle/>
          <a:p>
            <a:fld id="{0797A710-14D0-4F2A-AB2D-742C033AB9C3}"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D5970DDA-D86B-4F61-A546-A6DA5A705C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DEDD4C-DBDF-43AE-BF60-C8DAA9DAEB3B}"/>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33011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E7BAF-CF72-490F-9A6A-6DEC058FD0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B0CB1D-9A0B-45E5-9217-FF627F3D7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6791E4-C998-4FAB-A206-E0DC3B9F73E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B90BDE-E063-450F-B573-BBC468729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DC9F01A-8674-46D7-9CE7-CF6B219904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4E29B35-5BEC-4534-AF94-E2B5C2343B1B}"/>
              </a:ext>
            </a:extLst>
          </p:cNvPr>
          <p:cNvSpPr>
            <a:spLocks noGrp="1"/>
          </p:cNvSpPr>
          <p:nvPr>
            <p:ph type="dt" sz="half" idx="10"/>
          </p:nvPr>
        </p:nvSpPr>
        <p:spPr/>
        <p:txBody>
          <a:bodyPr/>
          <a:lstStyle/>
          <a:p>
            <a:fld id="{0797A710-14D0-4F2A-AB2D-742C033AB9C3}" type="datetimeFigureOut">
              <a:rPr lang="zh-CN" altLang="en-US" smtClean="0"/>
              <a:t>2021/11/9</a:t>
            </a:fld>
            <a:endParaRPr lang="zh-CN" altLang="en-US"/>
          </a:p>
        </p:txBody>
      </p:sp>
      <p:sp>
        <p:nvSpPr>
          <p:cNvPr id="8" name="页脚占位符 7">
            <a:extLst>
              <a:ext uri="{FF2B5EF4-FFF2-40B4-BE49-F238E27FC236}">
                <a16:creationId xmlns:a16="http://schemas.microsoft.com/office/drawing/2014/main" id="{1A550817-4C63-41AD-9BDE-92DE90ED49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68AE09C-CD88-44EB-8544-65C53F60A496}"/>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85099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F6DA6-425C-43FE-A590-EC3BDD2D29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053B8B-0126-4F81-869E-EA98782B1FA7}"/>
              </a:ext>
            </a:extLst>
          </p:cNvPr>
          <p:cNvSpPr>
            <a:spLocks noGrp="1"/>
          </p:cNvSpPr>
          <p:nvPr>
            <p:ph type="dt" sz="half" idx="10"/>
          </p:nvPr>
        </p:nvSpPr>
        <p:spPr/>
        <p:txBody>
          <a:bodyPr/>
          <a:lstStyle/>
          <a:p>
            <a:fld id="{0797A710-14D0-4F2A-AB2D-742C033AB9C3}" type="datetimeFigureOut">
              <a:rPr lang="zh-CN" altLang="en-US" smtClean="0"/>
              <a:t>2021/11/9</a:t>
            </a:fld>
            <a:endParaRPr lang="zh-CN" altLang="en-US"/>
          </a:p>
        </p:txBody>
      </p:sp>
      <p:sp>
        <p:nvSpPr>
          <p:cNvPr id="4" name="页脚占位符 3">
            <a:extLst>
              <a:ext uri="{FF2B5EF4-FFF2-40B4-BE49-F238E27FC236}">
                <a16:creationId xmlns:a16="http://schemas.microsoft.com/office/drawing/2014/main" id="{1014251C-5F6B-4BC4-A2EC-31624EFAD7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9A5959-8225-4C2E-AF26-542E65BD6200}"/>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7934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ADA36C-27B3-464E-8203-9AD65F6AF014}"/>
              </a:ext>
            </a:extLst>
          </p:cNvPr>
          <p:cNvSpPr>
            <a:spLocks noGrp="1"/>
          </p:cNvSpPr>
          <p:nvPr>
            <p:ph type="dt" sz="half" idx="10"/>
          </p:nvPr>
        </p:nvSpPr>
        <p:spPr/>
        <p:txBody>
          <a:bodyPr/>
          <a:lstStyle/>
          <a:p>
            <a:fld id="{0797A710-14D0-4F2A-AB2D-742C033AB9C3}" type="datetimeFigureOut">
              <a:rPr lang="zh-CN" altLang="en-US" smtClean="0"/>
              <a:t>2021/11/9</a:t>
            </a:fld>
            <a:endParaRPr lang="zh-CN" altLang="en-US"/>
          </a:p>
        </p:txBody>
      </p:sp>
      <p:sp>
        <p:nvSpPr>
          <p:cNvPr id="3" name="页脚占位符 2">
            <a:extLst>
              <a:ext uri="{FF2B5EF4-FFF2-40B4-BE49-F238E27FC236}">
                <a16:creationId xmlns:a16="http://schemas.microsoft.com/office/drawing/2014/main" id="{CFF6F4EB-2851-4CBB-A4DB-434AD4F25C8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E975A0-0E17-466A-9304-FD0C61C9F1BA}"/>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76389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FCE20-ABD4-45F8-BE6B-6F26C14B14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9183A5-FB11-451A-B16C-B8A8B5DEE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2BD6419-A4A5-4C65-920E-EE80B65D5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C9B965-D7C2-4F39-BA12-BB0D50E45417}"/>
              </a:ext>
            </a:extLst>
          </p:cNvPr>
          <p:cNvSpPr>
            <a:spLocks noGrp="1"/>
          </p:cNvSpPr>
          <p:nvPr>
            <p:ph type="dt" sz="half" idx="10"/>
          </p:nvPr>
        </p:nvSpPr>
        <p:spPr/>
        <p:txBody>
          <a:bodyPr/>
          <a:lstStyle/>
          <a:p>
            <a:fld id="{0797A710-14D0-4F2A-AB2D-742C033AB9C3}"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85A7DDB3-760F-4E7A-8A76-48B672258C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70C05D-A66B-4FC2-B10F-1EC29AABE46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27135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F5EC6-1231-4B6C-B25D-444D446684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2CC632-02FC-493D-92E1-11ED9E933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137AEB-6CCF-4F5E-BA9F-D02EA1B00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F8CB51-C1F5-4696-B2BF-FFD1643B2DDE}"/>
              </a:ext>
            </a:extLst>
          </p:cNvPr>
          <p:cNvSpPr>
            <a:spLocks noGrp="1"/>
          </p:cNvSpPr>
          <p:nvPr>
            <p:ph type="dt" sz="half" idx="10"/>
          </p:nvPr>
        </p:nvSpPr>
        <p:spPr/>
        <p:txBody>
          <a:bodyPr/>
          <a:lstStyle/>
          <a:p>
            <a:fld id="{0797A710-14D0-4F2A-AB2D-742C033AB9C3}"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29CCE6A4-ADB1-4AF6-B821-12B7288D40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44797A-9801-47A1-9828-B14D163A16BE}"/>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05656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16C6B9-DA8A-43A3-B403-6F97C259C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3E5B09-8947-468C-B0A9-509EF2CB5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92CA7D-2836-4453-9AB5-FAF8792EA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7A710-14D0-4F2A-AB2D-742C033AB9C3}"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44744C1B-62D7-4813-9B8A-208EA99BC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6F8E7CD-5897-4639-811A-94E103E39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408953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3F826-2715-40DE-A7F2-B24A5A562605}"/>
              </a:ext>
            </a:extLst>
          </p:cNvPr>
          <p:cNvSpPr>
            <a:spLocks noGrp="1"/>
          </p:cNvSpPr>
          <p:nvPr>
            <p:ph type="ctrTitle"/>
          </p:nvPr>
        </p:nvSpPr>
        <p:spPr>
          <a:xfrm>
            <a:off x="1466850" y="1616528"/>
            <a:ext cx="9144000" cy="2387600"/>
          </a:xfrm>
        </p:spPr>
        <p:txBody>
          <a:bodyPr vert="horz" lIns="91440" tIns="45720" rIns="91440" bIns="45720" rtlCol="0" anchor="ctr">
            <a:normAutofit/>
          </a:bodyPr>
          <a:lstStyle/>
          <a:p>
            <a:r>
              <a:rPr lang="zh-CN" altLang="en-US" b="1" dirty="0">
                <a:latin typeface="微软雅黑" panose="020B0503020204020204" pitchFamily="34" charset="-122"/>
                <a:ea typeface="微软雅黑" panose="020B0503020204020204" pitchFamily="34" charset="-122"/>
              </a:rPr>
              <a:t>外观模式</a:t>
            </a:r>
          </a:p>
        </p:txBody>
      </p:sp>
      <p:sp>
        <p:nvSpPr>
          <p:cNvPr id="3" name="副标题 2">
            <a:extLst>
              <a:ext uri="{FF2B5EF4-FFF2-40B4-BE49-F238E27FC236}">
                <a16:creationId xmlns:a16="http://schemas.microsoft.com/office/drawing/2014/main" id="{D1FD943C-7AE9-4E4F-9F10-AF8CA94073AC}"/>
              </a:ext>
            </a:extLst>
          </p:cNvPr>
          <p:cNvSpPr>
            <a:spLocks noGrp="1"/>
          </p:cNvSpPr>
          <p:nvPr>
            <p:ph type="subTitle" idx="1"/>
          </p:nvPr>
        </p:nvSpPr>
        <p:spPr>
          <a:xfrm>
            <a:off x="1466850" y="3716339"/>
            <a:ext cx="9144000" cy="1655762"/>
          </a:xfrm>
        </p:spPr>
        <p:txBody>
          <a:bodyPr>
            <a:normAutofit/>
          </a:bodyPr>
          <a:lstStyle/>
          <a:p>
            <a:r>
              <a:rPr lang="zh-CN" altLang="en-US" sz="2800" b="1" dirty="0">
                <a:latin typeface="微软雅黑" panose="020B0503020204020204" pitchFamily="34" charset="-122"/>
                <a:ea typeface="微软雅黑" panose="020B0503020204020204" pitchFamily="34" charset="-122"/>
              </a:rPr>
              <a:t>万德超</a:t>
            </a:r>
          </a:p>
        </p:txBody>
      </p:sp>
    </p:spTree>
    <p:extLst>
      <p:ext uri="{BB962C8B-B14F-4D97-AF65-F5344CB8AC3E}">
        <p14:creationId xmlns:p14="http://schemas.microsoft.com/office/powerpoint/2010/main" val="204680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838199" y="0"/>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智能家电控制</a:t>
            </a:r>
          </a:p>
        </p:txBody>
      </p:sp>
      <p:pic>
        <p:nvPicPr>
          <p:cNvPr id="4" name="图片 3">
            <a:extLst>
              <a:ext uri="{FF2B5EF4-FFF2-40B4-BE49-F238E27FC236}">
                <a16:creationId xmlns:a16="http://schemas.microsoft.com/office/drawing/2014/main" id="{B1A43D10-75D4-4B20-AEEB-68299C5F0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47" y="1325563"/>
            <a:ext cx="10421904" cy="507364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925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使用场景</a:t>
            </a:r>
          </a:p>
        </p:txBody>
      </p:sp>
      <p:sp>
        <p:nvSpPr>
          <p:cNvPr id="4" name="文本框 3">
            <a:extLst>
              <a:ext uri="{FF2B5EF4-FFF2-40B4-BE49-F238E27FC236}">
                <a16:creationId xmlns:a16="http://schemas.microsoft.com/office/drawing/2014/main" id="{605F86DF-BA8D-4E8A-9426-568A1F540009}"/>
              </a:ext>
            </a:extLst>
          </p:cNvPr>
          <p:cNvSpPr txBox="1"/>
          <p:nvPr/>
        </p:nvSpPr>
        <p:spPr>
          <a:xfrm>
            <a:off x="615950" y="2194653"/>
            <a:ext cx="10960100" cy="3351046"/>
          </a:xfrm>
          <a:prstGeom prst="rect">
            <a:avLst/>
          </a:prstGeom>
          <a:noFill/>
        </p:spPr>
        <p:txBody>
          <a:bodyPr wrap="square">
            <a:spAutoFit/>
          </a:bodyPr>
          <a:lstStyle/>
          <a:p>
            <a:pPr marL="342900">
              <a:lnSpc>
                <a:spcPct val="150000"/>
              </a:lnSpc>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对分层结构系统构建时，使用外观模式定义子系统中每层的入口点可以简化子系统之间的依赖关系。</a:t>
            </a:r>
            <a:endParaRPr lang="en-US" altLang="zh-CN" sz="2400" dirty="0">
              <a:latin typeface="微软雅黑" panose="020B0503020204020204" pitchFamily="34" charset="-122"/>
              <a:ea typeface="微软雅黑" panose="020B0503020204020204" pitchFamily="34" charset="-122"/>
            </a:endParaRPr>
          </a:p>
          <a:p>
            <a:pPr marL="342900">
              <a:lnSpc>
                <a:spcPct val="150000"/>
              </a:lnSpc>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当一个复杂系统的子系统很多时，外观模式可以为系统设计一个简单的接口供外界访问。</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a:lnSpc>
                <a:spcPct val="150000"/>
              </a:lnSpc>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当客户端与多个子系统之间存在很大的联系时，引入外观模式可将它们分离，从而提高子系统的独立性和可移植性。</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256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E1F175C9-5168-44EC-8A09-2C1BF51B32B2}"/>
              </a:ext>
            </a:extLst>
          </p:cNvPr>
          <p:cNvSpPr/>
          <p:nvPr/>
        </p:nvSpPr>
        <p:spPr>
          <a:xfrm>
            <a:off x="6512378" y="2180545"/>
            <a:ext cx="5290458" cy="4130448"/>
          </a:xfrm>
          <a:prstGeom prst="roundRect">
            <a:avLst/>
          </a:prstGeom>
          <a:solidFill>
            <a:schemeClr val="bg1"/>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B73BB254-9FE1-41A8-9CC8-7680A18A38E9}"/>
              </a:ext>
            </a:extLst>
          </p:cNvPr>
          <p:cNvSpPr/>
          <p:nvPr/>
        </p:nvSpPr>
        <p:spPr>
          <a:xfrm>
            <a:off x="498021" y="2180545"/>
            <a:ext cx="5290458" cy="4130448"/>
          </a:xfrm>
          <a:prstGeom prst="roundRect">
            <a:avLst/>
          </a:prstGeom>
          <a:solidFill>
            <a:schemeClr val="bg1"/>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自己泡茶和去茶馆喝茶的区别</a:t>
            </a:r>
          </a:p>
        </p:txBody>
      </p:sp>
      <p:pic>
        <p:nvPicPr>
          <p:cNvPr id="5" name="图片 4">
            <a:extLst>
              <a:ext uri="{FF2B5EF4-FFF2-40B4-BE49-F238E27FC236}">
                <a16:creationId xmlns:a16="http://schemas.microsoft.com/office/drawing/2014/main" id="{7CAAC322-ED92-46E5-9AB5-D8383D36519C}"/>
              </a:ext>
            </a:extLst>
          </p:cNvPr>
          <p:cNvPicPr>
            <a:picLocks noChangeAspect="1"/>
          </p:cNvPicPr>
          <p:nvPr/>
        </p:nvPicPr>
        <p:blipFill>
          <a:blip r:embed="rId2"/>
          <a:stretch>
            <a:fillRect/>
          </a:stretch>
        </p:blipFill>
        <p:spPr>
          <a:xfrm>
            <a:off x="1101620" y="3600483"/>
            <a:ext cx="4083260" cy="2444876"/>
          </a:xfrm>
          <a:prstGeom prst="rect">
            <a:avLst/>
          </a:prstGeom>
        </p:spPr>
      </p:pic>
      <p:pic>
        <p:nvPicPr>
          <p:cNvPr id="8" name="图片 7">
            <a:extLst>
              <a:ext uri="{FF2B5EF4-FFF2-40B4-BE49-F238E27FC236}">
                <a16:creationId xmlns:a16="http://schemas.microsoft.com/office/drawing/2014/main" id="{7DA9B53E-02F8-4956-90EB-4D450BEDA89F}"/>
              </a:ext>
            </a:extLst>
          </p:cNvPr>
          <p:cNvPicPr>
            <a:picLocks noChangeAspect="1"/>
          </p:cNvPicPr>
          <p:nvPr/>
        </p:nvPicPr>
        <p:blipFill>
          <a:blip r:embed="rId3"/>
          <a:stretch>
            <a:fillRect/>
          </a:stretch>
        </p:blipFill>
        <p:spPr>
          <a:xfrm>
            <a:off x="7112802" y="3098155"/>
            <a:ext cx="4089610" cy="2997354"/>
          </a:xfrm>
          <a:prstGeom prst="rect">
            <a:avLst/>
          </a:prstGeom>
        </p:spPr>
      </p:pic>
      <p:sp>
        <p:nvSpPr>
          <p:cNvPr id="12" name="文本框 11">
            <a:extLst>
              <a:ext uri="{FF2B5EF4-FFF2-40B4-BE49-F238E27FC236}">
                <a16:creationId xmlns:a16="http://schemas.microsoft.com/office/drawing/2014/main" id="{D1EB3E88-A2A3-4402-BC13-2B38AC65BF2C}"/>
              </a:ext>
            </a:extLst>
          </p:cNvPr>
          <p:cNvSpPr txBox="1"/>
          <p:nvPr/>
        </p:nvSpPr>
        <p:spPr>
          <a:xfrm>
            <a:off x="2300967" y="2393062"/>
            <a:ext cx="1684565" cy="662554"/>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自己泡茶</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FB4E65DC-8EC0-4F73-B3E8-CD537EA2730B}"/>
              </a:ext>
            </a:extLst>
          </p:cNvPr>
          <p:cNvSpPr txBox="1"/>
          <p:nvPr/>
        </p:nvSpPr>
        <p:spPr>
          <a:xfrm>
            <a:off x="8315324" y="2324006"/>
            <a:ext cx="1684565" cy="662554"/>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茶馆喝茶</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439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外观模式概述</a:t>
            </a:r>
          </a:p>
        </p:txBody>
      </p:sp>
      <p:sp>
        <p:nvSpPr>
          <p:cNvPr id="19" name="箭头: 右 18">
            <a:extLst>
              <a:ext uri="{FF2B5EF4-FFF2-40B4-BE49-F238E27FC236}">
                <a16:creationId xmlns:a16="http://schemas.microsoft.com/office/drawing/2014/main" id="{ACC4E4F4-8953-4FA2-8049-4607933B7D50}"/>
              </a:ext>
            </a:extLst>
          </p:cNvPr>
          <p:cNvSpPr/>
          <p:nvPr/>
        </p:nvSpPr>
        <p:spPr>
          <a:xfrm>
            <a:off x="5451709" y="4137668"/>
            <a:ext cx="1247139" cy="416378"/>
          </a:xfrm>
          <a:prstGeom prst="rightArrow">
            <a:avLst/>
          </a:prstGeom>
          <a:ln w="5715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9E9DFBAE-47A0-4376-A906-C5C7E142C262}"/>
              </a:ext>
            </a:extLst>
          </p:cNvPr>
          <p:cNvPicPr>
            <a:picLocks noChangeAspect="1"/>
          </p:cNvPicPr>
          <p:nvPr/>
        </p:nvPicPr>
        <p:blipFill>
          <a:blip r:embed="rId2"/>
          <a:stretch>
            <a:fillRect/>
          </a:stretch>
        </p:blipFill>
        <p:spPr>
          <a:xfrm>
            <a:off x="838200" y="2412794"/>
            <a:ext cx="4002769" cy="4048084"/>
          </a:xfrm>
          <a:prstGeom prst="rect">
            <a:avLst/>
          </a:prstGeom>
          <a:effectLst>
            <a:outerShdw blurRad="63500" sx="102000" sy="102000" algn="ctr" rotWithShape="0">
              <a:prstClr val="black">
                <a:alpha val="40000"/>
              </a:prstClr>
            </a:outerShdw>
          </a:effectLst>
        </p:spPr>
      </p:pic>
      <p:pic>
        <p:nvPicPr>
          <p:cNvPr id="4" name="图片 3">
            <a:extLst>
              <a:ext uri="{FF2B5EF4-FFF2-40B4-BE49-F238E27FC236}">
                <a16:creationId xmlns:a16="http://schemas.microsoft.com/office/drawing/2014/main" id="{115B12F2-2CD0-4E69-839F-354A3F3E8310}"/>
              </a:ext>
            </a:extLst>
          </p:cNvPr>
          <p:cNvPicPr>
            <a:picLocks noChangeAspect="1"/>
          </p:cNvPicPr>
          <p:nvPr/>
        </p:nvPicPr>
        <p:blipFill>
          <a:blip r:embed="rId3"/>
          <a:stretch>
            <a:fillRect/>
          </a:stretch>
        </p:blipFill>
        <p:spPr>
          <a:xfrm>
            <a:off x="7293881" y="2412794"/>
            <a:ext cx="4002769" cy="4048867"/>
          </a:xfrm>
          <a:prstGeom prst="rect">
            <a:avLst/>
          </a:prstGeom>
          <a:effectLst>
            <a:outerShdw blurRad="63500" sx="102000" sy="102000" algn="ctr" rotWithShape="0">
              <a:prstClr val="black">
                <a:alpha val="40000"/>
              </a:prstClr>
            </a:outerShdw>
          </a:effectLst>
        </p:spPr>
      </p:pic>
      <p:sp>
        <p:nvSpPr>
          <p:cNvPr id="5" name="矩形 4">
            <a:extLst>
              <a:ext uri="{FF2B5EF4-FFF2-40B4-BE49-F238E27FC236}">
                <a16:creationId xmlns:a16="http://schemas.microsoft.com/office/drawing/2014/main" id="{E77BC749-BD1A-475A-B1C8-3693CF39BA4A}"/>
              </a:ext>
            </a:extLst>
          </p:cNvPr>
          <p:cNvSpPr/>
          <p:nvPr/>
        </p:nvSpPr>
        <p:spPr>
          <a:xfrm>
            <a:off x="838200" y="2412794"/>
            <a:ext cx="4002769" cy="1371600"/>
          </a:xfrm>
          <a:prstGeom prst="rect">
            <a:avLst/>
          </a:prstGeom>
          <a:solidFill>
            <a:schemeClr val="bg1">
              <a:alpha val="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8605DC0-4E66-43A0-92B8-0678B41BB4D3}"/>
              </a:ext>
            </a:extLst>
          </p:cNvPr>
          <p:cNvSpPr txBox="1"/>
          <p:nvPr/>
        </p:nvSpPr>
        <p:spPr>
          <a:xfrm>
            <a:off x="3408315" y="2412794"/>
            <a:ext cx="1340304" cy="662554"/>
          </a:xfrm>
          <a:prstGeom prst="rect">
            <a:avLst/>
          </a:prstGeom>
          <a:noFill/>
        </p:spPr>
        <p:txBody>
          <a:bodyPr wrap="square">
            <a:spAutoFit/>
          </a:bodyPr>
          <a:lstStyle/>
          <a:p>
            <a:pPr>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Client</a:t>
            </a:r>
          </a:p>
        </p:txBody>
      </p:sp>
      <p:sp>
        <p:nvSpPr>
          <p:cNvPr id="14" name="矩形 13">
            <a:extLst>
              <a:ext uri="{FF2B5EF4-FFF2-40B4-BE49-F238E27FC236}">
                <a16:creationId xmlns:a16="http://schemas.microsoft.com/office/drawing/2014/main" id="{BD700176-1ACD-4F58-9549-A8287088307D}"/>
              </a:ext>
            </a:extLst>
          </p:cNvPr>
          <p:cNvSpPr/>
          <p:nvPr/>
        </p:nvSpPr>
        <p:spPr>
          <a:xfrm>
            <a:off x="7293881" y="3983229"/>
            <a:ext cx="4002769" cy="2509646"/>
          </a:xfrm>
          <a:prstGeom prst="rect">
            <a:avLst/>
          </a:prstGeom>
          <a:solidFill>
            <a:schemeClr val="bg1">
              <a:alpha val="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1758AA0C-92BF-4065-A1DB-992DF30C3B4B}"/>
              </a:ext>
            </a:extLst>
          </p:cNvPr>
          <p:cNvSpPr txBox="1"/>
          <p:nvPr/>
        </p:nvSpPr>
        <p:spPr>
          <a:xfrm>
            <a:off x="7278174" y="5745658"/>
            <a:ext cx="2379044" cy="662554"/>
          </a:xfrm>
          <a:prstGeom prst="rect">
            <a:avLst/>
          </a:prstGeom>
          <a:noFill/>
        </p:spPr>
        <p:txBody>
          <a:bodyPr wrap="square">
            <a:spAutoFit/>
          </a:bodyPr>
          <a:lstStyle/>
          <a:p>
            <a:pPr>
              <a:lnSpc>
                <a:spcPct val="150000"/>
              </a:lnSpc>
            </a:pPr>
            <a:r>
              <a:rPr lang="en-US" altLang="zh-CN" sz="28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Subsystem</a:t>
            </a:r>
          </a:p>
        </p:txBody>
      </p:sp>
    </p:spTree>
    <p:extLst>
      <p:ext uri="{BB962C8B-B14F-4D97-AF65-F5344CB8AC3E}">
        <p14:creationId xmlns:p14="http://schemas.microsoft.com/office/powerpoint/2010/main" val="30754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 grpId="0" animBg="1"/>
      <p:bldP spid="12" grpId="0"/>
      <p:bldP spid="14"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外观模式定义</a:t>
            </a:r>
          </a:p>
        </p:txBody>
      </p:sp>
      <p:sp>
        <p:nvSpPr>
          <p:cNvPr id="13" name="文本框 12">
            <a:extLst>
              <a:ext uri="{FF2B5EF4-FFF2-40B4-BE49-F238E27FC236}">
                <a16:creationId xmlns:a16="http://schemas.microsoft.com/office/drawing/2014/main" id="{FB4E65DC-8EC0-4F73-B3E8-CD537EA2730B}"/>
              </a:ext>
            </a:extLst>
          </p:cNvPr>
          <p:cNvSpPr txBox="1"/>
          <p:nvPr/>
        </p:nvSpPr>
        <p:spPr>
          <a:xfrm>
            <a:off x="938807" y="3026890"/>
            <a:ext cx="10756231" cy="1955215"/>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外观模式：</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为子系统中的一组接口提供一个</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统一的入口</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。外观模式  定义了一个高层接口，这个接口使得这一子系统更加容易使用。</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外观模式又称为门面模式。</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9734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C4A461B-CDDE-410D-8EF7-E67C5E3E10AB}"/>
              </a:ext>
            </a:extLst>
          </p:cNvPr>
          <p:cNvPicPr>
            <a:picLocks noChangeAspect="1"/>
          </p:cNvPicPr>
          <p:nvPr/>
        </p:nvPicPr>
        <p:blipFill>
          <a:blip r:embed="rId2"/>
          <a:stretch>
            <a:fillRect/>
          </a:stretch>
        </p:blipFill>
        <p:spPr>
          <a:xfrm>
            <a:off x="3926828" y="2103088"/>
            <a:ext cx="4338344" cy="4389787"/>
          </a:xfrm>
          <a:prstGeom prst="rect">
            <a:avLst/>
          </a:prstGeom>
          <a:effectLst>
            <a:outerShdw blurRad="63500" sx="102000" sy="102000" algn="ctr" rotWithShape="0">
              <a:prstClr val="black">
                <a:alpha val="40000"/>
              </a:prstClr>
            </a:outerShdw>
          </a:effectLst>
        </p:spPr>
      </p:pic>
      <p:pic>
        <p:nvPicPr>
          <p:cNvPr id="5" name="图片 4">
            <a:extLst>
              <a:ext uri="{FF2B5EF4-FFF2-40B4-BE49-F238E27FC236}">
                <a16:creationId xmlns:a16="http://schemas.microsoft.com/office/drawing/2014/main" id="{86987B60-7617-4CD9-85B7-813689E7A68C}"/>
              </a:ext>
            </a:extLst>
          </p:cNvPr>
          <p:cNvPicPr>
            <a:picLocks noChangeAspect="1"/>
          </p:cNvPicPr>
          <p:nvPr/>
        </p:nvPicPr>
        <p:blipFill>
          <a:blip r:embed="rId3"/>
          <a:stretch>
            <a:fillRect/>
          </a:stretch>
        </p:blipFill>
        <p:spPr>
          <a:xfrm>
            <a:off x="1964577" y="10035453"/>
            <a:ext cx="2946460" cy="4767760"/>
          </a:xfrm>
          <a:prstGeom prst="rect">
            <a:avLst/>
          </a:prstGeom>
          <a:effectLst>
            <a:outerShdw blurRad="63500" sx="102000" sy="102000" algn="ctr" rotWithShape="0">
              <a:prstClr val="black">
                <a:alpha val="40000"/>
              </a:prstClr>
            </a:outerShdw>
          </a:effectLst>
        </p:spPr>
      </p:pic>
      <p:pic>
        <p:nvPicPr>
          <p:cNvPr id="8" name="图片 7">
            <a:extLst>
              <a:ext uri="{FF2B5EF4-FFF2-40B4-BE49-F238E27FC236}">
                <a16:creationId xmlns:a16="http://schemas.microsoft.com/office/drawing/2014/main" id="{62788673-5406-464D-B259-00C96A3925AD}"/>
              </a:ext>
            </a:extLst>
          </p:cNvPr>
          <p:cNvPicPr>
            <a:picLocks noChangeAspect="1"/>
          </p:cNvPicPr>
          <p:nvPr/>
        </p:nvPicPr>
        <p:blipFill>
          <a:blip r:embed="rId4"/>
          <a:stretch>
            <a:fillRect/>
          </a:stretch>
        </p:blipFill>
        <p:spPr>
          <a:xfrm>
            <a:off x="6302921" y="10580914"/>
            <a:ext cx="3924502" cy="3676839"/>
          </a:xfrm>
          <a:prstGeom prst="rect">
            <a:avLst/>
          </a:prstGeom>
          <a:effectLst>
            <a:outerShdw blurRad="63500" sx="102000" sy="102000" algn="ctr" rotWithShape="0">
              <a:prstClr val="black">
                <a:alpha val="40000"/>
              </a:prstClr>
            </a:outerShdw>
          </a:effectLst>
        </p:spPr>
      </p:pic>
      <p:sp>
        <p:nvSpPr>
          <p:cNvPr id="9" name="标题 1">
            <a:extLst>
              <a:ext uri="{FF2B5EF4-FFF2-40B4-BE49-F238E27FC236}">
                <a16:creationId xmlns:a16="http://schemas.microsoft.com/office/drawing/2014/main" id="{7E73CE0E-E504-4CA3-9838-EFE365E1A83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外观模式结构与实现</a:t>
            </a:r>
          </a:p>
        </p:txBody>
      </p:sp>
    </p:spTree>
    <p:extLst>
      <p:ext uri="{BB962C8B-B14F-4D97-AF65-F5344CB8AC3E}">
        <p14:creationId xmlns:p14="http://schemas.microsoft.com/office/powerpoint/2010/main" val="118274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 -3.7037E-7 L -0.74648 0.00185 " pathEditMode="relative" rAng="0" ptsTypes="AA">
                                      <p:cBhvr>
                                        <p:cTn id="13" dur="2000" fill="hold"/>
                                        <p:tgtEl>
                                          <p:spTgt spid="3"/>
                                        </p:tgtEl>
                                        <p:attrNameLst>
                                          <p:attrName>ppt_x</p:attrName>
                                          <p:attrName>ppt_y</p:attrName>
                                        </p:attrNameLst>
                                      </p:cBhvr>
                                      <p:rCtr x="-37331" y="93"/>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1.25E-6 3.7037E-7 L -0.00703 -1.20347 " pathEditMode="relative" rAng="0" ptsTypes="AA">
                                      <p:cBhvr>
                                        <p:cTn id="17" dur="2000" fill="hold"/>
                                        <p:tgtEl>
                                          <p:spTgt spid="5"/>
                                        </p:tgtEl>
                                        <p:attrNameLst>
                                          <p:attrName>ppt_x</p:attrName>
                                          <p:attrName>ppt_y</p:attrName>
                                        </p:attrNameLst>
                                      </p:cBhvr>
                                      <p:rCtr x="-352" y="-60185"/>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4.58333E-6 3.7037E-7 L -4.58333E-6 -1.19236 " pathEditMode="relative" rAng="0" ptsTypes="AA">
                                      <p:cBhvr>
                                        <p:cTn id="21" dur="2000" fill="hold"/>
                                        <p:tgtEl>
                                          <p:spTgt spid="8"/>
                                        </p:tgtEl>
                                        <p:attrNameLst>
                                          <p:attrName>ppt_x</p:attrName>
                                          <p:attrName>ppt_y</p:attrName>
                                        </p:attrNameLst>
                                      </p:cBhvr>
                                      <p:rCtr x="0" y="-5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案例分析</a:t>
            </a:r>
          </a:p>
        </p:txBody>
      </p:sp>
      <p:sp>
        <p:nvSpPr>
          <p:cNvPr id="6" name="文本框 5">
            <a:extLst>
              <a:ext uri="{FF2B5EF4-FFF2-40B4-BE49-F238E27FC236}">
                <a16:creationId xmlns:a16="http://schemas.microsoft.com/office/drawing/2014/main" id="{7574DED3-FD59-4472-9247-A000F41E7310}"/>
              </a:ext>
            </a:extLst>
          </p:cNvPr>
          <p:cNvSpPr txBox="1"/>
          <p:nvPr/>
        </p:nvSpPr>
        <p:spPr>
          <a:xfrm>
            <a:off x="615950" y="2452934"/>
            <a:ext cx="10960100" cy="1689052"/>
          </a:xfrm>
          <a:prstGeom prst="rect">
            <a:avLst/>
          </a:prstGeom>
          <a:noFill/>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某软件公司欲开发一个可应用于多个软件的</a:t>
            </a:r>
            <a:r>
              <a:rPr lang="zh-CN" altLang="en-US" sz="2400" dirty="0">
                <a:solidFill>
                  <a:srgbClr val="FF0000"/>
                </a:solidFill>
                <a:latin typeface="微软雅黑" panose="020B0503020204020204" pitchFamily="34" charset="-122"/>
                <a:ea typeface="微软雅黑" panose="020B0503020204020204" pitchFamily="34" charset="-122"/>
              </a:rPr>
              <a:t>文件加密模块</a:t>
            </a:r>
            <a:r>
              <a:rPr lang="zh-CN" altLang="en-US" sz="2400" dirty="0">
                <a:latin typeface="微软雅黑" panose="020B0503020204020204" pitchFamily="34" charset="-122"/>
                <a:ea typeface="微软雅黑" panose="020B0503020204020204" pitchFamily="34" charset="-122"/>
              </a:rPr>
              <a:t>，该模块可以对文件中的数据进行加密并将加密之后的数据存储在一个新文件中，具体的流程包括三个部分：</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605F86DF-BA8D-4E8A-9426-568A1F540009}"/>
              </a:ext>
            </a:extLst>
          </p:cNvPr>
          <p:cNvSpPr txBox="1"/>
          <p:nvPr/>
        </p:nvSpPr>
        <p:spPr>
          <a:xfrm>
            <a:off x="488950" y="4141986"/>
            <a:ext cx="10960100" cy="1689052"/>
          </a:xfrm>
          <a:prstGeom prst="rect">
            <a:avLst/>
          </a:prstGeom>
          <a:noFill/>
        </p:spPr>
        <p:txBody>
          <a:bodyPr wrap="square">
            <a:spAutoFit/>
          </a:bodyPr>
          <a:lstStyle/>
          <a:p>
            <a:pPr marL="342900">
              <a:lnSpc>
                <a:spcPct val="150000"/>
              </a:lnSpc>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读取源文件</a:t>
            </a:r>
            <a:endParaRPr lang="en-US" altLang="zh-CN" sz="2400" dirty="0">
              <a:latin typeface="微软雅黑" panose="020B0503020204020204" pitchFamily="34" charset="-122"/>
              <a:ea typeface="微软雅黑" panose="020B0503020204020204" pitchFamily="34" charset="-122"/>
            </a:endParaRPr>
          </a:p>
          <a:p>
            <a:pPr marL="342900">
              <a:lnSpc>
                <a:spcPct val="150000"/>
              </a:lnSpc>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加密</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a:lnSpc>
                <a:spcPct val="150000"/>
              </a:lnSpc>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保存加密之后的文件</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6546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实例类图</a:t>
            </a:r>
          </a:p>
        </p:txBody>
      </p:sp>
      <p:pic>
        <p:nvPicPr>
          <p:cNvPr id="4" name="图片 3">
            <a:extLst>
              <a:ext uri="{FF2B5EF4-FFF2-40B4-BE49-F238E27FC236}">
                <a16:creationId xmlns:a16="http://schemas.microsoft.com/office/drawing/2014/main" id="{A5E36A32-9D18-493D-88C1-A9F1989AF185}"/>
              </a:ext>
            </a:extLst>
          </p:cNvPr>
          <p:cNvPicPr>
            <a:picLocks noChangeAspect="1"/>
          </p:cNvPicPr>
          <p:nvPr/>
        </p:nvPicPr>
        <p:blipFill>
          <a:blip r:embed="rId2"/>
          <a:stretch>
            <a:fillRect/>
          </a:stretch>
        </p:blipFill>
        <p:spPr>
          <a:xfrm>
            <a:off x="1373830" y="1943630"/>
            <a:ext cx="9444339" cy="4549245"/>
          </a:xfrm>
          <a:prstGeom prst="rect">
            <a:avLst/>
          </a:prstGeom>
        </p:spPr>
      </p:pic>
    </p:spTree>
    <p:extLst>
      <p:ext uri="{BB962C8B-B14F-4D97-AF65-F5344CB8AC3E}">
        <p14:creationId xmlns:p14="http://schemas.microsoft.com/office/powerpoint/2010/main" val="356771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838199" y="0"/>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抽象外观类</a:t>
            </a:r>
          </a:p>
        </p:txBody>
      </p:sp>
      <p:pic>
        <p:nvPicPr>
          <p:cNvPr id="7" name="图片 6">
            <a:extLst>
              <a:ext uri="{FF2B5EF4-FFF2-40B4-BE49-F238E27FC236}">
                <a16:creationId xmlns:a16="http://schemas.microsoft.com/office/drawing/2014/main" id="{7AC4CF74-6BA2-41E5-9A6A-3EB59E645557}"/>
              </a:ext>
            </a:extLst>
          </p:cNvPr>
          <p:cNvPicPr>
            <a:picLocks noChangeAspect="1"/>
          </p:cNvPicPr>
          <p:nvPr/>
        </p:nvPicPr>
        <p:blipFill>
          <a:blip r:embed="rId2"/>
          <a:stretch>
            <a:fillRect/>
          </a:stretch>
        </p:blipFill>
        <p:spPr>
          <a:xfrm>
            <a:off x="2600772" y="1018727"/>
            <a:ext cx="7157587" cy="5839273"/>
          </a:xfrm>
          <a:prstGeom prst="rect">
            <a:avLst/>
          </a:prstGeom>
        </p:spPr>
      </p:pic>
    </p:spTree>
    <p:extLst>
      <p:ext uri="{BB962C8B-B14F-4D97-AF65-F5344CB8AC3E}">
        <p14:creationId xmlns:p14="http://schemas.microsoft.com/office/powerpoint/2010/main" val="278703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838199" y="0"/>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智能家电控制</a:t>
            </a:r>
          </a:p>
        </p:txBody>
      </p:sp>
      <p:sp>
        <p:nvSpPr>
          <p:cNvPr id="5" name="文本框 4">
            <a:extLst>
              <a:ext uri="{FF2B5EF4-FFF2-40B4-BE49-F238E27FC236}">
                <a16:creationId xmlns:a16="http://schemas.microsoft.com/office/drawing/2014/main" id="{585EEB11-E666-455F-B2BF-466402A37447}"/>
              </a:ext>
            </a:extLst>
          </p:cNvPr>
          <p:cNvSpPr txBox="1"/>
          <p:nvPr/>
        </p:nvSpPr>
        <p:spPr>
          <a:xfrm>
            <a:off x="1600201" y="2307475"/>
            <a:ext cx="8856132" cy="2243050"/>
          </a:xfrm>
          <a:prstGeom prst="rect">
            <a:avLst/>
          </a:prstGeom>
          <a:noFill/>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小明的爷爷已经60岁了，一个人在家生活：每次都需要打开灯、打开电视、打开空调；睡觉时关闭灯、关闭电视、关闭空调；操作起来都比较麻烦。所以小明给爷爷买了智能音箱，可以通过语音直接控制这些智能家电的开启和关闭。类图如下：</a:t>
            </a:r>
          </a:p>
        </p:txBody>
      </p:sp>
    </p:spTree>
    <p:extLst>
      <p:ext uri="{BB962C8B-B14F-4D97-AF65-F5344CB8AC3E}">
        <p14:creationId xmlns:p14="http://schemas.microsoft.com/office/powerpoint/2010/main" val="34161521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18339</TotalTime>
  <Words>301</Words>
  <Application>Microsoft Office PowerPoint</Application>
  <PresentationFormat>宽屏</PresentationFormat>
  <Paragraphs>26</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Wingdings</vt:lpstr>
      <vt:lpstr>Office 主题​​</vt:lpstr>
      <vt:lpstr>外观模式</vt:lpstr>
      <vt:lpstr>自己泡茶和去茶馆喝茶的区别</vt:lpstr>
      <vt:lpstr>外观模式概述</vt:lpstr>
      <vt:lpstr>外观模式定义</vt:lpstr>
      <vt:lpstr>外观模式结构与实现</vt:lpstr>
      <vt:lpstr>案例分析</vt:lpstr>
      <vt:lpstr>实例类图</vt:lpstr>
      <vt:lpstr>抽象外观类</vt:lpstr>
      <vt:lpstr>智能家电控制</vt:lpstr>
      <vt:lpstr>智能家电控制</vt:lpstr>
      <vt:lpstr>使用场景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C语言基础巩固</dc:title>
  <dc:creator>Administrator</dc:creator>
  <cp:lastModifiedBy>875917582@qq.com</cp:lastModifiedBy>
  <cp:revision>705</cp:revision>
  <dcterms:created xsi:type="dcterms:W3CDTF">2021-06-05T10:13:46Z</dcterms:created>
  <dcterms:modified xsi:type="dcterms:W3CDTF">2021-11-09T07:33:04Z</dcterms:modified>
</cp:coreProperties>
</file>