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309" r:id="rId3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50" r:id="rId41"/>
    <p:sldId id="352" r:id="rId42"/>
    <p:sldId id="353" r:id="rId43"/>
    <p:sldId id="354" r:id="rId44"/>
    <p:sldId id="355" r:id="rId45"/>
    <p:sldId id="356" r:id="rId46"/>
    <p:sldId id="358" r:id="rId47"/>
    <p:sldId id="360" r:id="rId48"/>
    <p:sldId id="361" r:id="rId49"/>
    <p:sldId id="36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9ED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</a:t>
            </a:r>
            <a:r>
              <a:rPr lang="en-US" altLang="zh-CN" dirty="0"/>
              <a:t>asas</a:t>
            </a:r>
            <a:r>
              <a:rPr lang="zh-CN" altLang="en-US" dirty="0"/>
              <a:t>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单击此处编辑副as标题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25" y="93345"/>
            <a:ext cx="10852150" cy="79692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2E75B6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" presetClass="entr" presetSubtype="0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2" build="p">
        <p:tmplLst>
          <p:tmpl lvl="1">
            <p:tnLst>
              <p:par>
                <p:cTn presetID="24" presetClass="entr" presetSubtype="0" fill="hold" grpId="2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  <p:bldP spid="3" grpId="3" build="p">
        <p:tmplLst>
          <p:tmpl lvl="1">
            <p:tnLst>
              <p:par>
                <p:cTn presetID="24" presetClass="entr" presetSubtype="0" fill="hold" grpId="3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205595" y="74295"/>
            <a:ext cx="2847975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408021" y="4582946"/>
            <a:ext cx="114823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Hyper Text Markup Language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，超文本标记语言）是制作网页的基础语言，是初学者必学的内容。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1992462" y="1518804"/>
            <a:ext cx="9468848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 5</a:t>
            </a:r>
            <a:r>
              <a:rPr lang="zh-CN" altLang="en-US" sz="6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en-US" altLang="zh-CN" sz="6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4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4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</a:t>
            </a:r>
            <a:r>
              <a:rPr lang="zh-CN" altLang="en-US" sz="4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zh-CN" altLang="en-US" sz="4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6"/>
          <p:cNvSpPr>
            <a:spLocks noChangeArrowheads="1"/>
          </p:cNvSpPr>
          <p:nvPr/>
        </p:nvSpPr>
        <p:spPr bwMode="auto">
          <a:xfrm>
            <a:off x="480574" y="1161241"/>
            <a:ext cx="11231168" cy="28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1.1.8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网页标准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应用开发需要遵循的标准就是网页标准（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 Standard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），网页标准不是某一种标准，而是一系列标准的集合。网页标准主要分为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类：结构（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Structure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）标准、表现（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Presentation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）标准和行为（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Behavior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）标准。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的基本概念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408021" y="4582946"/>
            <a:ext cx="114823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本节介绍的基本结构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，包括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的语法结构、文档结构、标签的格式以及代码的编写规范等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248518" y="1844392"/>
            <a:ext cx="113192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6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9999" y="1225462"/>
            <a:ext cx="11159173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1.2.1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文档的基本结构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文档的基本结构如下。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endParaRPr lang="en-US" altLang="zh-CN" sz="20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en-US" altLang="zh-CN" sz="20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&lt;!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DOCTYPE html&gt;</a:t>
            </a:r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&lt;html lang="zh-CN"&gt;</a:t>
            </a:r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&lt;head&gt;</a:t>
            </a:r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&lt;meta charset="UTF-8"&gt;</a:t>
            </a:r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&lt;title&gt;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文档标题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&lt;/title&gt;</a:t>
            </a:r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&lt;/head&gt;</a:t>
            </a:r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&lt;body&gt;</a:t>
            </a:r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文档正文部分</a:t>
            </a:r>
            <a:endParaRPr lang="zh-CN" altLang="en-US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&lt;/body&gt;</a:t>
            </a:r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lvl="1" indent="457200"/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&lt;/html&gt;</a:t>
            </a:r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31" y="2061260"/>
            <a:ext cx="5197495" cy="40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7703429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4743" y="1341314"/>
            <a:ext cx="10483565" cy="2984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标签位于文档的最前面，用于向浏览器说明当前文档使用哪种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标准规范。文档类型声明的语法格式如下：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这行代码称为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 type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，文档类型）声明。要建立符合标准的网页，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声明是必不可少的关键组成部分。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声明必须放在每一个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文档的最顶部，在所有代码和标签之前。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329744" y="285102"/>
            <a:ext cx="8430217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3150" y="1341314"/>
            <a:ext cx="1068179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&lt;html&gt;…&lt;/html&gt;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标签位于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标签之后，称为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文档标签，也被称为根标签，用于告诉浏览器其自身是一个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文档。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文档标签的语法格式为：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 lang="zh-CN"&gt;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HTML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文档的内容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处于文档的最前面，表示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文档的开始，即浏览器从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开始解释，直到遇到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为止。每个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文档均以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开始，以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结束。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lang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属性为文档设置语言，对于简体中文，设置为“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zh-CN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”。如果省略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lang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，将依据浏览器的设置。</a:t>
            </a:r>
            <a:endParaRPr lang="zh-CN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329744" y="285102"/>
            <a:ext cx="8430217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4743" y="1341314"/>
            <a:ext cx="10566629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&lt;head&gt;…&lt;/head&gt;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标签用于定义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文档的头部信息，也称为头部标签，紧跟在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标签之后，主要用来封装其他位于文档头部的标签。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文档头标签的语法格式为：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头部的内容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&lt;/head&gt;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文档头部内容在开始标签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和结束标签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之间定义，一个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文档只能含有一对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&lt;head&gt;…&lt;/head&gt;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329744" y="285102"/>
            <a:ext cx="8430217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8786" y="1629292"/>
            <a:ext cx="10456336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&lt;meta charset&gt;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&lt;head&gt;…&lt;/head&gt;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标签中的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&lt;meta charset&gt;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指定网页文档中的字符集，称为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文档编码，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文档直接使用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meta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charset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属性指定文档编码，语法格式如下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&lt;meta charset="UTF-8"&gt;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为了被浏览器正确解释和通过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代码校验，所有的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文档都必须声明它们所使用的编码语言。文档声明的编码应该与实际的编码一致，否则就会呈现为乱码。对于中文网页的设计者来说，指定代码的字符集为“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UTF-8”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8063403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627" y="1182262"/>
            <a:ext cx="1162611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&lt;title&gt;…&lt;/title&gt;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文件的标题显示在浏览器的标题栏中，用以说明文件的用途。其语法格式如下：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&lt;title&gt;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网页标题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57" y="2763872"/>
            <a:ext cx="7935180" cy="359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8063403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4743" y="1161241"/>
            <a:ext cx="10978158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&lt;body&gt;…&lt;/body&gt;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标签定义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文档要显示的内容，也称为主体标签。浏览器中显示的所有文本、图像、表单与多媒体元素等信息都必须位于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&lt;body&gt;…&lt;/body&gt;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标签内，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标签内的信息才是最终展示给用户看的。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文档主体标签的语法格式为：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网页的内容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&lt;/body&gt;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标签定义网页上显示的主要内容与显示格式，是整个网页的核心，网页中要真正显示的内容都包含在文档体中。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8063403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791" y="1277326"/>
            <a:ext cx="11520939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1.2.2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的基本语法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．标签（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tag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）成对出现的标签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受标签影响的内容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开始标签标志一段内容的开始，结束标签是指与开始标签相对的标签。结束标签比开始标签多一个斜杠“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。成对出现的标签也称闭合标签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文档开始，到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结束，从而形成一个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3836" y="2481"/>
            <a:ext cx="4555459" cy="685583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29" y="792139"/>
            <a:ext cx="25334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8730" y="792138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8730" y="1552410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296292" y="2133255"/>
            <a:ext cx="7271461" cy="34938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en-US" altLang="zh-CN" sz="20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</a:t>
            </a:r>
            <a:r>
              <a:rPr lang="zh-CN" altLang="en-US" sz="20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en-US" altLang="zh-CN" sz="2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</a:t>
            </a:r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语法规则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编辑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en-US" altLang="zh-CN" sz="20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1.4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制作社区网版权</a:t>
            </a:r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en-US" altLang="zh-CN" sz="20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371" y="1770613"/>
            <a:ext cx="1068179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）单独出现的标签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单独出现的标签没有相应的结束标签的标签，也称空标签。其格式为：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或 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，换行标签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&lt;br&gt;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&lt;br /&gt;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。其他没有相应的结束标签的标签有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&lt;area&gt;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&lt;base&gt;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&lt;basefont&gt;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&lt;br&gt;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&lt;col&gt;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&lt;hr&gt;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&lt;img&gt;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&lt;input&gt;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&lt;param&gt;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&lt;link&gt;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&lt;meta&gt;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791" y="1277326"/>
            <a:ext cx="11520939" cy="261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）标签的嵌套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标签可以放在另外一个标签所能影响的片段中，以实现对某一段文档的多重标签效果，但是要注意必须要正确嵌套。例如，下面嵌套是错误的：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&lt;p&gt;&lt;em&gt;Hello Word!&lt;/p&gt;&lt;/em&gt;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改正如下：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&lt;p&gt;&lt;em&gt;Hello World!&lt;/em&gt;&lt;/p&gt;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627" y="1231402"/>
            <a:ext cx="11580222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．元素（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element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）有内容的元素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&lt;title&gt;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是标签，下面代码是一个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元素：</a:t>
            </a:r>
            <a:endParaRPr lang="zh-CN" altLang="en-US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&lt;title&gt;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淘宝网 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淘！我喜欢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）空元素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“空元素”只有起始标签而没有结束标签，也没有元素内容。例如，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&lt;br&gt;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&lt;hr&gt;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（横线）元素就是空元素。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）元素的嵌套</a:t>
            </a:r>
            <a:endParaRPr lang="zh-CN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zh-CN" altLang="en-US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92" y="1231402"/>
            <a:ext cx="12017516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元素的属性放置在元素的起始标签内，每个属性对应一个属性值，通常都是以“属性名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的形式来表示，出现在元素开始标签的最后一个“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之前，用空格隔开后，可以指定多个属性，并且在指定多个属性时不用区分顺序。属性的使用格式如下：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  属性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1"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2" …&gt;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受标签影响的内容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例如，下面代码中的“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style="color:#ff0000;font-size:30px"”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元素的属性：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&lt;p style="color:#ff0000;font-size:30px"&gt;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第一段内容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5258" y="1231402"/>
            <a:ext cx="10543392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1.2.3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的全局属性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的全局标准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全局属性是指可用于大多数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元素的属性。在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中规范中，规定的全局标准属性，见表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1-2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。后续章节将介绍这些属性。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07" y="1485303"/>
            <a:ext cx="8246092" cy="4542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4743" y="1315056"/>
            <a:ext cx="11054734" cy="2984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的全局事件属性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事件是针对某个元素的，可识别的动作。例如，针对“确定”按钮的单击事件，文本框内容变化事件、复选框的选中或取消选中事件等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有使事件在浏览器中触发动作的能力，例如，当用户单击某个元素时执行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程序。在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中，事件既可以通过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直接触发，也可以通过全局事件属性触发。所谓全局事件属性是指可用于大多数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元素的事件属性。有关事件编程的知识，将在第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事件处理中介绍。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7627" y="1252914"/>
            <a:ext cx="11770099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1.2.4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元素的分类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依据元素的作用不同，元素可以分为元信息元素和语义元素。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．元信息元素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元信息（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meta-information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）或称元数据（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Metadata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）类元素是指用于描述文档自身信息的一类元素，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meta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元素定义元信息，包含页面的描述、关键字、最后的修改日期、作者及其它元信息，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&lt;meta&gt;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标签写在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&lt;head&gt;…&lt;/head&gt;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标签中。元信息类元素是提供给浏览器、搜索引擎（关键字）以及其它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服务调用，一般不会显示给用户。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meta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元素的常用属性如下：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charset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：定义文档的字符编码，常用的是“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UTF-8”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：定义与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http-equiv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相关的元信息。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：关联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的名称（常用的有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keyowrd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关键字、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author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作者名、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discriptiont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页面描述）。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4086" y="1231402"/>
            <a:ext cx="11545733" cy="113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meta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属性的语法格式为：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&lt;meta name="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content="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zh-CN" altLang="zh-CN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246020" y="369188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57" y="2133255"/>
            <a:ext cx="8206983" cy="420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0" y="1231402"/>
            <a:ext cx="9732647" cy="50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的基本概念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445357" y="1161241"/>
            <a:ext cx="11301600" cy="322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1.1.1  WWW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WWW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World Wide 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的缩写，又称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3W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，中文译名为“万维网”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</a:rPr>
              <a:t>。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WWW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Internet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的最核心部分，它是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Internet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上支持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WWW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服务和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HTTP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协议的服务器集合。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WWW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在使用上分为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客户端和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服务器。用户可以使用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客户端（浏览器）访问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服务器上的页面。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94739" y="19195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2263" y="1154905"/>
            <a:ext cx="11167485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．语义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语义类元素是指清楚地向浏览器和开发者描述其意义的元素，如标题元素、段落元素、列表元素等。有些语义元素在网页中可以呈现显示效果，有些没有显示效果。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）块级元素（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block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块级元素是指本身属性为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display:block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的元素。因为它自身的特点，通常使用块级元素进行大布局（大结构）的搭建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）行内元素（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inline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行内元素也称内联元素，是指本身属性为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display:inline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的元素，行内元素可以和相邻的内联元素在同一行，对宽、高属性值不生效，完全靠内容撑开宽、高。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94739" y="19195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2263" y="1154905"/>
            <a:ext cx="1116748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）行内块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还有一种结合行内和块级的元素，不仅可以对宽、高属性值生效，还可以多个元素存在一行显示，称为行内块元素。行内块元素能和其他元素待在一行，能设置宽高。常用的行内块元素有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img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textarea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）可变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可变元素根据上下文关系确定该元素是块元素还是内联元素。主要有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applet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del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iframe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94739" y="19195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2263" y="1154905"/>
            <a:ext cx="1116748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中新增的结构语义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之前，页面只能用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元素作为结构元素来分隔不同的区域，由于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元素无任何语义，给设计者和阅读代码者带来困扰，所以在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中增加了结构语义元素。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增加的结构语义元素明确了一个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页面的不同部分，如图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1-6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410" name="Picture 2" descr="html5-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3197" r="2747" b="3722"/>
          <a:stretch>
            <a:fillRect/>
          </a:stretch>
        </p:blipFill>
        <p:spPr bwMode="auto">
          <a:xfrm>
            <a:off x="3072382" y="3078311"/>
            <a:ext cx="4875755" cy="351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94739" y="19195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2263" y="1154905"/>
            <a:ext cx="1116748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无语义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无语义元素无需考虑其内容，有两个无语义元素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&lt;span&gt;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是块级元素，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&lt;span&gt;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是行内元素。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常用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元素划分区域或者节，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可以用作组织工具，而不使用任何格式。许多网页布局叫作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DIV+CSS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，就是用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组织要显示的数据（文字、图、表等）结构，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用于显示数据的样式，从而做到结构与样式的分离，这种布局代码简单，易于维护。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2371" y="1230417"/>
            <a:ext cx="1060497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1.2.5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的字符实体和颜色表示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实体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一些字符在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中拥有特殊的含义，例如，大于号“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和小于号“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已作为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的语法符号。因此，如果希望在浏览器显示这些特殊字符，就需要在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源码中插入相应的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代码，这些特殊符号对应的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代码被称为字符实体。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字符实体由三部分组成：以一个符号（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）开头，一个实体名称，以一个分号（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）结束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例如，要在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文档中显示小于号，输入“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lt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。需要强调的是，实体书写对大小写是敏感的。常用的特殊符号及对应的字符实体见表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1-3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94" y="1604418"/>
            <a:ext cx="9426717" cy="4529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2371" y="1248943"/>
            <a:ext cx="11465356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的颜色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中，颜色有两种表示方式。一种是用颜色的英文名称表示，比如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blue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表示蓝色，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表示红色；另外一种是用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进制的数值表示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RGB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的颜色值。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RGB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颜色的表示方式为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#rrggbb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。其中，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三色对应的取值范围都是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FF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，如白色的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RGB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值是（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255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255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255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），用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#ffffff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表示；黑色的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RGB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值是（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），用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#000000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表示。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761" y="1329184"/>
            <a:ext cx="11545733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1.2.6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开发人员编码规范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书写规范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．标签的规范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．属性的规范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．元素的嵌套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．代码的缩进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079" y="-23207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的基本结构和语法规则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本节介绍编辑</a:t>
            </a:r>
            <a:r>
              <a:rPr lang="en-US" altLang="zh-CN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文档的方法。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192596" y="1407361"/>
            <a:ext cx="11319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  </a:t>
            </a:r>
            <a:r>
              <a:rPr lang="zh-CN" altLang="en-US" sz="4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编辑</a:t>
            </a:r>
            <a:r>
              <a:rPr lang="en-US" altLang="zh-CN" sz="4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4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48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2489" y="4061630"/>
            <a:ext cx="1531286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8553" y="1285113"/>
            <a:ext cx="10655211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1.3.1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常用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编辑软件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Dreamweaver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Visual Studio 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HBuilder X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Sublime Text3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汉化版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Notepad++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．记事本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编辑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的基本概念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445357" y="1161241"/>
            <a:ext cx="11301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1.1.2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服务器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服务器也称为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WWW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World Wide 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）服务器，一般指网站服务器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</a:rPr>
              <a:t>。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服务器的主要功能是提供网上信息浏览服务。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服务器可以解析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HTTP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，当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服务器接收到一个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HTTP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请求时，会返回一个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HTTP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响应，这样浏览器等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客户端就可以从服务器上获取网页（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），包括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CSS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JS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、音频、视频等资源。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lnSpc>
                <a:spcPct val="150000"/>
              </a:lnSpc>
              <a:buNone/>
            </a:pP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lnSpc>
                <a:spcPct val="150000"/>
              </a:lnSpc>
              <a:buNone/>
            </a:pP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编辑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627" y="1167448"/>
            <a:ext cx="11770099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1.3.2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网页文件的创建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下面用“记事本”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来编辑网页文件。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81" y="-18351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435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25" y="2161410"/>
            <a:ext cx="5856249" cy="341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编辑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627" y="1167448"/>
            <a:ext cx="11770099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1.3.2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网页文件的创建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下面用“记事本”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来编辑网页文件。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81" y="-18351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435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72" y="2355545"/>
            <a:ext cx="4535664" cy="339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编辑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36318" y="3455662"/>
            <a:ext cx="16837982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40" y="2130115"/>
            <a:ext cx="5620281" cy="30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编辑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36318" y="3455662"/>
            <a:ext cx="16837982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2" y="2637218"/>
            <a:ext cx="5610983" cy="309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4"/>
          <p:cNvSpPr txBox="1"/>
          <p:nvPr/>
        </p:nvSpPr>
        <p:spPr>
          <a:xfrm>
            <a:off x="248518" y="1844392"/>
            <a:ext cx="11319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1.4  </a:t>
            </a:r>
            <a:r>
              <a:rPr lang="zh-CN" alt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制作社区网版权信息</a:t>
            </a:r>
            <a:endParaRPr lang="zh-CN" altLang="en-US" sz="3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制作社区网版权信息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909" y="1079030"/>
            <a:ext cx="11914088" cy="532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1-1】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制作社区网的页脚版权信息，页面中包括版权符号、空格，本例文件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pt1-1.html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在浏览器中显示的效果，如图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1-11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所示。代码如下：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社区网首页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&lt;p style="font-size:12px;text-align:center"&gt;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主办单位名称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社区研究会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&amp;nbsp;&amp;nbsp;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网站备案号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京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ICP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备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10006066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&amp;nbsp;&amp;nbsp;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营业执照经营许可证编号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京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ICP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证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160666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&amp;nbsp;&amp;nbsp;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京公网安备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11011402010666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&lt;p style="font-size:12px;text-align:center"&gt;Copyright &amp;copy; 2020 All Rights Reserved. 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社区网版权所有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&lt;/body&gt;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制作社区网版权信息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3" y="2421234"/>
            <a:ext cx="10782431" cy="208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71" y="1231402"/>
            <a:ext cx="10727205" cy="1876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．简述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文档的基本结构及语法规范。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．使用记事本创建一个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页脚的版权信息，如图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1-12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所示（可到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JD.COM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复制需要的文字）。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35" y="2750055"/>
            <a:ext cx="9809141" cy="218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的基本概念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445357" y="1161241"/>
            <a:ext cx="11301600" cy="208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1.1.3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网页浏览器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网页浏览器（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 Browser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）是在客户端浏览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服务端的应用程序，其主要作用是显示网页和解释脚本。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98" y="2936297"/>
            <a:ext cx="9215317" cy="3091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555416"/>
            <a:ext cx="1079920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1.1.4  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网站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网站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Website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）是指在因特网上根据一定的规则，使用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等工具制作的用于展示特定内容相关网页的集合。简单地说，网站是一种沟通工具，人们可以通过网站来发布自己想要公开的信息，或者利用网站来提供相关的网络服务。人们可以通过网页浏览器来访问网站，获取自己需要的信息或者享受网络服务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的基本概念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555416"/>
            <a:ext cx="107992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1.1.5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网页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网页（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Web Page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）是一个包含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标签的纯文本文件（文件扩展名为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.htm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）。网页是网站中的一“页”，网页是构成网站的基本元素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。换句话说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，网站就是由网页组成的。网页要通过网页浏览器来阅读。本书就是介绍网页制作的教材。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的基本概念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3986" y="1147430"/>
            <a:ext cx="1079920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1.1.6  URL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URL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Uniform Resource Locator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，统一资源定位符）就是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地址，俗称“网址”。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URL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的一般格式如下：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协议：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//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主机地址（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IP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地址）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文件夹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/…/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文件名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参数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URL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的参数通常放在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URL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后面，用“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?”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开头，用“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&amp;”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将多个参数连接起来。例如：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https://www.baidu.com/s?wd=%E5%A5%B4&amp;rsv_spt=1&amp;rsv_iqid=0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的基本概念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1905" y="7620"/>
            <a:ext cx="8884285" cy="8997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19" tIns="45709" rIns="91419" bIns="45709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6"/>
          <p:cNvSpPr>
            <a:spLocks noChangeArrowheads="1"/>
          </p:cNvSpPr>
          <p:nvPr/>
        </p:nvSpPr>
        <p:spPr bwMode="auto">
          <a:xfrm>
            <a:off x="516572" y="1197324"/>
            <a:ext cx="11159173" cy="28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1.1.7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标记语言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标记语言是一种将文本（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Text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）以及与文本相关的其他信息结合起来，展现出关于文档结构和数据处理细节的计算机文字编码。标记语言的种类有很多，常见的有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XML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XHTML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等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  Web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的基本概念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7051</Words>
  <Application>WPS 演示</Application>
  <PresentationFormat>宽屏</PresentationFormat>
  <Paragraphs>362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Century Gothic</vt:lpstr>
      <vt:lpstr>方正姚体</vt:lpstr>
      <vt:lpstr>黑体</vt:lpstr>
      <vt:lpstr>等线</vt:lpstr>
      <vt:lpstr>华文琥珀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饭扫光</cp:lastModifiedBy>
  <cp:revision>36</cp:revision>
  <dcterms:created xsi:type="dcterms:W3CDTF">2019-06-19T02:08:00Z</dcterms:created>
  <dcterms:modified xsi:type="dcterms:W3CDTF">2021-08-09T11:28:06Z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