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9ED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0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2021/11/22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定时：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</a:t>
            </a:r>
            <a:r>
              <a:rPr lang="en-US" altLang="zh-CN" dirty="0"/>
              <a:t>asas</a:t>
            </a:r>
            <a:r>
              <a:rPr lang="zh-CN" altLang="en-US" dirty="0"/>
              <a:t>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单击此处编辑副as标题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93345"/>
            <a:ext cx="10852150" cy="79692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2E75B6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2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  <p:bldP spid="3" grpId="3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page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205595" y="74295"/>
            <a:ext cx="2847975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BOM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Browser Object Model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）是指浏览器对象模型，浏览器对象模型提供了独立于内容的、可以与浏览器窗口进行互动的对象结构。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684889"/>
            <a:ext cx="113192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对象模型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32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5245" y="1161241"/>
            <a:ext cx="1152248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getElementById()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getElementsByName()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getElementsByTagName()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方法操作文档中的元素。浏览者填写表单中的选项后，单击“统计结果”按钮，弹出消息框显示统计结果，本例文件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8-2.html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505" y="3069186"/>
            <a:ext cx="9754986" cy="27034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12542" y="1161241"/>
            <a:ext cx="11447152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&lt;title&gt;document</a:t>
            </a:r>
            <a:r>
              <a:rPr lang="zh-CN" altLang="en-US"/>
              <a:t>对象</a:t>
            </a:r>
            <a:r>
              <a:rPr lang="en-US" altLang="zh-CN"/>
              <a:t>&lt;/title&gt;</a:t>
            </a:r>
          </a:p>
          <a:p>
            <a:r>
              <a:rPr lang="en-US" altLang="zh-CN"/>
              <a:t>		&lt;script type="text/javascript"&gt;</a:t>
            </a:r>
          </a:p>
          <a:p>
            <a:r>
              <a:rPr lang="en-US" altLang="zh-CN"/>
              <a:t>			function count() {</a:t>
            </a:r>
          </a:p>
          <a:p>
            <a:r>
              <a:rPr lang="en-US" altLang="zh-CN"/>
              <a:t>				var userName = document.getElementById("userName");</a:t>
            </a:r>
          </a:p>
          <a:p>
            <a:r>
              <a:rPr lang="en-US" altLang="zh-CN"/>
              <a:t>				var hobby = document.getElementsByName("hobby");</a:t>
            </a:r>
          </a:p>
          <a:p>
            <a:r>
              <a:rPr lang="en-US" altLang="zh-CN"/>
              <a:t>				var inputs = document.getElementsByTagName("input");</a:t>
            </a:r>
          </a:p>
          <a:p>
            <a:r>
              <a:rPr lang="en-US" altLang="zh-CN"/>
              <a:t>				var result = "ID</a:t>
            </a:r>
            <a:r>
              <a:rPr lang="zh-CN" altLang="en-US"/>
              <a:t>为</a:t>
            </a:r>
            <a:r>
              <a:rPr lang="en-US" altLang="zh-CN"/>
              <a:t>userName</a:t>
            </a:r>
            <a:r>
              <a:rPr lang="zh-CN" altLang="en-US"/>
              <a:t>的元素的值：</a:t>
            </a:r>
            <a:r>
              <a:rPr lang="en-US" altLang="zh-CN"/>
              <a:t>" + userName.value + "\nname</a:t>
            </a:r>
            <a:r>
              <a:rPr lang="zh-CN" altLang="en-US"/>
              <a:t>为</a:t>
            </a:r>
            <a:r>
              <a:rPr lang="en-US" altLang="zh-CN"/>
              <a:t>hobby</a:t>
            </a:r>
            <a:r>
              <a:rPr lang="zh-CN" altLang="en-US"/>
              <a:t>的元素的个数：</a:t>
            </a:r>
            <a:r>
              <a:rPr lang="en-US" altLang="zh-CN"/>
              <a:t>" + hobby.length + "\n</a:t>
            </a:r>
            <a:r>
              <a:rPr lang="zh-CN" altLang="en-US"/>
              <a:t>个人爱好：</a:t>
            </a:r>
            <a:r>
              <a:rPr lang="en-US" altLang="zh-CN"/>
              <a:t>";</a:t>
            </a:r>
          </a:p>
          <a:p>
            <a:r>
              <a:rPr lang="en-US" altLang="zh-CN"/>
              <a:t>				for (var i = 0; i &lt; hobby.length; i++) {</a:t>
            </a:r>
          </a:p>
          <a:p>
            <a:r>
              <a:rPr lang="en-US" altLang="zh-CN"/>
              <a:t>					if (hobby[i].checked) {</a:t>
            </a:r>
          </a:p>
          <a:p>
            <a:r>
              <a:rPr lang="en-US" altLang="zh-CN"/>
              <a:t>						result += hobby[i].value + " ";</a:t>
            </a:r>
          </a:p>
          <a:p>
            <a:r>
              <a:rPr lang="en-US" altLang="zh-CN"/>
              <a:t>					}</a:t>
            </a:r>
          </a:p>
          <a:p>
            <a:r>
              <a:rPr lang="en-US" altLang="zh-CN"/>
              <a:t>				}</a:t>
            </a:r>
          </a:p>
          <a:p>
            <a:r>
              <a:rPr lang="en-US" altLang="zh-CN"/>
              <a:t>		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754902"/>
            <a:ext cx="11447152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	result += "\n</a:t>
            </a:r>
            <a:r>
              <a:rPr lang="zh-CN" altLang="en-US"/>
              <a:t>标签为</a:t>
            </a:r>
            <a:r>
              <a:rPr lang="en-US" altLang="zh-CN"/>
              <a:t>input</a:t>
            </a:r>
            <a:r>
              <a:rPr lang="zh-CN" altLang="en-US"/>
              <a:t>的元素的个数：</a:t>
            </a:r>
            <a:r>
              <a:rPr lang="en-US" altLang="zh-CN"/>
              <a:t>" + inputs.length;</a:t>
            </a:r>
          </a:p>
          <a:p>
            <a:r>
              <a:rPr lang="en-US" altLang="zh-CN"/>
              <a:t>				alert(result);</a:t>
            </a:r>
          </a:p>
          <a:p>
            <a:r>
              <a:rPr lang="en-US" altLang="zh-CN"/>
              <a:t>			}</a:t>
            </a:r>
          </a:p>
          <a:p>
            <a:r>
              <a:rPr lang="en-US" altLang="zh-CN"/>
              <a:t>		&lt;/script&gt;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&lt;form name="myform"&gt;</a:t>
            </a:r>
          </a:p>
          <a:p>
            <a:r>
              <a:rPr lang="en-US" altLang="zh-CN"/>
              <a:t>			</a:t>
            </a:r>
            <a:r>
              <a:rPr lang="zh-CN" altLang="en-US"/>
              <a:t>用户名：</a:t>
            </a:r>
            <a:r>
              <a:rPr lang="en-US" altLang="zh-CN"/>
              <a:t>&lt;input type="text" name="userName" id="userName" /&gt;&lt;br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爱 好：</a:t>
            </a:r>
            <a:r>
              <a:rPr lang="en-US" altLang="zh-CN"/>
              <a:t>&lt;input type="checkbox" name="hobby" value="</a:t>
            </a:r>
            <a:r>
              <a:rPr lang="zh-CN" altLang="en-US"/>
              <a:t>音乐</a:t>
            </a:r>
            <a:r>
              <a:rPr lang="en-US" altLang="zh-CN"/>
              <a:t>" /&gt;</a:t>
            </a:r>
            <a:r>
              <a:rPr lang="zh-CN" altLang="en-US"/>
              <a:t>音乐</a:t>
            </a:r>
          </a:p>
          <a:p>
            <a:r>
              <a:rPr lang="zh-CN" altLang="en-US"/>
              <a:t>			</a:t>
            </a:r>
            <a:r>
              <a:rPr lang="en-US" altLang="zh-CN"/>
              <a:t>&lt;input type="checkbox" name="hobby" value="</a:t>
            </a:r>
            <a:r>
              <a:rPr lang="zh-CN" altLang="en-US"/>
              <a:t>美食</a:t>
            </a:r>
            <a:r>
              <a:rPr lang="en-US" altLang="zh-CN"/>
              <a:t>" /&gt;</a:t>
            </a:r>
            <a:r>
              <a:rPr lang="zh-CN" altLang="en-US"/>
              <a:t>美食</a:t>
            </a:r>
          </a:p>
          <a:p>
            <a:r>
              <a:rPr lang="zh-CN" altLang="en-US"/>
              <a:t>			</a:t>
            </a:r>
            <a:r>
              <a:rPr lang="en-US" altLang="zh-CN"/>
              <a:t>&lt;input type="checkbox" name="hobby" value="</a:t>
            </a:r>
            <a:r>
              <a:rPr lang="zh-CN" altLang="en-US"/>
              <a:t>旅游</a:t>
            </a:r>
            <a:r>
              <a:rPr lang="en-US" altLang="zh-CN"/>
              <a:t>" /&gt;</a:t>
            </a:r>
            <a:r>
              <a:rPr lang="zh-CN" altLang="en-US"/>
              <a:t>旅游</a:t>
            </a:r>
            <a:r>
              <a:rPr lang="en-US" altLang="zh-CN"/>
              <a:t>&lt;br /&gt;</a:t>
            </a:r>
          </a:p>
          <a:p>
            <a:r>
              <a:rPr lang="en-US" altLang="zh-CN"/>
              <a:t>			&lt;input type="button" value="</a:t>
            </a:r>
            <a:r>
              <a:rPr lang="zh-CN" altLang="en-US"/>
              <a:t>统计结果</a:t>
            </a:r>
            <a:r>
              <a:rPr lang="en-US" altLang="zh-CN"/>
              <a:t>" onclick="count()" /&gt;</a:t>
            </a:r>
          </a:p>
          <a:p>
            <a:r>
              <a:rPr lang="en-US" altLang="zh-CN"/>
              <a:t>		&lt;/form&gt;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1241"/>
            <a:ext cx="84446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8.1.4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location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location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47" y="2277244"/>
            <a:ext cx="10061221" cy="3638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341314"/>
            <a:ext cx="32219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location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504" y="2086501"/>
            <a:ext cx="9359307" cy="23691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2921" y="4813828"/>
            <a:ext cx="980089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window.onload=function(){</a:t>
            </a:r>
          </a:p>
          <a:p>
            <a:r>
              <a:rPr lang="en-US" altLang="zh-CN"/>
              <a:t>	alert(location.href);</a:t>
            </a:r>
          </a:p>
          <a:p>
            <a:r>
              <a:rPr lang="en-US" altLang="zh-CN"/>
              <a:t>	location.replace("https://www.baidu.com");</a:t>
            </a:r>
          </a:p>
          <a:p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21927"/>
            <a:ext cx="3037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8.1.5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navigator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21" y="1697460"/>
            <a:ext cx="10274561" cy="261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6558" y="1701287"/>
            <a:ext cx="11375157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if (window.navigator.userAgent.indexOf('MSIE') != -1) {</a:t>
            </a:r>
          </a:p>
          <a:p>
            <a:r>
              <a:rPr lang="en-US" altLang="zh-CN"/>
              <a:t>	alert('</a:t>
            </a:r>
            <a:r>
              <a:rPr lang="zh-CN" altLang="en-US"/>
              <a:t>我是</a:t>
            </a:r>
            <a:r>
              <a:rPr lang="en-US" altLang="zh-CN"/>
              <a:t>IE');</a:t>
            </a:r>
          </a:p>
          <a:p>
            <a:r>
              <a:rPr lang="en-US" altLang="zh-CN"/>
              <a:t>} else {</a:t>
            </a:r>
          </a:p>
          <a:p>
            <a:r>
              <a:rPr lang="en-US" altLang="zh-CN"/>
              <a:t>	alert('</a:t>
            </a:r>
            <a:r>
              <a:rPr lang="zh-CN" altLang="en-US"/>
              <a:t>我不是</a:t>
            </a:r>
            <a:r>
              <a:rPr lang="en-US" altLang="zh-CN"/>
              <a:t>IE');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document.write(navigator.appName+"&lt;br /&gt;"); //</a:t>
            </a:r>
            <a:r>
              <a:rPr lang="zh-CN" altLang="en-US"/>
              <a:t>返回浏览器的名称</a:t>
            </a:r>
          </a:p>
          <a:p>
            <a:r>
              <a:rPr lang="en-US" altLang="zh-CN"/>
              <a:t>document.write(navigator.appVersion+"&lt;br /&gt;"); //</a:t>
            </a:r>
            <a:r>
              <a:rPr lang="zh-CN" altLang="en-US"/>
              <a:t>返回浏览器的平台和版本信息</a:t>
            </a:r>
          </a:p>
          <a:p>
            <a:r>
              <a:rPr lang="en-US" altLang="zh-CN"/>
              <a:t>document.write(navigator.cookieEnabled+"&lt;br /&gt;"); //</a:t>
            </a:r>
            <a:r>
              <a:rPr lang="zh-CN" altLang="en-US"/>
              <a:t>返回指明浏览器中是否启用</a:t>
            </a:r>
            <a:r>
              <a:rPr lang="en-US" altLang="zh-CN"/>
              <a:t>cookie</a:t>
            </a:r>
            <a:r>
              <a:rPr lang="zh-CN" altLang="en-US"/>
              <a:t>的布尔值</a:t>
            </a:r>
          </a:p>
          <a:p>
            <a:r>
              <a:rPr lang="en-US" altLang="zh-CN"/>
              <a:t>document.write(navigator.platform+"&lt;br /&gt;"); //</a:t>
            </a:r>
            <a:r>
              <a:rPr lang="zh-CN" altLang="en-US"/>
              <a:t>返回运行浏览器的操作系统平台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21927"/>
            <a:ext cx="25946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8.1.6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screen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262" y="1668416"/>
            <a:ext cx="8331790" cy="4503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1239" y="1917271"/>
            <a:ext cx="1206500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document.write(screen.availHeight + "&lt;br /&gt;");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返回客户端浏览器显示屏幕的高度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document.write(screen.availWidth + "&lt;br /&gt;");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返回浏览器显示屏幕的宽度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document.write(screen.height+ "&lt;br /&gt;");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返回显示器的高度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document.write(screen.width + "&lt;br /&gt;");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返回显示器的宽度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21927"/>
            <a:ext cx="2660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8.1.7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history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650" y="1845276"/>
            <a:ext cx="8446055" cy="18567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4537" y="4170023"/>
            <a:ext cx="10079253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document.write(history.length + "&lt;br /&gt;"); //</a:t>
            </a:r>
            <a:r>
              <a:rPr lang="zh-CN" altLang="en-US"/>
              <a:t>初始时，该值为</a:t>
            </a:r>
            <a:r>
              <a:rPr lang="en-US" altLang="zh-CN"/>
              <a:t>1</a:t>
            </a:r>
          </a:p>
          <a:p>
            <a:r>
              <a:rPr lang="en-US" altLang="zh-CN"/>
              <a:t>history.back(); //</a:t>
            </a:r>
            <a:r>
              <a:rPr lang="zh-CN" altLang="en-US"/>
              <a:t>后退一页</a:t>
            </a:r>
          </a:p>
          <a:p>
            <a:r>
              <a:rPr lang="en-US" altLang="zh-CN"/>
              <a:t>//history.forward(); //</a:t>
            </a:r>
            <a:r>
              <a:rPr lang="zh-CN" altLang="en-US"/>
              <a:t>前进一页</a:t>
            </a:r>
          </a:p>
          <a:p>
            <a:r>
              <a:rPr lang="en-US" altLang="zh-CN"/>
              <a:t>//history.go(-1); //</a:t>
            </a:r>
            <a:r>
              <a:rPr lang="zh-CN" altLang="en-US"/>
              <a:t>后退一页</a:t>
            </a:r>
          </a:p>
          <a:p>
            <a:r>
              <a:rPr lang="en-US" altLang="zh-CN"/>
              <a:t>//history.go(1); //</a:t>
            </a:r>
            <a:r>
              <a:rPr lang="zh-CN" altLang="en-US"/>
              <a:t>前进一页</a:t>
            </a:r>
          </a:p>
          <a:p>
            <a:r>
              <a:rPr lang="en-US" altLang="zh-CN"/>
              <a:t>//history.go(2); //</a:t>
            </a:r>
            <a:r>
              <a:rPr lang="zh-CN" altLang="en-US"/>
              <a:t>前进两页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3836" y="2481"/>
            <a:ext cx="4555459" cy="685583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29" y="792139"/>
            <a:ext cx="25334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8730" y="792138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8730" y="1552410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720334" y="2277244"/>
            <a:ext cx="7271461" cy="27357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对象模型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</a:t>
            </a:r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OM</a:t>
            </a: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</a:p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OM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</a:p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552569" y="4293095"/>
            <a:ext cx="114823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en-US" altLang="zh-CN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Document Object </a:t>
            </a:r>
            <a:r>
              <a:rPr lang="en-US" altLang="zh-CN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文档对象模型）是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标准，定义了用于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的一系列标准的对象，以及访问和处理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文档的标准方法。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对象模型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32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3836" y="2481"/>
            <a:ext cx="4555459" cy="685583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29" y="792139"/>
            <a:ext cx="25334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8730" y="792138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8730" y="1552410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720334" y="2277244"/>
            <a:ext cx="7271461" cy="27357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对象模型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BOM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</a:p>
          <a:p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</a:p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269319"/>
            <a:ext cx="11087179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8.2.1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节点和节点树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节点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把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文档中的每一个元素都定义成一个一个的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节点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，整个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文档节点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，根元素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根节点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。每个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标签都是一个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元素节点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，包含在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标签中的文本内容是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文本节点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标签的每一个属性是一个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属性节点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。注释属于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注释节点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129083"/>
            <a:ext cx="11087179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节点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对象被结构化为对象树，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文档的所有节点组成一个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节点树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文档中的每个元素、属性和文本内容等都代表树中的一个节点。</a:t>
            </a:r>
          </a:p>
          <a:p>
            <a:pPr indent="457200"/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文档，代码如下：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408580" y="2769829"/>
            <a:ext cx="11375157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&lt;!DOCTYPE html&gt; &lt;!--</a:t>
            </a:r>
            <a:r>
              <a:rPr lang="zh-CN" altLang="en-US">
                <a:solidFill>
                  <a:schemeClr val="tx2"/>
                </a:solidFill>
              </a:rPr>
              <a:t>文档节点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</a:rPr>
              <a:t>&lt;html&gt; &lt;!--&lt;html&gt;</a:t>
            </a:r>
            <a:r>
              <a:rPr lang="zh-CN" altLang="en-US">
                <a:solidFill>
                  <a:schemeClr val="tx2"/>
                </a:solidFill>
              </a:rPr>
              <a:t>是元素节点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</a:rPr>
              <a:t>	&lt;head&gt; &lt;!--&lt;head&gt;</a:t>
            </a:r>
            <a:r>
              <a:rPr lang="zh-CN" altLang="en-US">
                <a:solidFill>
                  <a:schemeClr val="tx2"/>
                </a:solidFill>
              </a:rPr>
              <a:t>是元素节点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</a:rPr>
              <a:t>		&lt;meta charset="utf-8"&gt; &lt;!--&lt;meta&gt;</a:t>
            </a:r>
            <a:r>
              <a:rPr lang="zh-CN" altLang="en-US">
                <a:solidFill>
                  <a:schemeClr val="tx2"/>
                </a:solidFill>
              </a:rPr>
              <a:t>是元素节点，其中的</a:t>
            </a:r>
            <a:r>
              <a:rPr lang="en-US" altLang="zh-CN">
                <a:solidFill>
                  <a:schemeClr val="tx2"/>
                </a:solidFill>
              </a:rPr>
              <a:t>charset</a:t>
            </a:r>
            <a:r>
              <a:rPr lang="zh-CN" altLang="en-US">
                <a:solidFill>
                  <a:schemeClr val="tx2"/>
                </a:solidFill>
              </a:rPr>
              <a:t>是属性节点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</a:rPr>
              <a:t>		&lt;title&gt;</a:t>
            </a:r>
            <a:r>
              <a:rPr lang="zh-CN" altLang="en-US">
                <a:solidFill>
                  <a:schemeClr val="tx2"/>
                </a:solidFill>
              </a:rPr>
              <a:t>文档标题</a:t>
            </a:r>
            <a:r>
              <a:rPr lang="en-US" altLang="zh-CN">
                <a:solidFill>
                  <a:schemeClr val="tx2"/>
                </a:solidFill>
              </a:rPr>
              <a:t>&lt;/title&gt; &lt;!--&lt;title&gt;</a:t>
            </a:r>
            <a:r>
              <a:rPr lang="zh-CN" altLang="en-US">
                <a:solidFill>
                  <a:schemeClr val="tx2"/>
                </a:solidFill>
              </a:rPr>
              <a:t>是元素节点，其中的“文档标题”是文本节点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</a:rPr>
              <a:t>	&lt;/head&gt;</a:t>
            </a:r>
          </a:p>
          <a:p>
            <a:r>
              <a:rPr lang="en-US" altLang="zh-CN">
                <a:solidFill>
                  <a:schemeClr val="tx2"/>
                </a:solidFill>
              </a:rPr>
              <a:t>	&lt;body&gt; &lt;!--&lt;body&gt;</a:t>
            </a:r>
            <a:r>
              <a:rPr lang="zh-CN" altLang="en-US">
                <a:solidFill>
                  <a:schemeClr val="tx2"/>
                </a:solidFill>
              </a:rPr>
              <a:t>是元素节点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</a:rPr>
              <a:t>	 &lt;a href="#"&gt;</a:t>
            </a:r>
            <a:r>
              <a:rPr lang="zh-CN" altLang="en-US">
                <a:solidFill>
                  <a:schemeClr val="tx2"/>
                </a:solidFill>
              </a:rPr>
              <a:t>链接文字</a:t>
            </a:r>
            <a:r>
              <a:rPr lang="en-US" altLang="zh-CN">
                <a:solidFill>
                  <a:schemeClr val="tx2"/>
                </a:solidFill>
              </a:rPr>
              <a:t>&lt;/a&gt;&lt;!--&lt;a&gt;</a:t>
            </a:r>
            <a:r>
              <a:rPr lang="zh-CN" altLang="en-US">
                <a:solidFill>
                  <a:schemeClr val="tx2"/>
                </a:solidFill>
              </a:rPr>
              <a:t>是元素节点，其中的</a:t>
            </a:r>
            <a:r>
              <a:rPr lang="en-US" altLang="zh-CN">
                <a:solidFill>
                  <a:schemeClr val="tx2"/>
                </a:solidFill>
              </a:rPr>
              <a:t>href</a:t>
            </a:r>
            <a:r>
              <a:rPr lang="zh-CN" altLang="en-US">
                <a:solidFill>
                  <a:schemeClr val="tx2"/>
                </a:solidFill>
              </a:rPr>
              <a:t>是属性节点，“链接文字”是文本节点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</a:rPr>
              <a:t>	 &lt;h1&gt;</a:t>
            </a:r>
            <a:r>
              <a:rPr lang="zh-CN" altLang="en-US">
                <a:solidFill>
                  <a:schemeClr val="tx2"/>
                </a:solidFill>
              </a:rPr>
              <a:t>标题</a:t>
            </a:r>
            <a:r>
              <a:rPr lang="en-US" altLang="zh-CN">
                <a:solidFill>
                  <a:schemeClr val="tx2"/>
                </a:solidFill>
              </a:rPr>
              <a:t>1&lt;/h1&gt; &lt;!--&lt;h1&gt;</a:t>
            </a:r>
            <a:r>
              <a:rPr lang="zh-CN" altLang="en-US">
                <a:solidFill>
                  <a:schemeClr val="tx2"/>
                </a:solidFill>
              </a:rPr>
              <a:t>是元素节点，其中的“标题</a:t>
            </a:r>
            <a:r>
              <a:rPr lang="en-US" altLang="zh-CN">
                <a:solidFill>
                  <a:schemeClr val="tx2"/>
                </a:solidFill>
              </a:rPr>
              <a:t>1”</a:t>
            </a:r>
            <a:r>
              <a:rPr lang="zh-CN" altLang="en-US">
                <a:solidFill>
                  <a:schemeClr val="tx2"/>
                </a:solidFill>
              </a:rPr>
              <a:t>是文本节点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</a:rPr>
              <a:t>	 &lt;p&gt;</a:t>
            </a:r>
            <a:r>
              <a:rPr lang="zh-CN" altLang="en-US">
                <a:solidFill>
                  <a:schemeClr val="tx2"/>
                </a:solidFill>
              </a:rPr>
              <a:t>段落文本</a:t>
            </a:r>
            <a:r>
              <a:rPr lang="en-US" altLang="zh-CN">
                <a:solidFill>
                  <a:schemeClr val="tx2"/>
                </a:solidFill>
              </a:rPr>
              <a:t>&lt;/p&gt;  &lt;!--&lt;p&gt;</a:t>
            </a:r>
            <a:r>
              <a:rPr lang="zh-CN" altLang="en-US">
                <a:solidFill>
                  <a:schemeClr val="tx2"/>
                </a:solidFill>
              </a:rPr>
              <a:t>是元素节点，其中的“段落文本”是文本节点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</a:rPr>
              <a:t>	&lt;/body&gt;</a:t>
            </a:r>
          </a:p>
          <a:p>
            <a:r>
              <a:rPr lang="en-US" altLang="zh-CN">
                <a:solidFill>
                  <a:schemeClr val="tx2"/>
                </a:solidFill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4" y="1269319"/>
            <a:ext cx="55486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上面代码构成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的节点树，如图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0" y="1946495"/>
            <a:ext cx="11173379" cy="37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0575" y="1413308"/>
            <a:ext cx="10223243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8.2.2  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的操作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文档被浏览器解析后是一棵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树，是一个树形结构。要改变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的结构，就需要通过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来操作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。操作一个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节点就是以下几个操作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添加。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更新。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遍历。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057706"/>
            <a:ext cx="1121724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8.2.3  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（节点）对象代表文档树中的一个节点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对象是整个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的核心对象。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对象的属性</a:t>
            </a: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每个节点都有其节点的属性，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对象的常用属性见表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462" y="2698225"/>
            <a:ext cx="8874547" cy="3970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217244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nodeName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属性含有某个节点的名称，其中：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）元素节点的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值是标签名称。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）属性节点的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值是属性名称。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）文本节点的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值永远是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#text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）文档节点的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值永远是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#document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nodeValue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对于文本节点，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nodeValue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属性包含文本内容。对于属性节点，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nodeValue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属性包含属性值。对于文档节点和元素节点，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nodeValue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属性不可用。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nodeType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nodeType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属性返回节点的类型，其中最重要的节点类型见表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3" y="2277244"/>
            <a:ext cx="10671467" cy="2879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024040"/>
            <a:ext cx="1123072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对象的方法包含对节点的各种操作，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对象的主要方法见表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452" y="1850286"/>
            <a:ext cx="8135396" cy="4806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32" y="2019421"/>
            <a:ext cx="10439227" cy="454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8580" y="1012031"/>
            <a:ext cx="524383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8.1.1  BOM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对象关系的关系如图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1241"/>
            <a:ext cx="11231168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8.2.4  HTML DOM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的标准对象模型和编程接口。它定义了：作为对象的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元素；所有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元素的属性；访问所有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元素的方法；所有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元素的事件。换言之，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HTML DOM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是关于如何获取、更改、添加或删除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元素的标准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独立于平台和编程语言，它可被任何编程语言（如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VBScript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）使用。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对象见表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377" y="1085955"/>
            <a:ext cx="6377433" cy="5404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3610" y="1269319"/>
            <a:ext cx="11385096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8.2.5  HTML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对象表示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文档树的根，在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中被称为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对象。每个载入浏览器的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文档都会成为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对象可以用脚本对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页面中的所有元素进行访问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HTML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集合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对象的常用集合见表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8" y="1701287"/>
            <a:ext cx="11082549" cy="3311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3312" y="1269319"/>
            <a:ext cx="113384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HTML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对象的常用属性，见表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3" y="2565223"/>
            <a:ext cx="11314646" cy="1719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4" y="1269319"/>
            <a:ext cx="1051122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HTML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对象的常用方法见表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3" y="2209255"/>
            <a:ext cx="11026751" cy="4099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269319"/>
            <a:ext cx="1130316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8.2.6  HTML Element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Element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对象表示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文档中的任意元素，它是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的基本对象，提供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元素对象的通用属性和方法。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Element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对象可以拥有类型为元素节点、文本节点、注释节点的子节点。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NodeList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对象表示节点列表，比如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元素的子节点集合。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元素也可以拥有属性。属性是属性节点。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Element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对象继承了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Element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对象的标准属性和方法，也实现了非标准属性。</a:t>
            </a: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0601" y="1005227"/>
            <a:ext cx="1159114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HTML Element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8-17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列出了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Element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对象的常用属性，表中的属性可用于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所有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上。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430" y="1887126"/>
            <a:ext cx="6623509" cy="4908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9" y="1127682"/>
            <a:ext cx="978452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HTML Element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Element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对象的常用方法见表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393" y="1947668"/>
            <a:ext cx="7029081" cy="4721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2343" y="1463100"/>
            <a:ext cx="11231168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8.2.7  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操作实例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获取节点</a:t>
            </a: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）通过标签的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获取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document.getElementById('id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）通过标签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属性获取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document.getElementsByName('name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类别名获取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document.getElementsByClassName('class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）通过标签名获取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document.getElementsByTagName('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9" y="1305100"/>
            <a:ext cx="1115917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8.1.2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对象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1. 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对象的属性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00" y="2383338"/>
            <a:ext cx="9186816" cy="2731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7324" y="1161241"/>
            <a:ext cx="1127441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8-3】Node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对象是用于解析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节点树的入口，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对象提供了对节点操作的属性和方法。本例使用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对象的属性显示节点信息。本例文件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8-3.html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60" y="2434187"/>
            <a:ext cx="3455744" cy="410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166627"/>
            <a:ext cx="11303163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创建或增添节点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）创建节点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创建节点使用下面方法。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document.createElement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("HTML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 //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创建一个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document.createTextNode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(String) //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创建一个文本节点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document.createAttribute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 //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创建一个属性节点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）增添节点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增添节点使用下面方法。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element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内部最后添加（追加）一个节点，参数是节点类型：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element.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appendChild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(Node)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element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内部的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existingNode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前插入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newNode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element.insertBefore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newNode,existingNode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488" y="1341314"/>
            <a:ext cx="1136123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8-4】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本例创建新的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节点，使用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appendChild()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方法添加新元素到尾部；然后在已存在的元素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中添加它。本例文件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8-4.html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56" y="2634919"/>
            <a:ext cx="5471595" cy="35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4" y="1413308"/>
            <a:ext cx="11303163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删除（移除）节点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删除节点使用下面方法，本方法的功能是删除当前节点下指定的子节点，删除成功返回该被删除的节点，否则返回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indent="457200"/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element.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removeChild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(Node)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8-6】HTML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文档中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元素包含两个子节点（两个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&lt;p&gt;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元素），删除第一个段落。本例文件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8-6.html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在浏览器中的显示效果，如图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24" y="3721205"/>
            <a:ext cx="3959707" cy="25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9" y="1079456"/>
            <a:ext cx="11303163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可以使用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replaceChild()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方法来替换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 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中的元素。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parent.replaceChild(para, child);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8-7】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本例用新段落替换第一个段落。本例文件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8-7.html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7" y="3127647"/>
            <a:ext cx="5697865" cy="295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8.2  DOM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80" y="1413308"/>
            <a:ext cx="12188156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获取或设置元素的属性值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对获取的节点，可以得到节点的属性值，也可以设置节点的属性值。其语法格式如下：</a:t>
            </a: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节点对象名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getAttribute(attributeName</a:t>
            </a:r>
          </a:p>
          <a:p>
            <a:pPr indent="457200"/>
            <a:r>
              <a:rPr lang="zh-CN" altLang="en-US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节点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.setAttribute(attributeName, 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attributeValue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8-8】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本例定义了一个文本节点和元素节点，并为一级标题元素设置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属性，最后把它们添加到文档结构中。本例文件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8-8.html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24" y="3745349"/>
            <a:ext cx="4751648" cy="253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80" y="1413308"/>
            <a:ext cx="121881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．编写程序实现按时间随机变化的网页背景，如图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52" y="2122032"/>
            <a:ext cx="3984382" cy="310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42" y="2122033"/>
            <a:ext cx="3984384" cy="31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36452" y="246529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076225" y="4288059"/>
            <a:ext cx="308610" cy="19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6452" y="5636533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80" y="1413308"/>
            <a:ext cx="1218815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setTimeout()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clearTimeout()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方法设计一个简单的计时器。当单击“开始计时”按钮后启动计时器，文本框从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开始进行计时；单击“暂停计时”按钮后暂停计时，如图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36452" y="246529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076225" y="4288059"/>
            <a:ext cx="308610" cy="19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06087" y="8768908"/>
            <a:ext cx="26750665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78" y="3114281"/>
            <a:ext cx="3850155" cy="15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69" y="3141615"/>
            <a:ext cx="3818417" cy="15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80" y="1413308"/>
            <a:ext cx="1218815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．使用对象的事件编程实现当用户选择下拉菜单的颜色时，文本框的字体颜色跟随改变，如图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36452" y="246529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06087" y="8768908"/>
            <a:ext cx="26750665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13" y="2877368"/>
            <a:ext cx="3599733" cy="222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68553" y="1182628"/>
            <a:ext cx="31883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446" y="1769129"/>
            <a:ext cx="8284548" cy="4593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488" y="1161241"/>
            <a:ext cx="1114524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显示窗口的宽、高和设置计时器，页面初次加载时依次显示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个的提示框，延时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5000ms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后再调用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hello()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函数，显示其对话框，本例文件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8-2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7" y="2572175"/>
            <a:ext cx="10997963" cy="1713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8" y="1057706"/>
            <a:ext cx="11087179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&lt;title&gt;&lt;/title&gt;</a:t>
            </a:r>
          </a:p>
          <a:p>
            <a:r>
              <a:rPr lang="en-US" altLang="zh-CN"/>
              <a:t>		&lt;script type="text/javascript"&gt;</a:t>
            </a:r>
          </a:p>
          <a:p>
            <a:r>
              <a:rPr lang="en-US" altLang="zh-CN"/>
              <a:t>			function hello() {</a:t>
            </a:r>
          </a:p>
          <a:p>
            <a:r>
              <a:rPr lang="en-US" altLang="zh-CN"/>
              <a:t>				window.alert("</a:t>
            </a:r>
            <a:r>
              <a:rPr lang="zh-CN" altLang="en-US"/>
              <a:t>欢迎您！</a:t>
            </a:r>
            <a:r>
              <a:rPr lang="en-US" altLang="zh-CN"/>
              <a:t>");</a:t>
            </a:r>
          </a:p>
          <a:p>
            <a:r>
              <a:rPr lang="en-US" altLang="zh-CN"/>
              <a:t>			}</a:t>
            </a:r>
          </a:p>
          <a:p>
            <a:r>
              <a:rPr lang="en-US" altLang="zh-CN"/>
              <a:t>			window.setTimeout("hello()", 5000); //</a:t>
            </a:r>
            <a:r>
              <a:rPr lang="zh-CN" altLang="en-US"/>
              <a:t>延时</a:t>
            </a:r>
            <a:r>
              <a:rPr lang="en-US" altLang="zh-CN"/>
              <a:t>5000ms</a:t>
            </a:r>
            <a:r>
              <a:rPr lang="zh-CN" altLang="en-US"/>
              <a:t>后再调用</a:t>
            </a:r>
            <a:r>
              <a:rPr lang="en-US" altLang="zh-CN"/>
              <a:t>hello()</a:t>
            </a:r>
            <a:r>
              <a:rPr lang="zh-CN" altLang="en-US"/>
              <a:t>函数</a:t>
            </a:r>
          </a:p>
          <a:p>
            <a:r>
              <a:rPr lang="zh-CN" altLang="en-US"/>
              <a:t>			</a:t>
            </a:r>
            <a:r>
              <a:rPr lang="en-US" altLang="zh-CN"/>
              <a:t>window.alert("</a:t>
            </a:r>
            <a:r>
              <a:rPr lang="zh-CN" altLang="en-US"/>
              <a:t>窗口的宽</a:t>
            </a:r>
            <a:r>
              <a:rPr lang="en-US" altLang="zh-CN"/>
              <a:t>="+window.innerWidth); //</a:t>
            </a:r>
            <a:r>
              <a:rPr lang="zh-CN" altLang="en-US"/>
              <a:t>获得窗口的宽度</a:t>
            </a:r>
          </a:p>
          <a:p>
            <a:r>
              <a:rPr lang="zh-CN" altLang="en-US"/>
              <a:t>			</a:t>
            </a:r>
            <a:r>
              <a:rPr lang="en-US" altLang="zh-CN"/>
              <a:t>window.alert("</a:t>
            </a:r>
            <a:r>
              <a:rPr lang="zh-CN" altLang="en-US"/>
              <a:t>窗口的高</a:t>
            </a:r>
            <a:r>
              <a:rPr lang="en-US" altLang="zh-CN"/>
              <a:t>="+window.innerHeight); //</a:t>
            </a:r>
            <a:r>
              <a:rPr lang="zh-CN" altLang="en-US"/>
              <a:t>获得窗口的高度</a:t>
            </a:r>
          </a:p>
          <a:p>
            <a:r>
              <a:rPr lang="zh-CN" altLang="en-US"/>
              <a:t>			</a:t>
            </a:r>
            <a:r>
              <a:rPr lang="en-US" altLang="zh-CN"/>
              <a:t>window.prompt("window.prompt()", "</a:t>
            </a:r>
            <a:r>
              <a:rPr lang="zh-CN" altLang="en-US"/>
              <a:t>默认文本</a:t>
            </a:r>
            <a:r>
              <a:rPr lang="en-US" altLang="zh-CN"/>
              <a:t>"); //js</a:t>
            </a:r>
            <a:r>
              <a:rPr lang="zh-CN" altLang="en-US"/>
              <a:t>中的提示输入框</a:t>
            </a:r>
          </a:p>
          <a:p>
            <a:r>
              <a:rPr lang="zh-CN" altLang="en-US"/>
              <a:t>		</a:t>
            </a:r>
            <a:r>
              <a:rPr lang="en-US" altLang="zh-CN"/>
              <a:t>&lt;/script&gt;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488" y="1185531"/>
            <a:ext cx="6091697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8.1.3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457" y="2032682"/>
            <a:ext cx="8595941" cy="3978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8.1  BOM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4" y="1161241"/>
            <a:ext cx="35388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42" y="1917271"/>
            <a:ext cx="10121711" cy="3379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1984</Words>
  <Application>Microsoft Office PowerPoint</Application>
  <PresentationFormat>宽屏</PresentationFormat>
  <Paragraphs>306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宋体</vt:lpstr>
      <vt:lpstr>微软雅黑</vt:lpstr>
      <vt:lpstr>Arial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淳延</cp:lastModifiedBy>
  <cp:revision>44</cp:revision>
  <dcterms:created xsi:type="dcterms:W3CDTF">2019-06-19T02:08:00Z</dcterms:created>
  <dcterms:modified xsi:type="dcterms:W3CDTF">2021-11-22T08:07:17Z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