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64" r:id="rId5"/>
    <p:sldId id="268" r:id="rId6"/>
    <p:sldId id="269" r:id="rId7"/>
    <p:sldId id="270" r:id="rId8"/>
    <p:sldId id="305" r:id="rId10"/>
    <p:sldId id="271" r:id="rId11"/>
    <p:sldId id="272" r:id="rId12"/>
    <p:sldId id="306" r:id="rId13"/>
    <p:sldId id="273" r:id="rId14"/>
    <p:sldId id="274" r:id="rId15"/>
    <p:sldId id="30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43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308" r:id="rId40"/>
    <p:sldId id="299" r:id="rId41"/>
    <p:sldId id="300" r:id="rId42"/>
    <p:sldId id="301" r:id="rId43"/>
    <p:sldId id="302" r:id="rId44"/>
    <p:sldId id="303" r:id="rId45"/>
    <p:sldId id="304" r:id="rId46"/>
  </p:sldIdLst>
  <p:sldSz cx="10693400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1" autoAdjust="0"/>
  </p:normalViewPr>
  <p:slideViewPr>
    <p:cSldViewPr snapToGrid="0" snapToObjects="1">
      <p:cViewPr varScale="1">
        <p:scale>
          <a:sx n="73" d="100"/>
          <a:sy n="73" d="100"/>
        </p:scale>
        <p:origin x="-942" y="-90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BC655-F649-42F5-A007-E7DC239B55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HCI</a:t>
            </a:r>
            <a:r>
              <a:rPr lang="zh-CN" altLang="en-US" dirty="0" smtClean="0"/>
              <a:t>是一门关注人类交互式计算系统的设计，评估和实施的学科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图灵奖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Augmenting the Human Intellect</a:t>
            </a:r>
            <a:r>
              <a:rPr lang="zh-CN" altLang="en-US" dirty="0" smtClean="0"/>
              <a:t>增强人类智力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Xerox PARC </a:t>
            </a:r>
            <a:r>
              <a:rPr lang="zh-CN" altLang="en-US" dirty="0" smtClean="0"/>
              <a:t>最早的个</a:t>
            </a:r>
            <a:r>
              <a:rPr lang="zh-CN" altLang="en-US" baseline="0" dirty="0" smtClean="0"/>
              <a:t> 人工人站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施乐公司帕洛阿尔托研究中心（</a:t>
            </a:r>
            <a:r>
              <a:rPr lang="en-US" altLang="zh-CN" dirty="0" smtClean="0"/>
              <a:t>The Xerox PARC)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施乐奥托是为个人使用而设计的第一批电脑（尽管不是作为家用电脑），而如今它被广泛的称为个人电脑。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年，在施乐公司帕洛阿尔托研究中心（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Xerox PARC)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发明出来。该电脑首次使用了桌面比拟（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Desktop metaphor)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和鼠标驱动的图形用户界面（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）技术。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60E3-8196-4D3D-B844-43A9B6101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5"/>
          <p:cNvSpPr/>
          <p:nvPr/>
        </p:nvSpPr>
        <p:spPr>
          <a:xfrm>
            <a:off x="0" y="1623930"/>
            <a:ext cx="3542189" cy="3991579"/>
          </a:xfrm>
          <a:custGeom>
            <a:avLst/>
            <a:gdLst>
              <a:gd name="connsiteX0" fmla="*/ 0 w 4728686"/>
              <a:gd name="connsiteY0" fmla="*/ 0 h 3640183"/>
              <a:gd name="connsiteX1" fmla="*/ 4728686 w 4728686"/>
              <a:gd name="connsiteY1" fmla="*/ 0 h 3640183"/>
              <a:gd name="connsiteX2" fmla="*/ 4728686 w 4728686"/>
              <a:gd name="connsiteY2" fmla="*/ 3640183 h 3640183"/>
              <a:gd name="connsiteX3" fmla="*/ 0 w 4728686"/>
              <a:gd name="connsiteY3" fmla="*/ 3640183 h 3640183"/>
              <a:gd name="connsiteX4" fmla="*/ 0 w 4728686"/>
              <a:gd name="connsiteY4" fmla="*/ 0 h 3640183"/>
              <a:gd name="connsiteX0-1" fmla="*/ 0 w 4728686"/>
              <a:gd name="connsiteY0-2" fmla="*/ 0 h 3640183"/>
              <a:gd name="connsiteX1-3" fmla="*/ 4719977 w 4728686"/>
              <a:gd name="connsiteY1-4" fmla="*/ 287383 h 3640183"/>
              <a:gd name="connsiteX2-5" fmla="*/ 4728686 w 4728686"/>
              <a:gd name="connsiteY2-6" fmla="*/ 3640183 h 3640183"/>
              <a:gd name="connsiteX3-7" fmla="*/ 0 w 4728686"/>
              <a:gd name="connsiteY3-8" fmla="*/ 3640183 h 3640183"/>
              <a:gd name="connsiteX4-9" fmla="*/ 0 w 4728686"/>
              <a:gd name="connsiteY4-10" fmla="*/ 0 h 3640183"/>
              <a:gd name="connsiteX0-11" fmla="*/ 0 w 4719977"/>
              <a:gd name="connsiteY0-12" fmla="*/ 0 h 3640183"/>
              <a:gd name="connsiteX1-13" fmla="*/ 4719977 w 4719977"/>
              <a:gd name="connsiteY1-14" fmla="*/ 287383 h 3640183"/>
              <a:gd name="connsiteX2-15" fmla="*/ 4719977 w 4719977"/>
              <a:gd name="connsiteY2-16" fmla="*/ 3239589 h 3640183"/>
              <a:gd name="connsiteX3-17" fmla="*/ 0 w 4719977"/>
              <a:gd name="connsiteY3-18" fmla="*/ 3640183 h 3640183"/>
              <a:gd name="connsiteX4-19" fmla="*/ 0 w 4719977"/>
              <a:gd name="connsiteY4-20" fmla="*/ 0 h 36401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19977" h="3640183">
                <a:moveTo>
                  <a:pt x="0" y="0"/>
                </a:moveTo>
                <a:lnTo>
                  <a:pt x="4719977" y="287383"/>
                </a:lnTo>
                <a:lnTo>
                  <a:pt x="4719977" y="3239589"/>
                </a:lnTo>
                <a:lnTo>
                  <a:pt x="0" y="364018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 sz="1900"/>
          </a:p>
        </p:txBody>
      </p:sp>
      <p:sp>
        <p:nvSpPr>
          <p:cNvPr id="5" name="矩形 20"/>
          <p:cNvSpPr/>
          <p:nvPr/>
        </p:nvSpPr>
        <p:spPr>
          <a:xfrm>
            <a:off x="3337975" y="1623930"/>
            <a:ext cx="7242180" cy="3991579"/>
          </a:xfrm>
          <a:custGeom>
            <a:avLst/>
            <a:gdLst>
              <a:gd name="connsiteX0" fmla="*/ 0 w 4415314"/>
              <a:gd name="connsiteY0" fmla="*/ 0 h 3640183"/>
              <a:gd name="connsiteX1" fmla="*/ 4415314 w 4415314"/>
              <a:gd name="connsiteY1" fmla="*/ 0 h 3640183"/>
              <a:gd name="connsiteX2" fmla="*/ 4415314 w 4415314"/>
              <a:gd name="connsiteY2" fmla="*/ 3640183 h 3640183"/>
              <a:gd name="connsiteX3" fmla="*/ 0 w 4415314"/>
              <a:gd name="connsiteY3" fmla="*/ 3640183 h 3640183"/>
              <a:gd name="connsiteX4" fmla="*/ 0 w 4415314"/>
              <a:gd name="connsiteY4" fmla="*/ 0 h 3640183"/>
              <a:gd name="connsiteX0-1" fmla="*/ 0 w 4424022"/>
              <a:gd name="connsiteY0-2" fmla="*/ 278675 h 3640183"/>
              <a:gd name="connsiteX1-3" fmla="*/ 4424022 w 4424022"/>
              <a:gd name="connsiteY1-4" fmla="*/ 0 h 3640183"/>
              <a:gd name="connsiteX2-5" fmla="*/ 4424022 w 4424022"/>
              <a:gd name="connsiteY2-6" fmla="*/ 3640183 h 3640183"/>
              <a:gd name="connsiteX3-7" fmla="*/ 8708 w 4424022"/>
              <a:gd name="connsiteY3-8" fmla="*/ 3640183 h 3640183"/>
              <a:gd name="connsiteX4-9" fmla="*/ 0 w 4424022"/>
              <a:gd name="connsiteY4-10" fmla="*/ 278675 h 3640183"/>
              <a:gd name="connsiteX0-11" fmla="*/ 838 w 4424860"/>
              <a:gd name="connsiteY0-12" fmla="*/ 278675 h 3640183"/>
              <a:gd name="connsiteX1-13" fmla="*/ 4424860 w 4424860"/>
              <a:gd name="connsiteY1-14" fmla="*/ 0 h 3640183"/>
              <a:gd name="connsiteX2-15" fmla="*/ 4424860 w 4424860"/>
              <a:gd name="connsiteY2-16" fmla="*/ 3640183 h 3640183"/>
              <a:gd name="connsiteX3-17" fmla="*/ 837 w 4424860"/>
              <a:gd name="connsiteY3-18" fmla="*/ 3257006 h 3640183"/>
              <a:gd name="connsiteX4-19" fmla="*/ 838 w 4424860"/>
              <a:gd name="connsiteY4-20" fmla="*/ 278675 h 3640183"/>
              <a:gd name="connsiteX0-21" fmla="*/ 16214 w 4424291"/>
              <a:gd name="connsiteY0-22" fmla="*/ 296092 h 3640183"/>
              <a:gd name="connsiteX1-23" fmla="*/ 4424291 w 4424291"/>
              <a:gd name="connsiteY1-24" fmla="*/ 0 h 3640183"/>
              <a:gd name="connsiteX2-25" fmla="*/ 4424291 w 4424291"/>
              <a:gd name="connsiteY2-26" fmla="*/ 3640183 h 3640183"/>
              <a:gd name="connsiteX3-27" fmla="*/ 268 w 4424291"/>
              <a:gd name="connsiteY3-28" fmla="*/ 3257006 h 3640183"/>
              <a:gd name="connsiteX4-29" fmla="*/ 16214 w 4424291"/>
              <a:gd name="connsiteY4-30" fmla="*/ 296092 h 3640183"/>
              <a:gd name="connsiteX0-31" fmla="*/ 0 w 4431996"/>
              <a:gd name="connsiteY0-32" fmla="*/ 278675 h 3640183"/>
              <a:gd name="connsiteX1-33" fmla="*/ 4431996 w 4431996"/>
              <a:gd name="connsiteY1-34" fmla="*/ 0 h 3640183"/>
              <a:gd name="connsiteX2-35" fmla="*/ 4431996 w 4431996"/>
              <a:gd name="connsiteY2-36" fmla="*/ 3640183 h 3640183"/>
              <a:gd name="connsiteX3-37" fmla="*/ 7973 w 4431996"/>
              <a:gd name="connsiteY3-38" fmla="*/ 3257006 h 3640183"/>
              <a:gd name="connsiteX4-39" fmla="*/ 0 w 4431996"/>
              <a:gd name="connsiteY4-40" fmla="*/ 278675 h 3640183"/>
              <a:gd name="connsiteX0-41" fmla="*/ 0 w 4431996"/>
              <a:gd name="connsiteY0-42" fmla="*/ 278675 h 3640183"/>
              <a:gd name="connsiteX1-43" fmla="*/ 4431996 w 4431996"/>
              <a:gd name="connsiteY1-44" fmla="*/ 0 h 3640183"/>
              <a:gd name="connsiteX2-45" fmla="*/ 4431996 w 4431996"/>
              <a:gd name="connsiteY2-46" fmla="*/ 3640183 h 3640183"/>
              <a:gd name="connsiteX3-47" fmla="*/ 15946 w 4431996"/>
              <a:gd name="connsiteY3-48" fmla="*/ 3239589 h 3640183"/>
              <a:gd name="connsiteX4-49" fmla="*/ 0 w 4431996"/>
              <a:gd name="connsiteY4-50" fmla="*/ 278675 h 36401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31996" h="3640183">
                <a:moveTo>
                  <a:pt x="0" y="278675"/>
                </a:moveTo>
                <a:lnTo>
                  <a:pt x="4431996" y="0"/>
                </a:lnTo>
                <a:lnTo>
                  <a:pt x="4431996" y="3640183"/>
                </a:lnTo>
                <a:lnTo>
                  <a:pt x="15946" y="3239589"/>
                </a:lnTo>
                <a:cubicBezTo>
                  <a:pt x="13043" y="2119086"/>
                  <a:pt x="2903" y="1399178"/>
                  <a:pt x="0" y="278675"/>
                </a:cubicBezTo>
                <a:close/>
              </a:path>
            </a:pathLst>
          </a:custGeom>
          <a:solidFill>
            <a:srgbClr val="00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 sz="1900"/>
          </a:p>
        </p:txBody>
      </p:sp>
      <p:pic>
        <p:nvPicPr>
          <p:cNvPr id="6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3" y="2369398"/>
            <a:ext cx="2478419" cy="243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7"/>
          <p:cNvSpPr txBox="1">
            <a:spLocks noChangeArrowheads="1"/>
          </p:cNvSpPr>
          <p:nvPr/>
        </p:nvSpPr>
        <p:spPr bwMode="auto">
          <a:xfrm>
            <a:off x="3883232" y="1954667"/>
            <a:ext cx="6052720" cy="93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dist">
              <a:spcBef>
                <a:spcPts val="1170"/>
              </a:spcBef>
            </a:pPr>
            <a:r>
              <a:rPr lang="zh-CN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人机交互</a:t>
            </a:r>
            <a:r>
              <a:rPr lang="zh-CN" altLang="en-US" sz="2800" kern="1200" dirty="0" smtClean="0">
                <a:solidFill>
                  <a:srgbClr val="FFD65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的</a:t>
            </a:r>
            <a:r>
              <a:rPr lang="zh-CN" altLang="en-US" sz="2800" dirty="0" smtClean="0">
                <a:solidFill>
                  <a:srgbClr val="FFD65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软件工程方法</a:t>
            </a:r>
            <a:endParaRPr lang="zh-CN" altLang="en-US" sz="2800" dirty="0">
              <a:solidFill>
                <a:srgbClr val="FFD653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0109" y="2747382"/>
            <a:ext cx="6151418" cy="659312"/>
          </a:xfrm>
          <a:prstGeom prst="rect">
            <a:avLst/>
          </a:prstGeom>
        </p:spPr>
        <p:txBody>
          <a:bodyPr wrap="square" lIns="104296" tIns="52148" rIns="104296" bIns="52148">
            <a:spAutoFit/>
          </a:bodyPr>
          <a:lstStyle/>
          <a:p>
            <a:pPr>
              <a:defRPr/>
            </a:pPr>
            <a:r>
              <a:rPr lang="en-US" altLang="zh-CN" b="1" spc="684" dirty="0" smtClean="0">
                <a:solidFill>
                  <a:schemeClr val="bg2">
                    <a:lumMod val="90000"/>
                  </a:schemeClr>
                </a:solidFill>
                <a:ea typeface="+mn-ea"/>
              </a:rPr>
              <a:t>Software engineering method of human-computer interaction</a:t>
            </a:r>
            <a:endParaRPr lang="zh-CN" altLang="en-US" b="1" spc="684" dirty="0">
              <a:solidFill>
                <a:schemeClr val="bg2">
                  <a:lumMod val="90000"/>
                </a:schemeClr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2501" y="3470929"/>
            <a:ext cx="5690919" cy="649739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3100" b="1" i="0">
                <a:ln w="14605"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4211" y="4417965"/>
            <a:ext cx="4189332" cy="760655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1900">
                <a:solidFill>
                  <a:schemeClr val="bg1"/>
                </a:solidFill>
                <a:ea typeface="迷你简舒同体" panose="02010609010101010101" pitchFamily="49" charset="-122"/>
              </a:defRPr>
            </a:lvl1pPr>
            <a:lvl2pPr marL="491490" indent="0" algn="ctr">
              <a:buNone/>
              <a:defRPr sz="2200"/>
            </a:lvl2pPr>
            <a:lvl3pPr marL="982980" indent="0" algn="ctr">
              <a:buNone/>
              <a:defRPr sz="1900"/>
            </a:lvl3pPr>
            <a:lvl4pPr marL="1474470" indent="0" algn="ctr">
              <a:buNone/>
              <a:defRPr sz="1700"/>
            </a:lvl4pPr>
            <a:lvl5pPr marL="1965960" indent="0" algn="ctr">
              <a:buNone/>
              <a:defRPr sz="1700"/>
            </a:lvl5pPr>
            <a:lvl6pPr marL="2457450" indent="0" algn="ctr">
              <a:buNone/>
              <a:defRPr sz="1700"/>
            </a:lvl6pPr>
            <a:lvl7pPr marL="2948940" indent="0" algn="ctr">
              <a:buNone/>
              <a:defRPr sz="1700"/>
            </a:lvl7pPr>
            <a:lvl8pPr marL="3441065" indent="0" algn="ctr">
              <a:buNone/>
              <a:defRPr sz="1700"/>
            </a:lvl8pPr>
            <a:lvl9pPr marL="3932555" indent="0" algn="ctr">
              <a:buNone/>
              <a:defRPr sz="17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D44580-5E70-41E2-A8B5-500F66F3D915}" type="datetime1">
              <a:rPr lang="en-US" altLang="zh-CN" smtClean="0"/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8BC9248-FEB5-4F58-8B14-90F86C7ACF3E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484"/>
            <a:ext cx="2305764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3" y="402484"/>
            <a:ext cx="6783626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18A57C2-F166-4EC7-879A-36C8D941E358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5"/>
          <p:cNvSpPr/>
          <p:nvPr/>
        </p:nvSpPr>
        <p:spPr>
          <a:xfrm>
            <a:off x="1" y="1623930"/>
            <a:ext cx="3542189" cy="3991579"/>
          </a:xfrm>
          <a:custGeom>
            <a:avLst/>
            <a:gdLst>
              <a:gd name="connsiteX0" fmla="*/ 0 w 4728686"/>
              <a:gd name="connsiteY0" fmla="*/ 0 h 3640183"/>
              <a:gd name="connsiteX1" fmla="*/ 4728686 w 4728686"/>
              <a:gd name="connsiteY1" fmla="*/ 0 h 3640183"/>
              <a:gd name="connsiteX2" fmla="*/ 4728686 w 4728686"/>
              <a:gd name="connsiteY2" fmla="*/ 3640183 h 3640183"/>
              <a:gd name="connsiteX3" fmla="*/ 0 w 4728686"/>
              <a:gd name="connsiteY3" fmla="*/ 3640183 h 3640183"/>
              <a:gd name="connsiteX4" fmla="*/ 0 w 4728686"/>
              <a:gd name="connsiteY4" fmla="*/ 0 h 3640183"/>
              <a:gd name="connsiteX0-1" fmla="*/ 0 w 4728686"/>
              <a:gd name="connsiteY0-2" fmla="*/ 0 h 3640183"/>
              <a:gd name="connsiteX1-3" fmla="*/ 4719977 w 4728686"/>
              <a:gd name="connsiteY1-4" fmla="*/ 287383 h 3640183"/>
              <a:gd name="connsiteX2-5" fmla="*/ 4728686 w 4728686"/>
              <a:gd name="connsiteY2-6" fmla="*/ 3640183 h 3640183"/>
              <a:gd name="connsiteX3-7" fmla="*/ 0 w 4728686"/>
              <a:gd name="connsiteY3-8" fmla="*/ 3640183 h 3640183"/>
              <a:gd name="connsiteX4-9" fmla="*/ 0 w 4728686"/>
              <a:gd name="connsiteY4-10" fmla="*/ 0 h 3640183"/>
              <a:gd name="connsiteX0-11" fmla="*/ 0 w 4719977"/>
              <a:gd name="connsiteY0-12" fmla="*/ 0 h 3640183"/>
              <a:gd name="connsiteX1-13" fmla="*/ 4719977 w 4719977"/>
              <a:gd name="connsiteY1-14" fmla="*/ 287383 h 3640183"/>
              <a:gd name="connsiteX2-15" fmla="*/ 4719977 w 4719977"/>
              <a:gd name="connsiteY2-16" fmla="*/ 3239589 h 3640183"/>
              <a:gd name="connsiteX3-17" fmla="*/ 0 w 4719977"/>
              <a:gd name="connsiteY3-18" fmla="*/ 3640183 h 3640183"/>
              <a:gd name="connsiteX4-19" fmla="*/ 0 w 4719977"/>
              <a:gd name="connsiteY4-20" fmla="*/ 0 h 36401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19977" h="3640183">
                <a:moveTo>
                  <a:pt x="0" y="0"/>
                </a:moveTo>
                <a:lnTo>
                  <a:pt x="4719977" y="287383"/>
                </a:lnTo>
                <a:lnTo>
                  <a:pt x="4719977" y="3239589"/>
                </a:lnTo>
                <a:lnTo>
                  <a:pt x="0" y="364018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65" tIns="52132" rIns="104265" bIns="52132" anchor="ctr"/>
          <a:lstStyle/>
          <a:p>
            <a:pPr algn="ctr">
              <a:defRPr/>
            </a:pPr>
            <a:endParaRPr lang="zh-CN" altLang="en-US" sz="1900">
              <a:solidFill>
                <a:srgbClr val="FFFFFF"/>
              </a:solidFill>
            </a:endParaRPr>
          </a:p>
        </p:txBody>
      </p:sp>
      <p:sp>
        <p:nvSpPr>
          <p:cNvPr id="5" name="矩形 20"/>
          <p:cNvSpPr/>
          <p:nvPr/>
        </p:nvSpPr>
        <p:spPr>
          <a:xfrm>
            <a:off x="3337975" y="1623930"/>
            <a:ext cx="7242180" cy="3991579"/>
          </a:xfrm>
          <a:custGeom>
            <a:avLst/>
            <a:gdLst>
              <a:gd name="connsiteX0" fmla="*/ 0 w 4415314"/>
              <a:gd name="connsiteY0" fmla="*/ 0 h 3640183"/>
              <a:gd name="connsiteX1" fmla="*/ 4415314 w 4415314"/>
              <a:gd name="connsiteY1" fmla="*/ 0 h 3640183"/>
              <a:gd name="connsiteX2" fmla="*/ 4415314 w 4415314"/>
              <a:gd name="connsiteY2" fmla="*/ 3640183 h 3640183"/>
              <a:gd name="connsiteX3" fmla="*/ 0 w 4415314"/>
              <a:gd name="connsiteY3" fmla="*/ 3640183 h 3640183"/>
              <a:gd name="connsiteX4" fmla="*/ 0 w 4415314"/>
              <a:gd name="connsiteY4" fmla="*/ 0 h 3640183"/>
              <a:gd name="connsiteX0-1" fmla="*/ 0 w 4424022"/>
              <a:gd name="connsiteY0-2" fmla="*/ 278675 h 3640183"/>
              <a:gd name="connsiteX1-3" fmla="*/ 4424022 w 4424022"/>
              <a:gd name="connsiteY1-4" fmla="*/ 0 h 3640183"/>
              <a:gd name="connsiteX2-5" fmla="*/ 4424022 w 4424022"/>
              <a:gd name="connsiteY2-6" fmla="*/ 3640183 h 3640183"/>
              <a:gd name="connsiteX3-7" fmla="*/ 8708 w 4424022"/>
              <a:gd name="connsiteY3-8" fmla="*/ 3640183 h 3640183"/>
              <a:gd name="connsiteX4-9" fmla="*/ 0 w 4424022"/>
              <a:gd name="connsiteY4-10" fmla="*/ 278675 h 3640183"/>
              <a:gd name="connsiteX0-11" fmla="*/ 838 w 4424860"/>
              <a:gd name="connsiteY0-12" fmla="*/ 278675 h 3640183"/>
              <a:gd name="connsiteX1-13" fmla="*/ 4424860 w 4424860"/>
              <a:gd name="connsiteY1-14" fmla="*/ 0 h 3640183"/>
              <a:gd name="connsiteX2-15" fmla="*/ 4424860 w 4424860"/>
              <a:gd name="connsiteY2-16" fmla="*/ 3640183 h 3640183"/>
              <a:gd name="connsiteX3-17" fmla="*/ 837 w 4424860"/>
              <a:gd name="connsiteY3-18" fmla="*/ 3257006 h 3640183"/>
              <a:gd name="connsiteX4-19" fmla="*/ 838 w 4424860"/>
              <a:gd name="connsiteY4-20" fmla="*/ 278675 h 3640183"/>
              <a:gd name="connsiteX0-21" fmla="*/ 16214 w 4424291"/>
              <a:gd name="connsiteY0-22" fmla="*/ 296092 h 3640183"/>
              <a:gd name="connsiteX1-23" fmla="*/ 4424291 w 4424291"/>
              <a:gd name="connsiteY1-24" fmla="*/ 0 h 3640183"/>
              <a:gd name="connsiteX2-25" fmla="*/ 4424291 w 4424291"/>
              <a:gd name="connsiteY2-26" fmla="*/ 3640183 h 3640183"/>
              <a:gd name="connsiteX3-27" fmla="*/ 268 w 4424291"/>
              <a:gd name="connsiteY3-28" fmla="*/ 3257006 h 3640183"/>
              <a:gd name="connsiteX4-29" fmla="*/ 16214 w 4424291"/>
              <a:gd name="connsiteY4-30" fmla="*/ 296092 h 3640183"/>
              <a:gd name="connsiteX0-31" fmla="*/ 0 w 4431996"/>
              <a:gd name="connsiteY0-32" fmla="*/ 278675 h 3640183"/>
              <a:gd name="connsiteX1-33" fmla="*/ 4431996 w 4431996"/>
              <a:gd name="connsiteY1-34" fmla="*/ 0 h 3640183"/>
              <a:gd name="connsiteX2-35" fmla="*/ 4431996 w 4431996"/>
              <a:gd name="connsiteY2-36" fmla="*/ 3640183 h 3640183"/>
              <a:gd name="connsiteX3-37" fmla="*/ 7973 w 4431996"/>
              <a:gd name="connsiteY3-38" fmla="*/ 3257006 h 3640183"/>
              <a:gd name="connsiteX4-39" fmla="*/ 0 w 4431996"/>
              <a:gd name="connsiteY4-40" fmla="*/ 278675 h 3640183"/>
              <a:gd name="connsiteX0-41" fmla="*/ 0 w 4431996"/>
              <a:gd name="connsiteY0-42" fmla="*/ 278675 h 3640183"/>
              <a:gd name="connsiteX1-43" fmla="*/ 4431996 w 4431996"/>
              <a:gd name="connsiteY1-44" fmla="*/ 0 h 3640183"/>
              <a:gd name="connsiteX2-45" fmla="*/ 4431996 w 4431996"/>
              <a:gd name="connsiteY2-46" fmla="*/ 3640183 h 3640183"/>
              <a:gd name="connsiteX3-47" fmla="*/ 15946 w 4431996"/>
              <a:gd name="connsiteY3-48" fmla="*/ 3239589 h 3640183"/>
              <a:gd name="connsiteX4-49" fmla="*/ 0 w 4431996"/>
              <a:gd name="connsiteY4-50" fmla="*/ 278675 h 36401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31996" h="3640183">
                <a:moveTo>
                  <a:pt x="0" y="278675"/>
                </a:moveTo>
                <a:lnTo>
                  <a:pt x="4431996" y="0"/>
                </a:lnTo>
                <a:lnTo>
                  <a:pt x="4431996" y="3640183"/>
                </a:lnTo>
                <a:lnTo>
                  <a:pt x="15946" y="3239589"/>
                </a:lnTo>
                <a:cubicBezTo>
                  <a:pt x="13043" y="2119086"/>
                  <a:pt x="2903" y="1399178"/>
                  <a:pt x="0" y="278675"/>
                </a:cubicBezTo>
                <a:close/>
              </a:path>
            </a:pathLst>
          </a:custGeom>
          <a:solidFill>
            <a:srgbClr val="00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65" tIns="52132" rIns="104265" bIns="52132" anchor="ctr"/>
          <a:lstStyle/>
          <a:p>
            <a:pPr algn="ctr">
              <a:defRPr/>
            </a:pPr>
            <a:endParaRPr lang="zh-CN" altLang="en-US" sz="1900">
              <a:solidFill>
                <a:srgbClr val="FFFFFF"/>
              </a:solidFill>
            </a:endParaRPr>
          </a:p>
        </p:txBody>
      </p:sp>
      <p:pic>
        <p:nvPicPr>
          <p:cNvPr id="6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5" y="2369398"/>
            <a:ext cx="2478419" cy="243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7"/>
          <p:cNvSpPr txBox="1"/>
          <p:nvPr/>
        </p:nvSpPr>
        <p:spPr>
          <a:xfrm>
            <a:off x="4167830" y="1954668"/>
            <a:ext cx="5768123" cy="1013255"/>
          </a:xfrm>
          <a:prstGeom prst="rect">
            <a:avLst/>
          </a:prstGeom>
          <a:noFill/>
        </p:spPr>
        <p:txBody>
          <a:bodyPr lIns="104265" tIns="52132" rIns="104265" bIns="52132">
            <a:spAutoFit/>
          </a:bodyPr>
          <a:lstStyle/>
          <a:p>
            <a:pPr>
              <a:spcBef>
                <a:spcPts val="1170"/>
              </a:spcBef>
              <a:defRPr/>
            </a:pPr>
            <a:r>
              <a:rPr lang="zh-CN" altLang="en-US" sz="59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大学计算机基础</a:t>
            </a:r>
            <a:endParaRPr lang="zh-CN" altLang="en-US" sz="59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6555" y="2747383"/>
            <a:ext cx="4927133" cy="382281"/>
          </a:xfrm>
          <a:prstGeom prst="rect">
            <a:avLst/>
          </a:prstGeom>
        </p:spPr>
        <p:txBody>
          <a:bodyPr lIns="104265" tIns="52132" rIns="104265" bIns="52132">
            <a:spAutoFit/>
          </a:bodyPr>
          <a:lstStyle/>
          <a:p>
            <a:pPr>
              <a:defRPr/>
            </a:pPr>
            <a:r>
              <a:rPr lang="en-US" altLang="zh-CN" spc="684" dirty="0">
                <a:solidFill>
                  <a:srgbClr val="EAF5FC">
                    <a:lumMod val="90000"/>
                  </a:srgbClr>
                </a:solidFill>
                <a:ea typeface="微软雅黑" panose="020B0503020204020204" pitchFamily="34" charset="-122"/>
              </a:rPr>
              <a:t>Basic Computer Science</a:t>
            </a:r>
            <a:endParaRPr lang="zh-CN" altLang="en-US" spc="684" dirty="0">
              <a:solidFill>
                <a:srgbClr val="EAF5FC">
                  <a:lumMod val="90000"/>
                </a:srgb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3751" y="3352182"/>
            <a:ext cx="5690919" cy="649739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3100" b="1" i="0">
                <a:ln w="14605"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4211" y="4097340"/>
            <a:ext cx="4189332" cy="76065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900">
                <a:solidFill>
                  <a:schemeClr val="bg1"/>
                </a:solidFill>
                <a:ea typeface="迷你简舒同体" panose="02010609010101010101" pitchFamily="49" charset="-122"/>
              </a:defRPr>
            </a:lvl1pPr>
            <a:lvl2pPr marL="491490" indent="0" algn="ctr">
              <a:buNone/>
              <a:defRPr sz="2200"/>
            </a:lvl2pPr>
            <a:lvl3pPr marL="982980" indent="0" algn="ctr">
              <a:buNone/>
              <a:defRPr sz="1900"/>
            </a:lvl3pPr>
            <a:lvl4pPr marL="1474470" indent="0" algn="ctr">
              <a:buNone/>
              <a:defRPr sz="1700"/>
            </a:lvl4pPr>
            <a:lvl5pPr marL="1965325" indent="0" algn="ctr">
              <a:buNone/>
              <a:defRPr sz="1700"/>
            </a:lvl5pPr>
            <a:lvl6pPr marL="2456815" indent="0" algn="ctr">
              <a:buNone/>
              <a:defRPr sz="1700"/>
            </a:lvl6pPr>
            <a:lvl7pPr marL="2948305" indent="0" algn="ctr">
              <a:buNone/>
              <a:defRPr sz="1700"/>
            </a:lvl7pPr>
            <a:lvl8pPr marL="3439795" indent="0" algn="ctr">
              <a:buNone/>
              <a:defRPr sz="1700"/>
            </a:lvl8pPr>
            <a:lvl9pPr marL="3931285" indent="0" algn="ctr">
              <a:buNone/>
              <a:defRPr sz="17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7004C-BA11-49AD-B3D6-1387EBE138A4}" type="datetime1">
              <a:rPr lang="en-US" altLang="ko-KR"/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zh-CN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78E1E-8570-418F-9653-309150064843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  <p:transition spd="med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7427832" y="7137946"/>
            <a:ext cx="217209" cy="204741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65" tIns="52132" rIns="104265" bIns="52132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37" y="1188202"/>
            <a:ext cx="9478296" cy="5818499"/>
          </a:xfrm>
        </p:spPr>
        <p:txBody>
          <a:bodyPr/>
          <a:lstStyle>
            <a:lvl1pPr>
              <a:spcBef>
                <a:spcPts val="910"/>
              </a:spcBef>
              <a:defRPr sz="3200" b="1">
                <a:solidFill>
                  <a:schemeClr val="bg2">
                    <a:lumMod val="25000"/>
                  </a:schemeClr>
                </a:solidFill>
                <a:effectLst/>
              </a:defRPr>
            </a:lvl1pPr>
            <a:lvl2pPr marL="919480" indent="-164465">
              <a:buFont typeface="Wingdings" panose="05000000000000000000" pitchFamily="2" charset="2"/>
              <a:buChar char="Ø"/>
              <a:defRPr sz="300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231265" indent="123190">
              <a:spcBef>
                <a:spcPts val="455"/>
              </a:spcBef>
              <a:buFont typeface="Wingdings" panose="05000000000000000000" pitchFamily="2" charset="2"/>
              <a:buChar char="ü"/>
              <a:defRPr b="1">
                <a:solidFill>
                  <a:srgbClr val="3529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740535" indent="164465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46106" y="7230692"/>
            <a:ext cx="1217859" cy="40248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9B176-F00A-4390-AE14-332DFCEDA2AB}" type="datetime1">
              <a:rPr lang="en-US" altLang="zh-CN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0309" y="7263938"/>
            <a:ext cx="3609023" cy="244989"/>
          </a:xfrm>
        </p:spPr>
        <p:txBody>
          <a:bodyPr/>
          <a:lstStyle>
            <a:lvl1pPr>
              <a:defRPr>
                <a:solidFill>
                  <a:srgbClr val="EAF5FC"/>
                </a:solidFill>
                <a:latin typeface="迷你简大标宋" panose="03000509000000000000" pitchFamily="65" charset="-122"/>
                <a:ea typeface="迷你简大标宋" panose="03000509000000000000" pitchFamily="65" charset="-122"/>
              </a:defRPr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523F-62AA-4277-BEBF-90B3048BA6E9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  <p:transition spd="med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3071871"/>
            <a:ext cx="9223058" cy="1179851"/>
          </a:xfr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4281471"/>
            <a:ext cx="9223058" cy="165367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14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653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4568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9483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439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931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C3F1DD-2F3A-434F-A439-7665C395FD8B}" type="datetime1">
              <a:rPr lang="en-US" altLang="zh-CN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66074" y="7283187"/>
            <a:ext cx="3609023" cy="24498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442F5-5B1E-462C-A6CD-1A3E50E293F5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  <p:transition spd="med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414"/>
            <a:ext cx="4544695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5" y="2012414"/>
            <a:ext cx="4544695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E7DB-589D-441C-A188-1E7D796B862C}" type="slidenum">
              <a:rPr lang="ko-KR" altLang="en-US"/>
            </a:fld>
            <a:endParaRPr lang="en-US" altLang="ko-K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1DE48-35BA-4881-A54D-E78C858FE981}" type="datetime1">
              <a:rPr lang="en-US" altLang="zh-CN"/>
            </a:fld>
            <a:endParaRPr lang="en-US" dirty="0"/>
          </a:p>
        </p:txBody>
      </p:sp>
    </p:spTree>
  </p:cSld>
  <p:clrMapOvr>
    <a:masterClrMapping/>
  </p:clrMapOvr>
  <p:transition spd="med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484"/>
            <a:ext cx="9223058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171"/>
            <a:ext cx="4523809" cy="9082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1490" indent="0">
              <a:buNone/>
              <a:defRPr sz="2200" b="1"/>
            </a:lvl2pPr>
            <a:lvl3pPr marL="982980" indent="0">
              <a:buNone/>
              <a:defRPr sz="1900" b="1"/>
            </a:lvl3pPr>
            <a:lvl4pPr marL="1474470" indent="0">
              <a:buNone/>
              <a:defRPr sz="1700" b="1"/>
            </a:lvl4pPr>
            <a:lvl5pPr marL="1965325" indent="0">
              <a:buNone/>
              <a:defRPr sz="1700" b="1"/>
            </a:lvl5pPr>
            <a:lvl6pPr marL="2456815" indent="0">
              <a:buNone/>
              <a:defRPr sz="1700" b="1"/>
            </a:lvl6pPr>
            <a:lvl7pPr marL="2948305" indent="0">
              <a:buNone/>
              <a:defRPr sz="1700" b="1"/>
            </a:lvl7pPr>
            <a:lvl8pPr marL="3439795" indent="0">
              <a:buNone/>
              <a:defRPr sz="1700" b="1"/>
            </a:lvl8pPr>
            <a:lvl9pPr marL="393128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381"/>
            <a:ext cx="4523809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171"/>
            <a:ext cx="4546088" cy="9082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1490" indent="0">
              <a:buNone/>
              <a:defRPr sz="2200" b="1"/>
            </a:lvl2pPr>
            <a:lvl3pPr marL="982980" indent="0">
              <a:buNone/>
              <a:defRPr sz="1900" b="1"/>
            </a:lvl3pPr>
            <a:lvl4pPr marL="1474470" indent="0">
              <a:buNone/>
              <a:defRPr sz="1700" b="1"/>
            </a:lvl4pPr>
            <a:lvl5pPr marL="1965325" indent="0">
              <a:buNone/>
              <a:defRPr sz="1700" b="1"/>
            </a:lvl5pPr>
            <a:lvl6pPr marL="2456815" indent="0">
              <a:buNone/>
              <a:defRPr sz="1700" b="1"/>
            </a:lvl6pPr>
            <a:lvl7pPr marL="2948305" indent="0">
              <a:buNone/>
              <a:defRPr sz="1700" b="1"/>
            </a:lvl7pPr>
            <a:lvl8pPr marL="3439795" indent="0">
              <a:buNone/>
              <a:defRPr sz="1700" b="1"/>
            </a:lvl8pPr>
            <a:lvl9pPr marL="393128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381"/>
            <a:ext cx="45460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zh-C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33D3-FBC0-416C-8AE3-26232395A1AE}" type="slidenum">
              <a:rPr lang="ko-KR" altLang="en-US"/>
            </a:fld>
            <a:endParaRPr lang="en-US" altLang="ko-K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F67A7-AFDC-4D88-A033-E6A716B8CE85}" type="datetime1">
              <a:rPr lang="en-US" altLang="zh-CN"/>
            </a:fld>
            <a:endParaRPr lang="en-US" dirty="0"/>
          </a:p>
        </p:txBody>
      </p:sp>
    </p:spTree>
  </p:cSld>
  <p:clrMapOvr>
    <a:masterClrMapping/>
  </p:clrMapOvr>
  <p:transition spd="med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31B0D-A688-4711-9819-1382B8F1E2FD}" type="datetime1">
              <a:rPr lang="en-US" altLang="zh-CN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595" y="7276190"/>
            <a:ext cx="3609023" cy="243240"/>
          </a:xfrm>
        </p:spPr>
        <p:txBody>
          <a:bodyPr/>
          <a:lstStyle>
            <a:lvl1pPr>
              <a:defRPr>
                <a:latin typeface="迷你简启体" panose="03000509000000000000" pitchFamily="65" charset="-122"/>
                <a:ea typeface="迷你简启体" panose="03000509000000000000" pitchFamily="65" charset="-122"/>
              </a:defRPr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4605A-2B00-4A59-8B31-71F0518F396C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  <p:transition spd="med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50A552-FA23-462A-834F-0F6D8AD1DBAC}" type="datetime1">
              <a:rPr lang="en-US" altLang="zh-CN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0AA54-66E5-421E-A206-FF73B503E7EF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  <p:transition spd="med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448900" cy="1763924"/>
          </a:xfrm>
        </p:spPr>
        <p:txBody>
          <a:bodyPr/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458"/>
            <a:ext cx="5413534" cy="537226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7902"/>
            <a:ext cx="3448900" cy="4201570"/>
          </a:xfrm>
        </p:spPr>
        <p:txBody>
          <a:bodyPr/>
          <a:lstStyle>
            <a:lvl1pPr marL="0" indent="0">
              <a:buNone/>
              <a:defRPr sz="1700"/>
            </a:lvl1pPr>
            <a:lvl2pPr marL="491490" indent="0">
              <a:buNone/>
              <a:defRPr sz="1500"/>
            </a:lvl2pPr>
            <a:lvl3pPr marL="982980" indent="0">
              <a:buNone/>
              <a:defRPr sz="1300"/>
            </a:lvl3pPr>
            <a:lvl4pPr marL="1474470" indent="0">
              <a:buNone/>
              <a:defRPr sz="1100"/>
            </a:lvl4pPr>
            <a:lvl5pPr marL="1965325" indent="0">
              <a:buNone/>
              <a:defRPr sz="1100"/>
            </a:lvl5pPr>
            <a:lvl6pPr marL="2456815" indent="0">
              <a:buNone/>
              <a:defRPr sz="1100"/>
            </a:lvl6pPr>
            <a:lvl7pPr marL="2948305" indent="0">
              <a:buNone/>
              <a:defRPr sz="1100"/>
            </a:lvl7pPr>
            <a:lvl8pPr marL="3439795" indent="0">
              <a:buNone/>
              <a:defRPr sz="1100"/>
            </a:lvl8pPr>
            <a:lvl9pPr marL="39312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E4BB3-754D-432D-A6CC-4FF23D6E02B2}" type="slidenum">
              <a:rPr lang="ko-KR" altLang="en-US"/>
            </a:fld>
            <a:endParaRPr lang="en-US" altLang="ko-K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0F36-CFCF-47BB-83CC-30E809E8F832}" type="datetime1">
              <a:rPr lang="en-US" altLang="zh-CN"/>
            </a:fld>
            <a:endParaRPr lang="en-US" dirty="0"/>
          </a:p>
        </p:txBody>
      </p:sp>
    </p:spTree>
  </p:cSld>
  <p:clrMapOvr>
    <a:masterClrMapping/>
  </p:clrMapOvr>
  <p:transition spd="med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7427830" y="7137944"/>
            <a:ext cx="217209" cy="204741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37" y="1188200"/>
            <a:ext cx="9478296" cy="5818499"/>
          </a:xfrm>
        </p:spPr>
        <p:txBody>
          <a:bodyPr/>
          <a:lstStyle>
            <a:lvl1pPr>
              <a:spcBef>
                <a:spcPts val="910"/>
              </a:spcBef>
              <a:defRPr sz="3200" b="1">
                <a:solidFill>
                  <a:schemeClr val="bg2">
                    <a:lumMod val="25000"/>
                  </a:schemeClr>
                </a:solidFill>
                <a:effectLst/>
              </a:defRPr>
            </a:lvl1pPr>
            <a:lvl2pPr marL="919480" indent="-164465">
              <a:buFont typeface="Wingdings" panose="05000000000000000000" pitchFamily="2" charset="2"/>
              <a:buChar char="Ø"/>
              <a:defRPr sz="300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231900" indent="123190">
              <a:spcBef>
                <a:spcPts val="455"/>
              </a:spcBef>
              <a:buFont typeface="Wingdings" panose="05000000000000000000" pitchFamily="2" charset="2"/>
              <a:buChar char="ü"/>
              <a:defRPr b="1">
                <a:solidFill>
                  <a:srgbClr val="3529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741170" indent="164465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46106" y="7230690"/>
            <a:ext cx="1217859" cy="402483"/>
          </a:xfrm>
        </p:spPr>
        <p:txBody>
          <a:bodyPr/>
          <a:lstStyle>
            <a:lvl1pPr>
              <a:defRPr smtClean="0"/>
            </a:lvl1pPr>
          </a:lstStyle>
          <a:p>
            <a:fld id="{06203A3C-DF55-4016-B577-70C17A16C9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0309" y="7263938"/>
            <a:ext cx="3609023" cy="244989"/>
          </a:xfrm>
        </p:spPr>
        <p:txBody>
          <a:bodyPr/>
          <a:lstStyle>
            <a:lvl1pPr>
              <a:defRPr b="1" smtClean="0">
                <a:solidFill>
                  <a:schemeClr val="bg2"/>
                </a:solidFill>
                <a:latin typeface="迷你简大标宋" panose="03000509000000000000" pitchFamily="65" charset="-122"/>
                <a:ea typeface="迷你简大标宋" panose="03000509000000000000" pitchFamily="65" charset="-122"/>
              </a:defRPr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448900" cy="1763924"/>
          </a:xfrm>
        </p:spPr>
        <p:txBody>
          <a:bodyPr/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458"/>
            <a:ext cx="5413534" cy="5372269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91490" indent="0">
              <a:buNone/>
              <a:defRPr sz="3000"/>
            </a:lvl2pPr>
            <a:lvl3pPr marL="982980" indent="0">
              <a:buNone/>
              <a:defRPr sz="2600"/>
            </a:lvl3pPr>
            <a:lvl4pPr marL="1474470" indent="0">
              <a:buNone/>
              <a:defRPr sz="2200"/>
            </a:lvl4pPr>
            <a:lvl5pPr marL="1965325" indent="0">
              <a:buNone/>
              <a:defRPr sz="2200"/>
            </a:lvl5pPr>
            <a:lvl6pPr marL="2456815" indent="0">
              <a:buNone/>
              <a:defRPr sz="2200"/>
            </a:lvl6pPr>
            <a:lvl7pPr marL="2948305" indent="0">
              <a:buNone/>
              <a:defRPr sz="2200"/>
            </a:lvl7pPr>
            <a:lvl8pPr marL="3439795" indent="0">
              <a:buNone/>
              <a:defRPr sz="2200"/>
            </a:lvl8pPr>
            <a:lvl9pPr marL="3931285" indent="0">
              <a:buNone/>
              <a:defRPr sz="22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7902"/>
            <a:ext cx="3448900" cy="4201570"/>
          </a:xfrm>
        </p:spPr>
        <p:txBody>
          <a:bodyPr/>
          <a:lstStyle>
            <a:lvl1pPr marL="0" indent="0">
              <a:buNone/>
              <a:defRPr sz="1700"/>
            </a:lvl1pPr>
            <a:lvl2pPr marL="491490" indent="0">
              <a:buNone/>
              <a:defRPr sz="1500"/>
            </a:lvl2pPr>
            <a:lvl3pPr marL="982980" indent="0">
              <a:buNone/>
              <a:defRPr sz="1300"/>
            </a:lvl3pPr>
            <a:lvl4pPr marL="1474470" indent="0">
              <a:buNone/>
              <a:defRPr sz="1100"/>
            </a:lvl4pPr>
            <a:lvl5pPr marL="1965325" indent="0">
              <a:buNone/>
              <a:defRPr sz="1100"/>
            </a:lvl5pPr>
            <a:lvl6pPr marL="2456815" indent="0">
              <a:buNone/>
              <a:defRPr sz="1100"/>
            </a:lvl6pPr>
            <a:lvl7pPr marL="2948305" indent="0">
              <a:buNone/>
              <a:defRPr sz="1100"/>
            </a:lvl7pPr>
            <a:lvl8pPr marL="3439795" indent="0">
              <a:buNone/>
              <a:defRPr sz="1100"/>
            </a:lvl8pPr>
            <a:lvl9pPr marL="39312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0C8DC-13E1-41D0-83BB-956633BCD8F3}" type="slidenum">
              <a:rPr lang="ko-KR" altLang="en-US"/>
            </a:fld>
            <a:endParaRPr lang="en-US" altLang="ko-K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97AB3-3771-4B50-ACC8-E9722AD3EC42}" type="datetime1">
              <a:rPr lang="en-US" altLang="zh-CN"/>
            </a:fld>
            <a:endParaRPr lang="en-US" dirty="0"/>
          </a:p>
        </p:txBody>
      </p:sp>
    </p:spTree>
  </p:cSld>
  <p:clrMapOvr>
    <a:masterClrMapping/>
  </p:clrMapOvr>
  <p:transition spd="med" advClick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9254-20CA-4AF1-AEA2-2696044AFA00}" type="slidenum">
              <a:rPr lang="ko-KR" altLang="en-US"/>
            </a:fld>
            <a:endParaRPr lang="en-US" altLang="ko-K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F8694-C19D-4200-AABE-15142AEEBAFF}" type="datetime1">
              <a:rPr lang="en-US" altLang="zh-CN"/>
            </a:fld>
            <a:endParaRPr lang="en-US" dirty="0"/>
          </a:p>
        </p:txBody>
      </p:sp>
    </p:spTree>
  </p:cSld>
  <p:clrMapOvr>
    <a:masterClrMapping/>
  </p:clrMapOvr>
  <p:transition spd="med" advClick="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485"/>
            <a:ext cx="2305764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5" y="402485"/>
            <a:ext cx="6783626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5F4D0-9E0D-4FAB-A07C-F4250DC2B2E2}" type="slidenum">
              <a:rPr lang="ko-KR" altLang="en-US"/>
            </a:fld>
            <a:endParaRPr lang="en-US" altLang="ko-K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6EF1C-3802-4503-AE49-90D9014912E7}" type="datetime1">
              <a:rPr lang="en-US" altLang="zh-CN"/>
            </a:fld>
            <a:endParaRPr lang="en-US" dirty="0"/>
          </a:p>
        </p:txBody>
      </p:sp>
    </p:spTree>
  </p:cSld>
  <p:clrMapOvr>
    <a:masterClrMapping/>
  </p:clrMapOvr>
  <p:transition spd="med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3071868"/>
            <a:ext cx="9223058" cy="1179851"/>
          </a:xfr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4281469"/>
            <a:ext cx="9223058" cy="165367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14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4410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9325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744D59-0B69-4F19-B3F3-109E2E0D3553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66073" y="7283187"/>
            <a:ext cx="3609023" cy="24498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414"/>
            <a:ext cx="4544695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5" y="2012414"/>
            <a:ext cx="4544695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A2E8E90-E887-4351-B5EC-40885FF9546D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484"/>
            <a:ext cx="9223058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171"/>
            <a:ext cx="4523809" cy="9082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1490" indent="0">
              <a:buNone/>
              <a:defRPr sz="2200" b="1"/>
            </a:lvl2pPr>
            <a:lvl3pPr marL="982980" indent="0">
              <a:buNone/>
              <a:defRPr sz="1900" b="1"/>
            </a:lvl3pPr>
            <a:lvl4pPr marL="1474470" indent="0">
              <a:buNone/>
              <a:defRPr sz="1700" b="1"/>
            </a:lvl4pPr>
            <a:lvl5pPr marL="1965960" indent="0">
              <a:buNone/>
              <a:defRPr sz="1700" b="1"/>
            </a:lvl5pPr>
            <a:lvl6pPr marL="2457450" indent="0">
              <a:buNone/>
              <a:defRPr sz="1700" b="1"/>
            </a:lvl6pPr>
            <a:lvl7pPr marL="2948940" indent="0">
              <a:buNone/>
              <a:defRPr sz="1700" b="1"/>
            </a:lvl7pPr>
            <a:lvl8pPr marL="3441065" indent="0">
              <a:buNone/>
              <a:defRPr sz="1700" b="1"/>
            </a:lvl8pPr>
            <a:lvl9pPr marL="39325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381"/>
            <a:ext cx="4523809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171"/>
            <a:ext cx="4546088" cy="9082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1490" indent="0">
              <a:buNone/>
              <a:defRPr sz="2200" b="1"/>
            </a:lvl2pPr>
            <a:lvl3pPr marL="982980" indent="0">
              <a:buNone/>
              <a:defRPr sz="1900" b="1"/>
            </a:lvl3pPr>
            <a:lvl4pPr marL="1474470" indent="0">
              <a:buNone/>
              <a:defRPr sz="1700" b="1"/>
            </a:lvl4pPr>
            <a:lvl5pPr marL="1965960" indent="0">
              <a:buNone/>
              <a:defRPr sz="1700" b="1"/>
            </a:lvl5pPr>
            <a:lvl6pPr marL="2457450" indent="0">
              <a:buNone/>
              <a:defRPr sz="1700" b="1"/>
            </a:lvl6pPr>
            <a:lvl7pPr marL="2948940" indent="0">
              <a:buNone/>
              <a:defRPr sz="1700" b="1"/>
            </a:lvl7pPr>
            <a:lvl8pPr marL="3441065" indent="0">
              <a:buNone/>
              <a:defRPr sz="1700" b="1"/>
            </a:lvl8pPr>
            <a:lvl9pPr marL="39325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381"/>
            <a:ext cx="45460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A1C1F17-0D6C-4A30-B232-8DA16E50EA7C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30E8B4-DF97-4B6B-A4F3-DF08E3A59C6B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594" y="7276188"/>
            <a:ext cx="3609023" cy="243240"/>
          </a:xfrm>
        </p:spPr>
        <p:txBody>
          <a:bodyPr/>
          <a:lstStyle>
            <a:lvl1pPr>
              <a:defRPr>
                <a:latin typeface="迷你简启体" panose="03000509000000000000" pitchFamily="65" charset="-122"/>
                <a:ea typeface="迷你简启体" panose="03000509000000000000" pitchFamily="65" charset="-122"/>
              </a:defRPr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119F2A-A0F3-434B-AD2C-45AFFAC50910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448900" cy="1763924"/>
          </a:xfrm>
        </p:spPr>
        <p:txBody>
          <a:bodyPr/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456"/>
            <a:ext cx="5413534" cy="537226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7902"/>
            <a:ext cx="3448900" cy="4201570"/>
          </a:xfrm>
        </p:spPr>
        <p:txBody>
          <a:bodyPr/>
          <a:lstStyle>
            <a:lvl1pPr marL="0" indent="0">
              <a:buNone/>
              <a:defRPr sz="1700"/>
            </a:lvl1pPr>
            <a:lvl2pPr marL="491490" indent="0">
              <a:buNone/>
              <a:defRPr sz="1500"/>
            </a:lvl2pPr>
            <a:lvl3pPr marL="982980" indent="0">
              <a:buNone/>
              <a:defRPr sz="1300"/>
            </a:lvl3pPr>
            <a:lvl4pPr marL="1474470" indent="0">
              <a:buNone/>
              <a:defRPr sz="1100"/>
            </a:lvl4pPr>
            <a:lvl5pPr marL="1965960" indent="0">
              <a:buNone/>
              <a:defRPr sz="1100"/>
            </a:lvl5pPr>
            <a:lvl6pPr marL="2457450" indent="0">
              <a:buNone/>
              <a:defRPr sz="1100"/>
            </a:lvl6pPr>
            <a:lvl7pPr marL="2948940" indent="0">
              <a:buNone/>
              <a:defRPr sz="1100"/>
            </a:lvl7pPr>
            <a:lvl8pPr marL="3441065" indent="0">
              <a:buNone/>
              <a:defRPr sz="1100"/>
            </a:lvl8pPr>
            <a:lvl9pPr marL="393255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3D1CA37-478D-4B4F-AEEA-D4B1941517A5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448900" cy="1763924"/>
          </a:xfrm>
        </p:spPr>
        <p:txBody>
          <a:bodyPr/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456"/>
            <a:ext cx="5413534" cy="5372269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91490" indent="0">
              <a:buNone/>
              <a:defRPr sz="3000"/>
            </a:lvl2pPr>
            <a:lvl3pPr marL="982980" indent="0">
              <a:buNone/>
              <a:defRPr sz="2600"/>
            </a:lvl3pPr>
            <a:lvl4pPr marL="1474470" indent="0">
              <a:buNone/>
              <a:defRPr sz="2200"/>
            </a:lvl4pPr>
            <a:lvl5pPr marL="1965960" indent="0">
              <a:buNone/>
              <a:defRPr sz="2200"/>
            </a:lvl5pPr>
            <a:lvl6pPr marL="2457450" indent="0">
              <a:buNone/>
              <a:defRPr sz="2200"/>
            </a:lvl6pPr>
            <a:lvl7pPr marL="2948940" indent="0">
              <a:buNone/>
              <a:defRPr sz="2200"/>
            </a:lvl7pPr>
            <a:lvl8pPr marL="3441065" indent="0">
              <a:buNone/>
              <a:defRPr sz="2200"/>
            </a:lvl8pPr>
            <a:lvl9pPr marL="3932555" indent="0">
              <a:buNone/>
              <a:defRPr sz="22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7902"/>
            <a:ext cx="3448900" cy="4201570"/>
          </a:xfrm>
        </p:spPr>
        <p:txBody>
          <a:bodyPr/>
          <a:lstStyle>
            <a:lvl1pPr marL="0" indent="0">
              <a:buNone/>
              <a:defRPr sz="1700"/>
            </a:lvl1pPr>
            <a:lvl2pPr marL="491490" indent="0">
              <a:buNone/>
              <a:defRPr sz="1500"/>
            </a:lvl2pPr>
            <a:lvl3pPr marL="982980" indent="0">
              <a:buNone/>
              <a:defRPr sz="1300"/>
            </a:lvl3pPr>
            <a:lvl4pPr marL="1474470" indent="0">
              <a:buNone/>
              <a:defRPr sz="1100"/>
            </a:lvl4pPr>
            <a:lvl5pPr marL="1965960" indent="0">
              <a:buNone/>
              <a:defRPr sz="1100"/>
            </a:lvl5pPr>
            <a:lvl6pPr marL="2457450" indent="0">
              <a:buNone/>
              <a:defRPr sz="1100"/>
            </a:lvl6pPr>
            <a:lvl7pPr marL="2948940" indent="0">
              <a:buNone/>
              <a:defRPr sz="1100"/>
            </a:lvl7pPr>
            <a:lvl8pPr marL="3441065" indent="0">
              <a:buNone/>
              <a:defRPr sz="1100"/>
            </a:lvl8pPr>
            <a:lvl9pPr marL="393255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AAEB00-E51C-40F7-920D-E73635B82AF0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2769" y="1188200"/>
            <a:ext cx="9366007" cy="581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20" name="矩形 15"/>
          <p:cNvSpPr/>
          <p:nvPr/>
        </p:nvSpPr>
        <p:spPr>
          <a:xfrm>
            <a:off x="0" y="1"/>
            <a:ext cx="1292119" cy="1088453"/>
          </a:xfrm>
          <a:custGeom>
            <a:avLst/>
            <a:gdLst>
              <a:gd name="connsiteX0" fmla="*/ 0 w 4728686"/>
              <a:gd name="connsiteY0" fmla="*/ 0 h 3640183"/>
              <a:gd name="connsiteX1" fmla="*/ 4728686 w 4728686"/>
              <a:gd name="connsiteY1" fmla="*/ 0 h 3640183"/>
              <a:gd name="connsiteX2" fmla="*/ 4728686 w 4728686"/>
              <a:gd name="connsiteY2" fmla="*/ 3640183 h 3640183"/>
              <a:gd name="connsiteX3" fmla="*/ 0 w 4728686"/>
              <a:gd name="connsiteY3" fmla="*/ 3640183 h 3640183"/>
              <a:gd name="connsiteX4" fmla="*/ 0 w 4728686"/>
              <a:gd name="connsiteY4" fmla="*/ 0 h 3640183"/>
              <a:gd name="connsiteX0-1" fmla="*/ 0 w 4728686"/>
              <a:gd name="connsiteY0-2" fmla="*/ 0 h 3640183"/>
              <a:gd name="connsiteX1-3" fmla="*/ 4719977 w 4728686"/>
              <a:gd name="connsiteY1-4" fmla="*/ 287383 h 3640183"/>
              <a:gd name="connsiteX2-5" fmla="*/ 4728686 w 4728686"/>
              <a:gd name="connsiteY2-6" fmla="*/ 3640183 h 3640183"/>
              <a:gd name="connsiteX3-7" fmla="*/ 0 w 4728686"/>
              <a:gd name="connsiteY3-8" fmla="*/ 3640183 h 3640183"/>
              <a:gd name="connsiteX4-9" fmla="*/ 0 w 4728686"/>
              <a:gd name="connsiteY4-10" fmla="*/ 0 h 3640183"/>
              <a:gd name="connsiteX0-11" fmla="*/ 0 w 4719977"/>
              <a:gd name="connsiteY0-12" fmla="*/ 0 h 3640183"/>
              <a:gd name="connsiteX1-13" fmla="*/ 4719977 w 4719977"/>
              <a:gd name="connsiteY1-14" fmla="*/ 287383 h 3640183"/>
              <a:gd name="connsiteX2-15" fmla="*/ 4719977 w 4719977"/>
              <a:gd name="connsiteY2-16" fmla="*/ 3239589 h 3640183"/>
              <a:gd name="connsiteX3-17" fmla="*/ 0 w 4719977"/>
              <a:gd name="connsiteY3-18" fmla="*/ 3640183 h 3640183"/>
              <a:gd name="connsiteX4-19" fmla="*/ 0 w 4719977"/>
              <a:gd name="connsiteY4-20" fmla="*/ 0 h 3640183"/>
              <a:gd name="connsiteX0-21" fmla="*/ 0 w 4719977"/>
              <a:gd name="connsiteY0-22" fmla="*/ 0 h 3640183"/>
              <a:gd name="connsiteX1-23" fmla="*/ 4719977 w 4719977"/>
              <a:gd name="connsiteY1-24" fmla="*/ 269832 h 3640183"/>
              <a:gd name="connsiteX2-25" fmla="*/ 4719977 w 4719977"/>
              <a:gd name="connsiteY2-26" fmla="*/ 3239589 h 3640183"/>
              <a:gd name="connsiteX3-27" fmla="*/ 0 w 4719977"/>
              <a:gd name="connsiteY3-28" fmla="*/ 3640183 h 3640183"/>
              <a:gd name="connsiteX4-29" fmla="*/ 0 w 4719977"/>
              <a:gd name="connsiteY4-30" fmla="*/ 0 h 36401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19977" h="3640183">
                <a:moveTo>
                  <a:pt x="0" y="0"/>
                </a:moveTo>
                <a:lnTo>
                  <a:pt x="4719977" y="269832"/>
                </a:lnTo>
                <a:lnTo>
                  <a:pt x="4719977" y="3239589"/>
                </a:lnTo>
                <a:lnTo>
                  <a:pt x="0" y="3640183"/>
                </a:lnTo>
                <a:lnTo>
                  <a:pt x="0" y="0"/>
                </a:lnTo>
                <a:close/>
              </a:path>
            </a:pathLst>
          </a:cu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 sz="1900"/>
          </a:p>
        </p:txBody>
      </p:sp>
      <p:sp>
        <p:nvSpPr>
          <p:cNvPr id="8" name="矩形 7"/>
          <p:cNvSpPr/>
          <p:nvPr/>
        </p:nvSpPr>
        <p:spPr>
          <a:xfrm>
            <a:off x="1396083" y="78748"/>
            <a:ext cx="9297317" cy="892462"/>
          </a:xfrm>
          <a:prstGeom prst="rect">
            <a:avLst/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 sz="190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557598" y="178493"/>
            <a:ext cx="8471177" cy="66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103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64567"/>
            <a:ext cx="829853" cy="14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4" y="54249"/>
            <a:ext cx="967233" cy="94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1856" y="7244689"/>
            <a:ext cx="10693401" cy="327236"/>
          </a:xfrm>
          <a:prstGeom prst="rect">
            <a:avLst/>
          </a:prstGeom>
          <a:solidFill>
            <a:srgbClr val="005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 dirty="0">
              <a:latin typeface="迷你简启体" panose="03000509000000000000" pitchFamily="65" charset="-122"/>
              <a:ea typeface="迷你简启体" panose="03000509000000000000" pitchFamily="65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7006699"/>
            <a:ext cx="1470343" cy="552976"/>
          </a:xfrm>
          <a:custGeom>
            <a:avLst/>
            <a:gdLst>
              <a:gd name="connsiteX0" fmla="*/ 0 w 836227"/>
              <a:gd name="connsiteY0" fmla="*/ 0 h 244475"/>
              <a:gd name="connsiteX1" fmla="*/ 836227 w 836227"/>
              <a:gd name="connsiteY1" fmla="*/ 0 h 244475"/>
              <a:gd name="connsiteX2" fmla="*/ 836227 w 836227"/>
              <a:gd name="connsiteY2" fmla="*/ 244475 h 244475"/>
              <a:gd name="connsiteX3" fmla="*/ 0 w 836227"/>
              <a:gd name="connsiteY3" fmla="*/ 244475 h 244475"/>
              <a:gd name="connsiteX4" fmla="*/ 0 w 836227"/>
              <a:gd name="connsiteY4" fmla="*/ 0 h 244475"/>
              <a:gd name="connsiteX0-1" fmla="*/ 0 w 836227"/>
              <a:gd name="connsiteY0-2" fmla="*/ 320511 h 564986"/>
              <a:gd name="connsiteX1-3" fmla="*/ 289472 w 836227"/>
              <a:gd name="connsiteY1-4" fmla="*/ 0 h 564986"/>
              <a:gd name="connsiteX2-5" fmla="*/ 836227 w 836227"/>
              <a:gd name="connsiteY2-6" fmla="*/ 564986 h 564986"/>
              <a:gd name="connsiteX3-7" fmla="*/ 0 w 836227"/>
              <a:gd name="connsiteY3-8" fmla="*/ 564986 h 564986"/>
              <a:gd name="connsiteX4-9" fmla="*/ 0 w 836227"/>
              <a:gd name="connsiteY4-10" fmla="*/ 320511 h 564986"/>
              <a:gd name="connsiteX0-11" fmla="*/ 0 w 836227"/>
              <a:gd name="connsiteY0-12" fmla="*/ 150828 h 395303"/>
              <a:gd name="connsiteX1-13" fmla="*/ 251765 w 836227"/>
              <a:gd name="connsiteY1-14" fmla="*/ 0 h 395303"/>
              <a:gd name="connsiteX2-15" fmla="*/ 836227 w 836227"/>
              <a:gd name="connsiteY2-16" fmla="*/ 395303 h 395303"/>
              <a:gd name="connsiteX3-17" fmla="*/ 0 w 836227"/>
              <a:gd name="connsiteY3-18" fmla="*/ 395303 h 395303"/>
              <a:gd name="connsiteX4-19" fmla="*/ 0 w 836227"/>
              <a:gd name="connsiteY4-20" fmla="*/ 150828 h 395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6227" h="395303">
                <a:moveTo>
                  <a:pt x="0" y="150828"/>
                </a:moveTo>
                <a:lnTo>
                  <a:pt x="251765" y="0"/>
                </a:lnTo>
                <a:lnTo>
                  <a:pt x="836227" y="395303"/>
                </a:lnTo>
                <a:lnTo>
                  <a:pt x="0" y="395303"/>
                </a:lnTo>
                <a:lnTo>
                  <a:pt x="0" y="150828"/>
                </a:lnTo>
                <a:close/>
              </a:path>
            </a:pathLst>
          </a:cu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4011" y="7265688"/>
            <a:ext cx="3609023" cy="244989"/>
          </a:xfrm>
          <a:prstGeom prst="rect">
            <a:avLst/>
          </a:prstGeom>
        </p:spPr>
        <p:txBody>
          <a:bodyPr vert="horz" lIns="104296" tIns="52148" rIns="104296" bIns="52148" rtlCol="0" anchor="ctr"/>
          <a:lstStyle>
            <a:lvl1pPr algn="ctr">
              <a:defRPr sz="1300" b="1" smtClean="0">
                <a:solidFill>
                  <a:schemeClr val="bg2">
                    <a:lumMod val="90000"/>
                  </a:schemeClr>
                </a:solidFill>
                <a:latin typeface="迷你简启体" panose="03000509000000000000" pitchFamily="65" charset="-122"/>
                <a:ea typeface="迷你简启体" panose="03000509000000000000" pitchFamily="65" charset="-122"/>
              </a:defRPr>
            </a:lvl1pPr>
          </a:lstStyle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812" y="7148444"/>
            <a:ext cx="536526" cy="402483"/>
          </a:xfrm>
          <a:prstGeom prst="rect">
            <a:avLst/>
          </a:prstGeom>
        </p:spPr>
        <p:txBody>
          <a:bodyPr vert="horz" wrap="square" lIns="104296" tIns="52148" rIns="104296" bIns="52148" numCol="1" anchor="ctr" anchorCtr="0" compatLnSpc="1"/>
          <a:lstStyle>
            <a:lvl1pPr algn="r">
              <a:defRPr sz="1300">
                <a:solidFill>
                  <a:srgbClr val="BFE1F6"/>
                </a:solidFill>
              </a:defRPr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6665" y="7186942"/>
            <a:ext cx="1217859" cy="402483"/>
          </a:xfrm>
          <a:prstGeom prst="rect">
            <a:avLst/>
          </a:prstGeom>
        </p:spPr>
        <p:txBody>
          <a:bodyPr vert="horz" lIns="104296" tIns="52148" rIns="104296" bIns="52148" rtlCol="0" anchor="ctr"/>
          <a:lstStyle>
            <a:lvl1pPr algn="l">
              <a:defRPr sz="1300" smtClean="0">
                <a:solidFill>
                  <a:schemeClr val="bg1">
                    <a:lumMod val="65000"/>
                  </a:schemeClr>
                </a:solidFill>
                <a:ea typeface="+mn-ea"/>
              </a:defRPr>
            </a:lvl1pPr>
          </a:lstStyle>
          <a:p>
            <a:fld id="{518A57C2-F166-4EC7-879A-36C8D941E358}" type="datetime1">
              <a:rPr lang="en-US" altLang="zh-CN" smtClean="0"/>
            </a:fld>
            <a:endParaRPr lang="en-US"/>
          </a:p>
        </p:txBody>
      </p:sp>
      <p:sp>
        <p:nvSpPr>
          <p:cNvPr id="13" name="菱形 12"/>
          <p:cNvSpPr/>
          <p:nvPr/>
        </p:nvSpPr>
        <p:spPr>
          <a:xfrm>
            <a:off x="7427830" y="7137944"/>
            <a:ext cx="217209" cy="204741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96" tIns="52148" rIns="104296" bIns="52148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79709" y="7274438"/>
            <a:ext cx="2544601" cy="305369"/>
          </a:xfrm>
          <a:prstGeom prst="rect">
            <a:avLst/>
          </a:prstGeom>
        </p:spPr>
        <p:txBody>
          <a:bodyPr wrap="none" lIns="104296" tIns="52148" rIns="104296" bIns="52148">
            <a:spAutoFit/>
          </a:bodyPr>
          <a:lstStyle/>
          <a:p>
            <a:pPr algn="ctr" defTabSz="8915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rgbClr val="EAF5FC">
                    <a:lumMod val="90000"/>
                  </a:srgbClr>
                </a:solidFill>
                <a:latin typeface="迷你简启体" panose="03000509000000000000" pitchFamily="65" charset="-122"/>
                <a:ea typeface="迷你简启体" panose="03000509000000000000" pitchFamily="65" charset="-122"/>
              </a:rPr>
              <a:t>宜宾学院计算机与信息工程学院</a:t>
            </a:r>
            <a:endParaRPr lang="en-US" altLang="zh-CN" sz="1300" dirty="0">
              <a:solidFill>
                <a:srgbClr val="EAF5FC">
                  <a:lumMod val="90000"/>
                </a:srgbClr>
              </a:solidFill>
              <a:latin typeface="迷你简启体" panose="03000509000000000000" pitchFamily="65" charset="-122"/>
              <a:ea typeface="迷你简启体" panose="03000509000000000000" pitchFamily="65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521335"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1042670"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564640"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2085975" algn="ctr" defTabSz="98171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84175" indent="384175" algn="l" defTabSz="981710" rtl="0" eaLnBrk="1" fontAlgn="base" hangingPunct="1">
        <a:lnSpc>
          <a:spcPct val="135000"/>
        </a:lnSpc>
        <a:spcBef>
          <a:spcPts val="910"/>
        </a:spcBef>
        <a:spcAft>
          <a:spcPct val="0"/>
        </a:spcAft>
        <a:buClr>
          <a:srgbClr val="002060"/>
        </a:buClr>
        <a:buSzPct val="80000"/>
        <a:buFont typeface="Wingdings" panose="05000000000000000000" pitchFamily="2" charset="2"/>
        <a:buChar char="u"/>
        <a:defRPr lang="zh-CN" altLang="en-US" sz="3200" b="1" kern="1200" dirty="0">
          <a:solidFill>
            <a:srgbClr val="0F476A"/>
          </a:solidFill>
          <a:latin typeface="+mn-lt"/>
          <a:ea typeface="+mn-ea"/>
          <a:cs typeface="+mn-cs"/>
        </a:defRPr>
      </a:lvl1pPr>
      <a:lvl2pPr marL="918210" indent="-163195" algn="l" defTabSz="981710" rtl="0" eaLnBrk="1" fontAlgn="base" hangingPunct="1">
        <a:lnSpc>
          <a:spcPct val="13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Ø"/>
        <a:defRPr lang="zh-CN" altLang="en-US" sz="3000" b="1" kern="1200" dirty="0">
          <a:solidFill>
            <a:srgbClr val="11628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231265" indent="123190" algn="l" defTabSz="981710" rtl="0" eaLnBrk="1" fontAlgn="base" hangingPunct="1">
        <a:lnSpc>
          <a:spcPct val="120000"/>
        </a:lnSpc>
        <a:spcBef>
          <a:spcPts val="455"/>
        </a:spcBef>
        <a:spcAft>
          <a:spcPct val="0"/>
        </a:spcAft>
        <a:buFont typeface="Wingdings" panose="05000000000000000000" pitchFamily="2" charset="2"/>
        <a:buChar char="ü"/>
        <a:defRPr lang="zh-CN" altLang="en-US" sz="2700" b="1" kern="1200" dirty="0">
          <a:solidFill>
            <a:srgbClr val="35297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739900" indent="163195" algn="l" defTabSz="981710" rtl="0" eaLnBrk="1" fontAlgn="base" hangingPunct="1">
        <a:lnSpc>
          <a:spcPct val="90000"/>
        </a:lnSpc>
        <a:spcBef>
          <a:spcPts val="570"/>
        </a:spcBef>
        <a:spcAft>
          <a:spcPct val="0"/>
        </a:spcAft>
        <a:buFont typeface="Arial" panose="020B0604020202020204" pitchFamily="34" charset="0"/>
        <a:buChar char="•"/>
        <a:defRPr lang="en-US" altLang="zh-CN" sz="2300" b="1" kern="1200" dirty="0">
          <a:solidFill>
            <a:srgbClr val="35297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211070" indent="-244475" algn="l" defTabSz="981710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86810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178300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1065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2555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2770" y="1188201"/>
            <a:ext cx="9366007" cy="581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0" tIns="52140" rIns="104280" bIns="52140" numCol="1" anchor="t" anchorCtr="0" compatLnSpc="1"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20" name="矩形 15"/>
          <p:cNvSpPr/>
          <p:nvPr/>
        </p:nvSpPr>
        <p:spPr>
          <a:xfrm>
            <a:off x="0" y="2"/>
            <a:ext cx="1292119" cy="1088453"/>
          </a:xfrm>
          <a:custGeom>
            <a:avLst/>
            <a:gdLst>
              <a:gd name="connsiteX0" fmla="*/ 0 w 4728686"/>
              <a:gd name="connsiteY0" fmla="*/ 0 h 3640183"/>
              <a:gd name="connsiteX1" fmla="*/ 4728686 w 4728686"/>
              <a:gd name="connsiteY1" fmla="*/ 0 h 3640183"/>
              <a:gd name="connsiteX2" fmla="*/ 4728686 w 4728686"/>
              <a:gd name="connsiteY2" fmla="*/ 3640183 h 3640183"/>
              <a:gd name="connsiteX3" fmla="*/ 0 w 4728686"/>
              <a:gd name="connsiteY3" fmla="*/ 3640183 h 3640183"/>
              <a:gd name="connsiteX4" fmla="*/ 0 w 4728686"/>
              <a:gd name="connsiteY4" fmla="*/ 0 h 3640183"/>
              <a:gd name="connsiteX0-1" fmla="*/ 0 w 4728686"/>
              <a:gd name="connsiteY0-2" fmla="*/ 0 h 3640183"/>
              <a:gd name="connsiteX1-3" fmla="*/ 4719977 w 4728686"/>
              <a:gd name="connsiteY1-4" fmla="*/ 287383 h 3640183"/>
              <a:gd name="connsiteX2-5" fmla="*/ 4728686 w 4728686"/>
              <a:gd name="connsiteY2-6" fmla="*/ 3640183 h 3640183"/>
              <a:gd name="connsiteX3-7" fmla="*/ 0 w 4728686"/>
              <a:gd name="connsiteY3-8" fmla="*/ 3640183 h 3640183"/>
              <a:gd name="connsiteX4-9" fmla="*/ 0 w 4728686"/>
              <a:gd name="connsiteY4-10" fmla="*/ 0 h 3640183"/>
              <a:gd name="connsiteX0-11" fmla="*/ 0 w 4719977"/>
              <a:gd name="connsiteY0-12" fmla="*/ 0 h 3640183"/>
              <a:gd name="connsiteX1-13" fmla="*/ 4719977 w 4719977"/>
              <a:gd name="connsiteY1-14" fmla="*/ 287383 h 3640183"/>
              <a:gd name="connsiteX2-15" fmla="*/ 4719977 w 4719977"/>
              <a:gd name="connsiteY2-16" fmla="*/ 3239589 h 3640183"/>
              <a:gd name="connsiteX3-17" fmla="*/ 0 w 4719977"/>
              <a:gd name="connsiteY3-18" fmla="*/ 3640183 h 3640183"/>
              <a:gd name="connsiteX4-19" fmla="*/ 0 w 4719977"/>
              <a:gd name="connsiteY4-20" fmla="*/ 0 h 3640183"/>
              <a:gd name="connsiteX0-21" fmla="*/ 0 w 4719977"/>
              <a:gd name="connsiteY0-22" fmla="*/ 0 h 3640183"/>
              <a:gd name="connsiteX1-23" fmla="*/ 4719977 w 4719977"/>
              <a:gd name="connsiteY1-24" fmla="*/ 269832 h 3640183"/>
              <a:gd name="connsiteX2-25" fmla="*/ 4719977 w 4719977"/>
              <a:gd name="connsiteY2-26" fmla="*/ 3239589 h 3640183"/>
              <a:gd name="connsiteX3-27" fmla="*/ 0 w 4719977"/>
              <a:gd name="connsiteY3-28" fmla="*/ 3640183 h 3640183"/>
              <a:gd name="connsiteX4-29" fmla="*/ 0 w 4719977"/>
              <a:gd name="connsiteY4-30" fmla="*/ 0 h 36401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19977" h="3640183">
                <a:moveTo>
                  <a:pt x="0" y="0"/>
                </a:moveTo>
                <a:lnTo>
                  <a:pt x="4719977" y="269832"/>
                </a:lnTo>
                <a:lnTo>
                  <a:pt x="4719977" y="3239589"/>
                </a:lnTo>
                <a:lnTo>
                  <a:pt x="0" y="3640183"/>
                </a:lnTo>
                <a:lnTo>
                  <a:pt x="0" y="0"/>
                </a:lnTo>
                <a:close/>
              </a:path>
            </a:pathLst>
          </a:cu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80" tIns="52140" rIns="104280" bIns="52140" anchor="ctr"/>
          <a:lstStyle/>
          <a:p>
            <a:pPr algn="ctr">
              <a:defRPr/>
            </a:pPr>
            <a:endParaRPr lang="zh-CN" altLang="en-US" sz="19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6084" y="78749"/>
            <a:ext cx="9297317" cy="892462"/>
          </a:xfrm>
          <a:prstGeom prst="rect">
            <a:avLst/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80" tIns="52140" rIns="104280" bIns="52140" anchor="ctr"/>
          <a:lstStyle/>
          <a:p>
            <a:pPr algn="ctr">
              <a:defRPr/>
            </a:pPr>
            <a:endParaRPr lang="zh-CN" altLang="en-US" sz="1900">
              <a:solidFill>
                <a:srgbClr val="FFFFFF"/>
              </a:solidFill>
            </a:endParaRP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557598" y="178494"/>
            <a:ext cx="8471177" cy="66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0" tIns="52140" rIns="104280" bIns="5214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2054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264567"/>
            <a:ext cx="829853" cy="14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5" y="54250"/>
            <a:ext cx="967233" cy="94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1855" y="7244689"/>
            <a:ext cx="10693401" cy="327236"/>
          </a:xfrm>
          <a:prstGeom prst="rect">
            <a:avLst/>
          </a:prstGeom>
          <a:solidFill>
            <a:srgbClr val="005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80" tIns="52140" rIns="104280" bIns="52140"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迷你简启体" panose="03000509000000000000" pitchFamily="65" charset="-122"/>
              <a:ea typeface="迷你简启体" panose="03000509000000000000" pitchFamily="65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7006699"/>
            <a:ext cx="1470343" cy="552976"/>
          </a:xfrm>
          <a:custGeom>
            <a:avLst/>
            <a:gdLst>
              <a:gd name="connsiteX0" fmla="*/ 0 w 836227"/>
              <a:gd name="connsiteY0" fmla="*/ 0 h 244475"/>
              <a:gd name="connsiteX1" fmla="*/ 836227 w 836227"/>
              <a:gd name="connsiteY1" fmla="*/ 0 h 244475"/>
              <a:gd name="connsiteX2" fmla="*/ 836227 w 836227"/>
              <a:gd name="connsiteY2" fmla="*/ 244475 h 244475"/>
              <a:gd name="connsiteX3" fmla="*/ 0 w 836227"/>
              <a:gd name="connsiteY3" fmla="*/ 244475 h 244475"/>
              <a:gd name="connsiteX4" fmla="*/ 0 w 836227"/>
              <a:gd name="connsiteY4" fmla="*/ 0 h 244475"/>
              <a:gd name="connsiteX0-1" fmla="*/ 0 w 836227"/>
              <a:gd name="connsiteY0-2" fmla="*/ 320511 h 564986"/>
              <a:gd name="connsiteX1-3" fmla="*/ 289472 w 836227"/>
              <a:gd name="connsiteY1-4" fmla="*/ 0 h 564986"/>
              <a:gd name="connsiteX2-5" fmla="*/ 836227 w 836227"/>
              <a:gd name="connsiteY2-6" fmla="*/ 564986 h 564986"/>
              <a:gd name="connsiteX3-7" fmla="*/ 0 w 836227"/>
              <a:gd name="connsiteY3-8" fmla="*/ 564986 h 564986"/>
              <a:gd name="connsiteX4-9" fmla="*/ 0 w 836227"/>
              <a:gd name="connsiteY4-10" fmla="*/ 320511 h 564986"/>
              <a:gd name="connsiteX0-11" fmla="*/ 0 w 836227"/>
              <a:gd name="connsiteY0-12" fmla="*/ 150828 h 395303"/>
              <a:gd name="connsiteX1-13" fmla="*/ 251765 w 836227"/>
              <a:gd name="connsiteY1-14" fmla="*/ 0 h 395303"/>
              <a:gd name="connsiteX2-15" fmla="*/ 836227 w 836227"/>
              <a:gd name="connsiteY2-16" fmla="*/ 395303 h 395303"/>
              <a:gd name="connsiteX3-17" fmla="*/ 0 w 836227"/>
              <a:gd name="connsiteY3-18" fmla="*/ 395303 h 395303"/>
              <a:gd name="connsiteX4-19" fmla="*/ 0 w 836227"/>
              <a:gd name="connsiteY4-20" fmla="*/ 150828 h 395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6227" h="395303">
                <a:moveTo>
                  <a:pt x="0" y="150828"/>
                </a:moveTo>
                <a:lnTo>
                  <a:pt x="251765" y="0"/>
                </a:lnTo>
                <a:lnTo>
                  <a:pt x="836227" y="395303"/>
                </a:lnTo>
                <a:lnTo>
                  <a:pt x="0" y="395303"/>
                </a:lnTo>
                <a:lnTo>
                  <a:pt x="0" y="150828"/>
                </a:lnTo>
                <a:close/>
              </a:path>
            </a:pathLst>
          </a:cu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80" tIns="52140" rIns="104280" bIns="5214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4012" y="7265689"/>
            <a:ext cx="3609023" cy="244989"/>
          </a:xfrm>
          <a:prstGeom prst="rect">
            <a:avLst/>
          </a:prstGeom>
        </p:spPr>
        <p:txBody>
          <a:bodyPr vert="horz" lIns="104280" tIns="52140" rIns="104280" bIns="52140" rtlCol="0" anchor="ctr"/>
          <a:lstStyle>
            <a:lvl1pPr algn="ctr">
              <a:defRPr sz="1300">
                <a:solidFill>
                  <a:srgbClr val="EAF5FC">
                    <a:lumMod val="90000"/>
                  </a:srgbClr>
                </a:solidFill>
                <a:latin typeface="迷你简启体" panose="03000509000000000000" pitchFamily="65" charset="-122"/>
                <a:ea typeface="迷你简启体" panose="03000509000000000000" pitchFamily="65" charset="-122"/>
              </a:defRPr>
            </a:lvl1pPr>
          </a:lstStyle>
          <a:p>
            <a:pPr>
              <a:defRPr/>
            </a:pPr>
            <a:r>
              <a:rPr lang="zh-CN" altLang="en-US"/>
              <a:t>大学计算机基础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812" y="7148445"/>
            <a:ext cx="536526" cy="402483"/>
          </a:xfrm>
          <a:prstGeom prst="rect">
            <a:avLst/>
          </a:prstGeom>
        </p:spPr>
        <p:txBody>
          <a:bodyPr vert="horz" wrap="square" lIns="104280" tIns="52140" rIns="104280" bIns="52140" numCol="1" anchor="ctr" anchorCtr="0" compatLnSpc="1"/>
          <a:lstStyle>
            <a:lvl1pPr algn="r">
              <a:defRPr sz="1300">
                <a:solidFill>
                  <a:srgbClr val="BFE1F6"/>
                </a:solidFill>
              </a:defRPr>
            </a:lvl1pPr>
          </a:lstStyle>
          <a:p>
            <a:pPr>
              <a:defRPr/>
            </a:pPr>
            <a:fld id="{8A163DD8-ABE5-4F48-BC01-4799E86E2447}" type="slidenum">
              <a:rPr lang="ko-KR" altLang="en-US"/>
            </a:fld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6666" y="7186943"/>
            <a:ext cx="1217859" cy="402483"/>
          </a:xfrm>
          <a:prstGeom prst="rect">
            <a:avLst/>
          </a:prstGeom>
        </p:spPr>
        <p:txBody>
          <a:bodyPr vert="horz" lIns="104280" tIns="52140" rIns="104280" bIns="52140" rtlCol="0" anchor="ctr"/>
          <a:lstStyle>
            <a:lvl1pPr algn="l">
              <a:defRPr sz="1300" smtClean="0">
                <a:solidFill>
                  <a:srgbClr val="FFFFFF">
                    <a:lumMod val="65000"/>
                  </a:srgbClr>
                </a:solidFill>
                <a:ea typeface="+mn-ea"/>
              </a:defRPr>
            </a:lvl1pPr>
          </a:lstStyle>
          <a:p>
            <a:pPr>
              <a:defRPr/>
            </a:pPr>
            <a:fld id="{5C08E2D6-9E18-4629-8164-B6101CBA0DD9}" type="datetime1">
              <a:rPr lang="en-US" altLang="zh-CN"/>
            </a:fld>
            <a:endParaRPr lang="en-US" dirty="0"/>
          </a:p>
        </p:txBody>
      </p:sp>
      <p:sp>
        <p:nvSpPr>
          <p:cNvPr id="13" name="菱形 12"/>
          <p:cNvSpPr/>
          <p:nvPr/>
        </p:nvSpPr>
        <p:spPr>
          <a:xfrm>
            <a:off x="7427831" y="7137945"/>
            <a:ext cx="217209" cy="204741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280" tIns="52140" rIns="104280" bIns="5214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79725" y="7274439"/>
            <a:ext cx="2544569" cy="305353"/>
          </a:xfrm>
          <a:prstGeom prst="rect">
            <a:avLst/>
          </a:prstGeom>
        </p:spPr>
        <p:txBody>
          <a:bodyPr wrap="none" lIns="104280" tIns="52140" rIns="104280" bIns="52140">
            <a:spAutoFit/>
          </a:bodyPr>
          <a:lstStyle/>
          <a:p>
            <a:pPr algn="ctr" defTabSz="8915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rgbClr val="EAF5FC">
                    <a:lumMod val="90000"/>
                  </a:srgbClr>
                </a:solidFill>
                <a:latin typeface="迷你简启体" panose="03000509000000000000" pitchFamily="65" charset="-122"/>
                <a:ea typeface="迷你简启体" panose="03000509000000000000" pitchFamily="65" charset="-122"/>
              </a:rPr>
              <a:t>宜宾学院计算机与信息工程学院</a:t>
            </a:r>
            <a:endParaRPr lang="en-US" altLang="zh-CN" sz="1300" dirty="0">
              <a:solidFill>
                <a:srgbClr val="EAF5FC">
                  <a:lumMod val="90000"/>
                </a:srgbClr>
              </a:solidFill>
              <a:latin typeface="迷你简启体" panose="03000509000000000000" pitchFamily="65" charset="-122"/>
              <a:ea typeface="迷你简启体" panose="03000509000000000000" pitchFamily="65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521335"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1042670"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564005"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2085340" algn="ctr" defTabSz="9810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83540" indent="383540" algn="l" defTabSz="981075" rtl="0" eaLnBrk="1" fontAlgn="base" hangingPunct="1">
        <a:lnSpc>
          <a:spcPct val="135000"/>
        </a:lnSpc>
        <a:spcBef>
          <a:spcPts val="910"/>
        </a:spcBef>
        <a:spcAft>
          <a:spcPct val="0"/>
        </a:spcAft>
        <a:buClr>
          <a:srgbClr val="002060"/>
        </a:buClr>
        <a:buSzPct val="80000"/>
        <a:buFont typeface="Wingdings" panose="05000000000000000000" pitchFamily="2" charset="2"/>
        <a:buChar char="u"/>
        <a:defRPr lang="zh-CN" altLang="en-US" sz="3200" b="1" kern="1200" dirty="0">
          <a:solidFill>
            <a:srgbClr val="0F476A"/>
          </a:solidFill>
          <a:latin typeface="+mn-lt"/>
          <a:ea typeface="+mn-ea"/>
          <a:cs typeface="+mn-cs"/>
        </a:defRPr>
      </a:lvl1pPr>
      <a:lvl2pPr marL="917575" indent="-163195" algn="l" defTabSz="981075" rtl="0" eaLnBrk="1" fontAlgn="base" hangingPunct="1">
        <a:lnSpc>
          <a:spcPct val="13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Ø"/>
        <a:defRPr lang="zh-CN" altLang="en-US" sz="3000" b="1" kern="1200" dirty="0">
          <a:solidFill>
            <a:srgbClr val="11628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231265" indent="123190" algn="l" defTabSz="981075" rtl="0" eaLnBrk="1" fontAlgn="base" hangingPunct="1">
        <a:lnSpc>
          <a:spcPct val="120000"/>
        </a:lnSpc>
        <a:spcBef>
          <a:spcPts val="455"/>
        </a:spcBef>
        <a:spcAft>
          <a:spcPct val="0"/>
        </a:spcAft>
        <a:buFont typeface="Wingdings" panose="05000000000000000000" pitchFamily="2" charset="2"/>
        <a:buChar char="ü"/>
        <a:defRPr lang="zh-CN" altLang="en-US" sz="2700" b="1" kern="1200" dirty="0">
          <a:solidFill>
            <a:srgbClr val="35297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739900" indent="163195" algn="l" defTabSz="981075" rtl="0" eaLnBrk="1" fontAlgn="base" hangingPunct="1">
        <a:lnSpc>
          <a:spcPct val="90000"/>
        </a:lnSpc>
        <a:spcBef>
          <a:spcPts val="570"/>
        </a:spcBef>
        <a:spcAft>
          <a:spcPct val="0"/>
        </a:spcAft>
        <a:buFont typeface="Arial" panose="020B0604020202020204" pitchFamily="34" charset="0"/>
        <a:buChar char="•"/>
        <a:defRPr lang="en-US" altLang="zh-CN" sz="2300" b="1" kern="1200" dirty="0">
          <a:solidFill>
            <a:srgbClr val="35297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210435" indent="-244475" algn="l" defTabSz="98107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人机交互概述</a:t>
            </a:r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7"/>
          <p:cNvSpPr/>
          <p:nvPr/>
        </p:nvSpPr>
        <p:spPr>
          <a:xfrm>
            <a:off x="2584450" y="4083050"/>
            <a:ext cx="946150" cy="120650"/>
          </a:xfrm>
          <a:custGeom>
            <a:avLst/>
            <a:gdLst>
              <a:gd name="connsiteX0" fmla="*/ 16903 w 946150"/>
              <a:gd name="connsiteY0" fmla="*/ 133096 h 120650"/>
              <a:gd name="connsiteX1" fmla="*/ 947305 w 946150"/>
              <a:gd name="connsiteY1" fmla="*/ 84328 h 120650"/>
              <a:gd name="connsiteX2" fmla="*/ 943495 w 946150"/>
              <a:gd name="connsiteY2" fmla="*/ 8890 h 120650"/>
              <a:gd name="connsiteX3" fmla="*/ 13093 w 946150"/>
              <a:gd name="connsiteY3" fmla="*/ 57658 h 120650"/>
              <a:gd name="connsiteX4" fmla="*/ 16903 w 946150"/>
              <a:gd name="connsiteY4" fmla="*/ 133096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150" h="120650">
                <a:moveTo>
                  <a:pt x="16903" y="133096"/>
                </a:moveTo>
                <a:lnTo>
                  <a:pt x="947305" y="84328"/>
                </a:lnTo>
                <a:lnTo>
                  <a:pt x="943495" y="8890"/>
                </a:lnTo>
                <a:lnTo>
                  <a:pt x="13093" y="57658"/>
                </a:lnTo>
                <a:lnTo>
                  <a:pt x="16903" y="133096"/>
                </a:lnTo>
                <a:close/>
              </a:path>
            </a:pathLst>
          </a:custGeom>
          <a:solidFill>
            <a:srgbClr val="9832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860" y="2499360"/>
            <a:ext cx="4236720" cy="3215640"/>
          </a:xfrm>
          <a:prstGeom prst="rect">
            <a:avLst/>
          </a:prstGeom>
        </p:spPr>
      </p:pic>
      <p:sp>
        <p:nvSpPr>
          <p:cNvPr id="3" name="TextBox 159"/>
          <p:cNvSpPr txBox="1"/>
          <p:nvPr/>
        </p:nvSpPr>
        <p:spPr>
          <a:xfrm>
            <a:off x="1512449" y="747045"/>
            <a:ext cx="4040631" cy="2841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99005">
              <a:lnSpc>
                <a:spcPct val="100000"/>
              </a:lnSpc>
            </a:pPr>
            <a:endParaRPr lang="zh-CN" altLang="en-US" sz="3600" dirty="0" smtClean="0">
              <a:solidFill>
                <a:srgbClr val="27272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1837690">
              <a:lnSpc>
                <a:spcPct val="100000"/>
              </a:lnSpc>
            </a:pPr>
            <a:r>
              <a:rPr lang="en-US" altLang="zh-CN" sz="2400" spc="-3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Human</a:t>
            </a:r>
            <a:r>
              <a:rPr lang="en-US" altLang="zh-CN" sz="2400" spc="120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Factor</a:t>
            </a:r>
            <a:endParaRPr lang="en-US" altLang="zh-CN" sz="2400" spc="-25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 marL="0" indent="952500">
              <a:lnSpc>
                <a:spcPct val="100000"/>
              </a:lnSpc>
            </a:pPr>
            <a:r>
              <a:rPr lang="en-US" altLang="zh-CN" sz="2400" spc="-3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psych</a:t>
            </a:r>
            <a:r>
              <a:rPr lang="en-US" altLang="zh-CN" sz="24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ology</a:t>
            </a:r>
            <a:endParaRPr lang="en-US" altLang="zh-CN" sz="2400" spc="-25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3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compu</a:t>
            </a:r>
            <a:r>
              <a:rPr lang="en-US" altLang="zh-CN" sz="24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ting</a:t>
            </a:r>
            <a:endParaRPr lang="en-US" altLang="zh-CN" sz="2400" spc="-25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160" name="TextBox 160"/>
          <p:cNvSpPr txBox="1"/>
          <p:nvPr/>
        </p:nvSpPr>
        <p:spPr>
          <a:xfrm>
            <a:off x="6703955" y="2719215"/>
            <a:ext cx="2694585" cy="1090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spc="-1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visualisat</a:t>
            </a:r>
            <a:r>
              <a:rPr lang="en-US" altLang="zh-CN" sz="2400" spc="-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ion</a:t>
            </a:r>
            <a:endParaRPr lang="en-US" altLang="zh-CN" sz="2400" spc="-5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>
              <a:lnSpc>
                <a:spcPts val="455"/>
              </a:lnSpc>
            </a:pPr>
            <a:endParaRPr lang="en-US" dirty="0" smtClean="0"/>
          </a:p>
          <a:p>
            <a:pPr marL="0" indent="932815">
              <a:lnSpc>
                <a:spcPct val="100000"/>
              </a:lnSpc>
            </a:pPr>
            <a:r>
              <a:rPr lang="en-US" altLang="zh-CN" sz="2400" spc="-69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CS</a:t>
            </a:r>
            <a:r>
              <a:rPr lang="en-US" altLang="zh-CN" sz="2400" spc="-64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CW</a:t>
            </a:r>
            <a:endParaRPr lang="en-US" altLang="zh-CN" sz="2400" spc="-64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 marL="0" indent="111125">
              <a:lnSpc>
                <a:spcPct val="99000"/>
              </a:lnSpc>
            </a:pPr>
            <a:r>
              <a:rPr lang="en-US" altLang="zh-CN" sz="2000" spc="-1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computer</a:t>
            </a:r>
            <a:r>
              <a:rPr lang="en-US" altLang="zh-CN" sz="2000" spc="55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000" spc="-1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supported</a:t>
            </a:r>
            <a:endParaRPr lang="en-US" altLang="zh-CN" sz="2000" spc="-10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161" name="TextBox 161"/>
          <p:cNvSpPr txBox="1"/>
          <p:nvPr/>
        </p:nvSpPr>
        <p:spPr>
          <a:xfrm>
            <a:off x="1512449" y="4064144"/>
            <a:ext cx="139148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spc="-3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sociolo</a:t>
            </a:r>
            <a:r>
              <a:rPr lang="en-US" altLang="zh-CN" sz="24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gy</a:t>
            </a:r>
            <a:endParaRPr lang="en-US" altLang="zh-CN" sz="2400" spc="-25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162" name="TextBox 162"/>
          <p:cNvSpPr txBox="1"/>
          <p:nvPr/>
        </p:nvSpPr>
        <p:spPr>
          <a:xfrm>
            <a:off x="4164209" y="3809636"/>
            <a:ext cx="1217127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39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HCI</a:t>
            </a:r>
            <a:endParaRPr lang="en-US" altLang="zh-CN" sz="4800" spc="-139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163" name="TextBox 163"/>
          <p:cNvSpPr txBox="1"/>
          <p:nvPr/>
        </p:nvSpPr>
        <p:spPr>
          <a:xfrm>
            <a:off x="7012571" y="3811308"/>
            <a:ext cx="2172608" cy="939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cooperative</a:t>
            </a:r>
            <a:r>
              <a:rPr lang="en-US" altLang="zh-CN" sz="2000" spc="145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000" spc="-3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work</a:t>
            </a:r>
            <a:endParaRPr lang="en-US" altLang="zh-CN" sz="2000" spc="-35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>
              <a:lnSpc>
                <a:spcPts val="670"/>
              </a:lnSpc>
            </a:pPr>
            <a:endParaRPr lang="en-US" dirty="0" smtClean="0"/>
          </a:p>
          <a:p>
            <a:pPr marL="0" indent="58420">
              <a:lnSpc>
                <a:spcPct val="100000"/>
              </a:lnSpc>
            </a:pPr>
            <a:r>
              <a:rPr lang="en-US" altLang="zh-CN" sz="1800" spc="-1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ubiquito</a:t>
            </a:r>
            <a:r>
              <a:rPr lang="en-US" altLang="zh-CN" sz="1800" spc="-1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us</a:t>
            </a:r>
            <a:endParaRPr lang="en-US" altLang="zh-CN" sz="1800" spc="-10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 marL="0" indent="50800">
              <a:lnSpc>
                <a:spcPct val="100000"/>
              </a:lnSpc>
            </a:pPr>
            <a:r>
              <a:rPr lang="en-US" altLang="zh-CN" sz="18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comp</a:t>
            </a:r>
            <a:r>
              <a:rPr lang="en-US" altLang="zh-CN" sz="1800" spc="-2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uting</a:t>
            </a:r>
            <a:endParaRPr lang="en-US" altLang="zh-CN" sz="1800" spc="-20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164" name="TextBox 164"/>
          <p:cNvSpPr txBox="1"/>
          <p:nvPr/>
        </p:nvSpPr>
        <p:spPr>
          <a:xfrm>
            <a:off x="1335665" y="4762136"/>
            <a:ext cx="3380912" cy="1297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4150">
              <a:lnSpc>
                <a:spcPct val="100000"/>
              </a:lnSpc>
            </a:pPr>
            <a:r>
              <a:rPr lang="en-US" altLang="zh-CN" sz="24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business</a:t>
            </a:r>
            <a:r>
              <a:rPr lang="en-US" altLang="zh-CN" sz="2400" spc="195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spc="-44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&amp;</a:t>
            </a:r>
            <a:endParaRPr lang="en-US" altLang="zh-CN" sz="2400" spc="-44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2400" spc="-2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manag</a:t>
            </a:r>
            <a:r>
              <a:rPr lang="en-US" altLang="zh-CN" sz="2400" spc="-1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ement</a:t>
            </a:r>
            <a:endParaRPr lang="en-US" altLang="zh-CN" sz="2400" spc="-10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>
              <a:lnSpc>
                <a:spcPts val="1575"/>
              </a:lnSpc>
            </a:pPr>
            <a:endParaRPr lang="en-US" dirty="0" smtClean="0"/>
          </a:p>
          <a:p>
            <a:pPr marL="0" indent="1466215">
              <a:lnSpc>
                <a:spcPct val="100000"/>
              </a:lnSpc>
            </a:pP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etc.</a:t>
            </a: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etc.</a:t>
            </a:r>
            <a:r>
              <a:rPr lang="en-US" altLang="zh-CN" sz="2400" spc="-225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etc.</a:t>
            </a:r>
            <a:endParaRPr lang="en-US" altLang="zh-CN" sz="2400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165" name="TextBox 165"/>
          <p:cNvSpPr txBox="1"/>
          <p:nvPr/>
        </p:nvSpPr>
        <p:spPr>
          <a:xfrm>
            <a:off x="5788793" y="4947303"/>
            <a:ext cx="2123002" cy="842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84200">
              <a:lnSpc>
                <a:spcPct val="100000"/>
              </a:lnSpc>
            </a:pPr>
            <a:r>
              <a:rPr lang="en-US" altLang="zh-CN" sz="2400" spc="-3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e-l</a:t>
            </a:r>
            <a:r>
              <a:rPr lang="en-US" altLang="zh-CN" sz="2400" spc="-25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earning</a:t>
            </a:r>
            <a:endParaRPr lang="en-US" altLang="zh-CN" sz="2400" spc="-25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  <a:p>
            <a:pPr>
              <a:lnSpc>
                <a:spcPts val="87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etc.</a:t>
            </a: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etc.</a:t>
            </a:r>
            <a:r>
              <a:rPr lang="en-US" altLang="zh-CN" sz="2400" spc="-225" dirty="0">
                <a:solidFill>
                  <a:srgbClr val="27272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dirty="0">
                <a:solidFill>
                  <a:srgbClr val="272727"/>
                </a:solidFill>
                <a:latin typeface="Verdana" panose="020B0604030504040204"/>
                <a:ea typeface="Verdana" panose="020B0604030504040204"/>
              </a:rPr>
              <a:t>etc.</a:t>
            </a:r>
            <a:endParaRPr lang="en-US" altLang="zh-CN" sz="2400" dirty="0">
              <a:solidFill>
                <a:srgbClr val="272727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6683" y="258099"/>
            <a:ext cx="9624060" cy="794466"/>
          </a:xfrm>
        </p:spPr>
        <p:txBody>
          <a:bodyPr/>
          <a:lstStyle/>
          <a:p>
            <a:r>
              <a:rPr lang="en-US" altLang="zh-CN" dirty="0" smtClean="0"/>
              <a:t>1.2.4  </a:t>
            </a:r>
            <a:r>
              <a:rPr lang="zh-CN" altLang="en-US" dirty="0" smtClean="0"/>
              <a:t>相关领域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683" y="1098217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人机交互人员需要掌握的专业知识：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HCI</a:t>
            </a:r>
            <a:r>
              <a:rPr lang="zh-CN" altLang="en-US" dirty="0" smtClean="0"/>
              <a:t>是门交叉学科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9882" y="992472"/>
            <a:ext cx="10135401" cy="5512263"/>
          </a:xfrm>
        </p:spPr>
        <p:txBody>
          <a:bodyPr/>
          <a:lstStyle/>
          <a:p>
            <a:r>
              <a:rPr lang="zh-CN" altLang="en-US" dirty="0" smtClean="0"/>
              <a:t>人机交互涉及学科众多，需要考虑学科之间的沟通问题，孤立地从一个学科出发不可能设计出有效的交互式系统</a:t>
            </a:r>
            <a:endParaRPr lang="en-US" altLang="zh-CN" dirty="0" smtClean="0"/>
          </a:p>
          <a:p>
            <a:r>
              <a:rPr lang="en-US" altLang="zh-CN" dirty="0" smtClean="0"/>
              <a:t>Scott Kim</a:t>
            </a:r>
            <a:r>
              <a:rPr lang="zh-CN" altLang="en-US" dirty="0" smtClean="0"/>
              <a:t>指出，学科就像文化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不同学科的人员必须学着尊重对方的语言、习俗和价值观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任何能够促进交流的方法都将使设计过程以及最终的产品获益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HCI</a:t>
            </a:r>
            <a:r>
              <a:rPr lang="zh-CN" altLang="en-US" dirty="0"/>
              <a:t>是门交叉学科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Alan Dix</a:t>
            </a:r>
            <a:r>
              <a:rPr lang="zh-CN" altLang="en-US" dirty="0"/>
              <a:t>建议，要特别关注作为核心学科的计算机科学、心理学和认知科学在交互式系统设计方面的应用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9359" y="1209433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第二部分 人机交互的历史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人机交互的发展历史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4124" y="1233407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新的界面变革包含了上一代界面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作为一种特例</a:t>
            </a:r>
            <a:endParaRPr lang="en-US" altLang="zh-CN" dirty="0" smtClean="0"/>
          </a:p>
          <a:p>
            <a:r>
              <a:rPr lang="zh-CN" altLang="en-US" dirty="0" smtClean="0"/>
              <a:t>旧的交互方式仍有其存在的必要性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以前的用户从未消失</a:t>
            </a:r>
            <a:endParaRPr lang="en-US" altLang="zh-CN" dirty="0" smtClean="0"/>
          </a:p>
          <a:p>
            <a:r>
              <a:rPr lang="zh-CN" altLang="en-US" dirty="0" smtClean="0"/>
              <a:t>学习目的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利用原有技术实现新的交互手段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</a:t>
            </a:r>
            <a:r>
              <a:rPr lang="zh-CN" altLang="en-US" dirty="0" smtClean="0"/>
              <a:t>重要的学术事件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3385" y="1181201"/>
            <a:ext cx="9624060" cy="55122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1945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Vannevar</a:t>
            </a:r>
            <a:r>
              <a:rPr lang="en-US" altLang="zh-CN" dirty="0" smtClean="0"/>
              <a:t> Bush, “As we may think”(</a:t>
            </a:r>
            <a:r>
              <a:rPr lang="zh-CN" altLang="en-US" dirty="0" smtClean="0"/>
              <a:t>诚如所思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应借助设备或技术帮助科学家检索、记录、分析及传输各种信息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</a:t>
            </a:r>
            <a:r>
              <a:rPr lang="en-US" altLang="zh-CN" dirty="0" err="1" smtClean="0"/>
              <a:t>Memex</a:t>
            </a:r>
            <a:r>
              <a:rPr lang="zh-CN" altLang="en-US" dirty="0" smtClean="0"/>
              <a:t>工作站构想。</a:t>
            </a:r>
            <a:endParaRPr lang="en-US" altLang="zh-CN" dirty="0" smtClean="0"/>
          </a:p>
          <a:p>
            <a:r>
              <a:rPr lang="en-US" altLang="zh-CN" dirty="0" smtClean="0"/>
              <a:t>1959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HCI</a:t>
            </a:r>
            <a:r>
              <a:rPr lang="zh-CN" altLang="en-US" dirty="0" smtClean="0"/>
              <a:t>领域第一篇论文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从减轻操作疲劳的角度讨论计算机控制台设计</a:t>
            </a:r>
            <a:endParaRPr lang="en-US" altLang="zh-CN" dirty="0" smtClean="0"/>
          </a:p>
          <a:p>
            <a:r>
              <a:rPr lang="en-US" altLang="zh-CN" dirty="0" smtClean="0"/>
              <a:t>1960</a:t>
            </a:r>
            <a:r>
              <a:rPr lang="zh-CN" altLang="en-US" dirty="0" smtClean="0"/>
              <a:t>年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 smtClean="0"/>
              <a:t>Liklider</a:t>
            </a:r>
            <a:r>
              <a:rPr lang="en-US" altLang="zh-CN" dirty="0" smtClean="0"/>
              <a:t> JCK</a:t>
            </a:r>
            <a:r>
              <a:rPr lang="zh-CN" altLang="en-US" dirty="0" smtClean="0"/>
              <a:t>提出“</a:t>
            </a:r>
            <a:r>
              <a:rPr lang="en-US" altLang="zh-CN" dirty="0" smtClean="0"/>
              <a:t>Human-Computer Symbiosis”(</a:t>
            </a:r>
            <a:r>
              <a:rPr lang="zh-CN" altLang="en-US" dirty="0" smtClean="0"/>
              <a:t>人机共生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HCI</a:t>
            </a:r>
            <a:r>
              <a:rPr lang="zh-CN" altLang="en-US" dirty="0" smtClean="0"/>
              <a:t>的启蒙观点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zh-CN" altLang="en-US" dirty="0"/>
              <a:t>重要的学术事件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9427" y="1068716"/>
            <a:ext cx="9624060" cy="5512263"/>
          </a:xfrm>
        </p:spPr>
        <p:txBody>
          <a:bodyPr/>
          <a:lstStyle/>
          <a:p>
            <a:r>
              <a:rPr lang="en-US" altLang="zh-CN" dirty="0" smtClean="0"/>
              <a:t>HCI</a:t>
            </a:r>
            <a:r>
              <a:rPr lang="zh-CN" altLang="en-US" dirty="0" smtClean="0"/>
              <a:t>的里程碑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1969</a:t>
            </a:r>
            <a:r>
              <a:rPr lang="zh-CN" altLang="en-US" dirty="0" smtClean="0"/>
              <a:t>年，第一次人机系统国际大会召开，第一份专业杂志创刊</a:t>
            </a:r>
            <a:endParaRPr lang="en-US" altLang="zh-CN" dirty="0" smtClean="0"/>
          </a:p>
          <a:p>
            <a:r>
              <a:rPr lang="en-US" altLang="zh-CN" dirty="0" smtClean="0"/>
              <a:t>1970</a:t>
            </a:r>
            <a:r>
              <a:rPr lang="zh-CN" altLang="en-US" dirty="0" smtClean="0"/>
              <a:t>年，英国拉夫堡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Loughbocough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大学的</a:t>
            </a:r>
            <a:r>
              <a:rPr lang="en-US" altLang="zh-CN" dirty="0" smtClean="0"/>
              <a:t>HUSAT</a:t>
            </a:r>
            <a:r>
              <a:rPr lang="zh-CN" altLang="en-US" dirty="0" smtClean="0"/>
              <a:t>研究中心和</a:t>
            </a:r>
            <a:r>
              <a:rPr lang="en-US" altLang="zh-CN" dirty="0" smtClean="0"/>
              <a:t>Xerox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Palo Alto</a:t>
            </a:r>
            <a:r>
              <a:rPr lang="zh-CN" altLang="en-US" dirty="0" smtClean="0"/>
              <a:t>研究中心成立（</a:t>
            </a:r>
            <a:r>
              <a:rPr lang="en-US" altLang="zh-CN" dirty="0" smtClean="0"/>
              <a:t>PARC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1980s</a:t>
            </a:r>
            <a:r>
              <a:rPr lang="zh-CN" altLang="en-US" dirty="0" smtClean="0"/>
              <a:t>，出版学术专著，</a:t>
            </a:r>
            <a:r>
              <a:rPr lang="en-US" altLang="zh-CN" dirty="0" smtClean="0"/>
              <a:t>Interface-&gt;Interaction</a:t>
            </a:r>
            <a:endParaRPr lang="en-US" altLang="zh-CN" dirty="0" smtClean="0"/>
          </a:p>
          <a:p>
            <a:r>
              <a:rPr lang="en-US" altLang="zh-CN" dirty="0" smtClean="0"/>
              <a:t>1990s</a:t>
            </a:r>
            <a:r>
              <a:rPr lang="zh-CN" altLang="en-US" dirty="0" smtClean="0"/>
              <a:t>，智能化交互、多通道交互、虚拟现实、脑机交互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</a:t>
            </a:r>
            <a:r>
              <a:rPr lang="zh-CN" altLang="en-US" dirty="0" smtClean="0"/>
              <a:t>主要发展阶段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2296" y="1072870"/>
            <a:ext cx="9478296" cy="581849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75" y="1089874"/>
            <a:ext cx="8447957" cy="5598547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批处理阶段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8338" y="1084329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每次只能由一个用户对计算机进行操作</a:t>
            </a:r>
            <a:endParaRPr lang="en-US" altLang="zh-CN" dirty="0" smtClean="0"/>
          </a:p>
          <a:p>
            <a:r>
              <a:rPr lang="zh-CN" altLang="en-US" dirty="0" smtClean="0"/>
              <a:t>编写程序使用以“</a:t>
            </a:r>
            <a:r>
              <a:rPr lang="en-US" altLang="zh-CN" dirty="0" smtClean="0"/>
              <a:t>0|1”</a:t>
            </a:r>
            <a:r>
              <a:rPr lang="zh-CN" altLang="en-US" dirty="0" smtClean="0"/>
              <a:t>串表示的机器语言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不符合人的习惯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耗费时间，又容易</a:t>
            </a:r>
            <a:br>
              <a:rPr lang="en-US" altLang="zh-CN" dirty="0" smtClean="0"/>
            </a:br>
            <a:r>
              <a:rPr lang="zh-CN" altLang="en-US" dirty="0" smtClean="0"/>
              <a:t>出错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只有少数专业人士</a:t>
            </a:r>
            <a:br>
              <a:rPr lang="en-US" altLang="zh-CN" dirty="0" smtClean="0"/>
            </a:br>
            <a:r>
              <a:rPr lang="zh-CN" altLang="en-US" dirty="0" smtClean="0"/>
              <a:t>才能够运用自如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027744" y="6488249"/>
            <a:ext cx="5171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世界上第一台电子计算机</a:t>
            </a:r>
            <a:r>
              <a:rPr lang="en-US" altLang="zh-CN" dirty="0"/>
              <a:t>ENIAC From IBM Archives.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6598" y="3270413"/>
            <a:ext cx="5235800" cy="3175948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312" y="1077939"/>
            <a:ext cx="4810911" cy="266628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联机终端时代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66683" y="1228368"/>
            <a:ext cx="9624060" cy="5512263"/>
          </a:xfrm>
        </p:spPr>
        <p:txBody>
          <a:bodyPr/>
          <a:lstStyle/>
          <a:p>
            <a:r>
              <a:rPr lang="en-US" altLang="zh-CN" dirty="0" smtClean="0"/>
              <a:t>1950s</a:t>
            </a:r>
            <a:r>
              <a:rPr lang="zh-CN" altLang="en-US" dirty="0" smtClean="0"/>
              <a:t>，命令行界面出现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一维界面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回车后不能再对命令</a:t>
            </a:r>
            <a:br>
              <a:rPr lang="en-US" altLang="zh-CN" dirty="0" smtClean="0"/>
            </a:br>
            <a:r>
              <a:rPr lang="zh-CN" altLang="en-US" dirty="0" smtClean="0"/>
              <a:t>内容进行修改</a:t>
            </a:r>
            <a:endParaRPr lang="zh-CN" altLang="en-US" dirty="0" smtClean="0"/>
          </a:p>
          <a:p>
            <a:r>
              <a:rPr lang="zh-CN" altLang="en-US" dirty="0" smtClean="0"/>
              <a:t>如何为各种命令制定恰当的名称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大部分命令语言对用户输入的要求非常严格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命令名称的缩写在一定程度上减轻了用户的使用负担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4738" y="1275023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功能完备的软件未必是好软件！</a:t>
            </a:r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Q</a:t>
            </a:r>
            <a:r>
              <a:rPr lang="zh-CN" altLang="en-US" dirty="0" smtClean="0"/>
              <a:t>：什么样的软件才是好软件？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图形用户界面时期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8444" y="1151889"/>
            <a:ext cx="9624060" cy="55122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1962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Ivan Sutherland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Sketchpad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1964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Douglas </a:t>
            </a:r>
            <a:r>
              <a:rPr lang="en-US" altLang="zh-CN" dirty="0" err="1" smtClean="0"/>
              <a:t>Engelbart</a:t>
            </a:r>
            <a:r>
              <a:rPr lang="zh-CN" altLang="en-US" dirty="0" smtClean="0"/>
              <a:t>发明了鼠标</a:t>
            </a:r>
            <a:endParaRPr lang="en-US" altLang="zh-CN" dirty="0" smtClean="0"/>
          </a:p>
          <a:p>
            <a:r>
              <a:rPr lang="en-US" altLang="zh-CN" dirty="0" smtClean="0"/>
              <a:t>WIMP</a:t>
            </a:r>
            <a:r>
              <a:rPr lang="zh-CN" altLang="en-US" dirty="0" smtClean="0"/>
              <a:t>界面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用户可在窗口内选取任意交互位置， 且不同窗口之间能够叠加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二维半界面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直接操纵</a:t>
            </a:r>
            <a:r>
              <a:rPr lang="zh-CN" altLang="en-US" dirty="0" smtClean="0"/>
              <a:t>”：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的主要特征</a:t>
            </a:r>
            <a:endParaRPr lang="zh-CN" altLang="en-US" dirty="0" smtClean="0"/>
          </a:p>
          <a:p>
            <a:r>
              <a:rPr lang="zh-CN" altLang="en-US" dirty="0" smtClean="0"/>
              <a:t>问题：图形用户界面优于字符界面？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不同的交互方式本身在可用性方面并没有根本性的不同，更重要的是认真对待界面设计的态度。 </a:t>
            </a:r>
            <a:r>
              <a:rPr lang="en-US" altLang="zh-CN" dirty="0" smtClean="0"/>
              <a:t>[Whiteside 1985]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8959" y="2255520"/>
            <a:ext cx="2255520" cy="3337560"/>
          </a:xfrm>
          <a:prstGeom prst="rect">
            <a:avLst/>
          </a:prstGeom>
        </p:spPr>
      </p:pic>
      <p:sp>
        <p:nvSpPr>
          <p:cNvPr id="2" name="TextBox 266"/>
          <p:cNvSpPr txBox="1"/>
          <p:nvPr/>
        </p:nvSpPr>
        <p:spPr>
          <a:xfrm>
            <a:off x="1553591" y="1173172"/>
            <a:ext cx="4928367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0"/>
              </a:lnSpc>
            </a:pPr>
            <a:endParaRPr 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</a:t>
            </a:r>
            <a:r>
              <a:rPr lang="zh-CN" altLang="en-US" dirty="0" smtClean="0"/>
              <a:t>著名的人物与事件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3679" y="1259360"/>
            <a:ext cx="9624060" cy="55122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Vannevar</a:t>
            </a:r>
            <a:r>
              <a:rPr lang="en-US" altLang="zh-CN" dirty="0" smtClean="0"/>
              <a:t> Bush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“As we may think”,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大西洋月刊</a:t>
            </a:r>
            <a:r>
              <a:rPr lang="en-US" altLang="zh-CN" dirty="0" smtClean="0"/>
              <a:t>1945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“超文本之父”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预计了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制造了世界上首台模拟电子计算机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MEMEX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扩展人类记忆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的原型</a:t>
            </a:r>
            <a:endParaRPr lang="en-US" altLang="zh-CN" dirty="0" smtClean="0"/>
          </a:p>
          <a:p>
            <a:r>
              <a:rPr lang="zh-CN" altLang="en-US" dirty="0" smtClean="0"/>
              <a:t>被尊为“信息时代的教父”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Memex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0017" y="1042808"/>
            <a:ext cx="5597827" cy="3932473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62527" y="5176375"/>
            <a:ext cx="90662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Memex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Vannevar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Bush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于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1945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年在其文章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《As We May Think》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中提出的一种“扩展存储器（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Memory-Extender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）”设想。文中指出，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Memex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是一个基于微缩胶卷存储的“个人图书馆”，可以根据“交叉引用”来播放图书和影片。它可以通过照相或触摸屏感应来记录新信息。同时它还提供在资料之间建立关联的功能，读者可以建立一些指向某些微缩胶卷片段的链接，并依照自己的喜好形成新的线性顺序，甚至加上自己的补充或评论。而且这些可以成为共享，他人只要键入建立链接的作者的索引代码，就可以追溯到这些关联。</a:t>
            </a:r>
            <a:endParaRPr lang="zh-CN" altLang="en-US" dirty="0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Ivan Sutherland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8685" y="1231696"/>
            <a:ext cx="9624060" cy="55122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SketchPad</a:t>
            </a:r>
            <a:r>
              <a:rPr lang="en-US" altLang="zh-CN" dirty="0" smtClean="0"/>
              <a:t>, 1963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第一个交互式绘图系统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许多思想仍沿用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使用光笔画图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计算机图形学之父</a:t>
            </a:r>
            <a:endParaRPr lang="zh-CN" altLang="en-US" dirty="0" smtClean="0"/>
          </a:p>
          <a:p>
            <a:r>
              <a:rPr lang="zh-CN" altLang="en-US" dirty="0" smtClean="0"/>
              <a:t>第一个虚拟头盔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实现了三维立体显示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虚拟现实之父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80" y="1231696"/>
            <a:ext cx="38290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05" y="4197352"/>
            <a:ext cx="24955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4040189"/>
            <a:ext cx="28575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6"/>
          <p:cNvSpPr txBox="1"/>
          <p:nvPr/>
        </p:nvSpPr>
        <p:spPr>
          <a:xfrm>
            <a:off x="1782959" y="4503169"/>
            <a:ext cx="35712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lang="en-US" altLang="zh-CN" sz="2800" dirty="0">
              <a:solidFill>
                <a:srgbClr val="272727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Douglas </a:t>
            </a:r>
            <a:r>
              <a:rPr lang="en-US" altLang="zh-CN" dirty="0" err="1" smtClean="0"/>
              <a:t>Engelbart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2168" y="1042533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发明鼠标，</a:t>
            </a:r>
            <a:r>
              <a:rPr lang="en-US" altLang="zh-CN" dirty="0" smtClean="0"/>
              <a:t>1964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被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列为计算机诞生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年来最重大的事件之一</a:t>
            </a:r>
            <a:endParaRPr lang="en-US" altLang="zh-CN" dirty="0" smtClean="0"/>
          </a:p>
          <a:p>
            <a:r>
              <a:rPr lang="en-US" altLang="zh-CN" dirty="0" smtClean="0"/>
              <a:t>“Augmenting the Human Intellect”</a:t>
            </a:r>
            <a:endParaRPr lang="en-US" altLang="zh-CN" dirty="0" smtClean="0"/>
          </a:p>
          <a:p>
            <a:r>
              <a:rPr lang="zh-CN" altLang="en-US" dirty="0" smtClean="0"/>
              <a:t>超文本技术的研究</a:t>
            </a:r>
            <a:endParaRPr lang="en-US" altLang="zh-CN" dirty="0" smtClean="0"/>
          </a:p>
          <a:p>
            <a:r>
              <a:rPr lang="zh-CN" altLang="en-US" dirty="0" smtClean="0"/>
              <a:t>第一个标准化的编辑器</a:t>
            </a:r>
            <a:r>
              <a:rPr lang="en-US" altLang="zh-CN" dirty="0" smtClean="0"/>
              <a:t>NLS(</a:t>
            </a:r>
            <a:r>
              <a:rPr lang="en-US" altLang="zh-CN" dirty="0" err="1" smtClean="0"/>
              <a:t>oNLine</a:t>
            </a:r>
            <a:r>
              <a:rPr lang="en-US" altLang="zh-CN" dirty="0" smtClean="0"/>
              <a:t> System)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02" y="4792905"/>
            <a:ext cx="30861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52" y="4792905"/>
            <a:ext cx="2255249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325" y="4257801"/>
            <a:ext cx="1935480" cy="27660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Alan C. Kay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1289353"/>
            <a:ext cx="9624060" cy="5512263"/>
          </a:xfrm>
        </p:spPr>
        <p:txBody>
          <a:bodyPr/>
          <a:lstStyle/>
          <a:p>
            <a:r>
              <a:rPr lang="en-US" altLang="zh-CN" dirty="0" smtClean="0"/>
              <a:t>1977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Xerox PARC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Alan Kay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提出为服务于个人的直接操作界面“</a:t>
            </a:r>
            <a:r>
              <a:rPr lang="en-US" altLang="zh-CN" dirty="0" err="1" smtClean="0"/>
              <a:t>Dynabook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这是现代笔记本电脑原型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“每个人都想拥有自己的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，就像每个人都想拥有自己的汽车”</a:t>
            </a:r>
            <a:endParaRPr lang="zh-CN" altLang="en-US" dirty="0" smtClean="0"/>
          </a:p>
          <a:p>
            <a:r>
              <a:rPr lang="zh-CN" altLang="en-US" dirty="0" smtClean="0"/>
              <a:t>发明面向对象的编程语言“</a:t>
            </a:r>
            <a:r>
              <a:rPr lang="en-US" altLang="zh-CN" dirty="0" smtClean="0"/>
              <a:t>Smalltalk”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5358961"/>
            <a:ext cx="2912319" cy="189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5477" y="2452195"/>
            <a:ext cx="2179320" cy="311658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 Weiser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1345798"/>
            <a:ext cx="7208520" cy="497302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普适计算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世纪的计算模式</a:t>
            </a:r>
            <a:endParaRPr lang="en-US" altLang="zh-CN" dirty="0" smtClean="0"/>
          </a:p>
          <a:p>
            <a:r>
              <a:rPr lang="zh-CN" altLang="en-US" dirty="0" smtClean="0"/>
              <a:t>于</a:t>
            </a:r>
            <a:r>
              <a:rPr lang="en-US" altLang="zh-CN" dirty="0" smtClean="0"/>
              <a:t>1988</a:t>
            </a:r>
            <a:r>
              <a:rPr lang="zh-CN" altLang="en-US" dirty="0" smtClean="0"/>
              <a:t>年在</a:t>
            </a:r>
            <a:r>
              <a:rPr lang="en-US" altLang="zh-CN" dirty="0" smtClean="0"/>
              <a:t>Xerox PARC</a:t>
            </a:r>
            <a:r>
              <a:rPr lang="zh-CN" altLang="en-US" dirty="0" smtClean="0"/>
              <a:t>的计算机科学实验室首次提出了这个概念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它把计算机嵌入到各种类型的设备中，建立一个将计算和通信融入人类生活空间的交互环境，从而极大地提高个人的工作以及与他人合作的效率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3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432" y="1762125"/>
            <a:ext cx="7685014" cy="4598078"/>
          </a:xfrm>
          <a:prstGeom prst="rect">
            <a:avLst/>
          </a:prstGeom>
        </p:spPr>
      </p:pic>
      <p:sp>
        <p:nvSpPr>
          <p:cNvPr id="2" name="Freeform 335"/>
          <p:cNvSpPr/>
          <p:nvPr/>
        </p:nvSpPr>
        <p:spPr>
          <a:xfrm>
            <a:off x="7196256" y="3905250"/>
            <a:ext cx="2305050" cy="933450"/>
          </a:xfrm>
          <a:custGeom>
            <a:avLst/>
            <a:gdLst>
              <a:gd name="connsiteX0" fmla="*/ 8763 w 2305050"/>
              <a:gd name="connsiteY0" fmla="*/ 17526 h 933450"/>
              <a:gd name="connsiteX1" fmla="*/ 8763 w 2305050"/>
              <a:gd name="connsiteY1" fmla="*/ 933450 h 933450"/>
              <a:gd name="connsiteX2" fmla="*/ 2311527 w 2305050"/>
              <a:gd name="connsiteY2" fmla="*/ 933450 h 933450"/>
              <a:gd name="connsiteX3" fmla="*/ 2311527 w 2305050"/>
              <a:gd name="connsiteY3" fmla="*/ 17526 h 933450"/>
              <a:gd name="connsiteX4" fmla="*/ 8763 w 2305050"/>
              <a:gd name="connsiteY4" fmla="*/ 17526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050" h="933450">
                <a:moveTo>
                  <a:pt x="8763" y="17526"/>
                </a:moveTo>
                <a:lnTo>
                  <a:pt x="8763" y="933450"/>
                </a:lnTo>
                <a:lnTo>
                  <a:pt x="2311527" y="933450"/>
                </a:lnTo>
                <a:lnTo>
                  <a:pt x="2311527" y="17526"/>
                </a:lnTo>
                <a:lnTo>
                  <a:pt x="8763" y="1752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第一个“所见即所得”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的文字处理软件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Bravo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Xerox Alto (Star</a:t>
            </a:r>
            <a:r>
              <a:rPr lang="zh-CN" altLang="en-US" dirty="0" smtClean="0"/>
              <a:t>的前身</a:t>
            </a:r>
            <a:r>
              <a:rPr lang="en-US" altLang="zh-CN" dirty="0" smtClean="0"/>
              <a:t>) 1973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pic>
        <p:nvPicPr>
          <p:cNvPr id="1026" name="Picture 2" descr="https://gss2.bdstatic.com/9fo3dSag_xI4khGkpoWK1HF6hhy/baike/c0%3Dbaike80%2C5%2C5%2C80%2C26/sign=45f7b7f5402309f7f362a54013676796/9358d109b3de9c82dbe55bee6a81800a18d843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1762125"/>
            <a:ext cx="476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4841" y="3866549"/>
            <a:ext cx="3909060" cy="2827020"/>
          </a:xfrm>
          <a:prstGeom prst="rect">
            <a:avLst/>
          </a:prstGeom>
        </p:spPr>
      </p:pic>
      <p:pic>
        <p:nvPicPr>
          <p:cNvPr id="345" name="Picture 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3866549"/>
            <a:ext cx="2918460" cy="28270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Xerox Star - 1981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1323001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第一个为商务人员设计的</a:t>
            </a:r>
            <a:r>
              <a:rPr lang="zh-CN" altLang="en-US" dirty="0" smtClean="0">
                <a:solidFill>
                  <a:srgbClr val="FF0000"/>
                </a:solidFill>
              </a:rPr>
              <a:t>商用图形界面</a:t>
            </a:r>
            <a:r>
              <a:rPr lang="en-US" altLang="zh-CN" dirty="0" smtClean="0"/>
              <a:t>PC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桌面隐喻</a:t>
            </a:r>
            <a:r>
              <a:rPr lang="en-US" altLang="zh-CN" dirty="0" smtClean="0"/>
              <a:t>, WYSIWYG</a:t>
            </a:r>
            <a:endParaRPr lang="en-US" altLang="zh-CN" dirty="0" smtClean="0"/>
          </a:p>
          <a:p>
            <a:r>
              <a:rPr lang="zh-CN" altLang="en-US" dirty="0" smtClean="0"/>
              <a:t>第一个基于可用性工程的系统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Picture 3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3398520"/>
            <a:ext cx="3268979" cy="2560320"/>
          </a:xfrm>
          <a:prstGeom prst="rect">
            <a:avLst/>
          </a:prstGeom>
        </p:spPr>
      </p:pic>
      <p:pic>
        <p:nvPicPr>
          <p:cNvPr id="356" name="Picture 3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20" y="1744980"/>
            <a:ext cx="3154680" cy="4572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Apple Lisa - 1982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1274848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第一个基于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PC</a:t>
            </a:r>
            <a:endParaRPr lang="en-US" altLang="zh-CN" dirty="0" smtClean="0"/>
          </a:p>
          <a:p>
            <a:r>
              <a:rPr lang="zh-CN" altLang="en-US" dirty="0" smtClean="0"/>
              <a:t>概念成功，商业失败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宜宾学院计算机学院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人机交互概述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1296682"/>
            <a:ext cx="9624060" cy="55122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第一部分 背景知识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第二部分 分析设计对软件系统的重要性</a:t>
            </a:r>
            <a:endParaRPr lang="en-US" altLang="zh-CN" dirty="0" smtClean="0"/>
          </a:p>
          <a:p>
            <a:r>
              <a:rPr lang="zh-CN" altLang="en-US" dirty="0" smtClean="0"/>
              <a:t>第三部分 简述人机交互的发展历史</a:t>
            </a:r>
            <a:endParaRPr lang="en-US" altLang="zh-CN" dirty="0" smtClean="0"/>
          </a:p>
          <a:p>
            <a:r>
              <a:rPr lang="zh-CN" altLang="en-US" dirty="0" smtClean="0"/>
              <a:t>第四部分 展望人机交互的发展</a:t>
            </a:r>
            <a:endParaRPr lang="en-US" altLang="zh-CN" dirty="0" smtClean="0"/>
          </a:p>
          <a:p>
            <a:r>
              <a:rPr lang="zh-CN" altLang="en-US" dirty="0" smtClean="0"/>
              <a:t>第五部分 解释人机交互与软件工程的关系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Apple Macintosh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1209606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获得了商业上的成功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价格低</a:t>
            </a:r>
            <a:r>
              <a:rPr lang="en-US" altLang="zh-CN" dirty="0" smtClean="0"/>
              <a:t>- $2500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界面友好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支持第三方应用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高质量图像和激光打印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65" y="1629054"/>
            <a:ext cx="34671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36" y="4117863"/>
            <a:ext cx="47339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3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844" y="2576362"/>
            <a:ext cx="6438900" cy="36804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 Windows (1987)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1238790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 原定于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年发布的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日公布。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1.3.4 </a:t>
            </a:r>
            <a:r>
              <a:rPr lang="zh-CN" altLang="en-US" dirty="0" smtClean="0"/>
              <a:t>人机交互的发展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4329" y="1269520"/>
            <a:ext cx="9624060" cy="55122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图形用户界面正遭受越来越多的批评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One ear, one finger, one eye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“</a:t>
            </a:r>
            <a:r>
              <a:rPr lang="zh-CN" altLang="en-US" dirty="0" smtClean="0"/>
              <a:t>计算机能像书本一样方便地使用和携带”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zh-CN" altLang="en-US" dirty="0" smtClean="0"/>
              <a:t>多通道交互技术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具有并行性，可同时接收来自多个通道的信息</a:t>
            </a:r>
            <a:endParaRPr lang="en-US" altLang="zh-CN" dirty="0" smtClean="0"/>
          </a:p>
          <a:p>
            <a:r>
              <a:rPr lang="zh-CN" altLang="en-US" dirty="0" smtClean="0"/>
              <a:t>多媒体界面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引入动画、音视频等动态媒体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二维半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三维 或更高</a:t>
            </a:r>
            <a:endParaRPr lang="zh-CN" altLang="en-US" dirty="0" smtClean="0"/>
          </a:p>
          <a:p>
            <a:r>
              <a:rPr lang="zh-CN" altLang="en-US" dirty="0" smtClean="0"/>
              <a:t>虚拟现实</a:t>
            </a:r>
            <a:endParaRPr lang="zh-CN" altLang="en-US" dirty="0" smtClean="0"/>
          </a:p>
          <a:p>
            <a:r>
              <a:rPr lang="zh-CN" altLang="en-US" dirty="0" smtClean="0"/>
              <a:t>语音交互</a:t>
            </a:r>
            <a:endParaRPr lang="zh-CN" altLang="en-US" dirty="0" smtClean="0"/>
          </a:p>
          <a:p>
            <a:r>
              <a:rPr lang="zh-CN" altLang="en-US" dirty="0" smtClean="0"/>
              <a:t>脑交互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2322" y="123955"/>
            <a:ext cx="9624060" cy="794466"/>
          </a:xfrm>
        </p:spPr>
        <p:txBody>
          <a:bodyPr/>
          <a:lstStyle/>
          <a:p>
            <a:r>
              <a:rPr lang="en-US" altLang="zh-CN" dirty="0"/>
              <a:t>1.3.4 </a:t>
            </a:r>
            <a:r>
              <a:rPr lang="zh-CN" altLang="en-US" dirty="0"/>
              <a:t>人机交互的发展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2322" y="1335048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下一代界面的主要风格将是没有命令的用户界面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由更多的媒体类型来构成更高的信息维度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交互也将高度便携和个性化</a:t>
            </a:r>
            <a:endParaRPr lang="zh-CN" altLang="en-US" dirty="0" smtClean="0"/>
          </a:p>
          <a:p>
            <a:pPr marL="521335" lvl="1" indent="0" algn="r">
              <a:buNone/>
            </a:pPr>
            <a:r>
              <a:rPr lang="en-US" altLang="zh-CN" dirty="0" smtClean="0"/>
              <a:t>--Jacob Nielsen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1359452"/>
            <a:ext cx="9624060" cy="5512263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人机交互与软件工程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4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614" y="3454273"/>
            <a:ext cx="8728906" cy="354581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相互独立？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500" y="1313007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软件工程师与人机交互设计人员关注的重点有很大不同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以功能为中心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以用户为中心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  <a:r>
              <a:rPr lang="zh-CN" altLang="en-US" dirty="0" smtClean="0"/>
              <a:t>方式不同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交互设计的评估方式也与一般软件工程方法存在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交互评估通常基于</a:t>
            </a:r>
            <a:r>
              <a:rPr lang="zh-CN" altLang="en-US" dirty="0"/>
              <a:t>真实用户，评价机制也往往来自于用户使用的直觉感觉</a:t>
            </a:r>
            <a:r>
              <a:rPr lang="zh-CN" altLang="en-US" dirty="0" smtClean="0"/>
              <a:t>上。</a:t>
            </a:r>
            <a:endParaRPr lang="en-US" altLang="zh-CN" dirty="0"/>
          </a:p>
          <a:p>
            <a:pPr lvl="1"/>
            <a:r>
              <a:rPr lang="zh-CN" altLang="en-US" dirty="0"/>
              <a:t>二者经常分开讨论，软件工程较少提及</a:t>
            </a:r>
            <a:r>
              <a:rPr lang="zh-CN" altLang="en-US" dirty="0" smtClean="0"/>
              <a:t>交互团队</a:t>
            </a:r>
            <a:r>
              <a:rPr lang="zh-CN" altLang="en-US" dirty="0"/>
              <a:t>在产品设计中的作用，人机交互也很少谈到与其软件工程的密切</a:t>
            </a:r>
            <a:r>
              <a:rPr lang="zh-CN" altLang="en-US" dirty="0" smtClean="0"/>
              <a:t>关系。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HCI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SE</a:t>
            </a:r>
            <a:r>
              <a:rPr lang="zh-CN" altLang="en-US" dirty="0" smtClean="0"/>
              <a:t>的促进作用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3" y="1347450"/>
            <a:ext cx="9624060" cy="5512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SE</a:t>
            </a:r>
            <a:r>
              <a:rPr lang="zh-CN" altLang="en-US" dirty="0" smtClean="0"/>
              <a:t>方法在实现交互式系统方面的缺陷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没有提出明确地对用户界面及</a:t>
            </a:r>
            <a:r>
              <a:rPr lang="zh-CN" altLang="en-US" dirty="0" smtClean="0">
                <a:solidFill>
                  <a:srgbClr val="FF0000"/>
                </a:solidFill>
              </a:rPr>
              <a:t>可用性需求</a:t>
            </a:r>
            <a:r>
              <a:rPr lang="zh-CN" altLang="en-US" dirty="0" smtClean="0"/>
              <a:t>进行描述的方法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不能够在系统开发过程进行中对用户界面进行终端测试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具有完善的系统功能， 但产品的可用性、有效性以及满意度并不高</a:t>
            </a:r>
            <a:endParaRPr lang="en-US" altLang="zh-CN" dirty="0" smtClean="0"/>
          </a:p>
          <a:p>
            <a:r>
              <a:rPr lang="zh-CN" altLang="en-US" dirty="0" smtClean="0"/>
              <a:t>在软件开发过程中引入人机交互技术，可改进上述问题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icture 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598" y="841715"/>
            <a:ext cx="7220642" cy="501379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二者在系统工程中的关系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4715" y="1996664"/>
            <a:ext cx="9624060" cy="5512263"/>
          </a:xfrm>
        </p:spPr>
        <p:txBody>
          <a:bodyPr>
            <a:normAutofit fontScale="85000" lnSpcReduction="20000"/>
          </a:bodyPr>
          <a:lstStyle/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en-US" altLang="zh-CN" dirty="0" err="1" smtClean="0"/>
              <a:t>Buie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Vallone</a:t>
            </a:r>
            <a:r>
              <a:rPr lang="en-US" altLang="zh-CN" dirty="0" smtClean="0"/>
              <a:t> 1997] </a:t>
            </a:r>
            <a:r>
              <a:rPr lang="en-US" altLang="zh-CN" dirty="0" err="1" smtClean="0"/>
              <a:t>Buie</a:t>
            </a:r>
            <a:r>
              <a:rPr lang="en-US" altLang="zh-CN" dirty="0" smtClean="0"/>
              <a:t> E.A. and </a:t>
            </a:r>
            <a:r>
              <a:rPr lang="en-US" altLang="zh-CN" dirty="0" err="1" smtClean="0"/>
              <a:t>Vallone</a:t>
            </a:r>
            <a:r>
              <a:rPr lang="en-US" altLang="zh-CN" dirty="0" smtClean="0"/>
              <a:t> A. Integrating HCI Engineering and Software Engineering: A Call to a Larger Vision. In Proceedings of HCI’97:525-530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将二者结合的困难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1301475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价值观不同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SE: </a:t>
            </a:r>
            <a:r>
              <a:rPr lang="zh-CN" altLang="en-US" dirty="0" smtClean="0"/>
              <a:t>实施策略和方法选择上常有一定的倾向性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HCI: </a:t>
            </a:r>
            <a:r>
              <a:rPr lang="zh-CN" altLang="en-US" dirty="0" smtClean="0"/>
              <a:t>包含较多的主观性和灵活性</a:t>
            </a:r>
            <a:endParaRPr lang="en-US" altLang="zh-CN" dirty="0" smtClean="0"/>
          </a:p>
          <a:p>
            <a:r>
              <a:rPr lang="zh-CN" altLang="en-US" dirty="0" smtClean="0"/>
              <a:t>方法论存在差异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SE: </a:t>
            </a:r>
            <a:r>
              <a:rPr lang="zh-CN" altLang="en-US" dirty="0" smtClean="0"/>
              <a:t>形式化分析方法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HCI: </a:t>
            </a:r>
            <a:r>
              <a:rPr lang="zh-CN" altLang="en-US" dirty="0" smtClean="0"/>
              <a:t>非形式化方法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670" y="1270715"/>
            <a:ext cx="9624060" cy="55122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Man-Machine Interaction (MMI) / Human-Machine Interaction (HMI)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“Man-Machine Interaction” politically incorrect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Study of the ways how humans use machines</a:t>
            </a:r>
            <a:endParaRPr lang="en-US" altLang="zh-CN" dirty="0" smtClean="0"/>
          </a:p>
          <a:p>
            <a:r>
              <a:rPr lang="en-US" altLang="zh-CN" dirty="0" smtClean="0"/>
              <a:t>Man-Computer Interaction (MCI) / Human-Computer Interaction (HCI)</a:t>
            </a:r>
            <a:endParaRPr lang="en-US" altLang="zh-CN" dirty="0" smtClean="0"/>
          </a:p>
          <a:p>
            <a:r>
              <a:rPr lang="en-US" altLang="zh-CN" dirty="0" smtClean="0"/>
              <a:t>Computer-Human Interaction (CHI)</a:t>
            </a:r>
            <a:endParaRPr lang="en-US" altLang="zh-CN" dirty="0" smtClean="0"/>
          </a:p>
          <a:p>
            <a:r>
              <a:rPr lang="en-US" altLang="zh-CN" dirty="0" smtClean="0"/>
              <a:t>User-Centered Design (UCD)</a:t>
            </a:r>
            <a:endParaRPr lang="en-US" altLang="zh-CN" dirty="0" smtClean="0"/>
          </a:p>
          <a:p>
            <a:r>
              <a:rPr lang="en-US" altLang="zh-CN" dirty="0" smtClean="0"/>
              <a:t>Human Factors (HF)</a:t>
            </a:r>
            <a:endParaRPr lang="en-US" altLang="zh-CN" dirty="0" smtClean="0"/>
          </a:p>
          <a:p>
            <a:r>
              <a:rPr lang="en-US" altLang="zh-CN" dirty="0" smtClean="0"/>
              <a:t>Usability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Picture 4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3353684"/>
            <a:ext cx="7299959" cy="37947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对于软件工程人员最为重要的</a:t>
            </a:r>
            <a:r>
              <a:rPr lang="en-US" altLang="zh-CN" sz="3200" dirty="0" smtClean="0"/>
              <a:t>25</a:t>
            </a:r>
            <a:r>
              <a:rPr lang="zh-CN" altLang="en-US" sz="3200" dirty="0" smtClean="0"/>
              <a:t>个知识领域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1239044"/>
            <a:ext cx="9624060" cy="5512263"/>
          </a:xfrm>
        </p:spPr>
        <p:txBody>
          <a:bodyPr/>
          <a:lstStyle/>
          <a:p>
            <a:pPr lvl="2"/>
            <a:r>
              <a:rPr lang="en-US" altLang="zh-CN" dirty="0" smtClean="0"/>
              <a:t>[</a:t>
            </a:r>
            <a:r>
              <a:rPr lang="en-US" altLang="zh-CN" dirty="0" err="1" smtClean="0"/>
              <a:t>Lethbridge</a:t>
            </a:r>
            <a:r>
              <a:rPr lang="en-US" altLang="zh-CN" dirty="0" smtClean="0"/>
              <a:t> 2000] Timothy C. </a:t>
            </a:r>
            <a:r>
              <a:rPr lang="en-US" altLang="zh-CN" dirty="0" err="1" smtClean="0"/>
              <a:t>Lethbridge</a:t>
            </a:r>
            <a:r>
              <a:rPr lang="en-US" altLang="zh-CN" dirty="0" smtClean="0"/>
              <a:t>. What Knowledge is Important to a Software Professional? IEEE Computer, May 2000, pp. 44-50.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66683" y="1335048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什么是人机交互</a:t>
            </a:r>
            <a:endParaRPr lang="en-US" altLang="zh-CN" dirty="0" smtClean="0"/>
          </a:p>
          <a:p>
            <a:r>
              <a:rPr lang="zh-CN" altLang="en-US" dirty="0" smtClean="0"/>
              <a:t>人机交互的重要性</a:t>
            </a:r>
            <a:endParaRPr lang="en-US" altLang="zh-CN" dirty="0" smtClean="0"/>
          </a:p>
          <a:p>
            <a:r>
              <a:rPr lang="zh-CN" altLang="en-US" dirty="0" smtClean="0"/>
              <a:t>人机交互的发展</a:t>
            </a:r>
            <a:endParaRPr lang="zh-CN" altLang="en-US" dirty="0" smtClean="0"/>
          </a:p>
          <a:p>
            <a:r>
              <a:rPr lang="zh-CN" altLang="en-US" dirty="0" smtClean="0"/>
              <a:t>人机交互与软件工程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332" y="1181201"/>
            <a:ext cx="9624060" cy="55122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阅读作业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阅读“</a:t>
            </a:r>
            <a:r>
              <a:rPr lang="en-US" altLang="zh-CN" dirty="0" smtClean="0"/>
              <a:t>What Knowledge is Important to a Software Professional?”</a:t>
            </a:r>
            <a:r>
              <a:rPr lang="zh-CN" altLang="en-US" dirty="0" smtClean="0"/>
              <a:t>一文，准备课堂报告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zh-CN" altLang="en-US" dirty="0" smtClean="0"/>
              <a:t>实践作业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思考感兴趣的交互式软件系统</a:t>
            </a:r>
            <a:r>
              <a:rPr lang="zh-CN" altLang="en-US" dirty="0"/>
              <a:t>题目，两人一组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后续工作：人物角色描述，需求定义，低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高保真原型设计，原型评估，软件开发，可用性测试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6431280"/>
            <a:ext cx="9151620" cy="609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什么是人机交互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6677" y="1294451"/>
            <a:ext cx="9624060" cy="55122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Human-Computer Interaction</a:t>
            </a:r>
            <a:endParaRPr lang="en-US" altLang="zh-CN" dirty="0" smtClean="0"/>
          </a:p>
          <a:p>
            <a:r>
              <a:rPr lang="en-US" altLang="zh-CN" dirty="0" smtClean="0"/>
              <a:t>1980s</a:t>
            </a:r>
            <a:r>
              <a:rPr lang="zh-CN" altLang="en-US" dirty="0" smtClean="0"/>
              <a:t>被正式采用</a:t>
            </a:r>
            <a:endParaRPr lang="en-US" altLang="zh-CN" dirty="0" smtClean="0"/>
          </a:p>
          <a:p>
            <a:r>
              <a:rPr lang="en-US" altLang="zh-CN" dirty="0" smtClean="0"/>
              <a:t>“HCI is a discipline concerned with the design, evaluation and implementation of interactive computing  systems for human”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 smtClean="0"/>
              <a:t>--ACM SIGCHI Curricula for HCI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人机交互学科关注的首要问题是人和计算机之间的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r>
              <a:rPr lang="zh-CN" altLang="en-US" dirty="0" smtClean="0"/>
              <a:t>人机交互涉及三个方面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他们之间相互联系的方式（即交互）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920531" y="2611867"/>
            <a:ext cx="6370320" cy="4390390"/>
            <a:chOff x="2087880" y="2549625"/>
            <a:chExt cx="6370320" cy="4390390"/>
          </a:xfrm>
        </p:grpSpPr>
        <p:pic>
          <p:nvPicPr>
            <p:cNvPr id="126" name="Picture 1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87880" y="2627095"/>
              <a:ext cx="6370320" cy="4312920"/>
            </a:xfrm>
            <a:prstGeom prst="rect">
              <a:avLst/>
            </a:prstGeom>
          </p:spPr>
        </p:pic>
        <p:sp>
          <p:nvSpPr>
            <p:cNvPr id="2" name="Freeform 126"/>
            <p:cNvSpPr/>
            <p:nvPr/>
          </p:nvSpPr>
          <p:spPr>
            <a:xfrm>
              <a:off x="4615313" y="2549625"/>
              <a:ext cx="1213987" cy="323850"/>
            </a:xfrm>
            <a:custGeom>
              <a:avLst/>
              <a:gdLst>
                <a:gd name="connsiteX0" fmla="*/ 17665 w 1149350"/>
                <a:gd name="connsiteY0" fmla="*/ 7366 h 323850"/>
                <a:gd name="connsiteX1" fmla="*/ 17665 w 1149350"/>
                <a:gd name="connsiteY1" fmla="*/ 324358 h 323850"/>
                <a:gd name="connsiteX2" fmla="*/ 1150759 w 1149350"/>
                <a:gd name="connsiteY2" fmla="*/ 324358 h 323850"/>
                <a:gd name="connsiteX3" fmla="*/ 1150759 w 1149350"/>
                <a:gd name="connsiteY3" fmla="*/ 7366 h 323850"/>
                <a:gd name="connsiteX4" fmla="*/ 17665 w 1149350"/>
                <a:gd name="connsiteY4" fmla="*/ 736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23850">
                  <a:moveTo>
                    <a:pt x="17665" y="7366"/>
                  </a:moveTo>
                  <a:lnTo>
                    <a:pt x="17665" y="324358"/>
                  </a:lnTo>
                  <a:lnTo>
                    <a:pt x="1150759" y="324358"/>
                  </a:lnTo>
                  <a:lnTo>
                    <a:pt x="1150759" y="7366"/>
                  </a:lnTo>
                  <a:lnTo>
                    <a:pt x="17665" y="7366"/>
                  </a:ln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/>
                <a:t>使用上下文</a:t>
              </a:r>
              <a:endParaRPr lang="zh-CN" altLang="en-US" sz="1600" b="1" dirty="0"/>
            </a:p>
          </p:txBody>
        </p:sp>
        <p:sp>
          <p:nvSpPr>
            <p:cNvPr id="128" name="TextBox 128"/>
            <p:cNvSpPr txBox="1"/>
            <p:nvPr/>
          </p:nvSpPr>
          <p:spPr>
            <a:xfrm>
              <a:off x="2560199" y="2994110"/>
              <a:ext cx="5121977" cy="2024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6000"/>
                </a:lnSpc>
                <a:tabLst>
                  <a:tab pos="3657600" algn="l"/>
                </a:tabLst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U1</a:t>
              </a:r>
              <a:r>
                <a:rPr lang="en-US" altLang="zh-CN" sz="1250" spc="-6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社会组织和工作	</a:t>
              </a:r>
              <a:r>
                <a:rPr lang="en-US" altLang="zh-CN" sz="1250" spc="-5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U3</a:t>
              </a:r>
              <a:r>
                <a:rPr lang="en-US" altLang="zh-CN" sz="1250" spc="-15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1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人机匹配和适应</a:t>
              </a:r>
              <a:endParaRPr lang="zh-CN" altLang="en-US" sz="1250" spc="-1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TextBox 129"/>
            <p:cNvSpPr txBox="1"/>
            <p:nvPr/>
          </p:nvSpPr>
          <p:spPr>
            <a:xfrm>
              <a:off x="4600835" y="3466325"/>
              <a:ext cx="995872" cy="190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</a:pPr>
              <a:r>
                <a:rPr lang="en-US" altLang="zh-CN" sz="1250" spc="-5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U2</a:t>
              </a:r>
              <a:r>
                <a:rPr lang="en-US" altLang="zh-CN" sz="1250" spc="2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应用领域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TextBox 130"/>
            <p:cNvSpPr txBox="1"/>
            <p:nvPr/>
          </p:nvSpPr>
          <p:spPr>
            <a:xfrm>
              <a:off x="3096647" y="3656825"/>
              <a:ext cx="4109402" cy="190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  <a:tabLst>
                  <a:tab pos="3505835" algn="l"/>
                </a:tabLst>
              </a:pPr>
              <a:r>
                <a:rPr lang="zh-CN" altLang="en-US" sz="1250" b="1" spc="-1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人	</a:t>
              </a:r>
              <a:r>
                <a:rPr lang="zh-CN" altLang="en-US" sz="1250" b="1" spc="-2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</a:t>
              </a:r>
              <a:endParaRPr lang="zh-CN" altLang="en-US" sz="1250" b="1" spc="-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1" name="TextBox 131"/>
            <p:cNvSpPr txBox="1"/>
            <p:nvPr/>
          </p:nvSpPr>
          <p:spPr>
            <a:xfrm>
              <a:off x="2711075" y="3994604"/>
              <a:ext cx="806005" cy="11626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76200" hangingPunct="0">
                <a:lnSpc>
                  <a:spcPct val="122000"/>
                </a:lnSpc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H1</a:t>
              </a:r>
              <a:r>
                <a:rPr lang="en-US" altLang="zh-CN" sz="1250" spc="15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人类</a:t>
              </a:r>
              <a:br>
                <a:rPr dirty="0"/>
              </a:br>
              <a:r>
                <a:rPr lang="zh-CN" altLang="en-US" sz="1250" spc="-2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信息</a:t>
              </a:r>
              <a:r>
                <a:rPr lang="zh-CN" altLang="en-US" sz="1250" spc="-1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处理</a:t>
              </a:r>
              <a:endParaRPr lang="zh-CN" altLang="en-US" sz="1250" spc="-1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ts val="1965"/>
                </a:lnSpc>
              </a:pPr>
              <a:endParaRPr lang="en-US" dirty="0" smtClean="0"/>
            </a:p>
            <a:p>
              <a:pPr marL="0" hangingPunct="0">
                <a:lnSpc>
                  <a:spcPct val="117000"/>
                </a:lnSpc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H2</a:t>
              </a:r>
              <a:r>
                <a:rPr lang="en-US" altLang="zh-CN" sz="1250" spc="1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语言、</a:t>
              </a:r>
              <a:r>
                <a:rPr lang="zh-CN" altLang="en-US" sz="1250" spc="-2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通信和</a:t>
              </a:r>
              <a:r>
                <a:rPr lang="zh-CN" altLang="en-US" sz="1250" spc="-1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交互</a:t>
              </a:r>
              <a:endParaRPr lang="zh-CN" altLang="en-US" sz="1250" spc="-1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" name="TextBox 132"/>
            <p:cNvSpPr txBox="1"/>
            <p:nvPr/>
          </p:nvSpPr>
          <p:spPr>
            <a:xfrm>
              <a:off x="4283081" y="4791134"/>
              <a:ext cx="564579" cy="4491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hangingPunct="0">
                <a:lnSpc>
                  <a:spcPct val="117000"/>
                </a:lnSpc>
              </a:pPr>
              <a:r>
                <a:rPr lang="en-US" altLang="zh-CN" sz="1250" spc="-1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H3</a:t>
              </a:r>
              <a:r>
                <a:rPr lang="en-US" altLang="zh-CN" sz="1250" spc="15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2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人机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工程学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TextBox 133"/>
            <p:cNvSpPr txBox="1"/>
            <p:nvPr/>
          </p:nvSpPr>
          <p:spPr>
            <a:xfrm>
              <a:off x="5038985" y="4688382"/>
              <a:ext cx="646874" cy="465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hangingPunct="0">
                <a:lnSpc>
                  <a:spcPct val="122000"/>
                </a:lnSpc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C1</a:t>
              </a:r>
              <a:r>
                <a:rPr lang="en-US" altLang="zh-CN" sz="1250" spc="15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  <a:r>
                <a:rPr lang="zh-CN" altLang="en-US" sz="1250" spc="-2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  <a:r>
                <a:rPr lang="zh-CN" altLang="en-US" sz="1250" spc="-1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设备</a:t>
              </a:r>
              <a:endParaRPr lang="zh-CN" altLang="en-US" sz="1250" spc="-1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TextBox 134"/>
            <p:cNvSpPr txBox="1"/>
            <p:nvPr/>
          </p:nvSpPr>
          <p:spPr>
            <a:xfrm>
              <a:off x="5832227" y="3879441"/>
              <a:ext cx="941773" cy="967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67945">
                <a:lnSpc>
                  <a:spcPct val="100000"/>
                </a:lnSpc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C2</a:t>
              </a:r>
              <a:r>
                <a:rPr lang="en-US" altLang="zh-CN" sz="1250" spc="2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对话技术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ts val="1000"/>
                </a:lnSpc>
              </a:pPr>
              <a:endParaRPr lang="en-US" dirty="0" smtClean="0"/>
            </a:p>
            <a:p>
              <a:pPr>
                <a:lnSpc>
                  <a:spcPts val="1000"/>
                </a:lnSpc>
              </a:pPr>
              <a:endParaRPr lang="en-US" dirty="0" smtClean="0"/>
            </a:p>
            <a:p>
              <a:pPr>
                <a:lnSpc>
                  <a:spcPts val="1000"/>
                </a:lnSpc>
              </a:pPr>
              <a:endParaRPr lang="en-US" dirty="0" smtClean="0"/>
            </a:p>
            <a:p>
              <a:pPr>
                <a:lnSpc>
                  <a:spcPts val="1620"/>
                </a:lnSpc>
              </a:pPr>
              <a:endParaRPr lang="en-US" dirty="0" smtClean="0"/>
            </a:p>
            <a:p>
              <a:pPr marL="0">
                <a:lnSpc>
                  <a:spcPct val="100000"/>
                </a:lnSpc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C3</a:t>
              </a:r>
              <a:r>
                <a:rPr lang="en-US" altLang="zh-CN" sz="1250" spc="15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对话类型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" name="TextBox 135"/>
            <p:cNvSpPr txBox="1"/>
            <p:nvPr/>
          </p:nvSpPr>
          <p:spPr>
            <a:xfrm>
              <a:off x="7192397" y="3879441"/>
              <a:ext cx="1032323" cy="952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C4</a:t>
              </a:r>
              <a:r>
                <a:rPr lang="en-US" altLang="zh-CN" sz="1250" spc="2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计算机图形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ts val="1000"/>
                </a:lnSpc>
              </a:pPr>
              <a:endParaRPr lang="en-US" dirty="0" smtClean="0"/>
            </a:p>
            <a:p>
              <a:pPr>
                <a:lnSpc>
                  <a:spcPts val="1000"/>
                </a:lnSpc>
              </a:pPr>
              <a:endParaRPr lang="en-US" dirty="0" smtClean="0"/>
            </a:p>
            <a:p>
              <a:pPr>
                <a:lnSpc>
                  <a:spcPts val="1000"/>
                </a:lnSpc>
              </a:pPr>
              <a:endParaRPr lang="en-US" dirty="0" smtClean="0"/>
            </a:p>
            <a:p>
              <a:pPr>
                <a:lnSpc>
                  <a:spcPts val="1500"/>
                </a:lnSpc>
              </a:pPr>
              <a:endParaRPr lang="en-US" dirty="0" smtClean="0"/>
            </a:p>
            <a:p>
              <a:pPr marL="0" indent="52705">
                <a:lnSpc>
                  <a:spcPct val="100000"/>
                </a:lnSpc>
              </a:pPr>
              <a:r>
                <a:rPr lang="en-US" altLang="zh-CN" sz="1250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C5</a:t>
              </a:r>
              <a:r>
                <a:rPr lang="en-US" altLang="zh-CN" sz="1250" spc="25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对话架构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TextBox 136"/>
            <p:cNvSpPr txBox="1"/>
            <p:nvPr/>
          </p:nvSpPr>
          <p:spPr>
            <a:xfrm>
              <a:off x="2696597" y="5977989"/>
              <a:ext cx="881572" cy="190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</a:pPr>
              <a:r>
                <a:rPr lang="en-US" altLang="zh-CN" sz="1250" spc="-5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D3</a:t>
              </a:r>
              <a:r>
                <a:rPr lang="en-US" altLang="zh-CN" sz="1250" spc="2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评估技术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7" name="TextBox 137"/>
            <p:cNvSpPr txBox="1"/>
            <p:nvPr/>
          </p:nvSpPr>
          <p:spPr>
            <a:xfrm>
              <a:off x="4615313" y="5727632"/>
              <a:ext cx="995110" cy="8332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hangingPunct="0">
                <a:lnSpc>
                  <a:spcPct val="117000"/>
                </a:lnSpc>
              </a:pPr>
              <a:r>
                <a:rPr lang="en-US" altLang="zh-CN" sz="1250" spc="-5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D4</a:t>
              </a:r>
              <a:r>
                <a:rPr lang="en-US" altLang="zh-CN" sz="1250" spc="5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1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示例系统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和案例</a:t>
              </a:r>
              <a:r>
                <a:rPr lang="zh-CN" altLang="en-US" sz="125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学习</a:t>
              </a:r>
              <a:endParaRPr lang="zh-CN" altLang="en-US" sz="12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ts val="1535"/>
                </a:lnSpc>
              </a:pPr>
              <a:endParaRPr lang="en-US" dirty="0" smtClean="0"/>
            </a:p>
            <a:p>
              <a:pPr marL="0" indent="113665">
                <a:lnSpc>
                  <a:spcPct val="100000"/>
                </a:lnSpc>
              </a:pPr>
              <a:r>
                <a:rPr lang="en-US" altLang="zh-CN" sz="1250" spc="-5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D1</a:t>
              </a:r>
              <a:r>
                <a:rPr lang="en-US" altLang="zh-CN" sz="1250" spc="2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设计方法</a:t>
              </a:r>
              <a:endParaRPr lang="zh-CN" altLang="en-US" sz="1250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TextBox 138"/>
            <p:cNvSpPr txBox="1"/>
            <p:nvPr/>
          </p:nvSpPr>
          <p:spPr>
            <a:xfrm>
              <a:off x="6716147" y="6000850"/>
              <a:ext cx="1350077" cy="190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</a:pPr>
              <a:r>
                <a:rPr lang="en-US" altLang="zh-CN" sz="1250" spc="-5" dirty="0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</a:rPr>
                <a:t>D2</a:t>
              </a:r>
              <a:r>
                <a:rPr lang="en-US" altLang="zh-CN" sz="1250" spc="10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1250" spc="-1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实现技术和工具</a:t>
              </a:r>
              <a:endParaRPr lang="zh-CN" altLang="en-US" sz="1250" spc="-1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9" name="TextBox 139"/>
            <p:cNvSpPr txBox="1"/>
            <p:nvPr/>
          </p:nvSpPr>
          <p:spPr>
            <a:xfrm>
              <a:off x="4857629" y="6670447"/>
              <a:ext cx="761174" cy="190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>
                <a:lnSpc>
                  <a:spcPct val="100000"/>
                </a:lnSpc>
              </a:pPr>
              <a:r>
                <a:rPr lang="zh-CN" altLang="en-US" sz="1250" b="1" spc="-1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开发</a:t>
              </a:r>
              <a:r>
                <a:rPr lang="zh-CN" altLang="en-US" sz="1250" b="1" spc="-5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过程</a:t>
              </a:r>
              <a:endParaRPr lang="zh-CN" altLang="en-US" sz="1250" b="1" spc="-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 HCI</a:t>
            </a:r>
            <a:r>
              <a:rPr lang="zh-CN" altLang="en-US" dirty="0" smtClean="0"/>
              <a:t>的研究内容</a:t>
            </a:r>
            <a:r>
              <a:rPr lang="en-US" altLang="zh-CN" dirty="0" smtClean="0"/>
              <a:t>-SIGCHI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852" y="1224543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人机交互的主要</a:t>
            </a:r>
            <a:r>
              <a:rPr lang="zh-CN" altLang="en-US" dirty="0" smtClean="0">
                <a:solidFill>
                  <a:srgbClr val="FF0000"/>
                </a:solidFill>
              </a:rPr>
              <a:t>目的</a:t>
            </a:r>
            <a:r>
              <a:rPr lang="zh-CN" altLang="en-US" dirty="0" smtClean="0"/>
              <a:t>是从尊重用户的角度来改善用户和计算机之间的交互，从而使计算机系统更加容易使用。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宜宾学院计算机学院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398021" y="2531444"/>
            <a:ext cx="1263930" cy="404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392850" y="3593365"/>
            <a:ext cx="1263930" cy="404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64300" y="3558841"/>
            <a:ext cx="1263930" cy="404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56787" y="6629920"/>
            <a:ext cx="1263930" cy="404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HCI</a:t>
            </a:r>
            <a:r>
              <a:rPr lang="zh-CN" altLang="en-US" dirty="0" smtClean="0"/>
              <a:t>的重要性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2034" y="1212635"/>
            <a:ext cx="9624060" cy="5512263"/>
          </a:xfrm>
        </p:spPr>
        <p:txBody>
          <a:bodyPr/>
          <a:lstStyle/>
          <a:p>
            <a:r>
              <a:rPr lang="zh-CN" altLang="en-US" dirty="0" smtClean="0"/>
              <a:t>市场角度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用户期望简单易用的系统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对设计低劣系统的容忍度越来越差</a:t>
            </a:r>
            <a:endParaRPr lang="en-US" altLang="zh-CN" dirty="0" smtClean="0"/>
          </a:p>
          <a:p>
            <a:r>
              <a:rPr lang="zh-CN" altLang="en-US" dirty="0" smtClean="0"/>
              <a:t>企业角度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提高员工的生产效率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降低产品的开发成本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降低产品的后续支持成本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HCI</a:t>
            </a:r>
            <a:r>
              <a:rPr lang="zh-CN" altLang="en-US" dirty="0"/>
              <a:t>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用户角度</a:t>
            </a:r>
            <a:endParaRPr lang="zh-CN" altLang="en-US" dirty="0"/>
          </a:p>
          <a:p>
            <a:pPr lvl="1"/>
            <a:r>
              <a:rPr lang="zh-CN" altLang="en-US" dirty="0"/>
              <a:t> 获得较高的主观满意度</a:t>
            </a:r>
            <a:endParaRPr lang="zh-CN" altLang="en-US" dirty="0"/>
          </a:p>
          <a:p>
            <a:pPr lvl="1"/>
            <a:r>
              <a:rPr lang="zh-CN" altLang="en-US" dirty="0"/>
              <a:t> 减少时间、金钱、生命</a:t>
            </a:r>
            <a:r>
              <a:rPr lang="zh-CN" altLang="en-US" dirty="0" smtClean="0"/>
              <a:t>损失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宜宾学院计算机学院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>
</file>

<file path=ppt/theme/theme1.xml><?xml version="1.0" encoding="utf-8"?>
<a:theme xmlns:a="http://schemas.openxmlformats.org/drawingml/2006/main" name="A000120141119A01PPBG">
  <a:themeElements>
    <a:clrScheme name="自定义 255">
      <a:dk1>
        <a:srgbClr val="5F5F5F"/>
      </a:dk1>
      <a:lt1>
        <a:srgbClr val="FFFFFF"/>
      </a:lt1>
      <a:dk2>
        <a:srgbClr val="5F5F5F"/>
      </a:dk2>
      <a:lt2>
        <a:srgbClr val="EAF5FC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1119A01PPBG">
  <a:themeElements>
    <a:clrScheme name="自定义 255">
      <a:dk1>
        <a:srgbClr val="5F5F5F"/>
      </a:dk1>
      <a:lt1>
        <a:srgbClr val="FFFFFF"/>
      </a:lt1>
      <a:dk2>
        <a:srgbClr val="5F5F5F"/>
      </a:dk2>
      <a:lt2>
        <a:srgbClr val="EAF5FC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计算机概论（1）</Template>
  <TotalTime>0</TotalTime>
  <Words>4974</Words>
  <Application>WPS 演示</Application>
  <PresentationFormat>自定义</PresentationFormat>
  <Paragraphs>585</Paragraphs>
  <Slides>42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Arial</vt:lpstr>
      <vt:lpstr>宋体</vt:lpstr>
      <vt:lpstr>Wingdings</vt:lpstr>
      <vt:lpstr>迷你简启体</vt:lpstr>
      <vt:lpstr>Arial Black</vt:lpstr>
      <vt:lpstr>微软雅黑</vt:lpstr>
      <vt:lpstr>华文新魏</vt:lpstr>
      <vt:lpstr>楷体</vt:lpstr>
      <vt:lpstr>幼圆</vt:lpstr>
      <vt:lpstr>Times New Roman</vt:lpstr>
      <vt:lpstr>华文行楷</vt:lpstr>
      <vt:lpstr>方正粗黑宋简体</vt:lpstr>
      <vt:lpstr>迷你简舒同体</vt:lpstr>
      <vt:lpstr>迷你简大标宋</vt:lpstr>
      <vt:lpstr>Arial Unicode MS</vt:lpstr>
      <vt:lpstr>Calibri</vt:lpstr>
      <vt:lpstr>Times New Roman</vt:lpstr>
      <vt:lpstr>Verdana</vt:lpstr>
      <vt:lpstr>Arial</vt:lpstr>
      <vt:lpstr>A000120141119A01PPBG</vt:lpstr>
      <vt:lpstr>1_A000120141119A01PPBG</vt:lpstr>
      <vt:lpstr>第1章 人机交互概述</vt:lpstr>
      <vt:lpstr>PowerPoint 演示文稿</vt:lpstr>
      <vt:lpstr>第1章 人机交互概述</vt:lpstr>
      <vt:lpstr>相关术语</vt:lpstr>
      <vt:lpstr>什么是人机交互</vt:lpstr>
      <vt:lpstr>1.2.1 基本概念</vt:lpstr>
      <vt:lpstr>1.2.2 HCI的研究内容-SIGCHI</vt:lpstr>
      <vt:lpstr>1.2.3 HCI的重要性</vt:lpstr>
      <vt:lpstr>1.2.3 HCI的重要性</vt:lpstr>
      <vt:lpstr>1.2.4  相关领域</vt:lpstr>
      <vt:lpstr>HCI是门交叉学科</vt:lpstr>
      <vt:lpstr>HCI是门交叉学科</vt:lpstr>
      <vt:lpstr>PowerPoint 演示文稿</vt:lpstr>
      <vt:lpstr>1.3 人机交互的发展历史</vt:lpstr>
      <vt:lpstr>1.3.1 重要的学术事件</vt:lpstr>
      <vt:lpstr>1.3.1 重要的学术事件</vt:lpstr>
      <vt:lpstr>1.3.2 主要发展阶段</vt:lpstr>
      <vt:lpstr>批处理阶段</vt:lpstr>
      <vt:lpstr>联机终端时代</vt:lpstr>
      <vt:lpstr>图形用户界面时期</vt:lpstr>
      <vt:lpstr>1.3.3 著名的人物与事件</vt:lpstr>
      <vt:lpstr>Memex</vt:lpstr>
      <vt:lpstr>Ivan Sutherland</vt:lpstr>
      <vt:lpstr>Douglas Engelbart</vt:lpstr>
      <vt:lpstr>Alan C. Kay</vt:lpstr>
      <vt:lpstr>Mark Weiser</vt:lpstr>
      <vt:lpstr>Xerox Alto (Star的前身)</vt:lpstr>
      <vt:lpstr>Xerox Star - 1981</vt:lpstr>
      <vt:lpstr>Apple Lisa - 1982</vt:lpstr>
      <vt:lpstr>Apple Macintosh（1984）</vt:lpstr>
      <vt:lpstr>MS Windows (1987)</vt:lpstr>
      <vt:lpstr>1.3.4 人机交互的发展</vt:lpstr>
      <vt:lpstr>1.3.4 人机交互的发展</vt:lpstr>
      <vt:lpstr>PowerPoint 演示文稿</vt:lpstr>
      <vt:lpstr>相互独立？</vt:lpstr>
      <vt:lpstr>评估方式不同</vt:lpstr>
      <vt:lpstr>HCI对SE的促进作用</vt:lpstr>
      <vt:lpstr>二者在系统工程中的关系</vt:lpstr>
      <vt:lpstr>将二者结合的困难</vt:lpstr>
      <vt:lpstr>对于软件工程人员最为重要的25个知识领域</vt:lpstr>
      <vt:lpstr>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两场雪</cp:lastModifiedBy>
  <cp:revision>76</cp:revision>
  <dcterms:created xsi:type="dcterms:W3CDTF">2011-01-21T15:00:00Z</dcterms:created>
  <dcterms:modified xsi:type="dcterms:W3CDTF">2021-09-14T06:17:12Z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2C35A9C5FFB642F38FD72EBB52C3F59C</vt:lpwstr>
  </property>
  <property fmtid="{D5CDD505-2E9C-101B-9397-08002B2CF9AE}" pid="3" name="KSOProductBuildVer">
    <vt:lpwstr>2052-11.1.0.10700</vt:lpwstr>
  </property>
</Properties>
</file>